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3" r:id="rId6"/>
  </p:sldMasterIdLst>
  <p:notesMasterIdLst>
    <p:notesMasterId r:id="rId10"/>
  </p:notesMasterIdLst>
  <p:handoutMasterIdLst>
    <p:handoutMasterId r:id="rId11"/>
  </p:handoutMasterIdLst>
  <p:sldIdLst>
    <p:sldId id="334" r:id="rId7"/>
    <p:sldId id="368" r:id="rId8"/>
    <p:sldId id="43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.mcphetres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D15"/>
    <a:srgbClr val="06BC1C"/>
    <a:srgbClr val="03BF07"/>
    <a:srgbClr val="FFFFFF"/>
    <a:srgbClr val="00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188" autoAdjust="0"/>
  </p:normalViewPr>
  <p:slideViewPr>
    <p:cSldViewPr>
      <p:cViewPr varScale="1">
        <p:scale>
          <a:sx n="81" d="100"/>
          <a:sy n="81" d="100"/>
        </p:scale>
        <p:origin x="17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168" y="-3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3038648" cy="465137"/>
          </a:xfrm>
          <a:prstGeom prst="rect">
            <a:avLst/>
          </a:prstGeom>
        </p:spPr>
        <p:txBody>
          <a:bodyPr vert="horz" lIns="91482" tIns="45742" rIns="91482" bIns="457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8" y="3"/>
            <a:ext cx="3038647" cy="465137"/>
          </a:xfrm>
          <a:prstGeom prst="rect">
            <a:avLst/>
          </a:prstGeom>
        </p:spPr>
        <p:txBody>
          <a:bodyPr vert="horz" lIns="91482" tIns="45742" rIns="91482" bIns="45742" rtlCol="0"/>
          <a:lstStyle>
            <a:lvl1pPr algn="r">
              <a:defRPr sz="1200"/>
            </a:lvl1pPr>
          </a:lstStyle>
          <a:p>
            <a:fld id="{7B2BFE76-A71C-4716-9710-73BF01227845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29677"/>
            <a:ext cx="3038648" cy="465137"/>
          </a:xfrm>
          <a:prstGeom prst="rect">
            <a:avLst/>
          </a:prstGeom>
        </p:spPr>
        <p:txBody>
          <a:bodyPr vert="horz" lIns="91482" tIns="45742" rIns="91482" bIns="457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8" y="8829677"/>
            <a:ext cx="3038647" cy="465137"/>
          </a:xfrm>
          <a:prstGeom prst="rect">
            <a:avLst/>
          </a:prstGeom>
        </p:spPr>
        <p:txBody>
          <a:bodyPr vert="horz" lIns="91482" tIns="45742" rIns="91482" bIns="45742" rtlCol="0" anchor="b"/>
          <a:lstStyle>
            <a:lvl1pPr algn="r">
              <a:defRPr sz="1200"/>
            </a:lvl1pPr>
          </a:lstStyle>
          <a:p>
            <a:fld id="{42A6ECBC-5539-4A7A-ADA5-130CBCBAF0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5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3038648" cy="465137"/>
          </a:xfrm>
          <a:prstGeom prst="rect">
            <a:avLst/>
          </a:prstGeom>
        </p:spPr>
        <p:txBody>
          <a:bodyPr vert="horz" lIns="91482" tIns="45742" rIns="91482" bIns="457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8" y="3"/>
            <a:ext cx="3038647" cy="465137"/>
          </a:xfrm>
          <a:prstGeom prst="rect">
            <a:avLst/>
          </a:prstGeom>
        </p:spPr>
        <p:txBody>
          <a:bodyPr vert="horz" lIns="91482" tIns="45742" rIns="91482" bIns="45742" rtlCol="0"/>
          <a:lstStyle>
            <a:lvl1pPr algn="r">
              <a:defRPr sz="1200"/>
            </a:lvl1pPr>
          </a:lstStyle>
          <a:p>
            <a:fld id="{5F253D79-0193-4495-96E6-56AA7D5CEB01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2" tIns="45742" rIns="91482" bIns="457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33"/>
            <a:ext cx="5608320" cy="4183063"/>
          </a:xfrm>
          <a:prstGeom prst="rect">
            <a:avLst/>
          </a:prstGeom>
        </p:spPr>
        <p:txBody>
          <a:bodyPr vert="horz" lIns="91482" tIns="45742" rIns="91482" bIns="457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7"/>
            <a:ext cx="3038648" cy="465137"/>
          </a:xfrm>
          <a:prstGeom prst="rect">
            <a:avLst/>
          </a:prstGeom>
        </p:spPr>
        <p:txBody>
          <a:bodyPr vert="horz" lIns="91482" tIns="45742" rIns="91482" bIns="457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8" y="8829677"/>
            <a:ext cx="3038647" cy="465137"/>
          </a:xfrm>
          <a:prstGeom prst="rect">
            <a:avLst/>
          </a:prstGeom>
        </p:spPr>
        <p:txBody>
          <a:bodyPr vert="horz" lIns="91482" tIns="45742" rIns="91482" bIns="45742" rtlCol="0" anchor="b"/>
          <a:lstStyle>
            <a:lvl1pPr algn="r">
              <a:defRPr sz="1200"/>
            </a:lvl1pPr>
          </a:lstStyle>
          <a:p>
            <a:fld id="{38FC74E3-A692-4F3C-A592-2BA911159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58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C74E3-A692-4F3C-A592-2BA911159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8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38FC74E3-A692-4F3C-A592-2BA9111592F8}" type="slidenum">
              <a:rPr lang="en-US">
                <a:solidFill>
                  <a:prstClr val="black"/>
                </a:solidFill>
                <a:latin typeface="Calibri"/>
              </a:rPr>
              <a:pPr defTabSz="912937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22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1074-E952-48BD-BF7A-FF81CCB7D0D5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ABD2-67F9-4C58-9E7F-B6201912DE1F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9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3A5B-F59B-44F0-ADA1-F5196507F1C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4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CEFE-7FEE-421B-8A98-6AA1A311D7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5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D56E-CAB0-41CD-8EB7-3194AD9B44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53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5E72-5D96-4325-A669-87338CF165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6087-A431-455A-9FA1-AD666BB7B9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7C62-32FB-41AC-97D5-E964DA4FB0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4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34D5-5734-4B97-AB6E-BFD4721BAF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20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7C69-89FB-46B5-9DFC-0A05C33EB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68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5135-606F-416B-B1E6-DDA40A0638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4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67C6-FC7F-43D1-8912-4FBE7AEFA237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80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32DD-2FDE-41A0-9D73-1EF3A87DA5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89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765A-4CDE-40DE-AF0D-7C76143B4B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7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383C-3F73-469E-9494-1F89B449C0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1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352-29D7-4DC4-9726-52FB0BC39D30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6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5876-C133-466A-BB54-547170AAE01D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8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4C7-68A0-48C6-ADF6-A0272DF9E415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3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613-BF3F-44D4-8C6D-D1BCBAF7120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2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B47-BFB2-44CF-8C51-E592CB11ABB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292-8DA6-4B83-B923-5B57D0D09A4D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9AAF-E0C2-44E9-851F-8B2970853EA3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4B514-2A94-404C-B1DA-BFECEA88B0CC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96C6-9964-4F03-8ED6-DA972FAA4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564F-F26D-4B4C-9662-E2C8A47DD4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r="62632"/>
          <a:stretch/>
        </p:blipFill>
        <p:spPr bwMode="auto">
          <a:xfrm>
            <a:off x="26674" y="24714"/>
            <a:ext cx="1040126" cy="103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208314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73628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9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5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r="62632"/>
          <a:stretch/>
        </p:blipFill>
        <p:spPr bwMode="auto">
          <a:xfrm>
            <a:off x="26674" y="24714"/>
            <a:ext cx="1040126" cy="1035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28700" y="11435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Garamond" panose="02020404030301010803" pitchFamily="18" charset="0"/>
                <a:cs typeface="Arial" panose="020B0604020202020204" pitchFamily="34" charset="0"/>
              </a:rPr>
              <a:t>Alaska Department of Military and Veterans Affairs </a:t>
            </a:r>
          </a:p>
          <a:p>
            <a:pPr algn="ctr"/>
            <a:r>
              <a:rPr lang="en-US" sz="2000" b="1" dirty="0">
                <a:latin typeface="Garamond" panose="02020404030301010803" pitchFamily="18" charset="0"/>
                <a:cs typeface="Arial" panose="020B0604020202020204" pitchFamily="34" charset="0"/>
              </a:rPr>
              <a:t>(DMVA)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208314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73628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9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" y="1676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881"/>
            <a:ext cx="9144000" cy="23449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ED197-3FCC-4000-B537-A86B6F49BB03}"/>
              </a:ext>
            </a:extLst>
          </p:cNvPr>
          <p:cNvSpPr txBox="1"/>
          <p:nvPr/>
        </p:nvSpPr>
        <p:spPr>
          <a:xfrm>
            <a:off x="457200" y="147128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  <a:cs typeface="Calibri Light" panose="020F0302020204030204" pitchFamily="34" charset="0"/>
              </a:rPr>
              <a:t>Division Overview: Alaska Military Youth Academy and </a:t>
            </a:r>
          </a:p>
          <a:p>
            <a:pPr algn="ctr"/>
            <a:r>
              <a:rPr lang="en-US" sz="2800" b="1" dirty="0">
                <a:latin typeface="Garamond" panose="02020404030301010803" pitchFamily="18" charset="0"/>
                <a:cs typeface="Calibri Light" panose="020F0302020204030204" pitchFamily="34" charset="0"/>
              </a:rPr>
              <a:t>Alaska Public Safety Communication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614FD-C622-455A-904D-036A92131ABC}"/>
              </a:ext>
            </a:extLst>
          </p:cNvPr>
          <p:cNvSpPr txBox="1"/>
          <p:nvPr/>
        </p:nvSpPr>
        <p:spPr>
          <a:xfrm>
            <a:off x="152400" y="5584372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Presentation to the House Finance Subcommittee</a:t>
            </a:r>
          </a:p>
          <a:p>
            <a:r>
              <a:rPr lang="en-US" b="1" dirty="0">
                <a:latin typeface="Garamond" panose="02020404030301010803" pitchFamily="18" charset="0"/>
              </a:rPr>
              <a:t>March 11, 2021</a:t>
            </a:r>
          </a:p>
          <a:p>
            <a:r>
              <a:rPr lang="en-US" b="1" dirty="0">
                <a:latin typeface="Garamond" panose="02020404030301010803" pitchFamily="18" charset="0"/>
              </a:rPr>
              <a:t>Deputy Commissioner Craig Christenson</a:t>
            </a:r>
          </a:p>
          <a:p>
            <a:r>
              <a:rPr lang="en-US" b="1" dirty="0">
                <a:latin typeface="Garamond" panose="02020404030301010803" pitchFamily="18" charset="0"/>
              </a:rPr>
              <a:t>Alaska Military Youth Academy Director David </a:t>
            </a:r>
            <a:r>
              <a:rPr lang="en-US" b="1" dirty="0" err="1">
                <a:latin typeface="Garamond" panose="02020404030301010803" pitchFamily="18" charset="0"/>
              </a:rPr>
              <a:t>McPhetres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2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87" y="76200"/>
            <a:ext cx="1447800" cy="9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995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Alaska Military Youth Academy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1208314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1273628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amya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" y="1208314"/>
            <a:ext cx="991803" cy="14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511351" y="3841133"/>
            <a:ext cx="4484909" cy="282257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ChalleNGe graduates generate labor market and other benefits of $2.66 for every dollar expended on the program, a return on investment of 166 percent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There are 41 ChalleNGe sites in 30 States, Puerto Rico and the District of Columbia that serve ~10,000 teens per year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Largest Mentoring program in the State of Alaska – opportunity for uniformed personnel to be mentors.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6,180 Graduates from AMYA since 1994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2,357 GEDs and 336 HS Diplomas since 2005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9070" y="1366368"/>
            <a:ext cx="7543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  <a:cs typeface="Arial" panose="020B0604020202020204" pitchFamily="34" charset="0"/>
              </a:rPr>
              <a:t>Mission Statement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  <a:cs typeface="Arial" panose="020B0604020202020204" pitchFamily="34" charset="0"/>
              </a:rPr>
              <a:t>Help meet the life coping skills and educational needs of 16-18 year old Alaskans who are at risk of not completing their secondary education, and to provide them with the values, skills, education and self-discipline to succeed as adults.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  <a:cs typeface="ＭＳ Ｐゴシック" charset="0"/>
              </a:rPr>
              <a:t>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/>
              <a:cs typeface="ＭＳ Ｐゴシック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  <a:cs typeface="ＭＳ Ｐゴシック" charset="0"/>
              </a:rPr>
              <a:t>A 17 ½ month residential and non-residential quasi-military educational program for young men and women who have not received a high school credential.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/>
              <a:cs typeface="ＭＳ Ｐゴシック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  <a:cs typeface="ＭＳ Ｐゴシック" charset="0"/>
              </a:rPr>
              <a:t>Operates as a non-combatant entity under the National Guard with oversight by the Office of Assistant Secretary of Defense (Manpower and Reserve Affairs)(Reserve Integration) (OASD)(RA)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/>
              <a:cs typeface="ＭＳ Ｐゴシック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/>
              <a:cs typeface="ＭＳ Ｐゴシック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/>
              <a:cs typeface="ＭＳ Ｐゴシック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5531B-77D8-4669-B9B8-35DCB742DE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847" y="4279784"/>
            <a:ext cx="2771081" cy="1847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DDE84-41F3-453C-B47F-64F6CCB72F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86" y="3817937"/>
            <a:ext cx="1804813" cy="27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r="62632"/>
          <a:stretch/>
        </p:blipFill>
        <p:spPr bwMode="auto">
          <a:xfrm>
            <a:off x="26674" y="24714"/>
            <a:ext cx="1040126" cy="1035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208314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73628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9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34776"/>
            <a:ext cx="82296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itchFamily="34" charset="0"/>
              </a:rPr>
              <a:t>Alaska Public Safety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itchFamily="34" charset="0"/>
              </a:rPr>
              <a:t>Communication Services (APSCS)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08C6F1-ADD7-4B1B-9E81-7E8B4724599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62" y="1364824"/>
            <a:ext cx="2366838" cy="154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86CA78-C570-432B-BFF4-F53F5D8AEBA0}"/>
              </a:ext>
            </a:extLst>
          </p:cNvPr>
          <p:cNvSpPr txBox="1"/>
          <p:nvPr/>
        </p:nvSpPr>
        <p:spPr>
          <a:xfrm>
            <a:off x="26674" y="1411513"/>
            <a:ext cx="6858000" cy="561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Alaska Land Mobile Radio (ALMR)</a:t>
            </a:r>
          </a:p>
          <a:p>
            <a:pPr marL="6302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ALMR is a 24x7x365 emergency communications system used by 130+ agencies </a:t>
            </a:r>
          </a:p>
          <a:p>
            <a:pPr marL="6302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Modern standards-based technology widely used for emergency communications </a:t>
            </a:r>
          </a:p>
          <a:p>
            <a:pPr marL="6302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75 SOA and 10 DOD sites across Alaska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6302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Over 22,000 radios in use making approximately 2,000,000 push-to-talks per month</a:t>
            </a:r>
          </a:p>
          <a:p>
            <a:pPr marL="6302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Partnership with Dept of Defense and Municipality of Anchorage</a:t>
            </a:r>
          </a:p>
          <a:p>
            <a:pPr marL="6302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DPS, DOT, DNR, D</a:t>
            </a: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OC, DOD, Federal Agencies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444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State of Alaska Telecommunications System (SATS)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Infrastructure that supports ALMR, SOA network, and others, such as: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Alaska Railroad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Seismic monitoring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FAA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weather cameras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FAA/DOD radar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ilitary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 and commercial aircraft communications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Commercial services such as wireless internet and cell services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150+ sites</a:t>
            </a:r>
          </a:p>
          <a:p>
            <a:pPr lvl="1">
              <a:spcBef>
                <a:spcPts val="200"/>
              </a:spcBef>
              <a:defRPr/>
            </a:pPr>
            <a:endParaRPr lang="en-US" sz="1400" dirty="0">
              <a:solidFill>
                <a:prstClr val="black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Budget Proposal is a Technical Change Only </a:t>
            </a:r>
          </a:p>
          <a:p>
            <a:pPr marL="630238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Combines 2 budget components into one</a:t>
            </a:r>
          </a:p>
          <a:p>
            <a:pPr marL="630238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a consolidation of two separate offices into one</a:t>
            </a:r>
          </a:p>
          <a:p>
            <a:pPr marL="630238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No change to existing organizational structure</a:t>
            </a:r>
          </a:p>
          <a:p>
            <a:pPr marL="630238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Aligns budget language with name of existing office</a:t>
            </a:r>
          </a:p>
          <a:p>
            <a:pPr marL="569913" lvl="1" indent="-225425">
              <a:buFont typeface="Wingdings" panose="05000000000000000000" pitchFamily="2" charset="2"/>
              <a:buChar char="Ø"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D260E-8943-45B5-A2F3-4F07F1EBD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835" y="2908736"/>
            <a:ext cx="2377632" cy="16787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90182F-F8BB-4A67-A198-F33E3AD3BC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07"/>
          <a:stretch/>
        </p:blipFill>
        <p:spPr>
          <a:xfrm>
            <a:off x="6734091" y="4598386"/>
            <a:ext cx="2409910" cy="18892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48AF8-3271-4638-BE0C-77EC1CD216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90" y="1346199"/>
            <a:ext cx="2450654" cy="1543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8B36F-2663-4DB8-98BA-6B2FBECFC9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90" y="2860547"/>
            <a:ext cx="2409910" cy="18074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4AF087-4594-4F03-839A-859335D0E0D2}"/>
              </a:ext>
            </a:extLst>
          </p:cNvPr>
          <p:cNvSpPr/>
          <p:nvPr/>
        </p:nvSpPr>
        <p:spPr>
          <a:xfrm>
            <a:off x="8766114" y="647824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069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76bf66-225f-4249-8135-a93d48ef43f2">PP7NWW664ECE-516686908-1485</_dlc_DocId>
    <_dlc_DocIdUrl xmlns="1876bf66-225f-4249-8135-a93d48ef43f2">
      <Url>https://gko.portal.ng.mil/states/AK/cmdgroup/CJS/SJS/_layouts/15/DocIdRedir.aspx?ID=PP7NWW664ECE-516686908-1485</Url>
      <Description>PP7NWW664ECE-516686908-1485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2CBBD690539A4285D4691C9A3BE32F" ma:contentTypeVersion="2" ma:contentTypeDescription="Create a new document." ma:contentTypeScope="" ma:versionID="3bc2f5a551e86c2637435a314933242b">
  <xsd:schema xmlns:xsd="http://www.w3.org/2001/XMLSchema" xmlns:xs="http://www.w3.org/2001/XMLSchema" xmlns:p="http://schemas.microsoft.com/office/2006/metadata/properties" xmlns:ns2="1876bf66-225f-4249-8135-a93d48ef43f2" xmlns:ns3="52bfb9c2-538c-4154-af10-75433d6f1bac" targetNamespace="http://schemas.microsoft.com/office/2006/metadata/properties" ma:root="true" ma:fieldsID="ea164a95294f0b4c77194f9017092d95" ns2:_="" ns3:_="">
    <xsd:import namespace="1876bf66-225f-4249-8135-a93d48ef43f2"/>
    <xsd:import namespace="52bfb9c2-538c-4154-af10-75433d6f1ba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6bf66-225f-4249-8135-a93d48ef43f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fb9c2-538c-4154-af10-75433d6f1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FB3D3E6-0C61-45EF-AF76-167425DF5724}">
  <ds:schemaRefs>
    <ds:schemaRef ds:uri="http://schemas.microsoft.com/office/2006/documentManagement/types"/>
    <ds:schemaRef ds:uri="52bfb9c2-538c-4154-af10-75433d6f1bac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1876bf66-225f-4249-8135-a93d48ef43f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7E0C0A-D680-4031-927D-95ED681931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929827-F47E-4582-82E9-85611E699B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76bf66-225f-4249-8135-a93d48ef43f2"/>
    <ds:schemaRef ds:uri="52bfb9c2-538c-4154-af10-75433d6f1b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0B6AD92-3869-41EB-A3DA-4E3EE4CFEFF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26622</TotalTime>
  <Words>397</Words>
  <Application>Microsoft Office PowerPoint</Application>
  <PresentationFormat>On-screen Show (4:3)</PresentationFormat>
  <Paragraphs>60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Garamond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 Gen Bussiere Immersion Brief</dc:title>
  <dc:creator>Alex Elmore;Ben Carpenter</dc:creator>
  <cp:keywords>Immersion;ALCOM;DMVA</cp:keywords>
  <cp:lastModifiedBy>Richard, Stephanie A (GOV)</cp:lastModifiedBy>
  <cp:revision>498</cp:revision>
  <cp:lastPrinted>2021-01-04T20:33:22Z</cp:lastPrinted>
  <dcterms:created xsi:type="dcterms:W3CDTF">2015-01-23T18:27:19Z</dcterms:created>
  <dcterms:modified xsi:type="dcterms:W3CDTF">2021-03-10T23:59:27Z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0x010100772CBBD690539A4285D4691C9A3BE32F</vt:lpwstr>
  </property>
  <property fmtid="{D5CDD505-2E9C-101B-9397-08002B2CF9AE}" pid="3" name="_dlc_DocIdItemGuid">
    <vt:lpwstr>ed400901-59ae-470b-86a2-827863c720af</vt:lpwstr>
  </property>
</Properties>
</file>