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Lst>
  <p:notesMasterIdLst>
    <p:notesMasterId r:id="rId36"/>
  </p:notesMasterIdLst>
  <p:handoutMasterIdLst>
    <p:handoutMasterId r:id="rId37"/>
  </p:handoutMasterIdLst>
  <p:sldIdLst>
    <p:sldId id="256" r:id="rId2"/>
    <p:sldId id="422" r:id="rId3"/>
    <p:sldId id="490" r:id="rId4"/>
    <p:sldId id="409" r:id="rId5"/>
    <p:sldId id="423" r:id="rId6"/>
    <p:sldId id="424" r:id="rId7"/>
    <p:sldId id="480" r:id="rId8"/>
    <p:sldId id="502" r:id="rId9"/>
    <p:sldId id="479" r:id="rId10"/>
    <p:sldId id="427" r:id="rId11"/>
    <p:sldId id="491" r:id="rId12"/>
    <p:sldId id="413" r:id="rId13"/>
    <p:sldId id="478" r:id="rId14"/>
    <p:sldId id="488" r:id="rId15"/>
    <p:sldId id="412" r:id="rId16"/>
    <p:sldId id="463" r:id="rId17"/>
    <p:sldId id="371" r:id="rId18"/>
    <p:sldId id="364" r:id="rId19"/>
    <p:sldId id="481" r:id="rId20"/>
    <p:sldId id="395" r:id="rId21"/>
    <p:sldId id="493" r:id="rId22"/>
    <p:sldId id="494" r:id="rId23"/>
    <p:sldId id="495" r:id="rId24"/>
    <p:sldId id="497" r:id="rId25"/>
    <p:sldId id="498" r:id="rId26"/>
    <p:sldId id="499" r:id="rId27"/>
    <p:sldId id="500" r:id="rId28"/>
    <p:sldId id="492" r:id="rId29"/>
    <p:sldId id="487" r:id="rId30"/>
    <p:sldId id="482" r:id="rId31"/>
    <p:sldId id="484" r:id="rId32"/>
    <p:sldId id="485" r:id="rId33"/>
    <p:sldId id="486" r:id="rId34"/>
    <p:sldId id="483" r:id="rId35"/>
  </p:sldIdLst>
  <p:sldSz cx="9144000" cy="6858000" type="screen4x3"/>
  <p:notesSz cx="7010400" cy="9296400"/>
  <p:defaultTextStyle>
    <a:defPPr>
      <a:defRPr lang="en-US"/>
    </a:defPPr>
    <a:lvl1pPr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1pPr>
    <a:lvl2pPr marL="4572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2pPr>
    <a:lvl3pPr marL="9144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3pPr>
    <a:lvl4pPr marL="13716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4pPr>
    <a:lvl5pPr marL="18288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D66"/>
    <a:srgbClr val="6582A7"/>
    <a:srgbClr val="003366"/>
    <a:srgbClr val="331AFF"/>
    <a:srgbClr val="A50021"/>
    <a:srgbClr val="331A66"/>
    <a:srgbClr val="661A4D"/>
    <a:srgbClr val="331A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1" autoAdjust="0"/>
    <p:restoredTop sz="94747" autoAdjust="0"/>
  </p:normalViewPr>
  <p:slideViewPr>
    <p:cSldViewPr>
      <p:cViewPr>
        <p:scale>
          <a:sx n="114" d="100"/>
          <a:sy n="114" d="100"/>
        </p:scale>
        <p:origin x="-834" y="-54"/>
      </p:cViewPr>
      <p:guideLst>
        <p:guide orient="horz" pos="528"/>
        <p:guide pos="4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notesViewPr>
    <p:cSldViewPr>
      <p:cViewPr varScale="1">
        <p:scale>
          <a:sx n="87" d="100"/>
          <a:sy n="87" d="100"/>
        </p:scale>
        <p:origin x="-3828" y="-78"/>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2125" cy="457200"/>
          </a:xfrm>
          <a:prstGeom prst="rect">
            <a:avLst/>
          </a:prstGeom>
          <a:noFill/>
          <a:ln w="9525">
            <a:noFill/>
            <a:miter lim="800000"/>
            <a:headEnd/>
            <a:tailEnd/>
          </a:ln>
          <a:effectLst/>
        </p:spPr>
        <p:txBody>
          <a:bodyPr vert="horz" wrap="square" lIns="90310" tIns="45156" rIns="90310" bIns="45156" numCol="1" anchor="t" anchorCtr="0" compatLnSpc="1">
            <a:prstTxWarp prst="textNoShape">
              <a:avLst/>
            </a:prstTxWarp>
          </a:bodyPr>
          <a:lstStyle>
            <a:lvl1pPr defTabSz="903288" eaLnBrk="0" hangingPunct="0">
              <a:spcBef>
                <a:spcPct val="0"/>
              </a:spcBef>
              <a:buClrTx/>
              <a:buSzTx/>
              <a:buFontTx/>
              <a:buNone/>
              <a:defRPr sz="1200"/>
            </a:lvl1pPr>
          </a:lstStyle>
          <a:p>
            <a:endParaRPr lang="en-US"/>
          </a:p>
        </p:txBody>
      </p:sp>
      <p:sp>
        <p:nvSpPr>
          <p:cNvPr id="14339" name="Rectangle 3"/>
          <p:cNvSpPr>
            <a:spLocks noGrp="1" noChangeArrowheads="1"/>
          </p:cNvSpPr>
          <p:nvPr>
            <p:ph type="dt" sz="quarter" idx="1"/>
          </p:nvPr>
        </p:nvSpPr>
        <p:spPr bwMode="auto">
          <a:xfrm>
            <a:off x="3965575" y="0"/>
            <a:ext cx="3033713" cy="457200"/>
          </a:xfrm>
          <a:prstGeom prst="rect">
            <a:avLst/>
          </a:prstGeom>
          <a:noFill/>
          <a:ln w="9525">
            <a:noFill/>
            <a:miter lim="800000"/>
            <a:headEnd/>
            <a:tailEnd/>
          </a:ln>
          <a:effectLst/>
        </p:spPr>
        <p:txBody>
          <a:bodyPr vert="horz" wrap="square" lIns="90310" tIns="45156" rIns="90310" bIns="45156" numCol="1" anchor="t" anchorCtr="0" compatLnSpc="1">
            <a:prstTxWarp prst="textNoShape">
              <a:avLst/>
            </a:prstTxWarp>
          </a:bodyPr>
          <a:lstStyle>
            <a:lvl1pPr algn="r" defTabSz="903288" eaLnBrk="0" hangingPunct="0">
              <a:spcBef>
                <a:spcPct val="0"/>
              </a:spcBef>
              <a:buClrTx/>
              <a:buSzTx/>
              <a:buFontTx/>
              <a:buNone/>
              <a:defRPr sz="1200"/>
            </a:lvl1pPr>
          </a:lstStyle>
          <a:p>
            <a:endParaRPr lang="en-US"/>
          </a:p>
        </p:txBody>
      </p:sp>
      <p:sp>
        <p:nvSpPr>
          <p:cNvPr id="14340" name="Rectangle 4"/>
          <p:cNvSpPr>
            <a:spLocks noGrp="1" noChangeArrowheads="1"/>
          </p:cNvSpPr>
          <p:nvPr>
            <p:ph type="ftr" sz="quarter" idx="2"/>
          </p:nvPr>
        </p:nvSpPr>
        <p:spPr bwMode="auto">
          <a:xfrm>
            <a:off x="0" y="8826500"/>
            <a:ext cx="3032125" cy="457200"/>
          </a:xfrm>
          <a:prstGeom prst="rect">
            <a:avLst/>
          </a:prstGeom>
          <a:noFill/>
          <a:ln w="9525">
            <a:noFill/>
            <a:miter lim="800000"/>
            <a:headEnd/>
            <a:tailEnd/>
          </a:ln>
          <a:effectLst/>
        </p:spPr>
        <p:txBody>
          <a:bodyPr vert="horz" wrap="square" lIns="90310" tIns="45156" rIns="90310" bIns="45156" numCol="1" anchor="b" anchorCtr="0" compatLnSpc="1">
            <a:prstTxWarp prst="textNoShape">
              <a:avLst/>
            </a:prstTxWarp>
          </a:bodyPr>
          <a:lstStyle>
            <a:lvl1pPr defTabSz="903288" eaLnBrk="0" hangingPunct="0">
              <a:spcBef>
                <a:spcPct val="0"/>
              </a:spcBef>
              <a:buClrTx/>
              <a:buSzTx/>
              <a:buFontTx/>
              <a:buNone/>
              <a:defRPr sz="1200"/>
            </a:lvl1pPr>
          </a:lstStyle>
          <a:p>
            <a:endParaRPr lang="en-US"/>
          </a:p>
        </p:txBody>
      </p:sp>
      <p:sp>
        <p:nvSpPr>
          <p:cNvPr id="14341" name="Rectangle 5"/>
          <p:cNvSpPr>
            <a:spLocks noGrp="1" noChangeArrowheads="1"/>
          </p:cNvSpPr>
          <p:nvPr>
            <p:ph type="sldNum" sz="quarter" idx="3"/>
          </p:nvPr>
        </p:nvSpPr>
        <p:spPr bwMode="auto">
          <a:xfrm>
            <a:off x="3965575" y="8826500"/>
            <a:ext cx="3033713" cy="457200"/>
          </a:xfrm>
          <a:prstGeom prst="rect">
            <a:avLst/>
          </a:prstGeom>
          <a:noFill/>
          <a:ln w="9525">
            <a:noFill/>
            <a:miter lim="800000"/>
            <a:headEnd/>
            <a:tailEnd/>
          </a:ln>
          <a:effectLst/>
        </p:spPr>
        <p:txBody>
          <a:bodyPr vert="horz" wrap="square" lIns="90310" tIns="45156" rIns="90310" bIns="45156" numCol="1" anchor="b" anchorCtr="0" compatLnSpc="1">
            <a:prstTxWarp prst="textNoShape">
              <a:avLst/>
            </a:prstTxWarp>
          </a:bodyPr>
          <a:lstStyle>
            <a:lvl1pPr algn="r" defTabSz="903288" eaLnBrk="0" hangingPunct="0">
              <a:spcBef>
                <a:spcPct val="0"/>
              </a:spcBef>
              <a:buClrTx/>
              <a:buSzTx/>
              <a:buFontTx/>
              <a:buNone/>
              <a:defRPr sz="1200"/>
            </a:lvl1pPr>
          </a:lstStyle>
          <a:p>
            <a:fld id="{D69C595F-49ED-42C2-A405-600311EBBE3F}" type="slidenum">
              <a:rPr lang="en-US"/>
              <a:pPr/>
              <a:t>‹#›</a:t>
            </a:fld>
            <a:endParaRPr lang="en-US"/>
          </a:p>
        </p:txBody>
      </p:sp>
    </p:spTree>
    <p:extLst>
      <p:ext uri="{BB962C8B-B14F-4D97-AF65-F5344CB8AC3E}">
        <p14:creationId xmlns:p14="http://schemas.microsoft.com/office/powerpoint/2010/main" val="2657816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9635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bwMode="auto">
          <a:xfrm>
            <a:off x="1163638" y="682625"/>
            <a:ext cx="4673600" cy="3505200"/>
          </a:xfrm>
          <a:prstGeom prst="rect">
            <a:avLst/>
          </a:prstGeom>
          <a:noFill/>
          <a:ln>
            <a:solidFill>
              <a:srgbClr val="000000"/>
            </a:solidFill>
            <a:miter lim="800000"/>
            <a:headEnd/>
            <a:tailEnd/>
          </a:ln>
        </p:spPr>
      </p:sp>
      <p:sp>
        <p:nvSpPr>
          <p:cNvPr id="15363" name="Rectangle 3"/>
          <p:cNvSpPr>
            <a:spLocks noGrp="1" noChangeArrowheads="1"/>
          </p:cNvSpPr>
          <p:nvPr>
            <p:ph type="body" idx="1"/>
          </p:nvPr>
        </p:nvSpPr>
        <p:spPr bwMode="auto">
          <a:xfrm>
            <a:off x="933450" y="4413250"/>
            <a:ext cx="5132388" cy="4187825"/>
          </a:xfrm>
          <a:prstGeom prst="rect">
            <a:avLst/>
          </a:prstGeom>
          <a:noFill/>
          <a:ln>
            <a:miter lim="800000"/>
            <a:headEnd/>
            <a:tailEnd/>
          </a:ln>
        </p:spPr>
        <p:txBody>
          <a:bodyPr lIns="90310" tIns="45156" rIns="90310" bIns="45156"/>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bwMode="auto">
          <a:xfrm>
            <a:off x="1163638" y="682625"/>
            <a:ext cx="4673600" cy="3505200"/>
          </a:xfrm>
          <a:prstGeom prst="rect">
            <a:avLst/>
          </a:prstGeom>
          <a:noFill/>
          <a:ln>
            <a:solidFill>
              <a:srgbClr val="000000"/>
            </a:solidFill>
            <a:miter lim="800000"/>
            <a:headEnd/>
            <a:tailEnd/>
          </a:ln>
        </p:spPr>
      </p:sp>
      <p:sp>
        <p:nvSpPr>
          <p:cNvPr id="204803" name="Rectangle 3"/>
          <p:cNvSpPr>
            <a:spLocks noGrp="1" noChangeArrowheads="1"/>
          </p:cNvSpPr>
          <p:nvPr>
            <p:ph type="body" idx="1"/>
          </p:nvPr>
        </p:nvSpPr>
        <p:spPr bwMode="auto">
          <a:xfrm>
            <a:off x="933450" y="4413250"/>
            <a:ext cx="5132388" cy="4187825"/>
          </a:xfrm>
          <a:prstGeom prst="rect">
            <a:avLst/>
          </a:prstGeom>
          <a:noFill/>
          <a:ln>
            <a:miter lim="800000"/>
            <a:headEnd/>
            <a:tailEnd/>
          </a:ln>
        </p:spPr>
        <p:txBody>
          <a:bodyPr lIns="90310" tIns="45156" rIns="90310" bIns="45156"/>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bwMode="auto">
          <a:xfrm>
            <a:off x="1163638" y="682625"/>
            <a:ext cx="4673600" cy="3505200"/>
          </a:xfrm>
          <a:prstGeom prst="rect">
            <a:avLst/>
          </a:prstGeom>
          <a:noFill/>
          <a:ln>
            <a:solidFill>
              <a:srgbClr val="000000"/>
            </a:solidFill>
            <a:miter lim="800000"/>
            <a:headEnd/>
            <a:tailEnd/>
          </a:ln>
        </p:spPr>
      </p:sp>
      <p:sp>
        <p:nvSpPr>
          <p:cNvPr id="153603" name="Rectangle 3"/>
          <p:cNvSpPr>
            <a:spLocks noGrp="1" noChangeArrowheads="1"/>
          </p:cNvSpPr>
          <p:nvPr>
            <p:ph type="body" idx="1"/>
          </p:nvPr>
        </p:nvSpPr>
        <p:spPr bwMode="auto">
          <a:xfrm>
            <a:off x="933450" y="4413250"/>
            <a:ext cx="5132388" cy="4187825"/>
          </a:xfrm>
          <a:prstGeom prst="rect">
            <a:avLst/>
          </a:prstGeom>
          <a:noFill/>
          <a:ln>
            <a:miter lim="800000"/>
            <a:headEnd/>
            <a:tailEnd/>
          </a:ln>
        </p:spPr>
        <p:txBody>
          <a:bodyPr lIns="90310" tIns="45156" rIns="90310" bIns="45156"/>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bwMode="auto">
          <a:xfrm>
            <a:off x="1163638" y="682625"/>
            <a:ext cx="4673600" cy="3505200"/>
          </a:xfrm>
          <a:prstGeom prst="rect">
            <a:avLst/>
          </a:prstGeom>
          <a:noFill/>
          <a:ln>
            <a:solidFill>
              <a:srgbClr val="000000"/>
            </a:solidFill>
            <a:miter lim="800000"/>
            <a:headEnd/>
            <a:tailEnd/>
          </a:ln>
        </p:spPr>
      </p:sp>
      <p:sp>
        <p:nvSpPr>
          <p:cNvPr id="140291" name="Rectangle 3"/>
          <p:cNvSpPr>
            <a:spLocks noGrp="1" noChangeArrowheads="1"/>
          </p:cNvSpPr>
          <p:nvPr>
            <p:ph type="body" idx="1"/>
          </p:nvPr>
        </p:nvSpPr>
        <p:spPr bwMode="auto">
          <a:xfrm>
            <a:off x="933450" y="4413250"/>
            <a:ext cx="5132388" cy="4187825"/>
          </a:xfrm>
          <a:prstGeom prst="rect">
            <a:avLst/>
          </a:prstGeom>
          <a:noFill/>
          <a:ln>
            <a:miter lim="800000"/>
            <a:headEnd/>
            <a:tailEnd/>
          </a:ln>
        </p:spPr>
        <p:txBody>
          <a:bodyPr lIns="90310" tIns="45156" rIns="90310" bIns="45156"/>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bwMode="auto">
          <a:xfrm>
            <a:off x="1163638" y="682625"/>
            <a:ext cx="4673600" cy="3505200"/>
          </a:xfrm>
          <a:prstGeom prst="rect">
            <a:avLst/>
          </a:prstGeom>
          <a:noFill/>
          <a:ln>
            <a:solidFill>
              <a:srgbClr val="000000"/>
            </a:solidFill>
            <a:miter lim="800000"/>
            <a:headEnd/>
            <a:tailEnd/>
          </a:ln>
        </p:spPr>
      </p:sp>
      <p:sp>
        <p:nvSpPr>
          <p:cNvPr id="204803" name="Rectangle 3"/>
          <p:cNvSpPr>
            <a:spLocks noGrp="1" noChangeArrowheads="1"/>
          </p:cNvSpPr>
          <p:nvPr>
            <p:ph type="body" idx="1"/>
          </p:nvPr>
        </p:nvSpPr>
        <p:spPr bwMode="auto">
          <a:xfrm>
            <a:off x="933450" y="4413250"/>
            <a:ext cx="5132388" cy="4187825"/>
          </a:xfrm>
          <a:prstGeom prst="rect">
            <a:avLst/>
          </a:prstGeom>
          <a:noFill/>
          <a:ln>
            <a:miter lim="800000"/>
            <a:headEnd/>
            <a:tailEnd/>
          </a:ln>
        </p:spPr>
        <p:txBody>
          <a:bodyPr lIns="90310" tIns="45156" rIns="90310" bIns="45156"/>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bwMode="auto">
          <a:xfrm>
            <a:off x="1163638" y="682625"/>
            <a:ext cx="4673600" cy="3505200"/>
          </a:xfrm>
          <a:prstGeom prst="rect">
            <a:avLst/>
          </a:prstGeom>
          <a:noFill/>
          <a:ln>
            <a:solidFill>
              <a:srgbClr val="000000"/>
            </a:solidFill>
            <a:miter lim="800000"/>
            <a:headEnd/>
            <a:tailEnd/>
          </a:ln>
        </p:spPr>
      </p:sp>
      <p:sp>
        <p:nvSpPr>
          <p:cNvPr id="204803" name="Rectangle 3"/>
          <p:cNvSpPr>
            <a:spLocks noGrp="1" noChangeArrowheads="1"/>
          </p:cNvSpPr>
          <p:nvPr>
            <p:ph type="body" idx="1"/>
          </p:nvPr>
        </p:nvSpPr>
        <p:spPr bwMode="auto">
          <a:xfrm>
            <a:off x="933450" y="4413250"/>
            <a:ext cx="5132388" cy="4187825"/>
          </a:xfrm>
          <a:prstGeom prst="rect">
            <a:avLst/>
          </a:prstGeom>
          <a:noFill/>
          <a:ln>
            <a:miter lim="800000"/>
            <a:headEnd/>
            <a:tailEnd/>
          </a:ln>
        </p:spPr>
        <p:txBody>
          <a:bodyPr lIns="90310" tIns="45156" rIns="90310" bIns="45156"/>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bwMode="auto">
          <a:xfrm>
            <a:off x="1163638" y="682625"/>
            <a:ext cx="4673600" cy="3505200"/>
          </a:xfrm>
          <a:prstGeom prst="rect">
            <a:avLst/>
          </a:prstGeom>
          <a:noFill/>
          <a:ln>
            <a:solidFill>
              <a:srgbClr val="000000"/>
            </a:solidFill>
            <a:miter lim="800000"/>
            <a:headEnd/>
            <a:tailEnd/>
          </a:ln>
        </p:spPr>
      </p:sp>
      <p:sp>
        <p:nvSpPr>
          <p:cNvPr id="204803" name="Rectangle 3"/>
          <p:cNvSpPr>
            <a:spLocks noGrp="1" noChangeArrowheads="1"/>
          </p:cNvSpPr>
          <p:nvPr>
            <p:ph type="body" idx="1"/>
          </p:nvPr>
        </p:nvSpPr>
        <p:spPr bwMode="auto">
          <a:xfrm>
            <a:off x="933450" y="4413250"/>
            <a:ext cx="5132388" cy="4187825"/>
          </a:xfrm>
          <a:prstGeom prst="rect">
            <a:avLst/>
          </a:prstGeom>
          <a:noFill/>
          <a:ln>
            <a:miter lim="800000"/>
            <a:headEnd/>
            <a:tailEnd/>
          </a:ln>
        </p:spPr>
        <p:txBody>
          <a:bodyPr lIns="90310" tIns="45156" rIns="90310" bIns="45156"/>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78851" name="Notes Placeholder 2"/>
          <p:cNvSpPr>
            <a:spLocks noGrp="1"/>
          </p:cNvSpPr>
          <p:nvPr>
            <p:ph type="body" idx="1"/>
          </p:nvPr>
        </p:nvSpPr>
        <p:spPr bwMode="auto">
          <a:xfrm>
            <a:off x="701040" y="4415790"/>
            <a:ext cx="5608320" cy="4183380"/>
          </a:xfrm>
          <a:prstGeom prst="rect">
            <a:avLst/>
          </a:prstGeom>
          <a:noFill/>
        </p:spPr>
        <p:txBody>
          <a:bodyPr wrap="square" lIns="93177" tIns="46589" rIns="93177" bIns="46589" numCol="1" anchor="t" anchorCtr="0" compatLnSpc="1">
            <a:prstTxWarp prst="textNoShape">
              <a:avLst/>
            </a:prstTxWarp>
          </a:bodyPr>
          <a:lstStyle/>
          <a:p>
            <a:pPr eaLnBrk="1" hangingPunct="1">
              <a:spcBef>
                <a:spcPct val="0"/>
              </a:spcBef>
            </a:pPr>
            <a:endParaRPr lang="en-US" baseline="0" dirty="0" smtClean="0"/>
          </a:p>
          <a:p>
            <a:pPr eaLnBrk="1" hangingPunct="1">
              <a:spcBef>
                <a:spcPct val="0"/>
              </a:spcBef>
            </a:pPr>
            <a:r>
              <a:rPr lang="en-US" dirty="0" smtClean="0"/>
              <a:t>If you are a public school student, your academic eligibility is reported by the school district.  Other than</a:t>
            </a:r>
            <a:r>
              <a:rPr lang="en-US" baseline="0" dirty="0" smtClean="0"/>
              <a:t> ensuring your test scores are reported to the high school you attend, y</a:t>
            </a:r>
            <a:r>
              <a:rPr lang="en-US" dirty="0" smtClean="0"/>
              <a:t>ou do not need to file any additional paperwork.</a:t>
            </a:r>
            <a:endParaRPr lang="en-US" baseline="0" dirty="0" smtClean="0"/>
          </a:p>
          <a:p>
            <a:pPr eaLnBrk="1" hangingPunct="1">
              <a:spcBef>
                <a:spcPct val="0"/>
              </a:spcBef>
            </a:pPr>
            <a:endParaRPr lang="en-US" baseline="0" dirty="0" smtClean="0"/>
          </a:p>
          <a:p>
            <a:pPr eaLnBrk="1" hangingPunct="1">
              <a:spcBef>
                <a:spcPct val="0"/>
              </a:spcBef>
            </a:pPr>
            <a:r>
              <a:rPr lang="en-US" baseline="0" dirty="0" smtClean="0"/>
              <a:t>Be sure you know the GPA, SAT/ACT and/or </a:t>
            </a:r>
            <a:r>
              <a:rPr lang="en-US" baseline="0" dirty="0" err="1" smtClean="0"/>
              <a:t>WorkKeys</a:t>
            </a:r>
            <a:r>
              <a:rPr lang="en-US" baseline="0" dirty="0" smtClean="0"/>
              <a:t> scores that will be on your permanent student record. Make sure you send all score reports directly to your high school. By late July, you will be able to verify what APS eligibility status and level your school has reported in ASAP, but you can have a good idea of what will be reported before that simply by comparing the requirements to your record, for example with your high school counselor.</a:t>
            </a:r>
          </a:p>
          <a:p>
            <a:pPr eaLnBrk="1" hangingPunct="1">
              <a:spcBef>
                <a:spcPct val="0"/>
              </a:spcBef>
            </a:pPr>
            <a:endParaRPr lang="en-US" baseline="0" dirty="0" smtClean="0"/>
          </a:p>
          <a:p>
            <a:pPr defTabSz="931774" eaLnBrk="1" hangingPunct="1">
              <a:spcBef>
                <a:spcPct val="0"/>
              </a:spcBef>
              <a:defRPr/>
            </a:pPr>
            <a:r>
              <a:rPr lang="en-US" baseline="0" dirty="0" smtClean="0"/>
              <a:t>Now, if you attend private school or are privately homeschooled, you’ll need to take some additional steps. We won’t discuss those in detail here, but, if this applies to you, be sure to review the information available at APS.alaska.gov.</a:t>
            </a:r>
          </a:p>
          <a:p>
            <a:pPr eaLnBrk="1" hangingPunct="1">
              <a:spcBef>
                <a:spcPct val="0"/>
              </a:spcBef>
            </a:pPr>
            <a:endParaRPr lang="en-US" dirty="0" smtClean="0"/>
          </a:p>
        </p:txBody>
      </p:sp>
      <p:sp>
        <p:nvSpPr>
          <p:cNvPr id="77828" name="Slide Number Placeholder 3"/>
          <p:cNvSpPr>
            <a:spLocks noGrp="1"/>
          </p:cNvSpPr>
          <p:nvPr>
            <p:ph type="sldNum" sz="quarter" idx="5"/>
          </p:nvPr>
        </p:nvSpPr>
        <p:spPr bwMode="auto">
          <a:xfrm>
            <a:off x="3970938" y="8829967"/>
            <a:ext cx="3037840" cy="464820"/>
          </a:xfrm>
          <a:prstGeom prst="rect">
            <a:avLst/>
          </a:prstGeom>
          <a:ln>
            <a:miter lim="800000"/>
            <a:headEnd/>
            <a:tailEnd/>
          </a:ln>
        </p:spPr>
        <p:txBody>
          <a:bodyPr wrap="square" lIns="93177" tIns="46589" rIns="93177" bIns="46589" numCol="1" anchorCtr="0" compatLnSpc="1">
            <a:prstTxWarp prst="textNoShape">
              <a:avLst/>
            </a:prstTxWarp>
          </a:bodyPr>
          <a:lstStyle/>
          <a:p>
            <a:pPr fontAlgn="base">
              <a:spcBef>
                <a:spcPct val="0"/>
              </a:spcBef>
              <a:spcAft>
                <a:spcPct val="0"/>
              </a:spcAft>
              <a:defRPr/>
            </a:pPr>
            <a:fld id="{86547E89-57E9-47E6-9763-BEC9EAAB5DCB}"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normAutofit/>
          </a:bodyPr>
          <a:lstStyle/>
          <a:p>
            <a:pPr eaLnBrk="1" hangingPunct="1">
              <a:spcBef>
                <a:spcPct val="0"/>
              </a:spcBef>
            </a:pPr>
            <a:r>
              <a:rPr lang="en-US" baseline="0" dirty="0" smtClean="0"/>
              <a:t>You have a six-year window after high school graduation to fully use your APS award. Within that six-year window, you can receive up to 4 years, or eight semesters, of APS awards, as long as you meet the continuing eligibility requirements. These include a minimum GPA you have to achieve and a minimum number of credits you must complete each year; and of course you have to remain admitted to a program in good standing at your school.  If you postpone qualifying enrollment, keep in mind that you will need to be an Alaska resident at any later time that you may wish to enroll and apply for your APS.</a:t>
            </a:r>
          </a:p>
          <a:p>
            <a:pPr eaLnBrk="1" hangingPunct="1">
              <a:spcBef>
                <a:spcPct val="0"/>
              </a:spcBef>
            </a:pPr>
            <a:endParaRPr lang="en-US" baseline="0" dirty="0" smtClean="0"/>
          </a:p>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545F0DEC-3EAB-48E2-9D8E-DCED1B629169}" type="slidenum">
              <a:rPr lang="en-US" smtClean="0"/>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normAutofit/>
          </a:bodyPr>
          <a:lstStyle/>
          <a:p>
            <a:pPr eaLnBrk="1" hangingPunct="1">
              <a:spcBef>
                <a:spcPct val="0"/>
              </a:spcBef>
            </a:pPr>
            <a:r>
              <a:rPr lang="en-US" baseline="0" dirty="0" smtClean="0"/>
              <a:t>To continue to be eligible to receive APS awards after you first receive it, you must achieve a minimum GPA and a complete a minimum number of credits each year; and of course you have to remain admitted to a program in good standing at your school. </a:t>
            </a:r>
          </a:p>
          <a:p>
            <a:pPr eaLnBrk="1" hangingPunct="1">
              <a:spcBef>
                <a:spcPct val="0"/>
              </a:spcBef>
            </a:pPr>
            <a:endParaRPr lang="en-US" baseline="0" dirty="0" smtClean="0"/>
          </a:p>
          <a:p>
            <a:pPr defTabSz="931774" eaLnBrk="1" hangingPunct="1">
              <a:spcBef>
                <a:spcPct val="0"/>
              </a:spcBef>
              <a:defRPr/>
            </a:pPr>
            <a:r>
              <a:rPr lang="en-US" baseline="0" dirty="0" smtClean="0"/>
              <a:t>Now, for continuing eligibility--maintaining a minimum GPA and enrolling in and completing a minimum number of credits are very standard requirements for any type of financial aid – one important thing to keep in mind for the APS is that it is merit-based and it’s bar is a little higher than most financial aid, starting with your 2</a:t>
            </a:r>
            <a:r>
              <a:rPr lang="en-US" baseline="30000" dirty="0" smtClean="0"/>
              <a:t>nd</a:t>
            </a:r>
            <a:r>
              <a:rPr lang="en-US" baseline="0" dirty="0" smtClean="0"/>
              <a:t> year of college. As of your sophomore year, you have to achieve a 2.5 GPA and complete at least 30 credits in a year; compared to the typical minimum requirement, which is a 2.0 GPA and 24 credits per year.  It’s a good incentive to keep you on track and make sure you can finish your degree before you’ve used up all your APS awards!</a:t>
            </a:r>
          </a:p>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fld id="{545F0DEC-3EAB-48E2-9D8E-DCED1B629169}" type="slidenum">
              <a:rPr lang="en-US" smtClean="0"/>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181100" y="696913"/>
            <a:ext cx="4648200" cy="3486150"/>
          </a:xfrm>
          <a:prstGeom prst="rect">
            <a:avLst/>
          </a:prstGeom>
          <a:noFill/>
          <a:ln>
            <a:solidFill>
              <a:srgbClr val="000000"/>
            </a:solidFill>
            <a:miter lim="800000"/>
            <a:headEnd/>
            <a:tailEnd/>
          </a:ln>
        </p:spPr>
      </p:sp>
      <p:sp>
        <p:nvSpPr>
          <p:cNvPr id="78851" name="Notes Placeholder 2"/>
          <p:cNvSpPr>
            <a:spLocks noGrp="1"/>
          </p:cNvSpPr>
          <p:nvPr>
            <p:ph type="body" idx="1"/>
          </p:nvPr>
        </p:nvSpPr>
        <p:spPr bwMode="auto">
          <a:xfrm>
            <a:off x="701040" y="4415790"/>
            <a:ext cx="5608320" cy="4183380"/>
          </a:xfrm>
          <a:prstGeom prst="rect">
            <a:avLst/>
          </a:prstGeom>
          <a:noFill/>
        </p:spPr>
        <p:txBody>
          <a:bodyPr wrap="square" lIns="93177" tIns="46589" rIns="93177" bIns="46589" numCol="1" anchor="t" anchorCtr="0" compatLnSpc="1">
            <a:prstTxWarp prst="textNoShape">
              <a:avLst/>
            </a:prstTxWarp>
          </a:bodyPr>
          <a:lstStyle/>
          <a:p>
            <a:pPr eaLnBrk="1" hangingPunct="1">
              <a:spcBef>
                <a:spcPct val="0"/>
              </a:spcBef>
            </a:pPr>
            <a:r>
              <a:rPr lang="en-US" dirty="0" smtClean="0"/>
              <a:t>This concludes</a:t>
            </a:r>
            <a:r>
              <a:rPr lang="en-US" baseline="0" dirty="0" smtClean="0"/>
              <a:t> our overview of the Alaska Performance Scholarship. </a:t>
            </a:r>
            <a:r>
              <a:rPr lang="en-US" dirty="0" smtClean="0"/>
              <a:t>We</a:t>
            </a:r>
            <a:r>
              <a:rPr lang="en-US" baseline="0" dirty="0" smtClean="0"/>
              <a:t> encourage you to go to APS.alaska.gov and review all the information available there about the APS. You can also sign up for e-mail updates to be alerted when new information about the APS becomes available on the site.</a:t>
            </a:r>
          </a:p>
          <a:p>
            <a:pPr eaLnBrk="1" hangingPunct="1">
              <a:spcBef>
                <a:spcPct val="0"/>
              </a:spcBef>
            </a:pPr>
            <a:endParaRPr lang="en-US" baseline="0" dirty="0" smtClean="0"/>
          </a:p>
          <a:p>
            <a:pPr defTabSz="931774" eaLnBrk="1" hangingPunct="1">
              <a:spcBef>
                <a:spcPct val="0"/>
              </a:spcBef>
              <a:defRPr/>
            </a:pPr>
            <a:r>
              <a:rPr lang="en-US" dirty="0" smtClean="0"/>
              <a:t>Through the APS.alaska.gov site, you can also</a:t>
            </a:r>
            <a:r>
              <a:rPr lang="en-US" baseline="0" dirty="0" smtClean="0"/>
              <a:t> access the Alaska Student Aid Portal (ASAP), where you can create an account to check on your status once you file a FAFSA and/or your initial eligibility is reported through the school district after high school graduation. Creating an ASAP account is not required to receive the scholarship, but you may find it useful to have. </a:t>
            </a:r>
          </a:p>
          <a:p>
            <a:pPr eaLnBrk="1" hangingPunct="1">
              <a:spcBef>
                <a:spcPct val="0"/>
              </a:spcBef>
            </a:pPr>
            <a:endParaRPr lang="en-US" dirty="0" smtClean="0"/>
          </a:p>
        </p:txBody>
      </p:sp>
      <p:sp>
        <p:nvSpPr>
          <p:cNvPr id="77828" name="Slide Number Placeholder 3"/>
          <p:cNvSpPr>
            <a:spLocks noGrp="1"/>
          </p:cNvSpPr>
          <p:nvPr>
            <p:ph type="sldNum" sz="quarter" idx="5"/>
          </p:nvPr>
        </p:nvSpPr>
        <p:spPr bwMode="auto">
          <a:xfrm>
            <a:off x="3970938" y="8829967"/>
            <a:ext cx="3037840" cy="464820"/>
          </a:xfrm>
          <a:prstGeom prst="rect">
            <a:avLst/>
          </a:prstGeom>
          <a:ln>
            <a:miter lim="800000"/>
            <a:headEnd/>
            <a:tailEnd/>
          </a:ln>
        </p:spPr>
        <p:txBody>
          <a:bodyPr wrap="square" lIns="93177" tIns="46589" rIns="93177" bIns="46589" numCol="1" anchorCtr="0" compatLnSpc="1">
            <a:prstTxWarp prst="textNoShape">
              <a:avLst/>
            </a:prstTxWarp>
          </a:bodyPr>
          <a:lstStyle/>
          <a:p>
            <a:pPr fontAlgn="base">
              <a:spcBef>
                <a:spcPct val="0"/>
              </a:spcBef>
              <a:spcAft>
                <a:spcPct val="0"/>
              </a:spcAft>
              <a:defRPr/>
            </a:pPr>
            <a:fld id="{86547E89-57E9-47E6-9763-BEC9EAAB5DCB}"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bwMode="auto">
          <a:xfrm>
            <a:off x="1163638" y="682625"/>
            <a:ext cx="4673600" cy="3505200"/>
          </a:xfrm>
          <a:prstGeom prst="rect">
            <a:avLst/>
          </a:prstGeom>
          <a:noFill/>
          <a:ln>
            <a:solidFill>
              <a:srgbClr val="000000"/>
            </a:solidFill>
            <a:miter lim="800000"/>
            <a:headEnd/>
            <a:tailEnd/>
          </a:ln>
        </p:spPr>
      </p:sp>
      <p:sp>
        <p:nvSpPr>
          <p:cNvPr id="283651" name="Rectangle 3"/>
          <p:cNvSpPr>
            <a:spLocks noGrp="1" noChangeArrowheads="1"/>
          </p:cNvSpPr>
          <p:nvPr>
            <p:ph type="body" idx="1"/>
          </p:nvPr>
        </p:nvSpPr>
        <p:spPr bwMode="auto">
          <a:xfrm>
            <a:off x="933450" y="4413250"/>
            <a:ext cx="5132388" cy="4187825"/>
          </a:xfrm>
          <a:prstGeom prst="rect">
            <a:avLst/>
          </a:prstGeom>
          <a:noFill/>
          <a:ln>
            <a:miter lim="800000"/>
            <a:headEnd/>
            <a:tailEnd/>
          </a:ln>
        </p:spPr>
        <p:txBody>
          <a:bodyPr lIns="90318" tIns="45159" rIns="90318" bIns="45159"/>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bwMode="auto">
          <a:xfrm>
            <a:off x="1163638" y="682625"/>
            <a:ext cx="4673600" cy="3505200"/>
          </a:xfrm>
          <a:prstGeom prst="rect">
            <a:avLst/>
          </a:prstGeom>
          <a:noFill/>
          <a:ln>
            <a:solidFill>
              <a:srgbClr val="000000"/>
            </a:solidFill>
            <a:miter lim="800000"/>
            <a:headEnd/>
            <a:tailEnd/>
          </a:ln>
        </p:spPr>
      </p:sp>
      <p:sp>
        <p:nvSpPr>
          <p:cNvPr id="204803" name="Rectangle 3"/>
          <p:cNvSpPr>
            <a:spLocks noGrp="1" noChangeArrowheads="1"/>
          </p:cNvSpPr>
          <p:nvPr>
            <p:ph type="body" idx="1"/>
          </p:nvPr>
        </p:nvSpPr>
        <p:spPr bwMode="auto">
          <a:xfrm>
            <a:off x="933450" y="4413250"/>
            <a:ext cx="5132388" cy="4187825"/>
          </a:xfrm>
          <a:prstGeom prst="rect">
            <a:avLst/>
          </a:prstGeom>
          <a:noFill/>
          <a:ln>
            <a:miter lim="800000"/>
            <a:headEnd/>
            <a:tailEnd/>
          </a:ln>
        </p:spPr>
        <p:txBody>
          <a:bodyPr lIns="90310" tIns="45156" rIns="90310" bIns="45156"/>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bwMode="auto">
          <a:xfrm>
            <a:off x="1163638" y="682625"/>
            <a:ext cx="4673600" cy="3505200"/>
          </a:xfrm>
          <a:prstGeom prst="rect">
            <a:avLst/>
          </a:prstGeom>
          <a:noFill/>
          <a:ln>
            <a:solidFill>
              <a:srgbClr val="000000"/>
            </a:solidFill>
            <a:miter lim="800000"/>
            <a:headEnd/>
            <a:tailEnd/>
          </a:ln>
        </p:spPr>
      </p:sp>
      <p:sp>
        <p:nvSpPr>
          <p:cNvPr id="204803" name="Rectangle 3"/>
          <p:cNvSpPr>
            <a:spLocks noGrp="1" noChangeArrowheads="1"/>
          </p:cNvSpPr>
          <p:nvPr>
            <p:ph type="body" idx="1"/>
          </p:nvPr>
        </p:nvSpPr>
        <p:spPr bwMode="auto">
          <a:xfrm>
            <a:off x="933450" y="4413250"/>
            <a:ext cx="5132388" cy="4187825"/>
          </a:xfrm>
          <a:prstGeom prst="rect">
            <a:avLst/>
          </a:prstGeom>
          <a:noFill/>
          <a:ln>
            <a:miter lim="800000"/>
            <a:headEnd/>
            <a:tailEnd/>
          </a:ln>
        </p:spPr>
        <p:txBody>
          <a:bodyPr lIns="90310" tIns="45156" rIns="90310" bIns="45156"/>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bwMode="auto">
          <a:xfrm>
            <a:off x="1163638" y="682625"/>
            <a:ext cx="4673600" cy="3505200"/>
          </a:xfrm>
          <a:prstGeom prst="rect">
            <a:avLst/>
          </a:prstGeom>
          <a:noFill/>
          <a:ln>
            <a:solidFill>
              <a:srgbClr val="000000"/>
            </a:solidFill>
            <a:miter lim="800000"/>
            <a:headEnd/>
            <a:tailEnd/>
          </a:ln>
        </p:spPr>
      </p:sp>
      <p:sp>
        <p:nvSpPr>
          <p:cNvPr id="204803" name="Rectangle 3"/>
          <p:cNvSpPr>
            <a:spLocks noGrp="1" noChangeArrowheads="1"/>
          </p:cNvSpPr>
          <p:nvPr>
            <p:ph type="body" idx="1"/>
          </p:nvPr>
        </p:nvSpPr>
        <p:spPr bwMode="auto">
          <a:xfrm>
            <a:off x="933450" y="4413250"/>
            <a:ext cx="5132388" cy="4187825"/>
          </a:xfrm>
          <a:prstGeom prst="rect">
            <a:avLst/>
          </a:prstGeom>
          <a:noFill/>
          <a:ln>
            <a:miter lim="800000"/>
            <a:headEnd/>
            <a:tailEnd/>
          </a:ln>
        </p:spPr>
        <p:txBody>
          <a:bodyPr lIns="90310" tIns="45156" rIns="90310" bIns="45156"/>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bwMode="auto">
          <a:xfrm>
            <a:off x="1163638" y="682625"/>
            <a:ext cx="4673600" cy="3505200"/>
          </a:xfrm>
          <a:prstGeom prst="rect">
            <a:avLst/>
          </a:prstGeom>
          <a:noFill/>
          <a:ln>
            <a:solidFill>
              <a:srgbClr val="000000"/>
            </a:solidFill>
            <a:miter lim="800000"/>
            <a:headEnd/>
            <a:tailEnd/>
          </a:ln>
        </p:spPr>
      </p:sp>
      <p:sp>
        <p:nvSpPr>
          <p:cNvPr id="204803" name="Rectangle 3"/>
          <p:cNvSpPr>
            <a:spLocks noGrp="1" noChangeArrowheads="1"/>
          </p:cNvSpPr>
          <p:nvPr>
            <p:ph type="body" idx="1"/>
          </p:nvPr>
        </p:nvSpPr>
        <p:spPr bwMode="auto">
          <a:xfrm>
            <a:off x="933450" y="4413250"/>
            <a:ext cx="5132388" cy="4187825"/>
          </a:xfrm>
          <a:prstGeom prst="rect">
            <a:avLst/>
          </a:prstGeom>
          <a:noFill/>
          <a:ln>
            <a:miter lim="800000"/>
            <a:headEnd/>
            <a:tailEnd/>
          </a:ln>
        </p:spPr>
        <p:txBody>
          <a:bodyPr lIns="90310" tIns="45156" rIns="90310" bIns="45156"/>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bwMode="auto">
          <a:xfrm>
            <a:off x="1163638" y="682625"/>
            <a:ext cx="4673600" cy="3505200"/>
          </a:xfrm>
          <a:prstGeom prst="rect">
            <a:avLst/>
          </a:prstGeom>
          <a:noFill/>
          <a:ln>
            <a:solidFill>
              <a:srgbClr val="000000"/>
            </a:solidFill>
            <a:miter lim="800000"/>
            <a:headEnd/>
            <a:tailEnd/>
          </a:ln>
        </p:spPr>
      </p:sp>
      <p:sp>
        <p:nvSpPr>
          <p:cNvPr id="204803" name="Rectangle 3"/>
          <p:cNvSpPr>
            <a:spLocks noGrp="1" noChangeArrowheads="1"/>
          </p:cNvSpPr>
          <p:nvPr>
            <p:ph type="body" idx="1"/>
          </p:nvPr>
        </p:nvSpPr>
        <p:spPr bwMode="auto">
          <a:xfrm>
            <a:off x="933450" y="4413250"/>
            <a:ext cx="5132388" cy="4187825"/>
          </a:xfrm>
          <a:prstGeom prst="rect">
            <a:avLst/>
          </a:prstGeom>
          <a:noFill/>
          <a:ln>
            <a:miter lim="800000"/>
            <a:headEnd/>
            <a:tailEnd/>
          </a:ln>
        </p:spPr>
        <p:txBody>
          <a:bodyPr lIns="90310" tIns="45156" rIns="90310" bIns="45156"/>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bwMode="auto">
          <a:xfrm>
            <a:off x="1163638" y="682625"/>
            <a:ext cx="4673600" cy="3505200"/>
          </a:xfrm>
          <a:prstGeom prst="rect">
            <a:avLst/>
          </a:prstGeom>
          <a:noFill/>
          <a:ln>
            <a:solidFill>
              <a:srgbClr val="000000"/>
            </a:solidFill>
            <a:miter lim="800000"/>
            <a:headEnd/>
            <a:tailEnd/>
          </a:ln>
        </p:spPr>
      </p:sp>
      <p:sp>
        <p:nvSpPr>
          <p:cNvPr id="204803" name="Rectangle 3"/>
          <p:cNvSpPr>
            <a:spLocks noGrp="1" noChangeArrowheads="1"/>
          </p:cNvSpPr>
          <p:nvPr>
            <p:ph type="body" idx="1"/>
          </p:nvPr>
        </p:nvSpPr>
        <p:spPr bwMode="auto">
          <a:xfrm>
            <a:off x="933450" y="4413250"/>
            <a:ext cx="5132388" cy="4187825"/>
          </a:xfrm>
          <a:prstGeom prst="rect">
            <a:avLst/>
          </a:prstGeom>
          <a:noFill/>
          <a:ln>
            <a:miter lim="800000"/>
            <a:headEnd/>
            <a:tailEnd/>
          </a:ln>
        </p:spPr>
        <p:txBody>
          <a:bodyPr lIns="90310" tIns="45156" rIns="90310" bIns="45156"/>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bwMode="auto">
          <a:xfrm>
            <a:off x="1163638" y="682625"/>
            <a:ext cx="4673600" cy="3505200"/>
          </a:xfrm>
          <a:prstGeom prst="rect">
            <a:avLst/>
          </a:prstGeom>
          <a:noFill/>
          <a:ln>
            <a:solidFill>
              <a:srgbClr val="000000"/>
            </a:solidFill>
            <a:miter lim="800000"/>
            <a:headEnd/>
            <a:tailEnd/>
          </a:ln>
        </p:spPr>
      </p:sp>
      <p:sp>
        <p:nvSpPr>
          <p:cNvPr id="283651" name="Rectangle 3"/>
          <p:cNvSpPr>
            <a:spLocks noGrp="1" noChangeArrowheads="1"/>
          </p:cNvSpPr>
          <p:nvPr>
            <p:ph type="body" idx="1"/>
          </p:nvPr>
        </p:nvSpPr>
        <p:spPr bwMode="auto">
          <a:xfrm>
            <a:off x="933450" y="4413250"/>
            <a:ext cx="5132388" cy="4187825"/>
          </a:xfrm>
          <a:prstGeom prst="rect">
            <a:avLst/>
          </a:prstGeom>
          <a:noFill/>
          <a:ln>
            <a:miter lim="800000"/>
            <a:headEnd/>
            <a:tailEnd/>
          </a:ln>
        </p:spPr>
        <p:txBody>
          <a:bodyPr lIns="90318" tIns="45159" rIns="90318" bIns="45159"/>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bwMode="auto">
          <a:xfrm>
            <a:off x="1163638" y="682625"/>
            <a:ext cx="4673600" cy="3505200"/>
          </a:xfrm>
          <a:prstGeom prst="rect">
            <a:avLst/>
          </a:prstGeom>
          <a:noFill/>
          <a:ln>
            <a:solidFill>
              <a:srgbClr val="000000"/>
            </a:solidFill>
            <a:miter lim="800000"/>
            <a:headEnd/>
            <a:tailEnd/>
          </a:ln>
        </p:spPr>
      </p:sp>
      <p:sp>
        <p:nvSpPr>
          <p:cNvPr id="285699" name="Rectangle 3"/>
          <p:cNvSpPr>
            <a:spLocks noGrp="1" noChangeArrowheads="1"/>
          </p:cNvSpPr>
          <p:nvPr>
            <p:ph type="body" idx="1"/>
          </p:nvPr>
        </p:nvSpPr>
        <p:spPr bwMode="auto">
          <a:xfrm>
            <a:off x="933450" y="4413250"/>
            <a:ext cx="5132388" cy="4187825"/>
          </a:xfrm>
          <a:prstGeom prst="rect">
            <a:avLst/>
          </a:prstGeom>
          <a:noFill/>
          <a:ln>
            <a:miter lim="800000"/>
            <a:headEnd/>
            <a:tailEnd/>
          </a:ln>
        </p:spPr>
        <p:txBody>
          <a:bodyPr lIns="90318" tIns="45159" rIns="90318" bIns="45159"/>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bwMode="auto">
          <a:xfrm>
            <a:off x="1163638" y="682625"/>
            <a:ext cx="4673600" cy="3505200"/>
          </a:xfrm>
          <a:prstGeom prst="rect">
            <a:avLst/>
          </a:prstGeom>
          <a:noFill/>
          <a:ln>
            <a:solidFill>
              <a:srgbClr val="000000"/>
            </a:solidFill>
            <a:miter lim="800000"/>
            <a:headEnd/>
            <a:tailEnd/>
          </a:ln>
        </p:spPr>
      </p:sp>
      <p:sp>
        <p:nvSpPr>
          <p:cNvPr id="289795" name="Rectangle 3"/>
          <p:cNvSpPr>
            <a:spLocks noGrp="1" noChangeArrowheads="1"/>
          </p:cNvSpPr>
          <p:nvPr>
            <p:ph type="body" idx="1"/>
          </p:nvPr>
        </p:nvSpPr>
        <p:spPr bwMode="auto">
          <a:xfrm>
            <a:off x="933450" y="4413250"/>
            <a:ext cx="5132388" cy="4187825"/>
          </a:xfrm>
          <a:prstGeom prst="rect">
            <a:avLst/>
          </a:prstGeom>
          <a:noFill/>
          <a:ln>
            <a:miter lim="800000"/>
            <a:headEnd/>
            <a:tailEnd/>
          </a:ln>
        </p:spPr>
        <p:txBody>
          <a:bodyPr lIns="90318" tIns="45159" rIns="90318" bIns="45159"/>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bwMode="auto">
          <a:xfrm>
            <a:off x="1163638" y="682625"/>
            <a:ext cx="4673600" cy="3505200"/>
          </a:xfrm>
          <a:prstGeom prst="rect">
            <a:avLst/>
          </a:prstGeom>
          <a:noFill/>
          <a:ln>
            <a:solidFill>
              <a:srgbClr val="000000"/>
            </a:solidFill>
            <a:miter lim="800000"/>
            <a:headEnd/>
            <a:tailEnd/>
          </a:ln>
        </p:spPr>
      </p:sp>
      <p:sp>
        <p:nvSpPr>
          <p:cNvPr id="289795" name="Rectangle 3"/>
          <p:cNvSpPr>
            <a:spLocks noGrp="1" noChangeArrowheads="1"/>
          </p:cNvSpPr>
          <p:nvPr>
            <p:ph type="body" idx="1"/>
          </p:nvPr>
        </p:nvSpPr>
        <p:spPr bwMode="auto">
          <a:xfrm>
            <a:off x="933450" y="4413250"/>
            <a:ext cx="5132388" cy="4187825"/>
          </a:xfrm>
          <a:prstGeom prst="rect">
            <a:avLst/>
          </a:prstGeom>
          <a:noFill/>
          <a:ln>
            <a:miter lim="800000"/>
            <a:headEnd/>
            <a:tailEnd/>
          </a:ln>
        </p:spPr>
        <p:txBody>
          <a:bodyPr lIns="90318" tIns="45159" rIns="90318" bIns="45159"/>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bwMode="auto">
          <a:xfrm>
            <a:off x="1163638" y="682625"/>
            <a:ext cx="4673600" cy="3505200"/>
          </a:xfrm>
          <a:prstGeom prst="rect">
            <a:avLst/>
          </a:prstGeom>
          <a:noFill/>
          <a:ln>
            <a:solidFill>
              <a:srgbClr val="000000"/>
            </a:solidFill>
            <a:miter lim="800000"/>
            <a:headEnd/>
            <a:tailEnd/>
          </a:ln>
        </p:spPr>
      </p:sp>
      <p:sp>
        <p:nvSpPr>
          <p:cNvPr id="295939" name="Rectangle 3"/>
          <p:cNvSpPr>
            <a:spLocks noGrp="1" noChangeArrowheads="1"/>
          </p:cNvSpPr>
          <p:nvPr>
            <p:ph type="body" idx="1"/>
          </p:nvPr>
        </p:nvSpPr>
        <p:spPr bwMode="auto">
          <a:xfrm>
            <a:off x="933450" y="4413250"/>
            <a:ext cx="5132388" cy="4187825"/>
          </a:xfrm>
          <a:prstGeom prst="rect">
            <a:avLst/>
          </a:prstGeom>
          <a:noFill/>
          <a:ln>
            <a:miter lim="800000"/>
            <a:headEnd/>
            <a:tailEnd/>
          </a:ln>
        </p:spPr>
        <p:txBody>
          <a:bodyPr lIns="90318" tIns="45159" rIns="90318" bIns="45159"/>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bwMode="auto">
          <a:xfrm>
            <a:off x="1163638" y="682625"/>
            <a:ext cx="4673600" cy="3505200"/>
          </a:xfrm>
          <a:prstGeom prst="rect">
            <a:avLst/>
          </a:prstGeom>
          <a:noFill/>
          <a:ln>
            <a:solidFill>
              <a:srgbClr val="000000"/>
            </a:solidFill>
            <a:miter lim="800000"/>
            <a:headEnd/>
            <a:tailEnd/>
          </a:ln>
        </p:spPr>
      </p:sp>
      <p:sp>
        <p:nvSpPr>
          <p:cNvPr id="295939" name="Rectangle 3"/>
          <p:cNvSpPr>
            <a:spLocks noGrp="1" noChangeArrowheads="1"/>
          </p:cNvSpPr>
          <p:nvPr>
            <p:ph type="body" idx="1"/>
          </p:nvPr>
        </p:nvSpPr>
        <p:spPr bwMode="auto">
          <a:xfrm>
            <a:off x="933450" y="4413250"/>
            <a:ext cx="5132388" cy="4187825"/>
          </a:xfrm>
          <a:prstGeom prst="rect">
            <a:avLst/>
          </a:prstGeom>
          <a:noFill/>
          <a:ln>
            <a:miter lim="800000"/>
            <a:headEnd/>
            <a:tailEnd/>
          </a:ln>
        </p:spPr>
        <p:txBody>
          <a:bodyPr lIns="90318" tIns="45159" rIns="90318" bIns="45159"/>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bwMode="auto">
          <a:xfrm>
            <a:off x="1163638" y="682625"/>
            <a:ext cx="4673600" cy="3505200"/>
          </a:xfrm>
          <a:prstGeom prst="rect">
            <a:avLst/>
          </a:prstGeom>
          <a:noFill/>
          <a:ln>
            <a:solidFill>
              <a:srgbClr val="000000"/>
            </a:solidFill>
            <a:miter lim="800000"/>
            <a:headEnd/>
            <a:tailEnd/>
          </a:ln>
        </p:spPr>
      </p:sp>
      <p:sp>
        <p:nvSpPr>
          <p:cNvPr id="204803" name="Rectangle 3"/>
          <p:cNvSpPr>
            <a:spLocks noGrp="1" noChangeArrowheads="1"/>
          </p:cNvSpPr>
          <p:nvPr>
            <p:ph type="body" idx="1"/>
          </p:nvPr>
        </p:nvSpPr>
        <p:spPr bwMode="auto">
          <a:xfrm>
            <a:off x="933450" y="4413250"/>
            <a:ext cx="5132388" cy="4187825"/>
          </a:xfrm>
          <a:prstGeom prst="rect">
            <a:avLst/>
          </a:prstGeom>
          <a:noFill/>
          <a:ln>
            <a:miter lim="800000"/>
            <a:headEnd/>
            <a:tailEnd/>
          </a:ln>
        </p:spPr>
        <p:txBody>
          <a:bodyPr lIns="90310" tIns="45156" rIns="90310" bIns="45156"/>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438150"/>
            <a:ext cx="2044700" cy="5092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7350" y="438150"/>
            <a:ext cx="5984875" cy="5092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7350" y="438150"/>
            <a:ext cx="8181975" cy="4508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58813" y="1160463"/>
            <a:ext cx="3870325" cy="4370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1538" y="1160463"/>
            <a:ext cx="3871912" cy="4370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7350" y="438150"/>
            <a:ext cx="8181975" cy="4508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58813" y="1160463"/>
            <a:ext cx="3870325" cy="4370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81538" y="1160463"/>
            <a:ext cx="3871912" cy="4370387"/>
          </a:xfrm>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87350" y="438150"/>
            <a:ext cx="8181975" cy="4508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58813" y="1160463"/>
            <a:ext cx="7894637" cy="210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8813" y="3421063"/>
            <a:ext cx="7894637" cy="2109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7350" y="438150"/>
            <a:ext cx="8181975" cy="509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8813" y="1160463"/>
            <a:ext cx="3870325" cy="4370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1538" y="1160463"/>
            <a:ext cx="3871912" cy="4370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B3CC"/>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57188" y="333375"/>
            <a:ext cx="8428037" cy="6191250"/>
          </a:xfrm>
          <a:prstGeom prst="rect">
            <a:avLst/>
          </a:prstGeom>
          <a:solidFill>
            <a:schemeClr val="bg1"/>
          </a:solidFill>
          <a:ln w="25400">
            <a:solidFill>
              <a:srgbClr val="334D66"/>
            </a:solidFill>
            <a:miter lim="800000"/>
            <a:headEnd/>
            <a:tailEnd/>
          </a:ln>
          <a:effectLst/>
        </p:spPr>
        <p:txBody>
          <a:bodyPr wrap="none" anchor="ctr"/>
          <a:lstStyle/>
          <a:p>
            <a:endParaRPr lang="en-US"/>
          </a:p>
        </p:txBody>
      </p:sp>
      <p:sp>
        <p:nvSpPr>
          <p:cNvPr id="1027" name="Rectangle 3"/>
          <p:cNvSpPr>
            <a:spLocks noGrp="1" noChangeArrowheads="1"/>
          </p:cNvSpPr>
          <p:nvPr>
            <p:ph type="title"/>
          </p:nvPr>
        </p:nvSpPr>
        <p:spPr bwMode="auto">
          <a:xfrm>
            <a:off x="387350" y="438150"/>
            <a:ext cx="8181975" cy="45085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658813" y="1160463"/>
            <a:ext cx="7894637" cy="4370387"/>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ChangeArrowheads="1"/>
          </p:cNvSpPr>
          <p:nvPr/>
        </p:nvSpPr>
        <p:spPr bwMode="auto">
          <a:xfrm>
            <a:off x="7991475" y="6088063"/>
            <a:ext cx="696913" cy="274637"/>
          </a:xfrm>
          <a:prstGeom prst="rect">
            <a:avLst/>
          </a:prstGeom>
          <a:noFill/>
          <a:ln w="9525">
            <a:noFill/>
            <a:miter lim="800000"/>
            <a:headEnd/>
            <a:tailEnd/>
          </a:ln>
          <a:effectLst/>
        </p:spPr>
        <p:txBody>
          <a:bodyPr wrap="none" lIns="92075" tIns="46038" rIns="92075" bIns="46038">
            <a:spAutoFit/>
          </a:bodyPr>
          <a:lstStyle/>
          <a:p>
            <a:pPr algn="r" eaLnBrk="0" hangingPunct="0">
              <a:spcBef>
                <a:spcPct val="0"/>
              </a:spcBef>
              <a:buClrTx/>
              <a:buSzTx/>
              <a:buFontTx/>
              <a:buNone/>
            </a:pPr>
            <a:r>
              <a:rPr lang="en-US" sz="1200"/>
              <a:t>Page </a:t>
            </a:r>
            <a:fld id="{E02CE106-E8D8-4F60-B954-5023AA6CEDE8}" type="slidenum">
              <a:rPr lang="en-US" sz="1200"/>
              <a:pPr algn="r" eaLnBrk="0" hangingPunct="0">
                <a:spcBef>
                  <a:spcPct val="0"/>
                </a:spcBef>
                <a:buClrTx/>
                <a:buSzTx/>
                <a:buFontTx/>
                <a:buNone/>
              </a:pPr>
              <a:t>‹#›</a:t>
            </a:fld>
            <a:endParaRPr lang="en-US" sz="1200"/>
          </a:p>
        </p:txBody>
      </p:sp>
      <p:sp>
        <p:nvSpPr>
          <p:cNvPr id="1030" name="Line 6"/>
          <p:cNvSpPr>
            <a:spLocks noChangeShapeType="1"/>
          </p:cNvSpPr>
          <p:nvPr/>
        </p:nvSpPr>
        <p:spPr bwMode="auto">
          <a:xfrm>
            <a:off x="685800" y="5978525"/>
            <a:ext cx="7924800" cy="0"/>
          </a:xfrm>
          <a:prstGeom prst="line">
            <a:avLst/>
          </a:prstGeom>
          <a:noFill/>
          <a:ln w="25400">
            <a:solidFill>
              <a:srgbClr val="99B3CC"/>
            </a:solidFill>
            <a:round/>
            <a:headEnd type="none" w="sm" len="sm"/>
            <a:tailEnd type="none" w="sm" len="sm"/>
          </a:ln>
          <a:effectLst/>
        </p:spPr>
        <p:txBody>
          <a:bodyPr/>
          <a:lstStyle/>
          <a:p>
            <a:endParaRPr lang="en-US"/>
          </a:p>
        </p:txBody>
      </p:sp>
      <p:sp>
        <p:nvSpPr>
          <p:cNvPr id="1031" name="Line 7"/>
          <p:cNvSpPr>
            <a:spLocks noChangeShapeType="1"/>
          </p:cNvSpPr>
          <p:nvPr/>
        </p:nvSpPr>
        <p:spPr bwMode="auto">
          <a:xfrm>
            <a:off x="471488" y="930275"/>
            <a:ext cx="8153400" cy="0"/>
          </a:xfrm>
          <a:prstGeom prst="line">
            <a:avLst/>
          </a:prstGeom>
          <a:noFill/>
          <a:ln w="25400">
            <a:solidFill>
              <a:srgbClr val="99B3CC"/>
            </a:solidFill>
            <a:round/>
            <a:headEnd type="none" w="sm" len="sm"/>
            <a:tailEnd type="none" w="sm" len="sm"/>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rtl="0" eaLnBrk="0" fontAlgn="base" hangingPunct="0">
        <a:spcBef>
          <a:spcPct val="0"/>
        </a:spcBef>
        <a:spcAft>
          <a:spcPct val="0"/>
        </a:spcAft>
        <a:defRPr sz="2400">
          <a:solidFill>
            <a:srgbClr val="003366"/>
          </a:solidFill>
          <a:latin typeface="+mj-lt"/>
          <a:ea typeface="+mj-ea"/>
          <a:cs typeface="+mj-cs"/>
        </a:defRPr>
      </a:lvl1pPr>
      <a:lvl2pPr algn="l" rtl="0" eaLnBrk="0" fontAlgn="base" hangingPunct="0">
        <a:spcBef>
          <a:spcPct val="0"/>
        </a:spcBef>
        <a:spcAft>
          <a:spcPct val="0"/>
        </a:spcAft>
        <a:defRPr sz="2400">
          <a:solidFill>
            <a:srgbClr val="003366"/>
          </a:solidFill>
          <a:latin typeface="Arial" charset="0"/>
        </a:defRPr>
      </a:lvl2pPr>
      <a:lvl3pPr algn="l" rtl="0" eaLnBrk="0" fontAlgn="base" hangingPunct="0">
        <a:spcBef>
          <a:spcPct val="0"/>
        </a:spcBef>
        <a:spcAft>
          <a:spcPct val="0"/>
        </a:spcAft>
        <a:defRPr sz="2400">
          <a:solidFill>
            <a:srgbClr val="003366"/>
          </a:solidFill>
          <a:latin typeface="Arial" charset="0"/>
        </a:defRPr>
      </a:lvl3pPr>
      <a:lvl4pPr algn="l" rtl="0" eaLnBrk="0" fontAlgn="base" hangingPunct="0">
        <a:spcBef>
          <a:spcPct val="0"/>
        </a:spcBef>
        <a:spcAft>
          <a:spcPct val="0"/>
        </a:spcAft>
        <a:defRPr sz="2400">
          <a:solidFill>
            <a:srgbClr val="003366"/>
          </a:solidFill>
          <a:latin typeface="Arial" charset="0"/>
        </a:defRPr>
      </a:lvl4pPr>
      <a:lvl5pPr algn="l" rtl="0" eaLnBrk="0" fontAlgn="base" hangingPunct="0">
        <a:spcBef>
          <a:spcPct val="0"/>
        </a:spcBef>
        <a:spcAft>
          <a:spcPct val="0"/>
        </a:spcAft>
        <a:defRPr sz="2400">
          <a:solidFill>
            <a:srgbClr val="003366"/>
          </a:solidFill>
          <a:latin typeface="Arial" charset="0"/>
        </a:defRPr>
      </a:lvl5pPr>
      <a:lvl6pPr marL="457200" algn="l" rtl="0" eaLnBrk="0" fontAlgn="base" hangingPunct="0">
        <a:spcBef>
          <a:spcPct val="0"/>
        </a:spcBef>
        <a:spcAft>
          <a:spcPct val="0"/>
        </a:spcAft>
        <a:defRPr sz="2400">
          <a:solidFill>
            <a:srgbClr val="003366"/>
          </a:solidFill>
          <a:latin typeface="Arial" charset="0"/>
        </a:defRPr>
      </a:lvl6pPr>
      <a:lvl7pPr marL="914400" algn="l" rtl="0" eaLnBrk="0" fontAlgn="base" hangingPunct="0">
        <a:spcBef>
          <a:spcPct val="0"/>
        </a:spcBef>
        <a:spcAft>
          <a:spcPct val="0"/>
        </a:spcAft>
        <a:defRPr sz="2400">
          <a:solidFill>
            <a:srgbClr val="003366"/>
          </a:solidFill>
          <a:latin typeface="Arial" charset="0"/>
        </a:defRPr>
      </a:lvl7pPr>
      <a:lvl8pPr marL="1371600" algn="l" rtl="0" eaLnBrk="0" fontAlgn="base" hangingPunct="0">
        <a:spcBef>
          <a:spcPct val="0"/>
        </a:spcBef>
        <a:spcAft>
          <a:spcPct val="0"/>
        </a:spcAft>
        <a:defRPr sz="2400">
          <a:solidFill>
            <a:srgbClr val="003366"/>
          </a:solidFill>
          <a:latin typeface="Arial" charset="0"/>
        </a:defRPr>
      </a:lvl8pPr>
      <a:lvl9pPr marL="1828800" algn="l" rtl="0" eaLnBrk="0" fontAlgn="base" hangingPunct="0">
        <a:spcBef>
          <a:spcPct val="0"/>
        </a:spcBef>
        <a:spcAft>
          <a:spcPct val="0"/>
        </a:spcAft>
        <a:defRPr sz="2400">
          <a:solidFill>
            <a:srgbClr val="003366"/>
          </a:solidFill>
          <a:latin typeface="Arial" charset="0"/>
        </a:defRPr>
      </a:lvl9pPr>
    </p:titleStyle>
    <p:bodyStyle>
      <a:lvl1pPr marL="342900" indent="-342900" algn="l" rtl="0" eaLnBrk="0" fontAlgn="base" hangingPunct="0">
        <a:spcBef>
          <a:spcPct val="80000"/>
        </a:spcBef>
        <a:spcAft>
          <a:spcPct val="0"/>
        </a:spcAft>
        <a:buClr>
          <a:srgbClr val="6582A7"/>
        </a:buClr>
        <a:buSzPct val="85000"/>
        <a:buFont typeface="ZapfDingbats BT" pitchFamily="18" charset="2"/>
        <a:buChar char="F"/>
        <a:defRPr sz="2000">
          <a:solidFill>
            <a:schemeClr val="tx1"/>
          </a:solidFill>
          <a:latin typeface="+mn-lt"/>
          <a:ea typeface="+mn-ea"/>
          <a:cs typeface="+mn-cs"/>
        </a:defRPr>
      </a:lvl1pPr>
      <a:lvl2pPr marL="793750" indent="-336550" algn="l" rtl="0" eaLnBrk="0" fontAlgn="base" hangingPunct="0">
        <a:spcBef>
          <a:spcPct val="15000"/>
        </a:spcBef>
        <a:spcAft>
          <a:spcPct val="0"/>
        </a:spcAft>
        <a:buClr>
          <a:srgbClr val="331A33"/>
        </a:buClr>
        <a:buSzPct val="85000"/>
        <a:buFont typeface="ZapfDingbats BT" pitchFamily="18" charset="2"/>
        <a:buChar char="4"/>
        <a:defRPr>
          <a:solidFill>
            <a:schemeClr val="tx1"/>
          </a:solidFill>
          <a:latin typeface="+mn-lt"/>
        </a:defRPr>
      </a:lvl2pPr>
      <a:lvl3pPr marL="1139825" indent="-166688" algn="l" rtl="0" eaLnBrk="0" fontAlgn="base" hangingPunct="0">
        <a:spcBef>
          <a:spcPct val="2000"/>
        </a:spcBef>
        <a:spcAft>
          <a:spcPct val="0"/>
        </a:spcAft>
        <a:buClr>
          <a:srgbClr val="802060"/>
        </a:buClr>
        <a:buChar char="•"/>
        <a:defRPr>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99B3CC"/>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8480" y="381000"/>
            <a:ext cx="8428038" cy="6191250"/>
          </a:xfrm>
          <a:prstGeom prst="rect">
            <a:avLst/>
          </a:prstGeom>
          <a:solidFill>
            <a:schemeClr val="bg1"/>
          </a:solidFill>
          <a:ln w="25400">
            <a:solidFill>
              <a:srgbClr val="334D66"/>
            </a:solidFill>
            <a:miter lim="800000"/>
            <a:headEnd/>
            <a:tailEnd/>
          </a:ln>
          <a:effectLst/>
        </p:spPr>
        <p:txBody>
          <a:bodyPr wrap="none" anchor="ctr"/>
          <a:lstStyle/>
          <a:p>
            <a:endParaRPr lang="en-US" dirty="0"/>
          </a:p>
        </p:txBody>
      </p:sp>
      <p:sp>
        <p:nvSpPr>
          <p:cNvPr id="3075" name="Rectangle 3"/>
          <p:cNvSpPr>
            <a:spLocks noChangeArrowheads="1"/>
          </p:cNvSpPr>
          <p:nvPr/>
        </p:nvSpPr>
        <p:spPr bwMode="auto">
          <a:xfrm>
            <a:off x="2133600" y="623349"/>
            <a:ext cx="6858000" cy="942438"/>
          </a:xfrm>
          <a:prstGeom prst="rect">
            <a:avLst/>
          </a:prstGeom>
          <a:noFill/>
          <a:ln w="9525">
            <a:noFill/>
            <a:miter lim="800000"/>
            <a:headEnd/>
            <a:tailEnd/>
          </a:ln>
          <a:effectLst/>
        </p:spPr>
        <p:txBody>
          <a:bodyPr wrap="square" lIns="92075" tIns="46038" rIns="92075" bIns="46038">
            <a:spAutoFit/>
          </a:bodyPr>
          <a:lstStyle/>
          <a:p>
            <a:pPr algn="r" eaLnBrk="0" hangingPunct="0">
              <a:spcBef>
                <a:spcPct val="0"/>
              </a:spcBef>
              <a:spcAft>
                <a:spcPct val="30000"/>
              </a:spcAft>
              <a:buClrTx/>
              <a:buSzTx/>
              <a:buFontTx/>
              <a:buNone/>
            </a:pPr>
            <a:r>
              <a:rPr lang="en-US" sz="2400" b="1" dirty="0">
                <a:solidFill>
                  <a:srgbClr val="334D66"/>
                </a:solidFill>
              </a:rPr>
              <a:t>Alaska </a:t>
            </a:r>
            <a:r>
              <a:rPr lang="en-US" sz="2400" b="1" dirty="0" smtClean="0">
                <a:solidFill>
                  <a:srgbClr val="334D66"/>
                </a:solidFill>
              </a:rPr>
              <a:t>Commission on Postsecondary Education</a:t>
            </a:r>
          </a:p>
          <a:p>
            <a:pPr algn="r" eaLnBrk="0" hangingPunct="0">
              <a:spcBef>
                <a:spcPct val="0"/>
              </a:spcBef>
              <a:spcAft>
                <a:spcPct val="30000"/>
              </a:spcAft>
              <a:buClrTx/>
              <a:buSzTx/>
              <a:buFontTx/>
              <a:buNone/>
            </a:pPr>
            <a:r>
              <a:rPr lang="en-US" sz="2400" b="1" dirty="0" smtClean="0">
                <a:solidFill>
                  <a:srgbClr val="334D66"/>
                </a:solidFill>
              </a:rPr>
              <a:t>Alaska Student Loan Corporation</a:t>
            </a:r>
            <a:endParaRPr lang="en-US" sz="2400" b="1" dirty="0">
              <a:solidFill>
                <a:srgbClr val="334D66"/>
              </a:solidFill>
              <a:latin typeface="Arial" charset="0"/>
            </a:endParaRPr>
          </a:p>
        </p:txBody>
      </p:sp>
      <p:sp>
        <p:nvSpPr>
          <p:cNvPr id="3076" name="Rectangle 4"/>
          <p:cNvSpPr>
            <a:spLocks noChangeArrowheads="1"/>
          </p:cNvSpPr>
          <p:nvPr/>
        </p:nvSpPr>
        <p:spPr bwMode="auto">
          <a:xfrm>
            <a:off x="7938" y="5105400"/>
            <a:ext cx="8526462" cy="1311770"/>
          </a:xfrm>
          <a:prstGeom prst="rect">
            <a:avLst/>
          </a:prstGeom>
          <a:noFill/>
          <a:ln w="9525">
            <a:noFill/>
            <a:miter lim="800000"/>
            <a:headEnd/>
            <a:tailEnd/>
          </a:ln>
          <a:effectLst/>
        </p:spPr>
        <p:txBody>
          <a:bodyPr wrap="square" lIns="92075" tIns="46038" rIns="92075" bIns="46038">
            <a:spAutoFit/>
          </a:bodyPr>
          <a:lstStyle/>
          <a:p>
            <a:pPr algn="r" eaLnBrk="0" hangingPunct="0">
              <a:spcBef>
                <a:spcPct val="0"/>
              </a:spcBef>
              <a:spcAft>
                <a:spcPct val="30000"/>
              </a:spcAft>
              <a:buClrTx/>
              <a:buSzTx/>
              <a:buFontTx/>
              <a:buNone/>
            </a:pPr>
            <a:endParaRPr lang="en-US" sz="2200" b="1" dirty="0"/>
          </a:p>
          <a:p>
            <a:pPr algn="r" eaLnBrk="0" hangingPunct="0">
              <a:spcBef>
                <a:spcPct val="0"/>
              </a:spcBef>
              <a:spcAft>
                <a:spcPct val="30000"/>
              </a:spcAft>
              <a:buClrTx/>
              <a:buSzTx/>
              <a:buFontTx/>
              <a:buNone/>
            </a:pPr>
            <a:r>
              <a:rPr lang="en-US" sz="2200" b="1" dirty="0" smtClean="0">
                <a:solidFill>
                  <a:srgbClr val="334D66"/>
                </a:solidFill>
              </a:rPr>
              <a:t>House Finance Education Subcommittee </a:t>
            </a:r>
          </a:p>
          <a:p>
            <a:pPr algn="r" eaLnBrk="0" hangingPunct="0">
              <a:spcBef>
                <a:spcPct val="0"/>
              </a:spcBef>
              <a:spcAft>
                <a:spcPct val="30000"/>
              </a:spcAft>
              <a:buClrTx/>
              <a:buSzTx/>
              <a:buFontTx/>
              <a:buNone/>
            </a:pPr>
            <a:r>
              <a:rPr lang="en-US" sz="2200" b="1" dirty="0" smtClean="0">
                <a:solidFill>
                  <a:srgbClr val="334D66"/>
                </a:solidFill>
              </a:rPr>
              <a:t>February 4, 2013</a:t>
            </a:r>
            <a:endParaRPr lang="en-US" sz="2200" b="1" dirty="0">
              <a:solidFill>
                <a:srgbClr val="334D66"/>
              </a:solidFill>
            </a:endParaRPr>
          </a:p>
        </p:txBody>
      </p:sp>
      <p:pic>
        <p:nvPicPr>
          <p:cNvPr id="3086" name="Picture 14" descr="AKseal_inside"/>
          <p:cNvPicPr>
            <a:picLocks noChangeAspect="1" noChangeArrowheads="1"/>
          </p:cNvPicPr>
          <p:nvPr/>
        </p:nvPicPr>
        <p:blipFill>
          <a:blip r:embed="rId3" cstate="print"/>
          <a:srcRect/>
          <a:stretch>
            <a:fillRect/>
          </a:stretch>
        </p:blipFill>
        <p:spPr bwMode="auto">
          <a:xfrm>
            <a:off x="923707" y="609601"/>
            <a:ext cx="1455813" cy="1447799"/>
          </a:xfrm>
          <a:prstGeom prst="rect">
            <a:avLst/>
          </a:prstGeom>
          <a:noFill/>
        </p:spPr>
      </p:pic>
      <p:pic>
        <p:nvPicPr>
          <p:cNvPr id="6" name="Picture 2"/>
          <p:cNvPicPr>
            <a:picLocks noChangeAspect="1" noChangeArrowheads="1"/>
          </p:cNvPicPr>
          <p:nvPr/>
        </p:nvPicPr>
        <p:blipFill>
          <a:blip r:embed="rId4" cstate="print"/>
          <a:srcRect l="12500" t="33594" r="56250" b="49218"/>
          <a:stretch>
            <a:fillRect/>
          </a:stretch>
        </p:blipFill>
        <p:spPr bwMode="auto">
          <a:xfrm>
            <a:off x="1295400" y="2895600"/>
            <a:ext cx="68580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387350" y="509588"/>
            <a:ext cx="8181975" cy="450850"/>
          </a:xfrm>
        </p:spPr>
        <p:txBody>
          <a:bodyPr/>
          <a:lstStyle/>
          <a:p>
            <a:r>
              <a:rPr lang="en-US" dirty="0" smtClean="0">
                <a:solidFill>
                  <a:schemeClr val="accent1"/>
                </a:solidFill>
                <a:latin typeface="Times New Roman" pitchFamily="18" charset="0"/>
                <a:cs typeface="Times New Roman" pitchFamily="18" charset="0"/>
              </a:rPr>
              <a:t>Agency History</a:t>
            </a:r>
            <a:endParaRPr lang="en-US" sz="2000" dirty="0">
              <a:solidFill>
                <a:schemeClr val="accent1"/>
              </a:solidFill>
              <a:latin typeface="Times New Roman" pitchFamily="18" charset="0"/>
              <a:cs typeface="Times New Roman" pitchFamily="18" charset="0"/>
            </a:endParaRPr>
          </a:p>
        </p:txBody>
      </p:sp>
      <p:sp>
        <p:nvSpPr>
          <p:cNvPr id="294915" name="Rectangle 3"/>
          <p:cNvSpPr>
            <a:spLocks noGrp="1" noChangeArrowheads="1"/>
          </p:cNvSpPr>
          <p:nvPr>
            <p:ph type="body" idx="1"/>
          </p:nvPr>
        </p:nvSpPr>
        <p:spPr>
          <a:xfrm>
            <a:off x="533400" y="1127124"/>
            <a:ext cx="8077200" cy="4816475"/>
          </a:xfrm>
          <a:noFill/>
          <a:ln/>
        </p:spPr>
        <p:txBody>
          <a:bodyPr/>
          <a:lstStyle/>
          <a:p>
            <a:pPr>
              <a:lnSpc>
                <a:spcPct val="80000"/>
              </a:lnSpc>
              <a:buClr>
                <a:srgbClr val="003366"/>
              </a:buClr>
              <a:buFont typeface="Wingdings" pitchFamily="2" charset="2"/>
              <a:buChar char="v"/>
            </a:pPr>
            <a:r>
              <a:rPr lang="en-US" sz="1300" b="1" dirty="0">
                <a:solidFill>
                  <a:srgbClr val="334D66"/>
                </a:solidFill>
                <a:latin typeface="Times New Roman" pitchFamily="18" charset="0"/>
              </a:rPr>
              <a:t>1968	</a:t>
            </a:r>
            <a:r>
              <a:rPr lang="en-US" sz="1400" dirty="0">
                <a:solidFill>
                  <a:srgbClr val="334D66"/>
                </a:solidFill>
                <a:latin typeface="Times New Roman" pitchFamily="18" charset="0"/>
              </a:rPr>
              <a:t>State of Alaska (State) education loan program is created; State </a:t>
            </a:r>
            <a:r>
              <a:rPr lang="en-US" sz="1400" dirty="0" smtClean="0">
                <a:solidFill>
                  <a:srgbClr val="334D66"/>
                </a:solidFill>
                <a:latin typeface="Times New Roman" pitchFamily="18" charset="0"/>
              </a:rPr>
              <a:t>directly funds </a:t>
            </a:r>
            <a:r>
              <a:rPr lang="en-US" sz="1400" dirty="0">
                <a:solidFill>
                  <a:srgbClr val="334D66"/>
                </a:solidFill>
                <a:latin typeface="Times New Roman" pitchFamily="18" charset="0"/>
              </a:rPr>
              <a:t>loans.</a:t>
            </a:r>
          </a:p>
          <a:p>
            <a:pPr>
              <a:lnSpc>
                <a:spcPct val="80000"/>
              </a:lnSpc>
              <a:buClr>
                <a:srgbClr val="003366"/>
              </a:buClr>
              <a:buFont typeface="Wingdings" pitchFamily="2" charset="2"/>
              <a:buChar char="v"/>
            </a:pPr>
            <a:r>
              <a:rPr lang="en-US" sz="1400" b="1" dirty="0">
                <a:solidFill>
                  <a:srgbClr val="334D66"/>
                </a:solidFill>
                <a:latin typeface="Times New Roman" pitchFamily="18" charset="0"/>
              </a:rPr>
              <a:t>1974	</a:t>
            </a:r>
            <a:r>
              <a:rPr lang="en-US" sz="1400" dirty="0" smtClean="0">
                <a:solidFill>
                  <a:srgbClr val="334D66"/>
                </a:solidFill>
                <a:latin typeface="Times New Roman" pitchFamily="18" charset="0"/>
              </a:rPr>
              <a:t>ACPE established </a:t>
            </a:r>
            <a:r>
              <a:rPr lang="en-US" sz="1400" dirty="0">
                <a:solidFill>
                  <a:srgbClr val="334D66"/>
                </a:solidFill>
                <a:latin typeface="Times New Roman" pitchFamily="18" charset="0"/>
              </a:rPr>
              <a:t>to </a:t>
            </a:r>
            <a:r>
              <a:rPr lang="en-US" sz="1400" dirty="0" smtClean="0">
                <a:solidFill>
                  <a:srgbClr val="334D66"/>
                </a:solidFill>
                <a:latin typeface="Times New Roman" pitchFamily="18" charset="0"/>
              </a:rPr>
              <a:t>administer </a:t>
            </a:r>
            <a:r>
              <a:rPr lang="en-US" sz="1400" dirty="0">
                <a:solidFill>
                  <a:srgbClr val="334D66"/>
                </a:solidFill>
                <a:latin typeface="Times New Roman" pitchFamily="18" charset="0"/>
              </a:rPr>
              <a:t>State’s education loan and financial aid </a:t>
            </a:r>
            <a:r>
              <a:rPr lang="en-US" sz="1400" dirty="0" smtClean="0">
                <a:solidFill>
                  <a:srgbClr val="334D66"/>
                </a:solidFill>
                <a:latin typeface="Times New Roman" pitchFamily="18" charset="0"/>
              </a:rPr>
              <a:t>programs and regulate 	postsecondary institutions in Alaska.</a:t>
            </a:r>
            <a:endParaRPr lang="en-US" sz="1400" i="1" dirty="0">
              <a:solidFill>
                <a:srgbClr val="334D66"/>
              </a:solidFill>
              <a:latin typeface="Times New Roman" pitchFamily="18" charset="0"/>
            </a:endParaRPr>
          </a:p>
          <a:p>
            <a:pPr>
              <a:lnSpc>
                <a:spcPct val="80000"/>
              </a:lnSpc>
              <a:buClr>
                <a:srgbClr val="003366"/>
              </a:buClr>
              <a:buFont typeface="Wingdings" pitchFamily="2" charset="2"/>
              <a:buChar char="v"/>
            </a:pPr>
            <a:r>
              <a:rPr lang="en-US" sz="1400" b="1" dirty="0">
                <a:solidFill>
                  <a:srgbClr val="334D66"/>
                </a:solidFill>
                <a:latin typeface="Times New Roman" pitchFamily="18" charset="0"/>
              </a:rPr>
              <a:t>1987	</a:t>
            </a:r>
            <a:r>
              <a:rPr lang="en-US" sz="1400" dirty="0">
                <a:solidFill>
                  <a:srgbClr val="334D66"/>
                </a:solidFill>
                <a:latin typeface="Times New Roman" pitchFamily="18" charset="0"/>
              </a:rPr>
              <a:t>With </a:t>
            </a:r>
            <a:r>
              <a:rPr lang="en-US" sz="1400" dirty="0" smtClean="0">
                <a:solidFill>
                  <a:srgbClr val="334D66"/>
                </a:solidFill>
                <a:latin typeface="Times New Roman" pitchFamily="18" charset="0"/>
              </a:rPr>
              <a:t>oil prices at </a:t>
            </a:r>
            <a:r>
              <a:rPr lang="en-US" sz="1400" dirty="0">
                <a:solidFill>
                  <a:srgbClr val="334D66"/>
                </a:solidFill>
                <a:latin typeface="Times New Roman" pitchFamily="18" charset="0"/>
              </a:rPr>
              <a:t>historic lows, </a:t>
            </a:r>
            <a:r>
              <a:rPr lang="en-US" sz="1400" dirty="0" smtClean="0">
                <a:solidFill>
                  <a:srgbClr val="334D66"/>
                </a:solidFill>
                <a:latin typeface="Times New Roman" pitchFamily="18" charset="0"/>
              </a:rPr>
              <a:t>ASLC </a:t>
            </a:r>
            <a:r>
              <a:rPr lang="en-US" sz="1400" dirty="0">
                <a:solidFill>
                  <a:srgbClr val="334D66"/>
                </a:solidFill>
                <a:latin typeface="Times New Roman" pitchFamily="18" charset="0"/>
              </a:rPr>
              <a:t>is </a:t>
            </a:r>
            <a:r>
              <a:rPr lang="en-US" sz="1400" dirty="0" smtClean="0">
                <a:solidFill>
                  <a:srgbClr val="334D66"/>
                </a:solidFill>
                <a:latin typeface="Times New Roman" pitchFamily="18" charset="0"/>
              </a:rPr>
              <a:t>established to finance </a:t>
            </a:r>
            <a:r>
              <a:rPr lang="en-US" sz="1400" dirty="0">
                <a:solidFill>
                  <a:srgbClr val="334D66"/>
                </a:solidFill>
                <a:latin typeface="Times New Roman" pitchFamily="18" charset="0"/>
              </a:rPr>
              <a:t>Alaska education loans.</a:t>
            </a:r>
          </a:p>
          <a:p>
            <a:pPr>
              <a:lnSpc>
                <a:spcPct val="80000"/>
              </a:lnSpc>
              <a:buClr>
                <a:srgbClr val="003366"/>
              </a:buClr>
              <a:buFont typeface="Wingdings" pitchFamily="2" charset="2"/>
              <a:buChar char="v"/>
            </a:pPr>
            <a:r>
              <a:rPr lang="en-US" sz="1400" b="1" dirty="0">
                <a:solidFill>
                  <a:srgbClr val="334D66"/>
                </a:solidFill>
                <a:latin typeface="Times New Roman" pitchFamily="18" charset="0"/>
              </a:rPr>
              <a:t>1988	</a:t>
            </a:r>
            <a:r>
              <a:rPr lang="en-US" sz="1400" dirty="0">
                <a:solidFill>
                  <a:srgbClr val="334D66"/>
                </a:solidFill>
                <a:latin typeface="Times New Roman" pitchFamily="18" charset="0"/>
              </a:rPr>
              <a:t>ACPE is designated as ASLC’s loan servicer</a:t>
            </a:r>
            <a:r>
              <a:rPr lang="en-US" sz="1400" dirty="0" smtClean="0">
                <a:solidFill>
                  <a:srgbClr val="334D66"/>
                </a:solidFill>
                <a:latin typeface="Times New Roman" pitchFamily="18" charset="0"/>
              </a:rPr>
              <a:t>.</a:t>
            </a:r>
          </a:p>
          <a:p>
            <a:pPr>
              <a:lnSpc>
                <a:spcPct val="80000"/>
              </a:lnSpc>
              <a:buClr>
                <a:srgbClr val="003366"/>
              </a:buClr>
              <a:buFont typeface="Wingdings" pitchFamily="2" charset="2"/>
              <a:buChar char="v"/>
            </a:pPr>
            <a:r>
              <a:rPr lang="en-US" sz="1400" b="1" dirty="0" smtClean="0">
                <a:solidFill>
                  <a:srgbClr val="334D66"/>
                </a:solidFill>
                <a:latin typeface="Times New Roman" pitchFamily="18" charset="0"/>
              </a:rPr>
              <a:t>1992	</a:t>
            </a:r>
            <a:r>
              <a:rPr lang="en-US" sz="1400" dirty="0" smtClean="0">
                <a:solidFill>
                  <a:srgbClr val="334D66"/>
                </a:solidFill>
                <a:latin typeface="Times New Roman" pitchFamily="18" charset="0"/>
              </a:rPr>
              <a:t>Due to continued annual budget shortfalls, general support funding for ACPE ends.</a:t>
            </a:r>
          </a:p>
          <a:p>
            <a:pPr>
              <a:lnSpc>
                <a:spcPct val="80000"/>
              </a:lnSpc>
              <a:buClr>
                <a:srgbClr val="003366"/>
              </a:buClr>
              <a:buFont typeface="Wingdings" pitchFamily="2" charset="2"/>
              <a:buChar char="v"/>
            </a:pPr>
            <a:r>
              <a:rPr lang="en-US" sz="1400" b="1" dirty="0" smtClean="0">
                <a:solidFill>
                  <a:srgbClr val="334D66"/>
                </a:solidFill>
                <a:latin typeface="Times New Roman" pitchFamily="18" charset="0"/>
              </a:rPr>
              <a:t>1995	</a:t>
            </a:r>
            <a:r>
              <a:rPr lang="en-US" sz="1400" dirty="0" smtClean="0">
                <a:solidFill>
                  <a:srgbClr val="334D66"/>
                </a:solidFill>
                <a:latin typeface="Times New Roman" pitchFamily="18" charset="0"/>
              </a:rPr>
              <a:t>Legislature approves changes to stem loan program losses and make program self-	sustaining.</a:t>
            </a:r>
            <a:endParaRPr lang="en-US" sz="1400" b="1" dirty="0">
              <a:solidFill>
                <a:srgbClr val="334D66"/>
              </a:solidFill>
              <a:latin typeface="Times New Roman" pitchFamily="18" charset="0"/>
            </a:endParaRPr>
          </a:p>
          <a:p>
            <a:pPr>
              <a:lnSpc>
                <a:spcPct val="80000"/>
              </a:lnSpc>
              <a:buClr>
                <a:srgbClr val="003366"/>
              </a:buClr>
              <a:buFont typeface="Wingdings" pitchFamily="2" charset="2"/>
              <a:buChar char="v"/>
            </a:pPr>
            <a:r>
              <a:rPr lang="en-US" sz="1400" b="1" dirty="0">
                <a:solidFill>
                  <a:srgbClr val="334D66"/>
                </a:solidFill>
                <a:latin typeface="Times New Roman" pitchFamily="18" charset="0"/>
              </a:rPr>
              <a:t>2001	</a:t>
            </a:r>
            <a:r>
              <a:rPr lang="en-US" sz="1400" dirty="0">
                <a:solidFill>
                  <a:srgbClr val="334D66"/>
                </a:solidFill>
                <a:latin typeface="Times New Roman" pitchFamily="18" charset="0"/>
              </a:rPr>
              <a:t>State legislation creates a new suite of education loan products; participation in the FFELP is </a:t>
            </a:r>
            <a:r>
              <a:rPr lang="en-US" sz="1400" dirty="0" smtClean="0">
                <a:solidFill>
                  <a:srgbClr val="334D66"/>
                </a:solidFill>
                <a:latin typeface="Times New Roman" pitchFamily="18" charset="0"/>
              </a:rPr>
              <a:t>	authorized; and ASLC pays a return to the State.</a:t>
            </a:r>
            <a:endParaRPr lang="en-US" sz="1400" dirty="0">
              <a:solidFill>
                <a:srgbClr val="334D66"/>
              </a:solidFill>
              <a:latin typeface="Times New Roman" pitchFamily="18" charset="0"/>
            </a:endParaRPr>
          </a:p>
          <a:p>
            <a:pPr>
              <a:lnSpc>
                <a:spcPct val="80000"/>
              </a:lnSpc>
              <a:buClr>
                <a:srgbClr val="003366"/>
              </a:buClr>
              <a:buFont typeface="Wingdings" pitchFamily="2" charset="2"/>
              <a:buChar char="v"/>
            </a:pPr>
            <a:r>
              <a:rPr lang="en-US" sz="1400" b="1" dirty="0">
                <a:solidFill>
                  <a:srgbClr val="334D66"/>
                </a:solidFill>
                <a:latin typeface="Times New Roman" pitchFamily="18" charset="0"/>
              </a:rPr>
              <a:t>2002</a:t>
            </a:r>
            <a:r>
              <a:rPr lang="en-US" sz="1400" dirty="0">
                <a:solidFill>
                  <a:srgbClr val="334D66"/>
                </a:solidFill>
                <a:latin typeface="Times New Roman" pitchFamily="18" charset="0"/>
              </a:rPr>
              <a:t> 	ACPE begins originating FFELP Stafford and PLUS loans under the AlaskAdvantage </a:t>
            </a:r>
            <a:r>
              <a:rPr lang="en-US" sz="1400" dirty="0" smtClean="0">
                <a:solidFill>
                  <a:srgbClr val="334D66"/>
                </a:solidFill>
                <a:latin typeface="Times New Roman" pitchFamily="18" charset="0"/>
              </a:rPr>
              <a:t>program; 	Outreach and Early Awareness unit is established.</a:t>
            </a:r>
          </a:p>
          <a:p>
            <a:pPr>
              <a:lnSpc>
                <a:spcPct val="80000"/>
              </a:lnSpc>
              <a:buClr>
                <a:srgbClr val="003366"/>
              </a:buClr>
              <a:buFont typeface="Wingdings" pitchFamily="2" charset="2"/>
              <a:buChar char="v"/>
            </a:pPr>
            <a:r>
              <a:rPr lang="en-US" sz="1400" b="1" dirty="0" smtClean="0">
                <a:solidFill>
                  <a:srgbClr val="334D66"/>
                </a:solidFill>
                <a:latin typeface="Times New Roman" pitchFamily="18" charset="0"/>
              </a:rPr>
              <a:t>2003	</a:t>
            </a:r>
            <a:r>
              <a:rPr lang="en-US" sz="1400" i="1" dirty="0" smtClean="0">
                <a:solidFill>
                  <a:srgbClr val="334D66"/>
                </a:solidFill>
                <a:latin typeface="Times New Roman" pitchFamily="18" charset="0"/>
              </a:rPr>
              <a:t>I’m Going to College</a:t>
            </a:r>
            <a:r>
              <a:rPr lang="en-US" sz="1400" dirty="0" smtClean="0">
                <a:solidFill>
                  <a:srgbClr val="334D66"/>
                </a:solidFill>
                <a:latin typeface="Times New Roman" pitchFamily="18" charset="0"/>
              </a:rPr>
              <a:t> annual event launched for fifth and sixth graders.</a:t>
            </a:r>
          </a:p>
          <a:p>
            <a:pPr>
              <a:lnSpc>
                <a:spcPct val="80000"/>
              </a:lnSpc>
              <a:buClr>
                <a:srgbClr val="003366"/>
              </a:buClr>
              <a:buFont typeface="Wingdings" pitchFamily="2" charset="2"/>
              <a:buChar char="v"/>
            </a:pPr>
            <a:r>
              <a:rPr lang="en-US" sz="1400" b="1" dirty="0" smtClean="0">
                <a:solidFill>
                  <a:srgbClr val="334D66"/>
                </a:solidFill>
                <a:latin typeface="Times New Roman" pitchFamily="18" charset="0"/>
              </a:rPr>
              <a:t>2005	</a:t>
            </a:r>
            <a:r>
              <a:rPr lang="en-US" sz="1400" dirty="0" smtClean="0">
                <a:solidFill>
                  <a:srgbClr val="334D66"/>
                </a:solidFill>
                <a:latin typeface="Times New Roman" pitchFamily="18" charset="0"/>
              </a:rPr>
              <a:t>First statewide </a:t>
            </a:r>
            <a:r>
              <a:rPr lang="en-US" sz="1400" i="1" dirty="0" smtClean="0">
                <a:solidFill>
                  <a:srgbClr val="334D66"/>
                </a:solidFill>
                <a:latin typeface="Times New Roman" pitchFamily="18" charset="0"/>
              </a:rPr>
              <a:t>Alaska College Goal Sunday </a:t>
            </a:r>
            <a:r>
              <a:rPr lang="en-US" sz="1400" dirty="0" smtClean="0">
                <a:solidFill>
                  <a:srgbClr val="334D66"/>
                </a:solidFill>
                <a:latin typeface="Times New Roman" pitchFamily="18" charset="0"/>
              </a:rPr>
              <a:t>event is held to assist Alaskans with completion of 	the Free Application for Federal Student Aid; legislation passed in 2004 is implemented as the 	AlaskAdvantage Education Grant (AEG) to leverage federal grant funds.</a:t>
            </a:r>
          </a:p>
          <a:p>
            <a:pPr marL="0" indent="0">
              <a:lnSpc>
                <a:spcPct val="80000"/>
              </a:lnSpc>
              <a:buClr>
                <a:srgbClr val="003366"/>
              </a:buClr>
              <a:buNone/>
            </a:pPr>
            <a:endParaRPr lang="en-US" sz="1300" dirty="0" smtClean="0">
              <a:latin typeface="Times New Roman" pitchFamily="18" charset="0"/>
            </a:endParaRPr>
          </a:p>
          <a:p>
            <a:pPr>
              <a:lnSpc>
                <a:spcPct val="80000"/>
              </a:lnSpc>
              <a:buClr>
                <a:srgbClr val="003366"/>
              </a:buClr>
              <a:buFont typeface="Wingdings" pitchFamily="2" charset="2"/>
              <a:buChar char="v"/>
            </a:pPr>
            <a:endParaRPr lang="en-US" sz="1300" b="1" dirty="0">
              <a:latin typeface="Times New Roman" pitchFamily="18" charset="0"/>
            </a:endParaRPr>
          </a:p>
        </p:txBody>
      </p:sp>
      <p:grpSp>
        <p:nvGrpSpPr>
          <p:cNvPr id="4" name="Group 3"/>
          <p:cNvGrpSpPr>
            <a:grpSpLocks/>
          </p:cNvGrpSpPr>
          <p:nvPr/>
        </p:nvGrpSpPr>
        <p:grpSpPr bwMode="auto">
          <a:xfrm>
            <a:off x="685800" y="6096000"/>
            <a:ext cx="457200" cy="381000"/>
            <a:chOff x="7995" y="1668"/>
            <a:chExt cx="1650" cy="1422"/>
          </a:xfrm>
        </p:grpSpPr>
        <p:pic>
          <p:nvPicPr>
            <p:cNvPr id="5" name="Picture 4"/>
            <p:cNvPicPr>
              <a:picLocks noChangeAspect="1" noChangeArrowheads="1"/>
            </p:cNvPicPr>
            <p:nvPr/>
          </p:nvPicPr>
          <p:blipFill>
            <a:blip r:embed="rId3" cstate="print"/>
            <a:srcRect/>
            <a:stretch>
              <a:fillRect/>
            </a:stretch>
          </p:blipFill>
          <p:spPr bwMode="auto">
            <a:xfrm>
              <a:off x="8251" y="1668"/>
              <a:ext cx="1244" cy="1422"/>
            </a:xfrm>
            <a:prstGeom prst="rect">
              <a:avLst/>
            </a:prstGeom>
            <a:noFill/>
            <a:ln w="9525">
              <a:noFill/>
              <a:miter lim="800000"/>
              <a:headEnd/>
              <a:tailEnd/>
            </a:ln>
          </p:spPr>
        </p:pic>
        <p:sp>
          <p:nvSpPr>
            <p:cNvPr id="6" name="Oval 5"/>
            <p:cNvSpPr>
              <a:spLocks noChangeArrowheads="1"/>
            </p:cNvSpPr>
            <p:nvPr/>
          </p:nvSpPr>
          <p:spPr bwMode="auto">
            <a:xfrm>
              <a:off x="7995"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sp>
          <p:nvSpPr>
            <p:cNvPr id="7" name="Oval 6"/>
            <p:cNvSpPr>
              <a:spLocks noChangeArrowheads="1"/>
            </p:cNvSpPr>
            <p:nvPr/>
          </p:nvSpPr>
          <p:spPr bwMode="auto">
            <a:xfrm>
              <a:off x="9240"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grpSp>
      <p:sp>
        <p:nvSpPr>
          <p:cNvPr id="8" name="Footer Placeholder 4"/>
          <p:cNvSpPr txBox="1">
            <a:spLocks/>
          </p:cNvSpPr>
          <p:nvPr/>
        </p:nvSpPr>
        <p:spPr>
          <a:xfrm>
            <a:off x="1110975" y="6188827"/>
            <a:ext cx="3699164" cy="278998"/>
          </a:xfrm>
          <a:prstGeom prst="rect">
            <a:avLst/>
          </a:prstGeom>
        </p:spPr>
        <p:txBody>
          <a:bodyPr rtlCol="0"/>
          <a:lstStyle>
            <a:defPPr>
              <a:defRPr lang="en-US"/>
            </a:defPPr>
            <a:lvl1pPr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1pPr>
            <a:lvl2pPr marL="4572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2pPr>
            <a:lvl3pPr marL="9144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3pPr>
            <a:lvl4pPr marL="13716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4pPr>
            <a:lvl5pPr marL="18288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dirty="0" smtClean="0">
                <a:solidFill>
                  <a:schemeClr val="tx1">
                    <a:tint val="75000"/>
                  </a:schemeClr>
                </a:solidFill>
                <a:cs typeface="Times New Roman" pitchFamily="18" charset="0"/>
              </a:rPr>
              <a:t>Alaska Commission on Postsecondary Education</a:t>
            </a:r>
            <a:endParaRPr lang="en-US" sz="1000" dirty="0">
              <a:solidFill>
                <a:schemeClr val="tx1">
                  <a:tint val="75000"/>
                </a:schemeClr>
              </a:solidFill>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387350" y="509588"/>
            <a:ext cx="8181975" cy="450850"/>
          </a:xfrm>
        </p:spPr>
        <p:txBody>
          <a:bodyPr/>
          <a:lstStyle/>
          <a:p>
            <a:r>
              <a:rPr lang="en-US" dirty="0" smtClean="0">
                <a:solidFill>
                  <a:schemeClr val="accent1"/>
                </a:solidFill>
                <a:latin typeface="Times New Roman" pitchFamily="18" charset="0"/>
                <a:cs typeface="Times New Roman" pitchFamily="18" charset="0"/>
              </a:rPr>
              <a:t>Agency History</a:t>
            </a:r>
            <a:endParaRPr lang="en-US" sz="2000" dirty="0">
              <a:solidFill>
                <a:schemeClr val="accent1"/>
              </a:solidFill>
              <a:latin typeface="Times New Roman" pitchFamily="18" charset="0"/>
              <a:cs typeface="Times New Roman" pitchFamily="18" charset="0"/>
            </a:endParaRPr>
          </a:p>
        </p:txBody>
      </p:sp>
      <p:sp>
        <p:nvSpPr>
          <p:cNvPr id="294915" name="Rectangle 3"/>
          <p:cNvSpPr>
            <a:spLocks noGrp="1" noChangeArrowheads="1"/>
          </p:cNvSpPr>
          <p:nvPr>
            <p:ph type="body" idx="1"/>
          </p:nvPr>
        </p:nvSpPr>
        <p:spPr>
          <a:xfrm>
            <a:off x="673100" y="1127124"/>
            <a:ext cx="7764463" cy="4816475"/>
          </a:xfrm>
          <a:noFill/>
          <a:ln/>
        </p:spPr>
        <p:txBody>
          <a:bodyPr/>
          <a:lstStyle/>
          <a:p>
            <a:pPr>
              <a:lnSpc>
                <a:spcPct val="80000"/>
              </a:lnSpc>
              <a:buClr>
                <a:srgbClr val="003366"/>
              </a:buClr>
              <a:buFont typeface="Wingdings" pitchFamily="2" charset="2"/>
              <a:buChar char="v"/>
            </a:pPr>
            <a:r>
              <a:rPr lang="en-US" sz="1400" b="1" dirty="0" smtClean="0">
                <a:solidFill>
                  <a:srgbClr val="334D66"/>
                </a:solidFill>
                <a:latin typeface="Times New Roman" pitchFamily="18" charset="0"/>
              </a:rPr>
              <a:t>2007	</a:t>
            </a:r>
            <a:r>
              <a:rPr lang="en-US" sz="1400" dirty="0" smtClean="0">
                <a:solidFill>
                  <a:srgbClr val="334D66"/>
                </a:solidFill>
                <a:latin typeface="Times New Roman" pitchFamily="18" charset="0"/>
              </a:rPr>
              <a:t>The first </a:t>
            </a:r>
            <a:r>
              <a:rPr lang="en-US" sz="1400" i="1" dirty="0" smtClean="0">
                <a:solidFill>
                  <a:srgbClr val="334D66"/>
                </a:solidFill>
                <a:latin typeface="Times New Roman" pitchFamily="18" charset="0"/>
              </a:rPr>
              <a:t>I Know I Can </a:t>
            </a:r>
            <a:r>
              <a:rPr lang="en-US" sz="1400" dirty="0" smtClean="0">
                <a:solidFill>
                  <a:srgbClr val="334D66"/>
                </a:solidFill>
                <a:latin typeface="Times New Roman" pitchFamily="18" charset="0"/>
              </a:rPr>
              <a:t>events encourage 2</a:t>
            </a:r>
            <a:r>
              <a:rPr lang="en-US" sz="1400" baseline="30000" dirty="0" smtClean="0">
                <a:solidFill>
                  <a:srgbClr val="334D66"/>
                </a:solidFill>
                <a:latin typeface="Times New Roman" pitchFamily="18" charset="0"/>
              </a:rPr>
              <a:t>nd</a:t>
            </a:r>
            <a:r>
              <a:rPr lang="en-US" sz="1400" dirty="0" smtClean="0">
                <a:solidFill>
                  <a:srgbClr val="334D66"/>
                </a:solidFill>
                <a:latin typeface="Times New Roman" pitchFamily="18" charset="0"/>
              </a:rPr>
              <a:t> graders to plan for education and careers beyond 	high school.</a:t>
            </a:r>
            <a:endParaRPr lang="en-US" sz="1400" b="1" dirty="0" smtClean="0">
              <a:solidFill>
                <a:srgbClr val="334D66"/>
              </a:solidFill>
              <a:latin typeface="Times New Roman" pitchFamily="18" charset="0"/>
            </a:endParaRPr>
          </a:p>
          <a:p>
            <a:pPr>
              <a:lnSpc>
                <a:spcPct val="80000"/>
              </a:lnSpc>
              <a:buClr>
                <a:srgbClr val="003366"/>
              </a:buClr>
              <a:buFont typeface="Wingdings" pitchFamily="2" charset="2"/>
              <a:buChar char="v"/>
            </a:pPr>
            <a:r>
              <a:rPr lang="en-US" sz="1400" b="1" dirty="0" smtClean="0">
                <a:solidFill>
                  <a:srgbClr val="334D66"/>
                </a:solidFill>
                <a:latin typeface="Times New Roman" pitchFamily="18" charset="0"/>
              </a:rPr>
              <a:t>2009	</a:t>
            </a:r>
            <a:r>
              <a:rPr lang="en-US" sz="1400" dirty="0" smtClean="0">
                <a:solidFill>
                  <a:srgbClr val="334D66"/>
                </a:solidFill>
                <a:latin typeface="Times New Roman" pitchFamily="18" charset="0"/>
              </a:rPr>
              <a:t>ACPE receives Alaska’s federal College Access Challenge Grant (CACG) to increase 	postsecondary education participation of low income students; Alaska College &amp; 	Career Advising Corp places near-peer advisors in participating Alaska high schools. </a:t>
            </a:r>
            <a:endParaRPr lang="en-US" sz="1400" b="1" dirty="0">
              <a:solidFill>
                <a:srgbClr val="334D66"/>
              </a:solidFill>
              <a:latin typeface="Times New Roman" pitchFamily="18" charset="0"/>
            </a:endParaRPr>
          </a:p>
          <a:p>
            <a:pPr>
              <a:lnSpc>
                <a:spcPct val="80000"/>
              </a:lnSpc>
              <a:buClr>
                <a:srgbClr val="003366"/>
              </a:buClr>
              <a:buFont typeface="Wingdings" pitchFamily="2" charset="2"/>
              <a:buChar char="v"/>
            </a:pPr>
            <a:r>
              <a:rPr lang="en-US" sz="1400" b="1" dirty="0" smtClean="0">
                <a:solidFill>
                  <a:srgbClr val="334D66"/>
                </a:solidFill>
                <a:latin typeface="Times New Roman" pitchFamily="18" charset="0"/>
              </a:rPr>
              <a:t>2010</a:t>
            </a:r>
            <a:r>
              <a:rPr lang="en-US" sz="1400" b="1" dirty="0">
                <a:solidFill>
                  <a:srgbClr val="334D66"/>
                </a:solidFill>
                <a:latin typeface="Times New Roman" pitchFamily="18" charset="0"/>
              </a:rPr>
              <a:t>	</a:t>
            </a:r>
            <a:r>
              <a:rPr lang="en-US" sz="1400" dirty="0">
                <a:solidFill>
                  <a:srgbClr val="334D66"/>
                </a:solidFill>
                <a:latin typeface="Times New Roman" pitchFamily="18" charset="0"/>
              </a:rPr>
              <a:t>Federal law expands Direct Loans </a:t>
            </a:r>
            <a:r>
              <a:rPr lang="en-US" sz="1400" dirty="0" smtClean="0">
                <a:solidFill>
                  <a:srgbClr val="334D66"/>
                </a:solidFill>
                <a:latin typeface="Times New Roman" pitchFamily="18" charset="0"/>
              </a:rPr>
              <a:t>ending </a:t>
            </a:r>
            <a:r>
              <a:rPr lang="en-US" sz="1400" dirty="0">
                <a:solidFill>
                  <a:srgbClr val="334D66"/>
                </a:solidFill>
                <a:latin typeface="Times New Roman" pitchFamily="18" charset="0"/>
              </a:rPr>
              <a:t>FFELP as of July 1, </a:t>
            </a:r>
            <a:r>
              <a:rPr lang="en-US" sz="1400" dirty="0" smtClean="0">
                <a:solidFill>
                  <a:srgbClr val="334D66"/>
                </a:solidFill>
                <a:latin typeface="Times New Roman" pitchFamily="18" charset="0"/>
              </a:rPr>
              <a:t>2010; ACPE continues to 	service approximately $163 million in FFELP loans.</a:t>
            </a:r>
          </a:p>
          <a:p>
            <a:pPr>
              <a:lnSpc>
                <a:spcPct val="80000"/>
              </a:lnSpc>
              <a:buClr>
                <a:srgbClr val="003366"/>
              </a:buClr>
              <a:buFont typeface="Wingdings" pitchFamily="2" charset="2"/>
              <a:buChar char="v"/>
            </a:pPr>
            <a:r>
              <a:rPr lang="en-US" sz="1400" b="1" dirty="0" smtClean="0">
                <a:solidFill>
                  <a:srgbClr val="334D66"/>
                </a:solidFill>
                <a:latin typeface="Times New Roman" pitchFamily="18" charset="0"/>
              </a:rPr>
              <a:t>2010</a:t>
            </a:r>
            <a:r>
              <a:rPr lang="en-US" sz="1400" dirty="0" smtClean="0">
                <a:solidFill>
                  <a:srgbClr val="334D66"/>
                </a:solidFill>
                <a:latin typeface="Times New Roman" pitchFamily="18" charset="0"/>
              </a:rPr>
              <a:t>	Alaska Merit Scholarship enacted into law by the legislature creating Alaska’s first statewide 	scholarship.</a:t>
            </a:r>
          </a:p>
          <a:p>
            <a:pPr>
              <a:lnSpc>
                <a:spcPct val="80000"/>
              </a:lnSpc>
              <a:buClr>
                <a:srgbClr val="003366"/>
              </a:buClr>
              <a:buFont typeface="Wingdings" pitchFamily="2" charset="2"/>
              <a:buChar char="v"/>
            </a:pPr>
            <a:r>
              <a:rPr lang="en-US" sz="1400" b="1" dirty="0" smtClean="0">
                <a:solidFill>
                  <a:srgbClr val="334D66"/>
                </a:solidFill>
                <a:latin typeface="Times New Roman" pitchFamily="18" charset="0"/>
              </a:rPr>
              <a:t>2011	</a:t>
            </a:r>
            <a:r>
              <a:rPr lang="en-US" sz="1400" dirty="0" smtClean="0">
                <a:solidFill>
                  <a:srgbClr val="334D66"/>
                </a:solidFill>
                <a:latin typeface="Times New Roman" pitchFamily="18" charset="0"/>
              </a:rPr>
              <a:t>Alaska’s high school graduating class of 2011 is the first to qualify for the new scholarship.</a:t>
            </a:r>
            <a:endParaRPr lang="en-US" sz="1400" b="1" dirty="0">
              <a:solidFill>
                <a:srgbClr val="334D66"/>
              </a:solidFill>
              <a:latin typeface="Times New Roman" pitchFamily="18" charset="0"/>
            </a:endParaRPr>
          </a:p>
          <a:p>
            <a:pPr>
              <a:lnSpc>
                <a:spcPct val="80000"/>
              </a:lnSpc>
              <a:buClr>
                <a:srgbClr val="003366"/>
              </a:buClr>
              <a:buFont typeface="Wingdings" pitchFamily="2" charset="2"/>
              <a:buChar char="v"/>
            </a:pPr>
            <a:r>
              <a:rPr lang="en-US" sz="1400" b="1" dirty="0">
                <a:solidFill>
                  <a:srgbClr val="334D66"/>
                </a:solidFill>
                <a:latin typeface="Times New Roman" pitchFamily="18" charset="0"/>
              </a:rPr>
              <a:t>2012	</a:t>
            </a:r>
            <a:r>
              <a:rPr lang="en-US" sz="1400" dirty="0" smtClean="0">
                <a:solidFill>
                  <a:srgbClr val="334D66"/>
                </a:solidFill>
                <a:latin typeface="Times New Roman" pitchFamily="18" charset="0"/>
              </a:rPr>
              <a:t>Legislature renames scholarship Alaska Performance Scholarship (APS) and creates the 	Alaska Higher Education Investment Fund as a sustainable source of APS and 	AEG funding. HEIF capitalized with $400+ million.</a:t>
            </a:r>
            <a:endParaRPr lang="en-US" sz="1400" dirty="0">
              <a:solidFill>
                <a:srgbClr val="334D66"/>
              </a:solidFill>
              <a:latin typeface="Times New Roman" pitchFamily="18" charset="0"/>
            </a:endParaRPr>
          </a:p>
          <a:p>
            <a:pPr>
              <a:lnSpc>
                <a:spcPct val="80000"/>
              </a:lnSpc>
              <a:buClr>
                <a:srgbClr val="003366"/>
              </a:buClr>
              <a:buFont typeface="Wingdings" pitchFamily="2" charset="2"/>
              <a:buChar char="v"/>
            </a:pPr>
            <a:r>
              <a:rPr lang="en-US" sz="1400" b="1" dirty="0" smtClean="0">
                <a:solidFill>
                  <a:srgbClr val="334D66"/>
                </a:solidFill>
                <a:latin typeface="Times New Roman" pitchFamily="18" charset="0"/>
              </a:rPr>
              <a:t>2012	</a:t>
            </a:r>
            <a:r>
              <a:rPr lang="en-US" sz="1400" dirty="0" smtClean="0">
                <a:solidFill>
                  <a:srgbClr val="334D66"/>
                </a:solidFill>
                <a:latin typeface="Times New Roman" pitchFamily="18" charset="0"/>
              </a:rPr>
              <a:t>Alaska receives a three-year federal grant to link current K12/postsecondary/labor data 	across sectors by creating a P-20W Statewide Longitudinal Data System (SLDS).  SLDS 	purpose is to deliver outcomes information to Alaska stakeholders to assess, evaluate and 	improve the State’s education and career development pipeline. </a:t>
            </a:r>
            <a:endParaRPr lang="en-US" sz="1400" b="1" dirty="0">
              <a:solidFill>
                <a:srgbClr val="334D66"/>
              </a:solidFill>
              <a:latin typeface="Times New Roman" pitchFamily="18" charset="0"/>
            </a:endParaRPr>
          </a:p>
        </p:txBody>
      </p:sp>
      <p:grpSp>
        <p:nvGrpSpPr>
          <p:cNvPr id="4" name="Group 3"/>
          <p:cNvGrpSpPr>
            <a:grpSpLocks/>
          </p:cNvGrpSpPr>
          <p:nvPr/>
        </p:nvGrpSpPr>
        <p:grpSpPr bwMode="auto">
          <a:xfrm>
            <a:off x="644236" y="6065617"/>
            <a:ext cx="457200" cy="381000"/>
            <a:chOff x="7995" y="1668"/>
            <a:chExt cx="1650" cy="1422"/>
          </a:xfrm>
        </p:grpSpPr>
        <p:pic>
          <p:nvPicPr>
            <p:cNvPr id="5" name="Picture 4"/>
            <p:cNvPicPr>
              <a:picLocks noChangeAspect="1" noChangeArrowheads="1"/>
            </p:cNvPicPr>
            <p:nvPr/>
          </p:nvPicPr>
          <p:blipFill>
            <a:blip r:embed="rId3" cstate="print"/>
            <a:srcRect/>
            <a:stretch>
              <a:fillRect/>
            </a:stretch>
          </p:blipFill>
          <p:spPr bwMode="auto">
            <a:xfrm>
              <a:off x="8251" y="1668"/>
              <a:ext cx="1244" cy="1422"/>
            </a:xfrm>
            <a:prstGeom prst="rect">
              <a:avLst/>
            </a:prstGeom>
            <a:noFill/>
            <a:ln w="9525">
              <a:noFill/>
              <a:miter lim="800000"/>
              <a:headEnd/>
              <a:tailEnd/>
            </a:ln>
          </p:spPr>
        </p:pic>
        <p:sp>
          <p:nvSpPr>
            <p:cNvPr id="6" name="Oval 5"/>
            <p:cNvSpPr>
              <a:spLocks noChangeArrowheads="1"/>
            </p:cNvSpPr>
            <p:nvPr/>
          </p:nvSpPr>
          <p:spPr bwMode="auto">
            <a:xfrm>
              <a:off x="7995"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sp>
          <p:nvSpPr>
            <p:cNvPr id="7" name="Oval 6"/>
            <p:cNvSpPr>
              <a:spLocks noChangeArrowheads="1"/>
            </p:cNvSpPr>
            <p:nvPr/>
          </p:nvSpPr>
          <p:spPr bwMode="auto">
            <a:xfrm>
              <a:off x="9240"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grpSp>
      <p:sp>
        <p:nvSpPr>
          <p:cNvPr id="8" name="Footer Placeholder 4"/>
          <p:cNvSpPr txBox="1">
            <a:spLocks/>
          </p:cNvSpPr>
          <p:nvPr/>
        </p:nvSpPr>
        <p:spPr>
          <a:xfrm>
            <a:off x="1110975" y="6188827"/>
            <a:ext cx="3699164" cy="278998"/>
          </a:xfrm>
          <a:prstGeom prst="rect">
            <a:avLst/>
          </a:prstGeom>
        </p:spPr>
        <p:txBody>
          <a:bodyPr rtlCol="0"/>
          <a:lstStyle>
            <a:defPPr>
              <a:defRPr lang="en-US"/>
            </a:defPPr>
            <a:lvl1pPr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1pPr>
            <a:lvl2pPr marL="4572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2pPr>
            <a:lvl3pPr marL="9144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3pPr>
            <a:lvl4pPr marL="13716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4pPr>
            <a:lvl5pPr marL="18288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dirty="0" smtClean="0">
                <a:solidFill>
                  <a:schemeClr val="tx1">
                    <a:tint val="75000"/>
                  </a:schemeClr>
                </a:solidFill>
                <a:cs typeface="Times New Roman" pitchFamily="18" charset="0"/>
              </a:rPr>
              <a:t>Alaska Commission on Postsecondary Education</a:t>
            </a:r>
            <a:endParaRPr lang="en-US" sz="1000" dirty="0">
              <a:solidFill>
                <a:schemeClr val="tx1">
                  <a:tint val="75000"/>
                </a:schemeClr>
              </a:solidFill>
              <a:cs typeface="Times New Roman" pitchFamily="18" charset="0"/>
            </a:endParaRPr>
          </a:p>
        </p:txBody>
      </p:sp>
    </p:spTree>
    <p:extLst>
      <p:ext uri="{BB962C8B-B14F-4D97-AF65-F5344CB8AC3E}">
        <p14:creationId xmlns:p14="http://schemas.microsoft.com/office/powerpoint/2010/main" val="658420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8" name="Rectangle 4"/>
          <p:cNvSpPr>
            <a:spLocks noGrp="1" noChangeArrowheads="1"/>
          </p:cNvSpPr>
          <p:nvPr>
            <p:ph type="ctrTitle"/>
          </p:nvPr>
        </p:nvSpPr>
        <p:spPr>
          <a:xfrm>
            <a:off x="685800" y="1676400"/>
            <a:ext cx="7772400" cy="3124200"/>
          </a:xfrm>
        </p:spPr>
        <p:txBody>
          <a:bodyPr/>
          <a:lstStyle/>
          <a:p>
            <a:pPr algn="ctr"/>
            <a:r>
              <a:rPr lang="en-US" dirty="0" smtClean="0">
                <a:latin typeface="Times New Roman" pitchFamily="18" charset="0"/>
              </a:rPr>
              <a:t>Programs to meet mission</a:t>
            </a:r>
            <a:endParaRPr lang="en-US" dirty="0">
              <a:latin typeface="Times New Roman" pitchFamily="18" charset="0"/>
            </a:endParaRPr>
          </a:p>
        </p:txBody>
      </p:sp>
      <p:grpSp>
        <p:nvGrpSpPr>
          <p:cNvPr id="3" name="Group 2"/>
          <p:cNvGrpSpPr>
            <a:grpSpLocks/>
          </p:cNvGrpSpPr>
          <p:nvPr/>
        </p:nvGrpSpPr>
        <p:grpSpPr bwMode="auto">
          <a:xfrm>
            <a:off x="685800" y="6096000"/>
            <a:ext cx="457200" cy="381000"/>
            <a:chOff x="7995" y="1668"/>
            <a:chExt cx="1650" cy="1422"/>
          </a:xfrm>
        </p:grpSpPr>
        <p:pic>
          <p:nvPicPr>
            <p:cNvPr id="4" name="Picture 3"/>
            <p:cNvPicPr>
              <a:picLocks noChangeAspect="1" noChangeArrowheads="1"/>
            </p:cNvPicPr>
            <p:nvPr/>
          </p:nvPicPr>
          <p:blipFill>
            <a:blip r:embed="rId2" cstate="print"/>
            <a:srcRect/>
            <a:stretch>
              <a:fillRect/>
            </a:stretch>
          </p:blipFill>
          <p:spPr bwMode="auto">
            <a:xfrm>
              <a:off x="8251" y="1668"/>
              <a:ext cx="1244" cy="1422"/>
            </a:xfrm>
            <a:prstGeom prst="rect">
              <a:avLst/>
            </a:prstGeom>
            <a:noFill/>
            <a:ln w="9525">
              <a:noFill/>
              <a:miter lim="800000"/>
              <a:headEnd/>
              <a:tailEnd/>
            </a:ln>
          </p:spPr>
        </p:pic>
        <p:sp>
          <p:nvSpPr>
            <p:cNvPr id="5" name="Oval 4"/>
            <p:cNvSpPr>
              <a:spLocks noChangeArrowheads="1"/>
            </p:cNvSpPr>
            <p:nvPr/>
          </p:nvSpPr>
          <p:spPr bwMode="auto">
            <a:xfrm>
              <a:off x="7995"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sp>
          <p:nvSpPr>
            <p:cNvPr id="6" name="Oval 5"/>
            <p:cNvSpPr>
              <a:spLocks noChangeArrowheads="1"/>
            </p:cNvSpPr>
            <p:nvPr/>
          </p:nvSpPr>
          <p:spPr bwMode="auto">
            <a:xfrm>
              <a:off x="9240"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grpSp>
      <p:sp>
        <p:nvSpPr>
          <p:cNvPr id="7" name="Footer Placeholder 4"/>
          <p:cNvSpPr txBox="1">
            <a:spLocks/>
          </p:cNvSpPr>
          <p:nvPr/>
        </p:nvSpPr>
        <p:spPr>
          <a:xfrm>
            <a:off x="1110975" y="6188827"/>
            <a:ext cx="3699164" cy="278998"/>
          </a:xfrm>
          <a:prstGeom prst="rect">
            <a:avLst/>
          </a:prstGeom>
        </p:spPr>
        <p:txBody>
          <a:bodyPr rtlCol="0"/>
          <a:lstStyle>
            <a:defPPr>
              <a:defRPr lang="en-US"/>
            </a:defPPr>
            <a:lvl1pPr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1pPr>
            <a:lvl2pPr marL="4572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2pPr>
            <a:lvl3pPr marL="9144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3pPr>
            <a:lvl4pPr marL="13716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4pPr>
            <a:lvl5pPr marL="18288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dirty="0" smtClean="0">
                <a:solidFill>
                  <a:schemeClr val="tx1">
                    <a:tint val="75000"/>
                  </a:schemeClr>
                </a:solidFill>
                <a:cs typeface="Times New Roman" pitchFamily="18" charset="0"/>
              </a:rPr>
              <a:t>Alaska Commission on Postsecondary Education</a:t>
            </a:r>
            <a:endParaRPr lang="en-US" sz="1000" dirty="0">
              <a:solidFill>
                <a:schemeClr val="tx1">
                  <a:tint val="75000"/>
                </a:schemeClr>
              </a:solidFill>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396875" y="450850"/>
            <a:ext cx="8181975" cy="450850"/>
          </a:xfrm>
        </p:spPr>
        <p:txBody>
          <a:bodyPr/>
          <a:lstStyle/>
          <a:p>
            <a:r>
              <a:rPr lang="en-US" dirty="0">
                <a:latin typeface="Times New Roman" pitchFamily="18" charset="0"/>
              </a:rPr>
              <a:t>AlaskAdvantage Loan Programs</a:t>
            </a:r>
            <a:endParaRPr lang="en-US" dirty="0"/>
          </a:p>
        </p:txBody>
      </p:sp>
      <p:sp>
        <p:nvSpPr>
          <p:cNvPr id="203779" name="Rectangle 3"/>
          <p:cNvSpPr>
            <a:spLocks noGrp="1" noChangeArrowheads="1"/>
          </p:cNvSpPr>
          <p:nvPr>
            <p:ph type="body" idx="1"/>
          </p:nvPr>
        </p:nvSpPr>
        <p:spPr>
          <a:xfrm>
            <a:off x="673100" y="1160463"/>
            <a:ext cx="7632700" cy="4783137"/>
          </a:xfrm>
        </p:spPr>
        <p:txBody>
          <a:bodyPr/>
          <a:lstStyle/>
          <a:p>
            <a:pPr marL="346075" indent="-346075">
              <a:lnSpc>
                <a:spcPct val="90000"/>
              </a:lnSpc>
              <a:buFont typeface="ZapfDingbats BT" pitchFamily="18" charset="2"/>
              <a:buNone/>
            </a:pPr>
            <a:r>
              <a:rPr lang="en-US" sz="2400" dirty="0" smtClean="0">
                <a:solidFill>
                  <a:srgbClr val="334D66"/>
                </a:solidFill>
                <a:latin typeface="Times New Roman" pitchFamily="18" charset="0"/>
              </a:rPr>
              <a:t>Federal Family Education Loan Program (discontinued)</a:t>
            </a:r>
          </a:p>
          <a:p>
            <a:pPr>
              <a:lnSpc>
                <a:spcPct val="90000"/>
              </a:lnSpc>
              <a:buClr>
                <a:srgbClr val="003366"/>
              </a:buClr>
              <a:buFont typeface="Wingdings" pitchFamily="2" charset="2"/>
              <a:buChar char="v"/>
            </a:pPr>
            <a:r>
              <a:rPr lang="en-US" dirty="0" smtClean="0">
                <a:solidFill>
                  <a:srgbClr val="334D66"/>
                </a:solidFill>
                <a:latin typeface="Times New Roman" pitchFamily="18" charset="0"/>
              </a:rPr>
              <a:t>ASLC FFELP lender from 2002—2010</a:t>
            </a:r>
          </a:p>
          <a:p>
            <a:pPr>
              <a:lnSpc>
                <a:spcPct val="90000"/>
              </a:lnSpc>
              <a:buClr>
                <a:srgbClr val="003366"/>
              </a:buClr>
              <a:buFont typeface="Wingdings" pitchFamily="2" charset="2"/>
              <a:buChar char="v"/>
            </a:pPr>
            <a:r>
              <a:rPr lang="en-US" dirty="0" smtClean="0">
                <a:solidFill>
                  <a:srgbClr val="334D66"/>
                </a:solidFill>
                <a:latin typeface="Times New Roman" pitchFamily="18" charset="0"/>
              </a:rPr>
              <a:t>ACPE currently servicing approximately $163 million in FFELs</a:t>
            </a:r>
          </a:p>
          <a:p>
            <a:pPr marL="346075" indent="-346075">
              <a:lnSpc>
                <a:spcPct val="90000"/>
              </a:lnSpc>
              <a:buNone/>
            </a:pPr>
            <a:r>
              <a:rPr lang="en-US" sz="2400" dirty="0" smtClean="0">
                <a:solidFill>
                  <a:srgbClr val="334D66"/>
                </a:solidFill>
                <a:latin typeface="Times New Roman" pitchFamily="18" charset="0"/>
              </a:rPr>
              <a:t>Alaska Supplemental Education Loan Program</a:t>
            </a:r>
          </a:p>
          <a:p>
            <a:pPr>
              <a:lnSpc>
                <a:spcPct val="90000"/>
              </a:lnSpc>
              <a:buClr>
                <a:srgbClr val="003366"/>
              </a:buClr>
              <a:buFont typeface="Wingdings" pitchFamily="2" charset="2"/>
              <a:buChar char="v"/>
            </a:pPr>
            <a:r>
              <a:rPr lang="en-US" dirty="0">
                <a:solidFill>
                  <a:srgbClr val="334D66"/>
                </a:solidFill>
                <a:latin typeface="Times New Roman" pitchFamily="18" charset="0"/>
              </a:rPr>
              <a:t>Current iteration of state’s alternative education loan, as established in 2002 and most recently amended in 2009</a:t>
            </a:r>
          </a:p>
          <a:p>
            <a:pPr>
              <a:lnSpc>
                <a:spcPct val="90000"/>
              </a:lnSpc>
              <a:buClr>
                <a:srgbClr val="003366"/>
              </a:buClr>
              <a:buFont typeface="Wingdings" pitchFamily="2" charset="2"/>
              <a:buChar char="v"/>
            </a:pPr>
            <a:r>
              <a:rPr lang="en-US" dirty="0">
                <a:solidFill>
                  <a:srgbClr val="334D66"/>
                </a:solidFill>
                <a:latin typeface="Times New Roman" pitchFamily="18" charset="0"/>
              </a:rPr>
              <a:t>2002-2008 – credit criteria was less stringent and required an absence of derogatory credit history or credit-worthy cosigner</a:t>
            </a:r>
          </a:p>
          <a:p>
            <a:pPr>
              <a:lnSpc>
                <a:spcPct val="90000"/>
              </a:lnSpc>
              <a:buClr>
                <a:srgbClr val="003366"/>
              </a:buClr>
              <a:buFont typeface="Wingdings" pitchFamily="2" charset="2"/>
              <a:buChar char="v"/>
            </a:pPr>
            <a:r>
              <a:rPr lang="en-US" dirty="0">
                <a:solidFill>
                  <a:srgbClr val="334D66"/>
                </a:solidFill>
                <a:latin typeface="Times New Roman" pitchFamily="18" charset="0"/>
              </a:rPr>
              <a:t>ACPE currently servicing approximately $</a:t>
            </a:r>
            <a:r>
              <a:rPr lang="en-US" dirty="0" smtClean="0">
                <a:solidFill>
                  <a:srgbClr val="334D66"/>
                </a:solidFill>
                <a:latin typeface="Times New Roman" pitchFamily="18" charset="0"/>
              </a:rPr>
              <a:t>437 </a:t>
            </a:r>
            <a:r>
              <a:rPr lang="en-US" dirty="0">
                <a:solidFill>
                  <a:srgbClr val="334D66"/>
                </a:solidFill>
                <a:latin typeface="Times New Roman" pitchFamily="18" charset="0"/>
              </a:rPr>
              <a:t>million in </a:t>
            </a:r>
            <a:r>
              <a:rPr lang="en-US" dirty="0" smtClean="0">
                <a:solidFill>
                  <a:srgbClr val="334D66"/>
                </a:solidFill>
                <a:latin typeface="Times New Roman" pitchFamily="18" charset="0"/>
              </a:rPr>
              <a:t>ASELs</a:t>
            </a:r>
            <a:endParaRPr lang="en-US" dirty="0">
              <a:solidFill>
                <a:srgbClr val="334D66"/>
              </a:solidFill>
              <a:latin typeface="Times New Roman" pitchFamily="18" charset="0"/>
            </a:endParaRPr>
          </a:p>
          <a:p>
            <a:pPr>
              <a:lnSpc>
                <a:spcPct val="90000"/>
              </a:lnSpc>
              <a:buClr>
                <a:srgbClr val="003366"/>
              </a:buClr>
              <a:buFont typeface="Wingdings" pitchFamily="2" charset="2"/>
              <a:buChar char="v"/>
            </a:pPr>
            <a:endParaRPr lang="en-US" dirty="0">
              <a:latin typeface="Times New Roman" pitchFamily="18" charset="0"/>
            </a:endParaRPr>
          </a:p>
        </p:txBody>
      </p:sp>
      <p:grpSp>
        <p:nvGrpSpPr>
          <p:cNvPr id="4" name="Group 3"/>
          <p:cNvGrpSpPr>
            <a:grpSpLocks/>
          </p:cNvGrpSpPr>
          <p:nvPr/>
        </p:nvGrpSpPr>
        <p:grpSpPr bwMode="auto">
          <a:xfrm>
            <a:off x="651869" y="6065617"/>
            <a:ext cx="457200" cy="381000"/>
            <a:chOff x="7995" y="1668"/>
            <a:chExt cx="1650" cy="1422"/>
          </a:xfrm>
        </p:grpSpPr>
        <p:pic>
          <p:nvPicPr>
            <p:cNvPr id="5" name="Picture 4"/>
            <p:cNvPicPr>
              <a:picLocks noChangeAspect="1" noChangeArrowheads="1"/>
            </p:cNvPicPr>
            <p:nvPr/>
          </p:nvPicPr>
          <p:blipFill>
            <a:blip r:embed="rId3" cstate="print"/>
            <a:srcRect/>
            <a:stretch>
              <a:fillRect/>
            </a:stretch>
          </p:blipFill>
          <p:spPr bwMode="auto">
            <a:xfrm>
              <a:off x="8251" y="1668"/>
              <a:ext cx="1244" cy="1422"/>
            </a:xfrm>
            <a:prstGeom prst="rect">
              <a:avLst/>
            </a:prstGeom>
            <a:noFill/>
            <a:ln w="9525">
              <a:noFill/>
              <a:miter lim="800000"/>
              <a:headEnd/>
              <a:tailEnd/>
            </a:ln>
          </p:spPr>
        </p:pic>
        <p:sp>
          <p:nvSpPr>
            <p:cNvPr id="6" name="Oval 5"/>
            <p:cNvSpPr>
              <a:spLocks noChangeArrowheads="1"/>
            </p:cNvSpPr>
            <p:nvPr/>
          </p:nvSpPr>
          <p:spPr bwMode="auto">
            <a:xfrm>
              <a:off x="7995"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sp>
          <p:nvSpPr>
            <p:cNvPr id="7" name="Oval 6"/>
            <p:cNvSpPr>
              <a:spLocks noChangeArrowheads="1"/>
            </p:cNvSpPr>
            <p:nvPr/>
          </p:nvSpPr>
          <p:spPr bwMode="auto">
            <a:xfrm>
              <a:off x="9240"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grpSp>
      <p:sp>
        <p:nvSpPr>
          <p:cNvPr id="8" name="Footer Placeholder 4"/>
          <p:cNvSpPr txBox="1">
            <a:spLocks/>
          </p:cNvSpPr>
          <p:nvPr/>
        </p:nvSpPr>
        <p:spPr>
          <a:xfrm>
            <a:off x="1110975" y="6188827"/>
            <a:ext cx="3699164" cy="278998"/>
          </a:xfrm>
          <a:prstGeom prst="rect">
            <a:avLst/>
          </a:prstGeom>
        </p:spPr>
        <p:txBody>
          <a:bodyPr rtlCol="0"/>
          <a:lstStyle>
            <a:defPPr>
              <a:defRPr lang="en-US"/>
            </a:defPPr>
            <a:lvl1pPr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1pPr>
            <a:lvl2pPr marL="4572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2pPr>
            <a:lvl3pPr marL="9144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3pPr>
            <a:lvl4pPr marL="13716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4pPr>
            <a:lvl5pPr marL="18288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dirty="0" smtClean="0">
                <a:solidFill>
                  <a:schemeClr val="tx1">
                    <a:tint val="75000"/>
                  </a:schemeClr>
                </a:solidFill>
                <a:cs typeface="Times New Roman" pitchFamily="18" charset="0"/>
              </a:rPr>
              <a:t>Alaska Commission on Postsecondary Education</a:t>
            </a:r>
            <a:endParaRPr lang="en-US" sz="1000" dirty="0">
              <a:solidFill>
                <a:schemeClr val="tx1">
                  <a:tint val="75000"/>
                </a:schemeClr>
              </a:solidFill>
              <a:cs typeface="Times New Roman" pitchFamily="18" charset="0"/>
            </a:endParaRPr>
          </a:p>
        </p:txBody>
      </p:sp>
    </p:spTree>
    <p:extLst>
      <p:ext uri="{BB962C8B-B14F-4D97-AF65-F5344CB8AC3E}">
        <p14:creationId xmlns:p14="http://schemas.microsoft.com/office/powerpoint/2010/main" val="1610395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396875" y="450850"/>
            <a:ext cx="8181975" cy="450850"/>
          </a:xfrm>
        </p:spPr>
        <p:txBody>
          <a:bodyPr/>
          <a:lstStyle/>
          <a:p>
            <a:r>
              <a:rPr lang="en-US" dirty="0">
                <a:latin typeface="Times New Roman" pitchFamily="18" charset="0"/>
              </a:rPr>
              <a:t>AlaskAdvantage Loan Programs</a:t>
            </a:r>
            <a:endParaRPr lang="en-US" dirty="0"/>
          </a:p>
        </p:txBody>
      </p:sp>
      <p:sp>
        <p:nvSpPr>
          <p:cNvPr id="203779" name="Rectangle 3"/>
          <p:cNvSpPr>
            <a:spLocks noGrp="1" noChangeArrowheads="1"/>
          </p:cNvSpPr>
          <p:nvPr>
            <p:ph type="body" idx="1"/>
          </p:nvPr>
        </p:nvSpPr>
        <p:spPr>
          <a:xfrm>
            <a:off x="609600" y="1143000"/>
            <a:ext cx="7632700" cy="4783137"/>
          </a:xfrm>
        </p:spPr>
        <p:txBody>
          <a:bodyPr/>
          <a:lstStyle/>
          <a:p>
            <a:pPr marL="346075" indent="-346075">
              <a:lnSpc>
                <a:spcPct val="90000"/>
              </a:lnSpc>
              <a:buNone/>
            </a:pPr>
            <a:r>
              <a:rPr lang="en-US" sz="2400" dirty="0" smtClean="0">
                <a:solidFill>
                  <a:srgbClr val="334D66"/>
                </a:solidFill>
                <a:latin typeface="Times New Roman" pitchFamily="18" charset="0"/>
              </a:rPr>
              <a:t>Alaska Family Education Loan Program</a:t>
            </a:r>
          </a:p>
          <a:p>
            <a:pPr>
              <a:lnSpc>
                <a:spcPct val="90000"/>
              </a:lnSpc>
              <a:buClr>
                <a:srgbClr val="003366"/>
              </a:buClr>
              <a:buFont typeface="Wingdings" pitchFamily="2" charset="2"/>
              <a:buChar char="v"/>
            </a:pPr>
            <a:r>
              <a:rPr lang="en-US" dirty="0" smtClean="0">
                <a:solidFill>
                  <a:srgbClr val="334D66"/>
                </a:solidFill>
                <a:latin typeface="Times New Roman" pitchFamily="18" charset="0"/>
              </a:rPr>
              <a:t>A state alternative to the federal PLUS loan permits family members to borrower to assist in covering the student’s educational costs</a:t>
            </a:r>
            <a:endParaRPr lang="en-US" dirty="0">
              <a:solidFill>
                <a:srgbClr val="334D66"/>
              </a:solidFill>
              <a:latin typeface="Times New Roman" pitchFamily="18" charset="0"/>
            </a:endParaRPr>
          </a:p>
          <a:p>
            <a:pPr>
              <a:lnSpc>
                <a:spcPct val="90000"/>
              </a:lnSpc>
              <a:buClr>
                <a:srgbClr val="003366"/>
              </a:buClr>
              <a:buFont typeface="Wingdings" pitchFamily="2" charset="2"/>
              <a:buChar char="v"/>
            </a:pPr>
            <a:r>
              <a:rPr lang="en-US" dirty="0" smtClean="0">
                <a:solidFill>
                  <a:srgbClr val="334D66"/>
                </a:solidFill>
                <a:latin typeface="Times New Roman" pitchFamily="18" charset="0"/>
              </a:rPr>
              <a:t>Currently offered at 7.2% interest, 0.7% below the PLUS rate</a:t>
            </a:r>
          </a:p>
          <a:p>
            <a:pPr>
              <a:lnSpc>
                <a:spcPct val="90000"/>
              </a:lnSpc>
              <a:buClr>
                <a:srgbClr val="003366"/>
              </a:buClr>
              <a:buFont typeface="Wingdings" pitchFamily="2" charset="2"/>
              <a:buChar char="v"/>
            </a:pPr>
            <a:r>
              <a:rPr lang="en-US" dirty="0" smtClean="0">
                <a:solidFill>
                  <a:srgbClr val="334D66"/>
                </a:solidFill>
                <a:latin typeface="Times New Roman" pitchFamily="18" charset="0"/>
              </a:rPr>
              <a:t>Similar credit writing standards in that it requires an absence of adverse credit history</a:t>
            </a:r>
          </a:p>
          <a:p>
            <a:pPr>
              <a:lnSpc>
                <a:spcPct val="90000"/>
              </a:lnSpc>
              <a:buClr>
                <a:srgbClr val="003366"/>
              </a:buClr>
              <a:buFont typeface="Wingdings" pitchFamily="2" charset="2"/>
              <a:buChar char="v"/>
            </a:pPr>
            <a:endParaRPr lang="en-US" dirty="0">
              <a:solidFill>
                <a:srgbClr val="334D66"/>
              </a:solidFill>
              <a:latin typeface="Times New Roman" pitchFamily="18" charset="0"/>
            </a:endParaRPr>
          </a:p>
          <a:p>
            <a:pPr marL="0" indent="0">
              <a:lnSpc>
                <a:spcPct val="90000"/>
              </a:lnSpc>
              <a:buClr>
                <a:srgbClr val="003366"/>
              </a:buClr>
              <a:buNone/>
            </a:pPr>
            <a:r>
              <a:rPr lang="en-US" dirty="0" smtClean="0">
                <a:solidFill>
                  <a:srgbClr val="334D66"/>
                </a:solidFill>
                <a:latin typeface="Times New Roman" pitchFamily="18" charset="0"/>
              </a:rPr>
              <a:t>In FY12 total loan volume – $7.8 million</a:t>
            </a:r>
            <a:endParaRPr lang="en-US" dirty="0">
              <a:solidFill>
                <a:srgbClr val="334D66"/>
              </a:solidFill>
              <a:latin typeface="Times New Roman" pitchFamily="18" charset="0"/>
            </a:endParaRPr>
          </a:p>
        </p:txBody>
      </p:sp>
      <p:grpSp>
        <p:nvGrpSpPr>
          <p:cNvPr id="4" name="Group 3"/>
          <p:cNvGrpSpPr>
            <a:grpSpLocks/>
          </p:cNvGrpSpPr>
          <p:nvPr/>
        </p:nvGrpSpPr>
        <p:grpSpPr bwMode="auto">
          <a:xfrm>
            <a:off x="685800" y="6096000"/>
            <a:ext cx="457200" cy="381000"/>
            <a:chOff x="7995" y="1668"/>
            <a:chExt cx="1650" cy="1422"/>
          </a:xfrm>
        </p:grpSpPr>
        <p:pic>
          <p:nvPicPr>
            <p:cNvPr id="5" name="Picture 4"/>
            <p:cNvPicPr>
              <a:picLocks noChangeAspect="1" noChangeArrowheads="1"/>
            </p:cNvPicPr>
            <p:nvPr/>
          </p:nvPicPr>
          <p:blipFill>
            <a:blip r:embed="rId3" cstate="print"/>
            <a:srcRect/>
            <a:stretch>
              <a:fillRect/>
            </a:stretch>
          </p:blipFill>
          <p:spPr bwMode="auto">
            <a:xfrm>
              <a:off x="8251" y="1668"/>
              <a:ext cx="1244" cy="1422"/>
            </a:xfrm>
            <a:prstGeom prst="rect">
              <a:avLst/>
            </a:prstGeom>
            <a:noFill/>
            <a:ln w="9525">
              <a:noFill/>
              <a:miter lim="800000"/>
              <a:headEnd/>
              <a:tailEnd/>
            </a:ln>
          </p:spPr>
        </p:pic>
        <p:sp>
          <p:nvSpPr>
            <p:cNvPr id="6" name="Oval 5"/>
            <p:cNvSpPr>
              <a:spLocks noChangeArrowheads="1"/>
            </p:cNvSpPr>
            <p:nvPr/>
          </p:nvSpPr>
          <p:spPr bwMode="auto">
            <a:xfrm>
              <a:off x="7995"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sp>
          <p:nvSpPr>
            <p:cNvPr id="7" name="Oval 6"/>
            <p:cNvSpPr>
              <a:spLocks noChangeArrowheads="1"/>
            </p:cNvSpPr>
            <p:nvPr/>
          </p:nvSpPr>
          <p:spPr bwMode="auto">
            <a:xfrm>
              <a:off x="9240"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grpSp>
      <p:sp>
        <p:nvSpPr>
          <p:cNvPr id="8" name="Footer Placeholder 4"/>
          <p:cNvSpPr txBox="1">
            <a:spLocks/>
          </p:cNvSpPr>
          <p:nvPr/>
        </p:nvSpPr>
        <p:spPr>
          <a:xfrm>
            <a:off x="1110975" y="6188827"/>
            <a:ext cx="3699164" cy="278998"/>
          </a:xfrm>
          <a:prstGeom prst="rect">
            <a:avLst/>
          </a:prstGeom>
        </p:spPr>
        <p:txBody>
          <a:bodyPr rtlCol="0"/>
          <a:lstStyle>
            <a:defPPr>
              <a:defRPr lang="en-US"/>
            </a:defPPr>
            <a:lvl1pPr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1pPr>
            <a:lvl2pPr marL="4572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2pPr>
            <a:lvl3pPr marL="9144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3pPr>
            <a:lvl4pPr marL="13716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4pPr>
            <a:lvl5pPr marL="18288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dirty="0" smtClean="0">
                <a:solidFill>
                  <a:schemeClr val="tx1">
                    <a:tint val="75000"/>
                  </a:schemeClr>
                </a:solidFill>
                <a:cs typeface="Times New Roman" pitchFamily="18" charset="0"/>
              </a:rPr>
              <a:t>Alaska Commission on Postsecondary Education</a:t>
            </a:r>
            <a:endParaRPr lang="en-US" sz="1000" dirty="0">
              <a:solidFill>
                <a:schemeClr val="tx1">
                  <a:tint val="75000"/>
                </a:schemeClr>
              </a:solidFill>
              <a:cs typeface="Times New Roman" pitchFamily="18" charset="0"/>
            </a:endParaRPr>
          </a:p>
        </p:txBody>
      </p:sp>
    </p:spTree>
    <p:extLst>
      <p:ext uri="{BB962C8B-B14F-4D97-AF65-F5344CB8AC3E}">
        <p14:creationId xmlns:p14="http://schemas.microsoft.com/office/powerpoint/2010/main" val="3472295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6" name="Rectangle 4"/>
          <p:cNvSpPr>
            <a:spLocks noGrp="1" noChangeArrowheads="1"/>
          </p:cNvSpPr>
          <p:nvPr>
            <p:ph type="ctrTitle"/>
          </p:nvPr>
        </p:nvSpPr>
        <p:spPr>
          <a:xfrm>
            <a:off x="685800" y="2130425"/>
            <a:ext cx="7772400" cy="2289175"/>
          </a:xfrm>
        </p:spPr>
        <p:txBody>
          <a:bodyPr/>
          <a:lstStyle/>
          <a:p>
            <a:pPr algn="ctr"/>
            <a:r>
              <a:rPr lang="en-US" dirty="0" smtClean="0">
                <a:latin typeface="Times New Roman" pitchFamily="18" charset="0"/>
              </a:rPr>
              <a:t>Lending operational environment</a:t>
            </a:r>
            <a:endParaRPr lang="en-US" dirty="0">
              <a:latin typeface="Times New Roman" pitchFamily="18" charset="0"/>
            </a:endParaRPr>
          </a:p>
        </p:txBody>
      </p:sp>
      <p:grpSp>
        <p:nvGrpSpPr>
          <p:cNvPr id="3" name="Group 2"/>
          <p:cNvGrpSpPr>
            <a:grpSpLocks/>
          </p:cNvGrpSpPr>
          <p:nvPr/>
        </p:nvGrpSpPr>
        <p:grpSpPr bwMode="auto">
          <a:xfrm>
            <a:off x="685800" y="6096000"/>
            <a:ext cx="457200" cy="381000"/>
            <a:chOff x="7995" y="1668"/>
            <a:chExt cx="1650" cy="1422"/>
          </a:xfrm>
        </p:grpSpPr>
        <p:pic>
          <p:nvPicPr>
            <p:cNvPr id="4" name="Picture 3"/>
            <p:cNvPicPr>
              <a:picLocks noChangeAspect="1" noChangeArrowheads="1"/>
            </p:cNvPicPr>
            <p:nvPr/>
          </p:nvPicPr>
          <p:blipFill>
            <a:blip r:embed="rId2" cstate="print"/>
            <a:srcRect/>
            <a:stretch>
              <a:fillRect/>
            </a:stretch>
          </p:blipFill>
          <p:spPr bwMode="auto">
            <a:xfrm>
              <a:off x="8251" y="1668"/>
              <a:ext cx="1244" cy="1422"/>
            </a:xfrm>
            <a:prstGeom prst="rect">
              <a:avLst/>
            </a:prstGeom>
            <a:noFill/>
            <a:ln w="9525">
              <a:noFill/>
              <a:miter lim="800000"/>
              <a:headEnd/>
              <a:tailEnd/>
            </a:ln>
          </p:spPr>
        </p:pic>
        <p:sp>
          <p:nvSpPr>
            <p:cNvPr id="5" name="Oval 4"/>
            <p:cNvSpPr>
              <a:spLocks noChangeArrowheads="1"/>
            </p:cNvSpPr>
            <p:nvPr/>
          </p:nvSpPr>
          <p:spPr bwMode="auto">
            <a:xfrm>
              <a:off x="7995"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sp>
          <p:nvSpPr>
            <p:cNvPr id="6" name="Oval 5"/>
            <p:cNvSpPr>
              <a:spLocks noChangeArrowheads="1"/>
            </p:cNvSpPr>
            <p:nvPr/>
          </p:nvSpPr>
          <p:spPr bwMode="auto">
            <a:xfrm>
              <a:off x="9240"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grpSp>
      <p:sp>
        <p:nvSpPr>
          <p:cNvPr id="7" name="Footer Placeholder 4"/>
          <p:cNvSpPr txBox="1">
            <a:spLocks/>
          </p:cNvSpPr>
          <p:nvPr/>
        </p:nvSpPr>
        <p:spPr>
          <a:xfrm>
            <a:off x="1110975" y="6188827"/>
            <a:ext cx="3699164" cy="278998"/>
          </a:xfrm>
          <a:prstGeom prst="rect">
            <a:avLst/>
          </a:prstGeom>
        </p:spPr>
        <p:txBody>
          <a:bodyPr rtlCol="0"/>
          <a:lstStyle>
            <a:defPPr>
              <a:defRPr lang="en-US"/>
            </a:defPPr>
            <a:lvl1pPr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1pPr>
            <a:lvl2pPr marL="4572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2pPr>
            <a:lvl3pPr marL="9144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3pPr>
            <a:lvl4pPr marL="13716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4pPr>
            <a:lvl5pPr marL="18288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dirty="0" smtClean="0">
                <a:solidFill>
                  <a:schemeClr val="tx1">
                    <a:tint val="75000"/>
                  </a:schemeClr>
                </a:solidFill>
                <a:cs typeface="Times New Roman" pitchFamily="18" charset="0"/>
              </a:rPr>
              <a:t>Alaska Commission on Postsecondary Education</a:t>
            </a:r>
            <a:endParaRPr lang="en-US" sz="1000" dirty="0">
              <a:solidFill>
                <a:schemeClr val="tx1">
                  <a:tint val="75000"/>
                </a:schemeClr>
              </a:solidFill>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itchFamily="18" charset="0"/>
              </a:rPr>
              <a:t>AlaskAdvantage</a:t>
            </a:r>
            <a:r>
              <a:rPr lang="en-US" dirty="0" smtClean="0">
                <a:latin typeface="Times New Roman" pitchFamily="18" charset="0"/>
              </a:rPr>
              <a:t> Loan Program Underwriting</a:t>
            </a:r>
            <a:endParaRPr lang="en-US" dirty="0"/>
          </a:p>
        </p:txBody>
      </p:sp>
      <p:sp>
        <p:nvSpPr>
          <p:cNvPr id="4" name="Rectangle 3"/>
          <p:cNvSpPr/>
          <p:nvPr/>
        </p:nvSpPr>
        <p:spPr>
          <a:xfrm>
            <a:off x="685800" y="1524000"/>
            <a:ext cx="7772400" cy="3631763"/>
          </a:xfrm>
          <a:prstGeom prst="rect">
            <a:avLst/>
          </a:prstGeom>
        </p:spPr>
        <p:txBody>
          <a:bodyPr wrap="square">
            <a:spAutoFit/>
          </a:bodyPr>
          <a:lstStyle/>
          <a:p>
            <a:r>
              <a:rPr lang="en-US" sz="2400" dirty="0" smtClean="0">
                <a:solidFill>
                  <a:srgbClr val="334D66"/>
                </a:solidFill>
              </a:rPr>
              <a:t>ASEL Current Underwriting Standards </a:t>
            </a:r>
          </a:p>
          <a:p>
            <a:pPr marL="346075" indent="-346075">
              <a:lnSpc>
                <a:spcPct val="90000"/>
              </a:lnSpc>
              <a:buFont typeface="Wingdings" pitchFamily="2" charset="2"/>
              <a:buChar char="v"/>
            </a:pPr>
            <a:r>
              <a:rPr lang="en-US" sz="2000" dirty="0" smtClean="0">
                <a:solidFill>
                  <a:srgbClr val="334D66"/>
                </a:solidFill>
                <a:cs typeface="Times New Roman" pitchFamily="18" charset="0"/>
              </a:rPr>
              <a:t>Applicants must have a 680 FICO score or higher, or have a cosigner who meets the 680 FICO requirement</a:t>
            </a:r>
          </a:p>
          <a:p>
            <a:pPr marL="346075" indent="-346075">
              <a:lnSpc>
                <a:spcPct val="90000"/>
              </a:lnSpc>
              <a:buFont typeface="Wingdings" pitchFamily="2" charset="2"/>
              <a:buChar char="v"/>
            </a:pPr>
            <a:r>
              <a:rPr lang="en-US" sz="2000" dirty="0" smtClean="0">
                <a:solidFill>
                  <a:srgbClr val="334D66"/>
                </a:solidFill>
                <a:cs typeface="Times New Roman" pitchFamily="18" charset="0"/>
              </a:rPr>
              <a:t>Applicants must not be delinquent or have ever defaulted on a prior student loan </a:t>
            </a:r>
          </a:p>
          <a:p>
            <a:pPr marL="346075" indent="-346075">
              <a:lnSpc>
                <a:spcPct val="90000"/>
              </a:lnSpc>
              <a:buFont typeface="Wingdings" pitchFamily="2" charset="2"/>
              <a:buChar char="v"/>
            </a:pPr>
            <a:r>
              <a:rPr lang="en-US" sz="2000" dirty="0" smtClean="0">
                <a:solidFill>
                  <a:srgbClr val="334D66"/>
                </a:solidFill>
                <a:cs typeface="Times New Roman" pitchFamily="18" charset="0"/>
              </a:rPr>
              <a:t>35% of borrower applicants meet credit criteria</a:t>
            </a:r>
          </a:p>
          <a:p>
            <a:pPr marL="346075" indent="-346075">
              <a:lnSpc>
                <a:spcPct val="90000"/>
              </a:lnSpc>
              <a:buFont typeface="Wingdings" pitchFamily="2" charset="2"/>
              <a:buChar char="v"/>
            </a:pPr>
            <a:r>
              <a:rPr lang="en-US" sz="2000" dirty="0" smtClean="0">
                <a:solidFill>
                  <a:srgbClr val="334D66"/>
                </a:solidFill>
                <a:cs typeface="Times New Roman" pitchFamily="18" charset="0"/>
              </a:rPr>
              <a:t>94% of cosigner applicants meet credit criteria</a:t>
            </a:r>
          </a:p>
          <a:p>
            <a:pPr marL="346075" indent="-346075">
              <a:lnSpc>
                <a:spcPct val="90000"/>
              </a:lnSpc>
              <a:buFont typeface="Wingdings" pitchFamily="2" charset="2"/>
              <a:buChar char="v"/>
            </a:pPr>
            <a:r>
              <a:rPr lang="en-US" sz="2000" dirty="0" smtClean="0">
                <a:solidFill>
                  <a:srgbClr val="334D66"/>
                </a:solidFill>
                <a:cs typeface="Times New Roman" pitchFamily="18" charset="0"/>
              </a:rPr>
              <a:t>61% of all applicants (student/cosigner) meet credit criteria </a:t>
            </a:r>
            <a:endParaRPr lang="en-US" dirty="0" smtClean="0">
              <a:solidFill>
                <a:srgbClr val="334D66"/>
              </a:solidFill>
            </a:endParaRPr>
          </a:p>
        </p:txBody>
      </p:sp>
      <p:grpSp>
        <p:nvGrpSpPr>
          <p:cNvPr id="5" name="Group 4"/>
          <p:cNvGrpSpPr>
            <a:grpSpLocks/>
          </p:cNvGrpSpPr>
          <p:nvPr/>
        </p:nvGrpSpPr>
        <p:grpSpPr bwMode="auto">
          <a:xfrm>
            <a:off x="685800" y="6096000"/>
            <a:ext cx="457200" cy="381000"/>
            <a:chOff x="7995" y="1668"/>
            <a:chExt cx="1650" cy="1422"/>
          </a:xfrm>
        </p:grpSpPr>
        <p:pic>
          <p:nvPicPr>
            <p:cNvPr id="6" name="Picture 5"/>
            <p:cNvPicPr>
              <a:picLocks noChangeAspect="1" noChangeArrowheads="1"/>
            </p:cNvPicPr>
            <p:nvPr/>
          </p:nvPicPr>
          <p:blipFill>
            <a:blip r:embed="rId2" cstate="print"/>
            <a:srcRect/>
            <a:stretch>
              <a:fillRect/>
            </a:stretch>
          </p:blipFill>
          <p:spPr bwMode="auto">
            <a:xfrm>
              <a:off x="8251" y="1668"/>
              <a:ext cx="1244" cy="1422"/>
            </a:xfrm>
            <a:prstGeom prst="rect">
              <a:avLst/>
            </a:prstGeom>
            <a:noFill/>
            <a:ln w="9525">
              <a:noFill/>
              <a:miter lim="800000"/>
              <a:headEnd/>
              <a:tailEnd/>
            </a:ln>
          </p:spPr>
        </p:pic>
        <p:sp>
          <p:nvSpPr>
            <p:cNvPr id="7" name="Oval 6"/>
            <p:cNvSpPr>
              <a:spLocks noChangeArrowheads="1"/>
            </p:cNvSpPr>
            <p:nvPr/>
          </p:nvSpPr>
          <p:spPr bwMode="auto">
            <a:xfrm>
              <a:off x="7995"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sp>
          <p:nvSpPr>
            <p:cNvPr id="8" name="Oval 7"/>
            <p:cNvSpPr>
              <a:spLocks noChangeArrowheads="1"/>
            </p:cNvSpPr>
            <p:nvPr/>
          </p:nvSpPr>
          <p:spPr bwMode="auto">
            <a:xfrm>
              <a:off x="9240"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grpSp>
      <p:sp>
        <p:nvSpPr>
          <p:cNvPr id="9" name="Footer Placeholder 4"/>
          <p:cNvSpPr txBox="1">
            <a:spLocks/>
          </p:cNvSpPr>
          <p:nvPr/>
        </p:nvSpPr>
        <p:spPr>
          <a:xfrm>
            <a:off x="1110975" y="6188827"/>
            <a:ext cx="3699164" cy="278998"/>
          </a:xfrm>
          <a:prstGeom prst="rect">
            <a:avLst/>
          </a:prstGeom>
        </p:spPr>
        <p:txBody>
          <a:bodyPr rtlCol="0"/>
          <a:lstStyle>
            <a:defPPr>
              <a:defRPr lang="en-US"/>
            </a:defPPr>
            <a:lvl1pPr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1pPr>
            <a:lvl2pPr marL="4572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2pPr>
            <a:lvl3pPr marL="9144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3pPr>
            <a:lvl4pPr marL="13716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4pPr>
            <a:lvl5pPr marL="18288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dirty="0" smtClean="0">
                <a:solidFill>
                  <a:schemeClr val="tx1">
                    <a:tint val="75000"/>
                  </a:schemeClr>
                </a:solidFill>
                <a:cs typeface="Times New Roman" pitchFamily="18" charset="0"/>
              </a:rPr>
              <a:t>Alaska Commission on Postsecondary Education</a:t>
            </a:r>
            <a:endParaRPr lang="en-US" sz="1000" dirty="0">
              <a:solidFill>
                <a:schemeClr val="tx1">
                  <a:tint val="75000"/>
                </a:schemeClr>
              </a:solidFill>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388938" y="430213"/>
            <a:ext cx="8181975" cy="450850"/>
          </a:xfrm>
        </p:spPr>
        <p:txBody>
          <a:bodyPr/>
          <a:lstStyle/>
          <a:p>
            <a:r>
              <a:rPr lang="en-US" dirty="0" smtClean="0">
                <a:latin typeface="Times New Roman" pitchFamily="18" charset="0"/>
              </a:rPr>
              <a:t>ACPE – Loan Servicing</a:t>
            </a:r>
            <a:endParaRPr lang="en-US" dirty="0"/>
          </a:p>
        </p:txBody>
      </p:sp>
      <p:sp>
        <p:nvSpPr>
          <p:cNvPr id="152579" name="Rectangle 3"/>
          <p:cNvSpPr>
            <a:spLocks noGrp="1" noChangeArrowheads="1"/>
          </p:cNvSpPr>
          <p:nvPr>
            <p:ph type="body" idx="1"/>
          </p:nvPr>
        </p:nvSpPr>
        <p:spPr>
          <a:xfrm>
            <a:off x="673100" y="1295400"/>
            <a:ext cx="7894638" cy="4800600"/>
          </a:xfrm>
        </p:spPr>
        <p:txBody>
          <a:bodyPr/>
          <a:lstStyle/>
          <a:p>
            <a:pPr>
              <a:lnSpc>
                <a:spcPct val="90000"/>
              </a:lnSpc>
              <a:buClr>
                <a:srgbClr val="003366"/>
              </a:buClr>
              <a:buFont typeface="Wingdings" pitchFamily="2" charset="2"/>
              <a:buChar char="v"/>
            </a:pPr>
            <a:r>
              <a:rPr lang="en-US" sz="1800" dirty="0" smtClean="0">
                <a:solidFill>
                  <a:srgbClr val="334D66"/>
                </a:solidFill>
                <a:latin typeface="Times New Roman" pitchFamily="18" charset="0"/>
              </a:rPr>
              <a:t>ACPE </a:t>
            </a:r>
            <a:r>
              <a:rPr lang="en-US" sz="1800" dirty="0">
                <a:solidFill>
                  <a:srgbClr val="334D66"/>
                </a:solidFill>
                <a:latin typeface="Times New Roman" pitchFamily="18" charset="0"/>
              </a:rPr>
              <a:t>originates, holds and internally services all ASLC loans on HELMS (Higher Education Loan Management System, by 5280 Solutions</a:t>
            </a:r>
            <a:r>
              <a:rPr lang="en-US" sz="1800" dirty="0" smtClean="0">
                <a:solidFill>
                  <a:srgbClr val="334D66"/>
                </a:solidFill>
                <a:latin typeface="Times New Roman" pitchFamily="18" charset="0"/>
              </a:rPr>
              <a:t>)</a:t>
            </a:r>
            <a:endParaRPr lang="en-US" sz="1800" dirty="0">
              <a:solidFill>
                <a:srgbClr val="334D66"/>
              </a:solidFill>
              <a:latin typeface="Times New Roman" pitchFamily="18" charset="0"/>
            </a:endParaRPr>
          </a:p>
          <a:p>
            <a:pPr>
              <a:lnSpc>
                <a:spcPct val="90000"/>
              </a:lnSpc>
              <a:buClr>
                <a:srgbClr val="003366"/>
              </a:buClr>
              <a:buFont typeface="Wingdings" pitchFamily="2" charset="2"/>
              <a:buChar char="v"/>
            </a:pPr>
            <a:r>
              <a:rPr lang="en-US" sz="1800" dirty="0">
                <a:solidFill>
                  <a:srgbClr val="334D66"/>
                </a:solidFill>
                <a:latin typeface="Times New Roman" pitchFamily="18" charset="0"/>
              </a:rPr>
              <a:t>System upgrades and ongoing maintenance ensure </a:t>
            </a:r>
            <a:r>
              <a:rPr lang="en-US" sz="1800" dirty="0" smtClean="0">
                <a:solidFill>
                  <a:srgbClr val="334D66"/>
                </a:solidFill>
                <a:latin typeface="Times New Roman" pitchFamily="18" charset="0"/>
              </a:rPr>
              <a:t>compliance with all applicable federal lending requirements</a:t>
            </a:r>
            <a:endParaRPr lang="en-US" sz="1800" dirty="0">
              <a:solidFill>
                <a:srgbClr val="334D66"/>
              </a:solidFill>
              <a:latin typeface="Times New Roman" pitchFamily="18" charset="0"/>
            </a:endParaRPr>
          </a:p>
          <a:p>
            <a:pPr>
              <a:lnSpc>
                <a:spcPct val="90000"/>
              </a:lnSpc>
              <a:spcBef>
                <a:spcPct val="100000"/>
              </a:spcBef>
              <a:buClr>
                <a:srgbClr val="003366"/>
              </a:buClr>
              <a:buFont typeface="Wingdings" pitchFamily="2" charset="2"/>
              <a:buChar char="v"/>
            </a:pPr>
            <a:r>
              <a:rPr lang="en-US" sz="1800" dirty="0">
                <a:solidFill>
                  <a:srgbClr val="334D66"/>
                </a:solidFill>
                <a:latin typeface="Times New Roman" pitchFamily="18" charset="0"/>
              </a:rPr>
              <a:t>Standard lending activities:</a:t>
            </a:r>
            <a:endParaRPr lang="en-US" sz="700" dirty="0">
              <a:solidFill>
                <a:srgbClr val="334D66"/>
              </a:solidFill>
              <a:latin typeface="Times New Roman" pitchFamily="18" charset="0"/>
            </a:endParaRPr>
          </a:p>
          <a:p>
            <a:pPr lvl="1">
              <a:lnSpc>
                <a:spcPct val="90000"/>
              </a:lnSpc>
              <a:buClr>
                <a:srgbClr val="6582A7"/>
              </a:buClr>
              <a:buFont typeface="Arial" pitchFamily="34" charset="0"/>
              <a:buChar char="•"/>
            </a:pPr>
            <a:r>
              <a:rPr lang="en-US" dirty="0">
                <a:solidFill>
                  <a:srgbClr val="334D66"/>
                </a:solidFill>
                <a:latin typeface="Times New Roman" pitchFamily="18" charset="0"/>
              </a:rPr>
              <a:t>Application and origination</a:t>
            </a:r>
          </a:p>
          <a:p>
            <a:pPr lvl="1">
              <a:lnSpc>
                <a:spcPct val="90000"/>
              </a:lnSpc>
              <a:buClr>
                <a:srgbClr val="6582A7"/>
              </a:buClr>
              <a:buFont typeface="Arial" pitchFamily="34" charset="0"/>
              <a:buChar char="•"/>
            </a:pPr>
            <a:r>
              <a:rPr lang="en-US" dirty="0">
                <a:solidFill>
                  <a:srgbClr val="334D66"/>
                </a:solidFill>
                <a:latin typeface="Times New Roman" pitchFamily="18" charset="0"/>
              </a:rPr>
              <a:t>Loan forbearance or </a:t>
            </a:r>
            <a:r>
              <a:rPr lang="en-US" dirty="0" smtClean="0">
                <a:solidFill>
                  <a:srgbClr val="334D66"/>
                </a:solidFill>
                <a:latin typeface="Times New Roman" pitchFamily="18" charset="0"/>
              </a:rPr>
              <a:t>deferment</a:t>
            </a:r>
          </a:p>
          <a:p>
            <a:pPr lvl="1">
              <a:lnSpc>
                <a:spcPct val="90000"/>
              </a:lnSpc>
              <a:buClr>
                <a:srgbClr val="6582A7"/>
              </a:buClr>
              <a:buFont typeface="Arial" pitchFamily="34" charset="0"/>
              <a:buChar char="•"/>
            </a:pPr>
            <a:r>
              <a:rPr lang="en-US" dirty="0" smtClean="0">
                <a:solidFill>
                  <a:srgbClr val="334D66"/>
                </a:solidFill>
                <a:latin typeface="Times New Roman" pitchFamily="18" charset="0"/>
              </a:rPr>
              <a:t>Payment processing</a:t>
            </a:r>
            <a:endParaRPr lang="en-US" dirty="0">
              <a:solidFill>
                <a:srgbClr val="334D66"/>
              </a:solidFill>
              <a:latin typeface="Times New Roman" pitchFamily="18" charset="0"/>
            </a:endParaRPr>
          </a:p>
          <a:p>
            <a:pPr lvl="1">
              <a:lnSpc>
                <a:spcPct val="90000"/>
              </a:lnSpc>
              <a:buClr>
                <a:srgbClr val="6582A7"/>
              </a:buClr>
              <a:buFont typeface="Arial" pitchFamily="34" charset="0"/>
              <a:buChar char="•"/>
            </a:pPr>
            <a:r>
              <a:rPr lang="en-US" dirty="0">
                <a:solidFill>
                  <a:srgbClr val="334D66"/>
                </a:solidFill>
                <a:latin typeface="Times New Roman" pitchFamily="18" charset="0"/>
              </a:rPr>
              <a:t>Loan repayment support and debt management counseling</a:t>
            </a:r>
          </a:p>
          <a:p>
            <a:pPr lvl="1">
              <a:lnSpc>
                <a:spcPct val="90000"/>
              </a:lnSpc>
              <a:buClr>
                <a:srgbClr val="6582A7"/>
              </a:buClr>
              <a:buFont typeface="Arial" pitchFamily="34" charset="0"/>
              <a:buChar char="•"/>
            </a:pPr>
            <a:r>
              <a:rPr lang="en-US" dirty="0">
                <a:solidFill>
                  <a:srgbClr val="334D66"/>
                </a:solidFill>
                <a:latin typeface="Times New Roman" pitchFamily="18" charset="0"/>
              </a:rPr>
              <a:t>Default aversion activities</a:t>
            </a:r>
          </a:p>
          <a:p>
            <a:pPr lvl="1">
              <a:lnSpc>
                <a:spcPct val="90000"/>
              </a:lnSpc>
              <a:buClr>
                <a:srgbClr val="6582A7"/>
              </a:buClr>
              <a:buFont typeface="Arial" pitchFamily="34" charset="0"/>
              <a:buChar char="•"/>
            </a:pPr>
            <a:r>
              <a:rPr lang="en-US" dirty="0">
                <a:solidFill>
                  <a:srgbClr val="334D66"/>
                </a:solidFill>
                <a:latin typeface="Times New Roman" pitchFamily="18" charset="0"/>
              </a:rPr>
              <a:t>Collection enforcement and activities</a:t>
            </a:r>
          </a:p>
          <a:p>
            <a:pPr lvl="1">
              <a:lnSpc>
                <a:spcPct val="90000"/>
              </a:lnSpc>
              <a:buClr>
                <a:srgbClr val="6582A7"/>
              </a:buClr>
              <a:buFont typeface="Arial" pitchFamily="34" charset="0"/>
              <a:buChar char="•"/>
            </a:pPr>
            <a:r>
              <a:rPr lang="en-US" dirty="0">
                <a:solidFill>
                  <a:srgbClr val="334D66"/>
                </a:solidFill>
                <a:latin typeface="Times New Roman" pitchFamily="18" charset="0"/>
              </a:rPr>
              <a:t>Business continuance </a:t>
            </a:r>
            <a:r>
              <a:rPr lang="en-US" dirty="0" smtClean="0">
                <a:solidFill>
                  <a:srgbClr val="334D66"/>
                </a:solidFill>
                <a:latin typeface="Times New Roman" pitchFamily="18" charset="0"/>
              </a:rPr>
              <a:t>planning</a:t>
            </a:r>
            <a:endParaRPr lang="en-US" sz="700" dirty="0">
              <a:solidFill>
                <a:srgbClr val="334D66"/>
              </a:solidFill>
              <a:latin typeface="Times New Roman" pitchFamily="18" charset="0"/>
            </a:endParaRPr>
          </a:p>
          <a:p>
            <a:pPr>
              <a:lnSpc>
                <a:spcPct val="90000"/>
              </a:lnSpc>
              <a:buClr>
                <a:srgbClr val="003366"/>
              </a:buClr>
              <a:buFont typeface="Wingdings" pitchFamily="2" charset="2"/>
              <a:buChar char="v"/>
            </a:pPr>
            <a:r>
              <a:rPr lang="en-US" sz="1800" dirty="0">
                <a:solidFill>
                  <a:srgbClr val="334D66"/>
                </a:solidFill>
                <a:latin typeface="Times New Roman" pitchFamily="18" charset="0"/>
              </a:rPr>
              <a:t>Ongoing internal process analysis on all service processes has assisted in achieving a culture of quality control and </a:t>
            </a:r>
            <a:r>
              <a:rPr lang="en-US" sz="1800" dirty="0" smtClean="0">
                <a:solidFill>
                  <a:srgbClr val="334D66"/>
                </a:solidFill>
                <a:latin typeface="Times New Roman" pitchFamily="18" charset="0"/>
              </a:rPr>
              <a:t>improvement</a:t>
            </a:r>
            <a:endParaRPr lang="en-US" sz="1800" dirty="0">
              <a:solidFill>
                <a:srgbClr val="334D66"/>
              </a:solidFill>
            </a:endParaRPr>
          </a:p>
        </p:txBody>
      </p:sp>
      <p:grpSp>
        <p:nvGrpSpPr>
          <p:cNvPr id="4" name="Group 3"/>
          <p:cNvGrpSpPr>
            <a:grpSpLocks/>
          </p:cNvGrpSpPr>
          <p:nvPr/>
        </p:nvGrpSpPr>
        <p:grpSpPr bwMode="auto">
          <a:xfrm>
            <a:off x="685800" y="6096000"/>
            <a:ext cx="457200" cy="381000"/>
            <a:chOff x="7995" y="1668"/>
            <a:chExt cx="1650" cy="1422"/>
          </a:xfrm>
        </p:grpSpPr>
        <p:pic>
          <p:nvPicPr>
            <p:cNvPr id="5" name="Picture 4"/>
            <p:cNvPicPr>
              <a:picLocks noChangeAspect="1" noChangeArrowheads="1"/>
            </p:cNvPicPr>
            <p:nvPr/>
          </p:nvPicPr>
          <p:blipFill>
            <a:blip r:embed="rId3" cstate="print"/>
            <a:srcRect/>
            <a:stretch>
              <a:fillRect/>
            </a:stretch>
          </p:blipFill>
          <p:spPr bwMode="auto">
            <a:xfrm>
              <a:off x="8251" y="1668"/>
              <a:ext cx="1244" cy="1422"/>
            </a:xfrm>
            <a:prstGeom prst="rect">
              <a:avLst/>
            </a:prstGeom>
            <a:noFill/>
            <a:ln w="9525">
              <a:noFill/>
              <a:miter lim="800000"/>
              <a:headEnd/>
              <a:tailEnd/>
            </a:ln>
          </p:spPr>
        </p:pic>
        <p:sp>
          <p:nvSpPr>
            <p:cNvPr id="6" name="Oval 5"/>
            <p:cNvSpPr>
              <a:spLocks noChangeArrowheads="1"/>
            </p:cNvSpPr>
            <p:nvPr/>
          </p:nvSpPr>
          <p:spPr bwMode="auto">
            <a:xfrm>
              <a:off x="7995"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sp>
          <p:nvSpPr>
            <p:cNvPr id="7" name="Oval 6"/>
            <p:cNvSpPr>
              <a:spLocks noChangeArrowheads="1"/>
            </p:cNvSpPr>
            <p:nvPr/>
          </p:nvSpPr>
          <p:spPr bwMode="auto">
            <a:xfrm>
              <a:off x="9240"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grpSp>
      <p:sp>
        <p:nvSpPr>
          <p:cNvPr id="8" name="Footer Placeholder 4"/>
          <p:cNvSpPr txBox="1">
            <a:spLocks/>
          </p:cNvSpPr>
          <p:nvPr/>
        </p:nvSpPr>
        <p:spPr>
          <a:xfrm>
            <a:off x="1110975" y="6188827"/>
            <a:ext cx="3699164" cy="278998"/>
          </a:xfrm>
          <a:prstGeom prst="rect">
            <a:avLst/>
          </a:prstGeom>
        </p:spPr>
        <p:txBody>
          <a:bodyPr rtlCol="0"/>
          <a:lstStyle>
            <a:defPPr>
              <a:defRPr lang="en-US"/>
            </a:defPPr>
            <a:lvl1pPr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1pPr>
            <a:lvl2pPr marL="4572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2pPr>
            <a:lvl3pPr marL="9144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3pPr>
            <a:lvl4pPr marL="13716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4pPr>
            <a:lvl5pPr marL="18288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dirty="0" smtClean="0">
                <a:solidFill>
                  <a:schemeClr val="tx1">
                    <a:tint val="75000"/>
                  </a:schemeClr>
                </a:solidFill>
                <a:cs typeface="Times New Roman" pitchFamily="18" charset="0"/>
              </a:rPr>
              <a:t>Alaska Commission on Postsecondary Education</a:t>
            </a:r>
            <a:endParaRPr lang="en-US" sz="1000" dirty="0">
              <a:solidFill>
                <a:schemeClr val="tx1">
                  <a:tint val="75000"/>
                </a:schemeClr>
              </a:solidFill>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368300" y="423862"/>
            <a:ext cx="8181975" cy="566737"/>
          </a:xfrm>
        </p:spPr>
        <p:txBody>
          <a:bodyPr/>
          <a:lstStyle/>
          <a:p>
            <a:r>
              <a:rPr lang="en-US" dirty="0" smtClean="0">
                <a:latin typeface="Times New Roman" pitchFamily="18" charset="0"/>
              </a:rPr>
              <a:t>ACPE – Due Diligence/Collections</a:t>
            </a:r>
            <a:endParaRPr lang="en-US" dirty="0"/>
          </a:p>
        </p:txBody>
      </p:sp>
      <p:sp>
        <p:nvSpPr>
          <p:cNvPr id="139267" name="Rectangle 3"/>
          <p:cNvSpPr>
            <a:spLocks noGrp="1" noChangeArrowheads="1"/>
          </p:cNvSpPr>
          <p:nvPr>
            <p:ph type="body" idx="1"/>
          </p:nvPr>
        </p:nvSpPr>
        <p:spPr>
          <a:xfrm>
            <a:off x="660400" y="1066800"/>
            <a:ext cx="7874000" cy="4859338"/>
          </a:xfrm>
        </p:spPr>
        <p:txBody>
          <a:bodyPr/>
          <a:lstStyle/>
          <a:p>
            <a:pPr>
              <a:lnSpc>
                <a:spcPct val="90000"/>
              </a:lnSpc>
              <a:buClr>
                <a:srgbClr val="003366"/>
              </a:buClr>
              <a:buFont typeface="Wingdings" pitchFamily="2" charset="2"/>
              <a:buChar char="v"/>
            </a:pPr>
            <a:r>
              <a:rPr lang="en-US" dirty="0">
                <a:solidFill>
                  <a:srgbClr val="334D66"/>
                </a:solidFill>
                <a:latin typeface="Times New Roman" pitchFamily="18" charset="0"/>
              </a:rPr>
              <a:t>Mitigating loss risk through:</a:t>
            </a:r>
          </a:p>
          <a:p>
            <a:pPr lvl="1">
              <a:lnSpc>
                <a:spcPct val="90000"/>
              </a:lnSpc>
              <a:buClr>
                <a:srgbClr val="6582A7"/>
              </a:buClr>
              <a:buSzPct val="145000"/>
              <a:buFontTx/>
              <a:buChar char="•"/>
            </a:pPr>
            <a:r>
              <a:rPr lang="en-US" sz="1600" dirty="0">
                <a:solidFill>
                  <a:srgbClr val="334D66"/>
                </a:solidFill>
                <a:latin typeface="Times New Roman" pitchFamily="18" charset="0"/>
              </a:rPr>
              <a:t>Credit review</a:t>
            </a:r>
          </a:p>
          <a:p>
            <a:pPr lvl="1">
              <a:lnSpc>
                <a:spcPct val="90000"/>
              </a:lnSpc>
              <a:buClr>
                <a:srgbClr val="6582A7"/>
              </a:buClr>
              <a:buSzPct val="145000"/>
              <a:buFontTx/>
              <a:buChar char="•"/>
            </a:pPr>
            <a:r>
              <a:rPr lang="en-US" sz="1600" dirty="0" smtClean="0">
                <a:solidFill>
                  <a:srgbClr val="334D66"/>
                </a:solidFill>
                <a:latin typeface="Times New Roman" pitchFamily="18" charset="0"/>
              </a:rPr>
              <a:t>Cosigner </a:t>
            </a:r>
            <a:r>
              <a:rPr lang="en-US" sz="1600" dirty="0">
                <a:solidFill>
                  <a:srgbClr val="334D66"/>
                </a:solidFill>
                <a:latin typeface="Times New Roman" pitchFamily="18" charset="0"/>
              </a:rPr>
              <a:t>requirements</a:t>
            </a:r>
          </a:p>
          <a:p>
            <a:pPr lvl="1">
              <a:lnSpc>
                <a:spcPct val="90000"/>
              </a:lnSpc>
              <a:buClr>
                <a:srgbClr val="6582A7"/>
              </a:buClr>
              <a:buSzPct val="145000"/>
              <a:buFontTx/>
              <a:buChar char="•"/>
            </a:pPr>
            <a:r>
              <a:rPr lang="en-US" sz="1600" dirty="0">
                <a:solidFill>
                  <a:srgbClr val="334D66"/>
                </a:solidFill>
                <a:latin typeface="Times New Roman" pitchFamily="18" charset="0"/>
              </a:rPr>
              <a:t>Institutional default rate management</a:t>
            </a:r>
          </a:p>
          <a:p>
            <a:pPr lvl="1">
              <a:lnSpc>
                <a:spcPct val="90000"/>
              </a:lnSpc>
              <a:buClr>
                <a:srgbClr val="6582A7"/>
              </a:buClr>
              <a:buSzPct val="145000"/>
              <a:buFontTx/>
              <a:buChar char="•"/>
            </a:pPr>
            <a:r>
              <a:rPr lang="en-US" sz="1600" dirty="0">
                <a:solidFill>
                  <a:srgbClr val="334D66"/>
                </a:solidFill>
                <a:latin typeface="Times New Roman" pitchFamily="18" charset="0"/>
              </a:rPr>
              <a:t>Origination fee collected on alternative loan</a:t>
            </a:r>
          </a:p>
          <a:p>
            <a:pPr>
              <a:lnSpc>
                <a:spcPct val="90000"/>
              </a:lnSpc>
              <a:buClr>
                <a:srgbClr val="003366"/>
              </a:buClr>
              <a:buFont typeface="Wingdings" pitchFamily="2" charset="2"/>
              <a:buChar char="v"/>
            </a:pPr>
            <a:r>
              <a:rPr lang="en-US" dirty="0" smtClean="0">
                <a:solidFill>
                  <a:srgbClr val="334D66"/>
                </a:solidFill>
                <a:latin typeface="Times New Roman" pitchFamily="18" charset="0"/>
              </a:rPr>
              <a:t>Robust </a:t>
            </a:r>
            <a:r>
              <a:rPr lang="en-US" dirty="0">
                <a:solidFill>
                  <a:srgbClr val="334D66"/>
                </a:solidFill>
                <a:latin typeface="Times New Roman" pitchFamily="18" charset="0"/>
              </a:rPr>
              <a:t>administrative collection </a:t>
            </a:r>
            <a:r>
              <a:rPr lang="en-US" dirty="0" smtClean="0">
                <a:solidFill>
                  <a:srgbClr val="334D66"/>
                </a:solidFill>
                <a:latin typeface="Times New Roman" pitchFamily="18" charset="0"/>
              </a:rPr>
              <a:t>authority (borrower and cosigner</a:t>
            </a:r>
            <a:r>
              <a:rPr lang="en-US" dirty="0">
                <a:solidFill>
                  <a:srgbClr val="334D66"/>
                </a:solidFill>
                <a:latin typeface="Times New Roman" pitchFamily="18" charset="0"/>
              </a:rPr>
              <a:t>):</a:t>
            </a:r>
          </a:p>
          <a:p>
            <a:pPr lvl="1">
              <a:lnSpc>
                <a:spcPct val="90000"/>
              </a:lnSpc>
              <a:buClr>
                <a:srgbClr val="6582A7"/>
              </a:buClr>
              <a:buFont typeface="Marlett" pitchFamily="2" charset="2"/>
              <a:buChar char="i"/>
            </a:pPr>
            <a:r>
              <a:rPr lang="en-US" sz="1600" dirty="0">
                <a:solidFill>
                  <a:srgbClr val="334D66"/>
                </a:solidFill>
                <a:latin typeface="Times New Roman" pitchFamily="18" charset="0"/>
              </a:rPr>
              <a:t>Permanent Fund Dividend (PFD) garnishment ($</a:t>
            </a:r>
            <a:r>
              <a:rPr lang="en-US" sz="1600" dirty="0" smtClean="0">
                <a:solidFill>
                  <a:srgbClr val="334D66"/>
                </a:solidFill>
                <a:latin typeface="Times New Roman" pitchFamily="18" charset="0"/>
              </a:rPr>
              <a:t>88.4 </a:t>
            </a:r>
            <a:r>
              <a:rPr lang="en-US" sz="1600" dirty="0">
                <a:solidFill>
                  <a:srgbClr val="334D66"/>
                </a:solidFill>
                <a:latin typeface="Times New Roman" pitchFamily="18" charset="0"/>
              </a:rPr>
              <a:t>million since FY98)</a:t>
            </a:r>
          </a:p>
          <a:p>
            <a:pPr lvl="1">
              <a:lnSpc>
                <a:spcPct val="90000"/>
              </a:lnSpc>
              <a:buClr>
                <a:srgbClr val="6582A7"/>
              </a:buClr>
              <a:buFont typeface="Marlett" pitchFamily="2" charset="2"/>
              <a:buChar char="i"/>
            </a:pPr>
            <a:r>
              <a:rPr lang="en-US" sz="1600" dirty="0">
                <a:solidFill>
                  <a:srgbClr val="334D66"/>
                </a:solidFill>
                <a:latin typeface="Times New Roman" pitchFamily="18" charset="0"/>
              </a:rPr>
              <a:t>Administrative </a:t>
            </a:r>
            <a:r>
              <a:rPr lang="en-US" sz="1600" dirty="0" smtClean="0">
                <a:solidFill>
                  <a:srgbClr val="334D66"/>
                </a:solidFill>
                <a:latin typeface="Times New Roman" pitchFamily="18" charset="0"/>
              </a:rPr>
              <a:t>lien</a:t>
            </a:r>
            <a:endParaRPr lang="en-US" sz="1600" dirty="0">
              <a:solidFill>
                <a:srgbClr val="334D66"/>
              </a:solidFill>
              <a:latin typeface="Times New Roman" pitchFamily="18" charset="0"/>
            </a:endParaRPr>
          </a:p>
          <a:p>
            <a:pPr lvl="1">
              <a:lnSpc>
                <a:spcPct val="90000"/>
              </a:lnSpc>
              <a:buClr>
                <a:srgbClr val="6582A7"/>
              </a:buClr>
              <a:buFont typeface="Marlett" pitchFamily="2" charset="2"/>
              <a:buChar char="i"/>
            </a:pPr>
            <a:r>
              <a:rPr lang="en-US" sz="1600" dirty="0">
                <a:solidFill>
                  <a:srgbClr val="334D66"/>
                </a:solidFill>
                <a:latin typeface="Times New Roman" pitchFamily="18" charset="0"/>
              </a:rPr>
              <a:t>Administrative wage </a:t>
            </a:r>
            <a:r>
              <a:rPr lang="en-US" sz="1600" dirty="0" smtClean="0">
                <a:solidFill>
                  <a:srgbClr val="334D66"/>
                </a:solidFill>
                <a:latin typeface="Times New Roman" pitchFamily="18" charset="0"/>
              </a:rPr>
              <a:t>garnishment ($12 </a:t>
            </a:r>
            <a:r>
              <a:rPr lang="en-US" sz="1600" dirty="0">
                <a:solidFill>
                  <a:srgbClr val="334D66"/>
                </a:solidFill>
                <a:latin typeface="Times New Roman" pitchFamily="18" charset="0"/>
              </a:rPr>
              <a:t>million since FY01)</a:t>
            </a:r>
          </a:p>
          <a:p>
            <a:pPr lvl="1">
              <a:lnSpc>
                <a:spcPct val="90000"/>
              </a:lnSpc>
              <a:buClr>
                <a:srgbClr val="6582A7"/>
              </a:buClr>
              <a:buFont typeface="Marlett" pitchFamily="2" charset="2"/>
              <a:buChar char="i"/>
            </a:pPr>
            <a:r>
              <a:rPr lang="en-US" sz="1600" dirty="0">
                <a:solidFill>
                  <a:srgbClr val="334D66"/>
                </a:solidFill>
                <a:latin typeface="Times New Roman" pitchFamily="18" charset="0"/>
              </a:rPr>
              <a:t>Status reporting to national credit bureaus</a:t>
            </a:r>
          </a:p>
          <a:p>
            <a:pPr lvl="1">
              <a:lnSpc>
                <a:spcPct val="90000"/>
              </a:lnSpc>
              <a:buClr>
                <a:srgbClr val="6582A7"/>
              </a:buClr>
              <a:buFont typeface="Marlett" pitchFamily="2" charset="2"/>
              <a:buChar char="i"/>
            </a:pPr>
            <a:r>
              <a:rPr lang="en-US" sz="1600" dirty="0">
                <a:solidFill>
                  <a:srgbClr val="334D66"/>
                </a:solidFill>
                <a:latin typeface="Times New Roman" pitchFamily="18" charset="0"/>
              </a:rPr>
              <a:t>Litigation, including filing of court judgments</a:t>
            </a:r>
          </a:p>
          <a:p>
            <a:pPr lvl="1">
              <a:lnSpc>
                <a:spcPct val="90000"/>
              </a:lnSpc>
              <a:buClr>
                <a:srgbClr val="6582A7"/>
              </a:buClr>
              <a:buFont typeface="Marlett" pitchFamily="2" charset="2"/>
              <a:buChar char="i"/>
            </a:pPr>
            <a:r>
              <a:rPr lang="en-US" sz="1600" dirty="0">
                <a:solidFill>
                  <a:srgbClr val="334D66"/>
                </a:solidFill>
                <a:latin typeface="Times New Roman" pitchFamily="18" charset="0"/>
              </a:rPr>
              <a:t>Authority to deny occupational or professional license renewals</a:t>
            </a:r>
          </a:p>
          <a:p>
            <a:pPr>
              <a:lnSpc>
                <a:spcPct val="90000"/>
              </a:lnSpc>
              <a:buClr>
                <a:srgbClr val="003366"/>
              </a:buClr>
              <a:buFont typeface="Wingdings" pitchFamily="2" charset="2"/>
              <a:buChar char="v"/>
            </a:pPr>
            <a:r>
              <a:rPr lang="en-US" dirty="0" err="1">
                <a:solidFill>
                  <a:srgbClr val="334D66"/>
                </a:solidFill>
                <a:latin typeface="Times New Roman" pitchFamily="18" charset="0"/>
              </a:rPr>
              <a:t>Skiptrace</a:t>
            </a:r>
            <a:r>
              <a:rPr lang="en-US" dirty="0">
                <a:solidFill>
                  <a:srgbClr val="334D66"/>
                </a:solidFill>
                <a:latin typeface="Times New Roman" pitchFamily="18" charset="0"/>
              </a:rPr>
              <a:t> tools and resources:</a:t>
            </a:r>
          </a:p>
          <a:p>
            <a:pPr lvl="1">
              <a:lnSpc>
                <a:spcPct val="90000"/>
              </a:lnSpc>
              <a:buClr>
                <a:srgbClr val="6582A7"/>
              </a:buClr>
              <a:buSzPct val="125000"/>
              <a:buFont typeface="Times New Roman" pitchFamily="18" charset="0"/>
              <a:buChar char="•"/>
            </a:pPr>
            <a:r>
              <a:rPr lang="en-US" sz="1600" dirty="0">
                <a:solidFill>
                  <a:srgbClr val="334D66"/>
                </a:solidFill>
                <a:latin typeface="Times New Roman" pitchFamily="18" charset="0"/>
              </a:rPr>
              <a:t>Access to mine State databases</a:t>
            </a:r>
            <a:r>
              <a:rPr lang="en-US" sz="1600" dirty="0" smtClean="0">
                <a:solidFill>
                  <a:srgbClr val="334D66"/>
                </a:solidFill>
                <a:latin typeface="Times New Roman" pitchFamily="18" charset="0"/>
              </a:rPr>
              <a:t>:  </a:t>
            </a:r>
            <a:r>
              <a:rPr lang="en-US" sz="1600" dirty="0">
                <a:solidFill>
                  <a:srgbClr val="334D66"/>
                </a:solidFill>
                <a:latin typeface="Times New Roman" pitchFamily="18" charset="0"/>
              </a:rPr>
              <a:t>Labor, PFD, vehicle licensing, Fish and Game licensing, etc.</a:t>
            </a:r>
          </a:p>
          <a:p>
            <a:pPr lvl="1">
              <a:lnSpc>
                <a:spcPct val="90000"/>
              </a:lnSpc>
              <a:buClr>
                <a:srgbClr val="6582A7"/>
              </a:buClr>
              <a:buSzPct val="125000"/>
              <a:buFont typeface="Times New Roman" pitchFamily="18" charset="0"/>
              <a:buChar char="•"/>
            </a:pPr>
            <a:r>
              <a:rPr lang="en-US" sz="1600" dirty="0">
                <a:solidFill>
                  <a:srgbClr val="334D66"/>
                </a:solidFill>
                <a:latin typeface="Times New Roman" pitchFamily="18" charset="0"/>
              </a:rPr>
              <a:t>Industry standard resources: </a:t>
            </a:r>
            <a:r>
              <a:rPr lang="en-US" sz="1600" dirty="0" smtClean="0">
                <a:solidFill>
                  <a:srgbClr val="334D66"/>
                </a:solidFill>
                <a:latin typeface="Times New Roman" pitchFamily="18" charset="0"/>
              </a:rPr>
              <a:t> Experian </a:t>
            </a:r>
            <a:r>
              <a:rPr lang="en-US" sz="1600" dirty="0">
                <a:solidFill>
                  <a:srgbClr val="334D66"/>
                </a:solidFill>
                <a:latin typeface="Times New Roman" pitchFamily="18" charset="0"/>
              </a:rPr>
              <a:t>and </a:t>
            </a:r>
            <a:r>
              <a:rPr lang="en-US" sz="1600" dirty="0" err="1">
                <a:solidFill>
                  <a:srgbClr val="334D66"/>
                </a:solidFill>
                <a:latin typeface="Times New Roman" pitchFamily="18" charset="0"/>
              </a:rPr>
              <a:t>Accurint</a:t>
            </a:r>
            <a:r>
              <a:rPr lang="en-US" sz="1600" dirty="0">
                <a:solidFill>
                  <a:srgbClr val="334D66"/>
                </a:solidFill>
                <a:latin typeface="Times New Roman" pitchFamily="18" charset="0"/>
              </a:rPr>
              <a:t>-type search engines</a:t>
            </a:r>
          </a:p>
        </p:txBody>
      </p:sp>
      <p:grpSp>
        <p:nvGrpSpPr>
          <p:cNvPr id="4" name="Group 3"/>
          <p:cNvGrpSpPr>
            <a:grpSpLocks/>
          </p:cNvGrpSpPr>
          <p:nvPr/>
        </p:nvGrpSpPr>
        <p:grpSpPr bwMode="auto">
          <a:xfrm>
            <a:off x="685800" y="6019800"/>
            <a:ext cx="457200" cy="381000"/>
            <a:chOff x="7995" y="1668"/>
            <a:chExt cx="1650" cy="1422"/>
          </a:xfrm>
        </p:grpSpPr>
        <p:pic>
          <p:nvPicPr>
            <p:cNvPr id="5" name="Picture 4"/>
            <p:cNvPicPr>
              <a:picLocks noChangeAspect="1" noChangeArrowheads="1"/>
            </p:cNvPicPr>
            <p:nvPr/>
          </p:nvPicPr>
          <p:blipFill>
            <a:blip r:embed="rId3" cstate="print"/>
            <a:srcRect/>
            <a:stretch>
              <a:fillRect/>
            </a:stretch>
          </p:blipFill>
          <p:spPr bwMode="auto">
            <a:xfrm>
              <a:off x="8251" y="1668"/>
              <a:ext cx="1244" cy="1422"/>
            </a:xfrm>
            <a:prstGeom prst="rect">
              <a:avLst/>
            </a:prstGeom>
            <a:noFill/>
            <a:ln w="9525">
              <a:noFill/>
              <a:miter lim="800000"/>
              <a:headEnd/>
              <a:tailEnd/>
            </a:ln>
          </p:spPr>
        </p:pic>
        <p:sp>
          <p:nvSpPr>
            <p:cNvPr id="6" name="Oval 5"/>
            <p:cNvSpPr>
              <a:spLocks noChangeArrowheads="1"/>
            </p:cNvSpPr>
            <p:nvPr/>
          </p:nvSpPr>
          <p:spPr bwMode="auto">
            <a:xfrm>
              <a:off x="7995"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sp>
          <p:nvSpPr>
            <p:cNvPr id="7" name="Oval 6"/>
            <p:cNvSpPr>
              <a:spLocks noChangeArrowheads="1"/>
            </p:cNvSpPr>
            <p:nvPr/>
          </p:nvSpPr>
          <p:spPr bwMode="auto">
            <a:xfrm>
              <a:off x="9240"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grpSp>
      <p:sp>
        <p:nvSpPr>
          <p:cNvPr id="8" name="Footer Placeholder 4"/>
          <p:cNvSpPr txBox="1">
            <a:spLocks/>
          </p:cNvSpPr>
          <p:nvPr/>
        </p:nvSpPr>
        <p:spPr>
          <a:xfrm>
            <a:off x="1110975" y="6188827"/>
            <a:ext cx="3699164" cy="278998"/>
          </a:xfrm>
          <a:prstGeom prst="rect">
            <a:avLst/>
          </a:prstGeom>
        </p:spPr>
        <p:txBody>
          <a:bodyPr rtlCol="0"/>
          <a:lstStyle>
            <a:defPPr>
              <a:defRPr lang="en-US"/>
            </a:defPPr>
            <a:lvl1pPr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1pPr>
            <a:lvl2pPr marL="4572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2pPr>
            <a:lvl3pPr marL="9144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3pPr>
            <a:lvl4pPr marL="13716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4pPr>
            <a:lvl5pPr marL="18288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dirty="0" smtClean="0">
                <a:solidFill>
                  <a:schemeClr val="tx1">
                    <a:tint val="75000"/>
                  </a:schemeClr>
                </a:solidFill>
                <a:cs typeface="Times New Roman" pitchFamily="18" charset="0"/>
              </a:rPr>
              <a:t>Alaska Commission on Postsecondary Education</a:t>
            </a:r>
            <a:endParaRPr lang="en-US" sz="1000" dirty="0">
              <a:solidFill>
                <a:schemeClr val="tx1">
                  <a:tint val="75000"/>
                </a:schemeClr>
              </a:solidFill>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396875" y="450850"/>
            <a:ext cx="8181975" cy="450850"/>
          </a:xfrm>
        </p:spPr>
        <p:txBody>
          <a:bodyPr/>
          <a:lstStyle/>
          <a:p>
            <a:r>
              <a:rPr lang="en-US" dirty="0" smtClean="0">
                <a:latin typeface="Times New Roman" pitchFamily="18" charset="0"/>
              </a:rPr>
              <a:t>Alaska Financial Aid and Access Programs</a:t>
            </a:r>
            <a:endParaRPr lang="en-US" dirty="0"/>
          </a:p>
        </p:txBody>
      </p:sp>
      <p:sp>
        <p:nvSpPr>
          <p:cNvPr id="203779" name="Rectangle 3"/>
          <p:cNvSpPr>
            <a:spLocks noGrp="1" noChangeArrowheads="1"/>
          </p:cNvSpPr>
          <p:nvPr>
            <p:ph type="body" idx="1"/>
          </p:nvPr>
        </p:nvSpPr>
        <p:spPr>
          <a:xfrm>
            <a:off x="457200" y="1143000"/>
            <a:ext cx="7632700" cy="4783137"/>
          </a:xfrm>
        </p:spPr>
        <p:txBody>
          <a:bodyPr/>
          <a:lstStyle/>
          <a:p>
            <a:pPr marL="346075" indent="-346075">
              <a:lnSpc>
                <a:spcPct val="90000"/>
              </a:lnSpc>
              <a:buFont typeface="ZapfDingbats BT" pitchFamily="18" charset="2"/>
              <a:buNone/>
            </a:pPr>
            <a:r>
              <a:rPr lang="en-US" sz="2400" dirty="0" smtClean="0">
                <a:solidFill>
                  <a:srgbClr val="334D66"/>
                </a:solidFill>
                <a:latin typeface="Times New Roman" pitchFamily="18" charset="0"/>
              </a:rPr>
              <a:t>Student Exchange and Specialized Loan Programs</a:t>
            </a:r>
            <a:endParaRPr lang="en-US" dirty="0">
              <a:solidFill>
                <a:srgbClr val="334D66"/>
              </a:solidFill>
              <a:latin typeface="Times New Roman" pitchFamily="18" charset="0"/>
            </a:endParaRPr>
          </a:p>
          <a:p>
            <a:pPr>
              <a:lnSpc>
                <a:spcPct val="90000"/>
              </a:lnSpc>
              <a:buClr>
                <a:srgbClr val="003366"/>
              </a:buClr>
              <a:buFont typeface="Wingdings" pitchFamily="2" charset="2"/>
              <a:buChar char="v"/>
            </a:pPr>
            <a:r>
              <a:rPr lang="en-US" dirty="0" smtClean="0">
                <a:solidFill>
                  <a:srgbClr val="334D66"/>
                </a:solidFill>
                <a:latin typeface="Times New Roman" pitchFamily="18" charset="0"/>
              </a:rPr>
              <a:t>WICHE undergraduate, graduate and professional student exchange programs</a:t>
            </a:r>
          </a:p>
          <a:p>
            <a:pPr lvl="1">
              <a:lnSpc>
                <a:spcPct val="90000"/>
              </a:lnSpc>
              <a:buClr>
                <a:srgbClr val="003366"/>
              </a:buClr>
              <a:buFont typeface="Wingdings" pitchFamily="2" charset="2"/>
              <a:buChar char="v"/>
            </a:pPr>
            <a:r>
              <a:rPr lang="en-US" dirty="0" smtClean="0">
                <a:solidFill>
                  <a:srgbClr val="334D66"/>
                </a:solidFill>
                <a:latin typeface="Times New Roman" pitchFamily="18" charset="0"/>
              </a:rPr>
              <a:t>FY12 1,496 AK WUE participants saved $12.2 million in tuition costs</a:t>
            </a:r>
          </a:p>
          <a:p>
            <a:pPr>
              <a:lnSpc>
                <a:spcPct val="90000"/>
              </a:lnSpc>
              <a:buClr>
                <a:srgbClr val="003366"/>
              </a:buClr>
              <a:buFont typeface="Wingdings" pitchFamily="2" charset="2"/>
              <a:buChar char="v"/>
            </a:pPr>
            <a:r>
              <a:rPr lang="en-US" dirty="0" smtClean="0">
                <a:solidFill>
                  <a:srgbClr val="334D66"/>
                </a:solidFill>
                <a:latin typeface="Times New Roman" pitchFamily="18" charset="0"/>
              </a:rPr>
              <a:t>WWAMI Graduate Medical Education Program (ACPE services as the fiscal agent, passing these GF dollars to the University of Washington School of Medicine)</a:t>
            </a:r>
          </a:p>
          <a:p>
            <a:pPr>
              <a:lnSpc>
                <a:spcPct val="90000"/>
              </a:lnSpc>
              <a:buClr>
                <a:srgbClr val="003366"/>
              </a:buClr>
              <a:buFont typeface="Wingdings" pitchFamily="2" charset="2"/>
              <a:buChar char="v"/>
            </a:pPr>
            <a:r>
              <a:rPr lang="en-US" dirty="0" smtClean="0">
                <a:solidFill>
                  <a:srgbClr val="334D66"/>
                </a:solidFill>
                <a:latin typeface="Times New Roman" pitchFamily="18" charset="0"/>
              </a:rPr>
              <a:t>Winn Brindle Memorial Education Loan (administer partially dischargeable loans funded by fisheries-related businesses)</a:t>
            </a:r>
          </a:p>
          <a:p>
            <a:pPr>
              <a:lnSpc>
                <a:spcPct val="90000"/>
              </a:lnSpc>
              <a:buClr>
                <a:srgbClr val="003366"/>
              </a:buClr>
              <a:buFont typeface="Wingdings" pitchFamily="2" charset="2"/>
              <a:buChar char="v"/>
            </a:pPr>
            <a:r>
              <a:rPr lang="en-US" dirty="0" smtClean="0">
                <a:solidFill>
                  <a:srgbClr val="334D66"/>
                </a:solidFill>
                <a:latin typeface="Times New Roman" pitchFamily="18" charset="0"/>
              </a:rPr>
              <a:t>Teacher Education Loan</a:t>
            </a:r>
            <a:endParaRPr lang="en-US" dirty="0">
              <a:solidFill>
                <a:srgbClr val="334D66"/>
              </a:solidFill>
              <a:latin typeface="Times New Roman" pitchFamily="18" charset="0"/>
            </a:endParaRPr>
          </a:p>
        </p:txBody>
      </p:sp>
      <p:grpSp>
        <p:nvGrpSpPr>
          <p:cNvPr id="4" name="Group 3"/>
          <p:cNvGrpSpPr>
            <a:grpSpLocks/>
          </p:cNvGrpSpPr>
          <p:nvPr/>
        </p:nvGrpSpPr>
        <p:grpSpPr bwMode="auto">
          <a:xfrm>
            <a:off x="685800" y="6096000"/>
            <a:ext cx="457200" cy="381000"/>
            <a:chOff x="7995" y="1668"/>
            <a:chExt cx="1650" cy="1422"/>
          </a:xfrm>
        </p:grpSpPr>
        <p:pic>
          <p:nvPicPr>
            <p:cNvPr id="5" name="Picture 4"/>
            <p:cNvPicPr>
              <a:picLocks noChangeAspect="1" noChangeArrowheads="1"/>
            </p:cNvPicPr>
            <p:nvPr/>
          </p:nvPicPr>
          <p:blipFill>
            <a:blip r:embed="rId3" cstate="print"/>
            <a:srcRect/>
            <a:stretch>
              <a:fillRect/>
            </a:stretch>
          </p:blipFill>
          <p:spPr bwMode="auto">
            <a:xfrm>
              <a:off x="8251" y="1668"/>
              <a:ext cx="1244" cy="1422"/>
            </a:xfrm>
            <a:prstGeom prst="rect">
              <a:avLst/>
            </a:prstGeom>
            <a:noFill/>
            <a:ln w="9525">
              <a:noFill/>
              <a:miter lim="800000"/>
              <a:headEnd/>
              <a:tailEnd/>
            </a:ln>
          </p:spPr>
        </p:pic>
        <p:sp>
          <p:nvSpPr>
            <p:cNvPr id="6" name="Oval 5"/>
            <p:cNvSpPr>
              <a:spLocks noChangeArrowheads="1"/>
            </p:cNvSpPr>
            <p:nvPr/>
          </p:nvSpPr>
          <p:spPr bwMode="auto">
            <a:xfrm>
              <a:off x="7995"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sp>
          <p:nvSpPr>
            <p:cNvPr id="7" name="Oval 6"/>
            <p:cNvSpPr>
              <a:spLocks noChangeArrowheads="1"/>
            </p:cNvSpPr>
            <p:nvPr/>
          </p:nvSpPr>
          <p:spPr bwMode="auto">
            <a:xfrm>
              <a:off x="9240"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grpSp>
      <p:sp>
        <p:nvSpPr>
          <p:cNvPr id="8" name="Footer Placeholder 4"/>
          <p:cNvSpPr txBox="1">
            <a:spLocks/>
          </p:cNvSpPr>
          <p:nvPr/>
        </p:nvSpPr>
        <p:spPr>
          <a:xfrm>
            <a:off x="1110975" y="6188827"/>
            <a:ext cx="3699164" cy="278998"/>
          </a:xfrm>
          <a:prstGeom prst="rect">
            <a:avLst/>
          </a:prstGeom>
        </p:spPr>
        <p:txBody>
          <a:bodyPr rtlCol="0"/>
          <a:lstStyle>
            <a:defPPr>
              <a:defRPr lang="en-US"/>
            </a:defPPr>
            <a:lvl1pPr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1pPr>
            <a:lvl2pPr marL="4572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2pPr>
            <a:lvl3pPr marL="9144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3pPr>
            <a:lvl4pPr marL="13716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4pPr>
            <a:lvl5pPr marL="18288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dirty="0" smtClean="0">
                <a:solidFill>
                  <a:schemeClr val="tx1">
                    <a:tint val="75000"/>
                  </a:schemeClr>
                </a:solidFill>
                <a:cs typeface="Times New Roman" pitchFamily="18" charset="0"/>
              </a:rPr>
              <a:t>Alaska Commission on Postsecondary Education</a:t>
            </a:r>
            <a:endParaRPr lang="en-US" sz="1000" dirty="0">
              <a:solidFill>
                <a:schemeClr val="tx1">
                  <a:tint val="75000"/>
                </a:schemeClr>
              </a:solidFill>
              <a:cs typeface="Times New Roman" pitchFamily="18" charset="0"/>
            </a:endParaRPr>
          </a:p>
        </p:txBody>
      </p:sp>
    </p:spTree>
    <p:extLst>
      <p:ext uri="{BB962C8B-B14F-4D97-AF65-F5344CB8AC3E}">
        <p14:creationId xmlns:p14="http://schemas.microsoft.com/office/powerpoint/2010/main" val="1301343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r>
              <a:rPr lang="en-US" dirty="0">
                <a:solidFill>
                  <a:schemeClr val="accent1"/>
                </a:solidFill>
                <a:latin typeface="Times New Roman" pitchFamily="18" charset="0"/>
              </a:rPr>
              <a:t>Briefing Topic Areas </a:t>
            </a:r>
            <a:endParaRPr lang="en-US" dirty="0">
              <a:solidFill>
                <a:schemeClr val="accent1"/>
              </a:solidFill>
            </a:endParaRPr>
          </a:p>
        </p:txBody>
      </p:sp>
      <p:sp>
        <p:nvSpPr>
          <p:cNvPr id="282627" name="Rectangle 3"/>
          <p:cNvSpPr>
            <a:spLocks noGrp="1" noChangeArrowheads="1"/>
          </p:cNvSpPr>
          <p:nvPr>
            <p:ph type="body" idx="1"/>
          </p:nvPr>
        </p:nvSpPr>
        <p:spPr>
          <a:xfrm>
            <a:off x="673100" y="1828800"/>
            <a:ext cx="7632700" cy="3894138"/>
          </a:xfrm>
          <a:noFill/>
          <a:ln/>
        </p:spPr>
        <p:txBody>
          <a:bodyPr/>
          <a:lstStyle/>
          <a:p>
            <a:pPr defTabSz="857250">
              <a:spcBef>
                <a:spcPct val="50000"/>
              </a:spcBef>
              <a:spcAft>
                <a:spcPct val="40000"/>
              </a:spcAft>
              <a:buClr>
                <a:srgbClr val="003366"/>
              </a:buClr>
              <a:buFont typeface="Wingdings" pitchFamily="2" charset="2"/>
              <a:buChar char="v"/>
            </a:pPr>
            <a:r>
              <a:rPr lang="en-US" b="1" dirty="0" smtClean="0">
                <a:solidFill>
                  <a:srgbClr val="334D66"/>
                </a:solidFill>
                <a:latin typeface="Times New Roman" pitchFamily="18" charset="0"/>
              </a:rPr>
              <a:t>Organizational overview </a:t>
            </a:r>
            <a:endParaRPr lang="en-US" b="1" dirty="0">
              <a:solidFill>
                <a:srgbClr val="334D66"/>
              </a:solidFill>
              <a:latin typeface="Times New Roman" pitchFamily="18" charset="0"/>
            </a:endParaRPr>
          </a:p>
          <a:p>
            <a:pPr defTabSz="857250">
              <a:spcBef>
                <a:spcPct val="50000"/>
              </a:spcBef>
              <a:spcAft>
                <a:spcPct val="40000"/>
              </a:spcAft>
              <a:buClr>
                <a:srgbClr val="003366"/>
              </a:buClr>
              <a:buFont typeface="Wingdings" pitchFamily="2" charset="2"/>
              <a:buChar char="v"/>
            </a:pPr>
            <a:r>
              <a:rPr lang="en-US" b="1" dirty="0" smtClean="0">
                <a:solidFill>
                  <a:srgbClr val="334D66"/>
                </a:solidFill>
                <a:latin typeface="Times New Roman" pitchFamily="18" charset="0"/>
              </a:rPr>
              <a:t>Agency history </a:t>
            </a:r>
          </a:p>
          <a:p>
            <a:pPr defTabSz="857250">
              <a:spcBef>
                <a:spcPct val="50000"/>
              </a:spcBef>
              <a:spcAft>
                <a:spcPct val="40000"/>
              </a:spcAft>
              <a:buClr>
                <a:srgbClr val="003366"/>
              </a:buClr>
              <a:buFont typeface="Wingdings" pitchFamily="2" charset="2"/>
              <a:buChar char="v"/>
            </a:pPr>
            <a:r>
              <a:rPr lang="en-US" b="1" dirty="0" smtClean="0">
                <a:solidFill>
                  <a:srgbClr val="334D66"/>
                </a:solidFill>
                <a:latin typeface="Times New Roman" pitchFamily="18" charset="0"/>
              </a:rPr>
              <a:t>Programs to meet mission</a:t>
            </a:r>
          </a:p>
          <a:p>
            <a:pPr defTabSz="857250">
              <a:spcBef>
                <a:spcPct val="50000"/>
              </a:spcBef>
              <a:spcAft>
                <a:spcPct val="40000"/>
              </a:spcAft>
              <a:buClr>
                <a:srgbClr val="003366"/>
              </a:buClr>
              <a:buFont typeface="Wingdings" pitchFamily="2" charset="2"/>
              <a:buChar char="v"/>
            </a:pPr>
            <a:r>
              <a:rPr lang="en-US" b="1" dirty="0" smtClean="0">
                <a:solidFill>
                  <a:srgbClr val="334D66"/>
                </a:solidFill>
                <a:latin typeface="Times New Roman" pitchFamily="18" charset="0"/>
              </a:rPr>
              <a:t>Additional Q&amp;A</a:t>
            </a:r>
          </a:p>
          <a:p>
            <a:pPr marL="346075" indent="-346075" defTabSz="857250">
              <a:spcBef>
                <a:spcPct val="50000"/>
              </a:spcBef>
              <a:spcAft>
                <a:spcPct val="40000"/>
              </a:spcAft>
              <a:buClr>
                <a:srgbClr val="003366"/>
              </a:buClr>
              <a:buNone/>
            </a:pPr>
            <a:endParaRPr lang="en-US" dirty="0">
              <a:latin typeface="Times New Roman" pitchFamily="18" charset="0"/>
            </a:endParaRPr>
          </a:p>
        </p:txBody>
      </p:sp>
      <p:grpSp>
        <p:nvGrpSpPr>
          <p:cNvPr id="4" name="Group 3"/>
          <p:cNvGrpSpPr>
            <a:grpSpLocks/>
          </p:cNvGrpSpPr>
          <p:nvPr/>
        </p:nvGrpSpPr>
        <p:grpSpPr bwMode="auto">
          <a:xfrm>
            <a:off x="685800" y="6096000"/>
            <a:ext cx="457200" cy="381000"/>
            <a:chOff x="7995" y="1668"/>
            <a:chExt cx="1650" cy="1422"/>
          </a:xfrm>
        </p:grpSpPr>
        <p:pic>
          <p:nvPicPr>
            <p:cNvPr id="5" name="Picture 4"/>
            <p:cNvPicPr>
              <a:picLocks noChangeAspect="1" noChangeArrowheads="1"/>
            </p:cNvPicPr>
            <p:nvPr/>
          </p:nvPicPr>
          <p:blipFill>
            <a:blip r:embed="rId3" cstate="print"/>
            <a:srcRect/>
            <a:stretch>
              <a:fillRect/>
            </a:stretch>
          </p:blipFill>
          <p:spPr bwMode="auto">
            <a:xfrm>
              <a:off x="8251" y="1668"/>
              <a:ext cx="1244" cy="1422"/>
            </a:xfrm>
            <a:prstGeom prst="rect">
              <a:avLst/>
            </a:prstGeom>
            <a:noFill/>
            <a:ln w="9525">
              <a:noFill/>
              <a:miter lim="800000"/>
              <a:headEnd/>
              <a:tailEnd/>
            </a:ln>
          </p:spPr>
        </p:pic>
        <p:sp>
          <p:nvSpPr>
            <p:cNvPr id="6" name="Oval 5"/>
            <p:cNvSpPr>
              <a:spLocks noChangeArrowheads="1"/>
            </p:cNvSpPr>
            <p:nvPr/>
          </p:nvSpPr>
          <p:spPr bwMode="auto">
            <a:xfrm>
              <a:off x="7995"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sp>
          <p:nvSpPr>
            <p:cNvPr id="7" name="Oval 6"/>
            <p:cNvSpPr>
              <a:spLocks noChangeArrowheads="1"/>
            </p:cNvSpPr>
            <p:nvPr/>
          </p:nvSpPr>
          <p:spPr bwMode="auto">
            <a:xfrm>
              <a:off x="9240"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grpSp>
      <p:sp>
        <p:nvSpPr>
          <p:cNvPr id="8" name="Footer Placeholder 4"/>
          <p:cNvSpPr txBox="1">
            <a:spLocks/>
          </p:cNvSpPr>
          <p:nvPr/>
        </p:nvSpPr>
        <p:spPr>
          <a:xfrm>
            <a:off x="1110975" y="6188827"/>
            <a:ext cx="3699164" cy="278998"/>
          </a:xfrm>
          <a:prstGeom prst="rect">
            <a:avLst/>
          </a:prstGeom>
        </p:spPr>
        <p:txBody>
          <a:bodyPr rtlCol="0"/>
          <a:lstStyle>
            <a:defPPr>
              <a:defRPr lang="en-US"/>
            </a:defPPr>
            <a:lvl1pPr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1pPr>
            <a:lvl2pPr marL="4572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2pPr>
            <a:lvl3pPr marL="9144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3pPr>
            <a:lvl4pPr marL="13716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4pPr>
            <a:lvl5pPr marL="18288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dirty="0" smtClean="0">
                <a:solidFill>
                  <a:schemeClr val="tx1">
                    <a:tint val="75000"/>
                  </a:schemeClr>
                </a:solidFill>
                <a:cs typeface="Times New Roman" pitchFamily="18" charset="0"/>
              </a:rPr>
              <a:t>Alaska Commission on Postsecondary Education</a:t>
            </a:r>
            <a:endParaRPr lang="en-US" sz="1000" dirty="0">
              <a:solidFill>
                <a:schemeClr val="tx1">
                  <a:tint val="75000"/>
                </a:schemeClr>
              </a:solidFill>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396875" y="450850"/>
            <a:ext cx="8181975" cy="450850"/>
          </a:xfrm>
        </p:spPr>
        <p:txBody>
          <a:bodyPr/>
          <a:lstStyle/>
          <a:p>
            <a:r>
              <a:rPr lang="en-US" dirty="0" smtClean="0">
                <a:latin typeface="Times New Roman" pitchFamily="18" charset="0"/>
              </a:rPr>
              <a:t>Financial Aid Programs—Alaska Performance Scholarship</a:t>
            </a:r>
            <a:endParaRPr lang="en-US" dirty="0"/>
          </a:p>
        </p:txBody>
      </p:sp>
      <p:sp>
        <p:nvSpPr>
          <p:cNvPr id="203779" name="Rectangle 3"/>
          <p:cNvSpPr>
            <a:spLocks noGrp="1" noChangeArrowheads="1"/>
          </p:cNvSpPr>
          <p:nvPr>
            <p:ph type="body" idx="1"/>
          </p:nvPr>
        </p:nvSpPr>
        <p:spPr>
          <a:xfrm>
            <a:off x="673100" y="1160463"/>
            <a:ext cx="7632700" cy="4783137"/>
          </a:xfrm>
        </p:spPr>
        <p:txBody>
          <a:bodyPr/>
          <a:lstStyle/>
          <a:p>
            <a:pPr marL="346075" indent="-346075">
              <a:lnSpc>
                <a:spcPct val="90000"/>
              </a:lnSpc>
              <a:buFont typeface="ZapfDingbats BT" pitchFamily="18" charset="2"/>
              <a:buNone/>
            </a:pPr>
            <a:r>
              <a:rPr lang="en-US" sz="2400" dirty="0" smtClean="0">
                <a:solidFill>
                  <a:srgbClr val="334D66"/>
                </a:solidFill>
                <a:latin typeface="Times New Roman" pitchFamily="18" charset="0"/>
              </a:rPr>
              <a:t>Alaska Performance Scholarship</a:t>
            </a:r>
          </a:p>
          <a:p>
            <a:pPr>
              <a:lnSpc>
                <a:spcPct val="90000"/>
              </a:lnSpc>
              <a:buFont typeface="Wingdings" pitchFamily="2" charset="2"/>
              <a:buChar char="v"/>
            </a:pPr>
            <a:r>
              <a:rPr lang="en-US" sz="2400" dirty="0" smtClean="0">
                <a:solidFill>
                  <a:srgbClr val="334D66"/>
                </a:solidFill>
                <a:latin typeface="Times New Roman" pitchFamily="18" charset="0"/>
              </a:rPr>
              <a:t>2,322 eligible grads from 2011 class</a:t>
            </a:r>
          </a:p>
          <a:p>
            <a:pPr>
              <a:lnSpc>
                <a:spcPct val="90000"/>
              </a:lnSpc>
              <a:buFont typeface="Wingdings" pitchFamily="2" charset="2"/>
              <a:buChar char="v"/>
            </a:pPr>
            <a:r>
              <a:rPr lang="en-US" sz="2400" dirty="0" smtClean="0">
                <a:solidFill>
                  <a:srgbClr val="334D66"/>
                </a:solidFill>
                <a:latin typeface="Times New Roman" pitchFamily="18" charset="0"/>
              </a:rPr>
              <a:t>$2,983,042 awarded to 953 students</a:t>
            </a:r>
          </a:p>
          <a:p>
            <a:pPr>
              <a:lnSpc>
                <a:spcPct val="90000"/>
              </a:lnSpc>
              <a:buFont typeface="Wingdings" pitchFamily="2" charset="2"/>
              <a:buChar char="v"/>
            </a:pPr>
            <a:r>
              <a:rPr lang="en-US" sz="2400" dirty="0" smtClean="0">
                <a:solidFill>
                  <a:srgbClr val="334D66"/>
                </a:solidFill>
                <a:latin typeface="Times New Roman" pitchFamily="18" charset="0"/>
              </a:rPr>
              <a:t>2,175 eligible grads from 2012 class</a:t>
            </a:r>
          </a:p>
          <a:p>
            <a:pPr>
              <a:lnSpc>
                <a:spcPct val="90000"/>
              </a:lnSpc>
              <a:buFont typeface="Wingdings" pitchFamily="2" charset="2"/>
              <a:buChar char="v"/>
            </a:pPr>
            <a:r>
              <a:rPr lang="en-US" sz="2400" dirty="0" smtClean="0">
                <a:solidFill>
                  <a:srgbClr val="334D66"/>
                </a:solidFill>
                <a:latin typeface="Times New Roman" pitchFamily="18" charset="0"/>
              </a:rPr>
              <a:t>$5,710,000 (thru January 2013) awarded to 1,721 students (812 from 2012 class)</a:t>
            </a:r>
          </a:p>
        </p:txBody>
      </p:sp>
      <p:grpSp>
        <p:nvGrpSpPr>
          <p:cNvPr id="4" name="Group 3"/>
          <p:cNvGrpSpPr>
            <a:grpSpLocks/>
          </p:cNvGrpSpPr>
          <p:nvPr/>
        </p:nvGrpSpPr>
        <p:grpSpPr bwMode="auto">
          <a:xfrm>
            <a:off x="609600" y="6096000"/>
            <a:ext cx="457200" cy="381000"/>
            <a:chOff x="7995" y="1668"/>
            <a:chExt cx="1650" cy="1422"/>
          </a:xfrm>
        </p:grpSpPr>
        <p:pic>
          <p:nvPicPr>
            <p:cNvPr id="5" name="Picture 4"/>
            <p:cNvPicPr>
              <a:picLocks noChangeAspect="1" noChangeArrowheads="1"/>
            </p:cNvPicPr>
            <p:nvPr/>
          </p:nvPicPr>
          <p:blipFill>
            <a:blip r:embed="rId3" cstate="print"/>
            <a:srcRect/>
            <a:stretch>
              <a:fillRect/>
            </a:stretch>
          </p:blipFill>
          <p:spPr bwMode="auto">
            <a:xfrm>
              <a:off x="8251" y="1668"/>
              <a:ext cx="1244" cy="1422"/>
            </a:xfrm>
            <a:prstGeom prst="rect">
              <a:avLst/>
            </a:prstGeom>
            <a:noFill/>
            <a:ln w="9525">
              <a:noFill/>
              <a:miter lim="800000"/>
              <a:headEnd/>
              <a:tailEnd/>
            </a:ln>
          </p:spPr>
        </p:pic>
        <p:sp>
          <p:nvSpPr>
            <p:cNvPr id="6" name="Oval 5"/>
            <p:cNvSpPr>
              <a:spLocks noChangeArrowheads="1"/>
            </p:cNvSpPr>
            <p:nvPr/>
          </p:nvSpPr>
          <p:spPr bwMode="auto">
            <a:xfrm>
              <a:off x="7995"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sp>
          <p:nvSpPr>
            <p:cNvPr id="7" name="Oval 6"/>
            <p:cNvSpPr>
              <a:spLocks noChangeArrowheads="1"/>
            </p:cNvSpPr>
            <p:nvPr/>
          </p:nvSpPr>
          <p:spPr bwMode="auto">
            <a:xfrm>
              <a:off x="9240"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grpSp>
      <p:sp>
        <p:nvSpPr>
          <p:cNvPr id="8" name="Footer Placeholder 4"/>
          <p:cNvSpPr txBox="1">
            <a:spLocks/>
          </p:cNvSpPr>
          <p:nvPr/>
        </p:nvSpPr>
        <p:spPr>
          <a:xfrm>
            <a:off x="1110975" y="6188827"/>
            <a:ext cx="3699164" cy="278998"/>
          </a:xfrm>
          <a:prstGeom prst="rect">
            <a:avLst/>
          </a:prstGeom>
        </p:spPr>
        <p:txBody>
          <a:bodyPr rtlCol="0"/>
          <a:lstStyle>
            <a:defPPr>
              <a:defRPr lang="en-US"/>
            </a:defPPr>
            <a:lvl1pPr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1pPr>
            <a:lvl2pPr marL="4572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2pPr>
            <a:lvl3pPr marL="9144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3pPr>
            <a:lvl4pPr marL="13716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4pPr>
            <a:lvl5pPr marL="18288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dirty="0" smtClean="0">
                <a:solidFill>
                  <a:schemeClr val="tx1">
                    <a:tint val="75000"/>
                  </a:schemeClr>
                </a:solidFill>
                <a:cs typeface="Times New Roman" pitchFamily="18" charset="0"/>
              </a:rPr>
              <a:t>Alaska Commission on Postsecondary Education</a:t>
            </a:r>
            <a:endParaRPr lang="en-US" sz="1000" dirty="0">
              <a:solidFill>
                <a:schemeClr val="tx1">
                  <a:tint val="75000"/>
                </a:schemeClr>
              </a:solidFill>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396875" y="450850"/>
            <a:ext cx="8181975" cy="450850"/>
          </a:xfrm>
        </p:spPr>
        <p:txBody>
          <a:bodyPr/>
          <a:lstStyle/>
          <a:p>
            <a:r>
              <a:rPr lang="en-US" dirty="0">
                <a:latin typeface="Times New Roman" pitchFamily="18" charset="0"/>
              </a:rPr>
              <a:t>Financial Aid Programs—Alaska Performance Scholarship</a:t>
            </a:r>
            <a:endParaRPr lang="en-US" dirty="0"/>
          </a:p>
        </p:txBody>
      </p:sp>
      <p:sp>
        <p:nvSpPr>
          <p:cNvPr id="203779" name="Rectangle 3"/>
          <p:cNvSpPr>
            <a:spLocks noGrp="1" noChangeArrowheads="1"/>
          </p:cNvSpPr>
          <p:nvPr>
            <p:ph type="body" idx="1"/>
          </p:nvPr>
        </p:nvSpPr>
        <p:spPr>
          <a:xfrm>
            <a:off x="673100" y="1160463"/>
            <a:ext cx="7632700" cy="4783137"/>
          </a:xfrm>
        </p:spPr>
        <p:txBody>
          <a:bodyPr/>
          <a:lstStyle/>
          <a:p>
            <a:pPr fontAlgn="auto">
              <a:spcBef>
                <a:spcPct val="20000"/>
              </a:spcBef>
              <a:spcAft>
                <a:spcPts val="0"/>
              </a:spcAft>
              <a:buFont typeface="Wingdings" pitchFamily="2" charset="2"/>
              <a:buChar char="v"/>
              <a:defRPr/>
            </a:pPr>
            <a:r>
              <a:rPr lang="en-US" sz="2400" dirty="0" smtClean="0">
                <a:solidFill>
                  <a:srgbClr val="334D66"/>
                </a:solidFill>
                <a:latin typeface="Times New Roman" pitchFamily="18" charset="0"/>
                <a:cs typeface="Times New Roman" pitchFamily="18" charset="0"/>
              </a:rPr>
              <a:t>Graduate </a:t>
            </a:r>
            <a:r>
              <a:rPr lang="en-US" sz="2400" dirty="0">
                <a:solidFill>
                  <a:srgbClr val="334D66"/>
                </a:solidFill>
                <a:latin typeface="Times New Roman" pitchFamily="18" charset="0"/>
                <a:cs typeface="Times New Roman" pitchFamily="18" charset="0"/>
              </a:rPr>
              <a:t>from an Alaska high school in 2011 or later</a:t>
            </a:r>
          </a:p>
          <a:p>
            <a:pPr fontAlgn="auto">
              <a:spcBef>
                <a:spcPct val="20000"/>
              </a:spcBef>
              <a:spcAft>
                <a:spcPts val="0"/>
              </a:spcAft>
              <a:buFont typeface="Wingdings" pitchFamily="2" charset="2"/>
              <a:buChar char="v"/>
              <a:defRPr/>
            </a:pPr>
            <a:r>
              <a:rPr lang="en-US" sz="2400" dirty="0">
                <a:solidFill>
                  <a:srgbClr val="334D66"/>
                </a:solidFill>
                <a:latin typeface="Times New Roman" pitchFamily="18" charset="0"/>
                <a:cs typeface="Times New Roman" pitchFamily="18" charset="0"/>
              </a:rPr>
              <a:t>Complete a qualifying rigorous high school curriculum </a:t>
            </a:r>
          </a:p>
          <a:p>
            <a:pPr fontAlgn="auto">
              <a:spcBef>
                <a:spcPct val="20000"/>
              </a:spcBef>
              <a:spcAft>
                <a:spcPts val="0"/>
              </a:spcAft>
              <a:buFont typeface="Wingdings" pitchFamily="2" charset="2"/>
              <a:buChar char="v"/>
              <a:defRPr/>
            </a:pPr>
            <a:r>
              <a:rPr lang="en-US" sz="2400" dirty="0">
                <a:solidFill>
                  <a:srgbClr val="334D66"/>
                </a:solidFill>
                <a:latin typeface="Times New Roman" pitchFamily="18" charset="0"/>
                <a:cs typeface="Times New Roman" pitchFamily="18" charset="0"/>
              </a:rPr>
              <a:t>Achieve a high school GPA of at least 2.5, or equivalent </a:t>
            </a:r>
          </a:p>
          <a:p>
            <a:pPr fontAlgn="auto">
              <a:spcBef>
                <a:spcPct val="20000"/>
              </a:spcBef>
              <a:spcAft>
                <a:spcPts val="0"/>
              </a:spcAft>
              <a:buFont typeface="Wingdings" pitchFamily="2" charset="2"/>
              <a:buChar char="v"/>
              <a:defRPr/>
            </a:pPr>
            <a:r>
              <a:rPr lang="en-US" sz="2400" dirty="0">
                <a:solidFill>
                  <a:srgbClr val="334D66"/>
                </a:solidFill>
                <a:latin typeface="Times New Roman" pitchFamily="18" charset="0"/>
                <a:cs typeface="Times New Roman" pitchFamily="18" charset="0"/>
              </a:rPr>
              <a:t>Earn a minimum score on SAT, ACT, and/or </a:t>
            </a:r>
            <a:r>
              <a:rPr lang="en-US" sz="2400" dirty="0" err="1">
                <a:solidFill>
                  <a:srgbClr val="334D66"/>
                </a:solidFill>
                <a:latin typeface="Times New Roman" pitchFamily="18" charset="0"/>
                <a:cs typeface="Times New Roman" pitchFamily="18" charset="0"/>
              </a:rPr>
              <a:t>WorkKeys</a:t>
            </a:r>
            <a:r>
              <a:rPr lang="en-US" sz="2400" dirty="0">
                <a:solidFill>
                  <a:srgbClr val="334D66"/>
                </a:solidFill>
                <a:latin typeface="Times New Roman" pitchFamily="18" charset="0"/>
                <a:cs typeface="Times New Roman" pitchFamily="18" charset="0"/>
              </a:rPr>
              <a:t> prior to high school graduation</a:t>
            </a:r>
          </a:p>
        </p:txBody>
      </p:sp>
      <p:grpSp>
        <p:nvGrpSpPr>
          <p:cNvPr id="4" name="Group 3"/>
          <p:cNvGrpSpPr>
            <a:grpSpLocks/>
          </p:cNvGrpSpPr>
          <p:nvPr/>
        </p:nvGrpSpPr>
        <p:grpSpPr bwMode="auto">
          <a:xfrm>
            <a:off x="685800" y="6096000"/>
            <a:ext cx="457200" cy="381000"/>
            <a:chOff x="7995" y="1668"/>
            <a:chExt cx="1650" cy="1422"/>
          </a:xfrm>
        </p:grpSpPr>
        <p:pic>
          <p:nvPicPr>
            <p:cNvPr id="5" name="Picture 4"/>
            <p:cNvPicPr>
              <a:picLocks noChangeAspect="1" noChangeArrowheads="1"/>
            </p:cNvPicPr>
            <p:nvPr/>
          </p:nvPicPr>
          <p:blipFill>
            <a:blip r:embed="rId3" cstate="print"/>
            <a:srcRect/>
            <a:stretch>
              <a:fillRect/>
            </a:stretch>
          </p:blipFill>
          <p:spPr bwMode="auto">
            <a:xfrm>
              <a:off x="8251" y="1668"/>
              <a:ext cx="1244" cy="1422"/>
            </a:xfrm>
            <a:prstGeom prst="rect">
              <a:avLst/>
            </a:prstGeom>
            <a:noFill/>
            <a:ln w="9525">
              <a:noFill/>
              <a:miter lim="800000"/>
              <a:headEnd/>
              <a:tailEnd/>
            </a:ln>
          </p:spPr>
        </p:pic>
        <p:sp>
          <p:nvSpPr>
            <p:cNvPr id="6" name="Oval 5"/>
            <p:cNvSpPr>
              <a:spLocks noChangeArrowheads="1"/>
            </p:cNvSpPr>
            <p:nvPr/>
          </p:nvSpPr>
          <p:spPr bwMode="auto">
            <a:xfrm>
              <a:off x="7995"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sp>
          <p:nvSpPr>
            <p:cNvPr id="7" name="Oval 6"/>
            <p:cNvSpPr>
              <a:spLocks noChangeArrowheads="1"/>
            </p:cNvSpPr>
            <p:nvPr/>
          </p:nvSpPr>
          <p:spPr bwMode="auto">
            <a:xfrm>
              <a:off x="9240"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grpSp>
      <p:sp>
        <p:nvSpPr>
          <p:cNvPr id="8" name="Footer Placeholder 4"/>
          <p:cNvSpPr txBox="1">
            <a:spLocks/>
          </p:cNvSpPr>
          <p:nvPr/>
        </p:nvSpPr>
        <p:spPr>
          <a:xfrm>
            <a:off x="1110975" y="6188827"/>
            <a:ext cx="3699164" cy="278998"/>
          </a:xfrm>
          <a:prstGeom prst="rect">
            <a:avLst/>
          </a:prstGeom>
        </p:spPr>
        <p:txBody>
          <a:bodyPr rtlCol="0"/>
          <a:lstStyle>
            <a:defPPr>
              <a:defRPr lang="en-US"/>
            </a:defPPr>
            <a:lvl1pPr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1pPr>
            <a:lvl2pPr marL="4572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2pPr>
            <a:lvl3pPr marL="9144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3pPr>
            <a:lvl4pPr marL="13716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4pPr>
            <a:lvl5pPr marL="18288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dirty="0" smtClean="0">
                <a:solidFill>
                  <a:schemeClr val="tx1">
                    <a:tint val="75000"/>
                  </a:schemeClr>
                </a:solidFill>
                <a:cs typeface="Times New Roman" pitchFamily="18" charset="0"/>
              </a:rPr>
              <a:t>Alaska Commission on Postsecondary Education</a:t>
            </a:r>
            <a:endParaRPr lang="en-US" sz="1000" dirty="0">
              <a:solidFill>
                <a:schemeClr val="tx1">
                  <a:tint val="75000"/>
                </a:schemeClr>
              </a:solidFill>
              <a:cs typeface="Times New Roman" pitchFamily="18" charset="0"/>
            </a:endParaRPr>
          </a:p>
        </p:txBody>
      </p:sp>
    </p:spTree>
    <p:extLst>
      <p:ext uri="{BB962C8B-B14F-4D97-AF65-F5344CB8AC3E}">
        <p14:creationId xmlns:p14="http://schemas.microsoft.com/office/powerpoint/2010/main" val="2129651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APS Curriculum Requirements—Classes of 2013 – 2015</a:t>
            </a:r>
            <a:endParaRPr lang="en-US" dirty="0">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2" cstate="print"/>
          <a:srcRect l="20182" t="26374" r="18711" b="12088"/>
          <a:stretch>
            <a:fillRect/>
          </a:stretch>
        </p:blipFill>
        <p:spPr bwMode="auto">
          <a:xfrm>
            <a:off x="685800" y="1160463"/>
            <a:ext cx="7696200" cy="4783137"/>
          </a:xfrm>
          <a:prstGeom prst="rect">
            <a:avLst/>
          </a:prstGeom>
          <a:noFill/>
          <a:ln w="9525">
            <a:noFill/>
            <a:miter lim="800000"/>
            <a:headEnd/>
            <a:tailEnd/>
          </a:ln>
        </p:spPr>
      </p:pic>
      <p:grpSp>
        <p:nvGrpSpPr>
          <p:cNvPr id="5" name="Group 4"/>
          <p:cNvGrpSpPr>
            <a:grpSpLocks/>
          </p:cNvGrpSpPr>
          <p:nvPr/>
        </p:nvGrpSpPr>
        <p:grpSpPr bwMode="auto">
          <a:xfrm>
            <a:off x="685800" y="6096000"/>
            <a:ext cx="457200" cy="381000"/>
            <a:chOff x="7995" y="1668"/>
            <a:chExt cx="1650" cy="1422"/>
          </a:xfrm>
        </p:grpSpPr>
        <p:pic>
          <p:nvPicPr>
            <p:cNvPr id="6" name="Picture 5"/>
            <p:cNvPicPr>
              <a:picLocks noChangeAspect="1" noChangeArrowheads="1"/>
            </p:cNvPicPr>
            <p:nvPr/>
          </p:nvPicPr>
          <p:blipFill>
            <a:blip r:embed="rId3" cstate="print"/>
            <a:srcRect/>
            <a:stretch>
              <a:fillRect/>
            </a:stretch>
          </p:blipFill>
          <p:spPr bwMode="auto">
            <a:xfrm>
              <a:off x="8251" y="1668"/>
              <a:ext cx="1244" cy="1422"/>
            </a:xfrm>
            <a:prstGeom prst="rect">
              <a:avLst/>
            </a:prstGeom>
            <a:noFill/>
            <a:ln w="9525">
              <a:noFill/>
              <a:miter lim="800000"/>
              <a:headEnd/>
              <a:tailEnd/>
            </a:ln>
          </p:spPr>
        </p:pic>
        <p:sp>
          <p:nvSpPr>
            <p:cNvPr id="7" name="Oval 6"/>
            <p:cNvSpPr>
              <a:spLocks noChangeArrowheads="1"/>
            </p:cNvSpPr>
            <p:nvPr/>
          </p:nvSpPr>
          <p:spPr bwMode="auto">
            <a:xfrm>
              <a:off x="7995"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sp>
          <p:nvSpPr>
            <p:cNvPr id="8" name="Oval 7"/>
            <p:cNvSpPr>
              <a:spLocks noChangeArrowheads="1"/>
            </p:cNvSpPr>
            <p:nvPr/>
          </p:nvSpPr>
          <p:spPr bwMode="auto">
            <a:xfrm>
              <a:off x="9240"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grpSp>
      <p:sp>
        <p:nvSpPr>
          <p:cNvPr id="9" name="Footer Placeholder 4"/>
          <p:cNvSpPr txBox="1">
            <a:spLocks/>
          </p:cNvSpPr>
          <p:nvPr/>
        </p:nvSpPr>
        <p:spPr>
          <a:xfrm>
            <a:off x="1110975" y="6188827"/>
            <a:ext cx="3699164" cy="278998"/>
          </a:xfrm>
          <a:prstGeom prst="rect">
            <a:avLst/>
          </a:prstGeom>
        </p:spPr>
        <p:txBody>
          <a:bodyPr rtlCol="0"/>
          <a:lstStyle>
            <a:defPPr>
              <a:defRPr lang="en-US"/>
            </a:defPPr>
            <a:lvl1pPr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1pPr>
            <a:lvl2pPr marL="4572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2pPr>
            <a:lvl3pPr marL="9144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3pPr>
            <a:lvl4pPr marL="13716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4pPr>
            <a:lvl5pPr marL="18288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dirty="0" smtClean="0">
                <a:solidFill>
                  <a:schemeClr val="tx1">
                    <a:tint val="75000"/>
                  </a:schemeClr>
                </a:solidFill>
                <a:cs typeface="Times New Roman" pitchFamily="18" charset="0"/>
              </a:rPr>
              <a:t>Alaska Commission on Postsecondary Education</a:t>
            </a:r>
            <a:endParaRPr lang="en-US" sz="1000" dirty="0">
              <a:solidFill>
                <a:schemeClr val="tx1">
                  <a:tint val="75000"/>
                </a:schemeClr>
              </a:solidFill>
              <a:cs typeface="Times New Roman" pitchFamily="18" charset="0"/>
            </a:endParaRPr>
          </a:p>
        </p:txBody>
      </p:sp>
    </p:spTree>
    <p:extLst>
      <p:ext uri="{BB962C8B-B14F-4D97-AF65-F5344CB8AC3E}">
        <p14:creationId xmlns:p14="http://schemas.microsoft.com/office/powerpoint/2010/main" val="3380174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rPr>
              <a:t>APS </a:t>
            </a:r>
            <a:r>
              <a:rPr lang="en-US" dirty="0" smtClean="0">
                <a:latin typeface="Times New Roman" pitchFamily="18" charset="0"/>
                <a:cs typeface="Times New Roman" pitchFamily="18" charset="0"/>
              </a:rPr>
              <a:t>Award Levels</a:t>
            </a:r>
            <a:endParaRPr lang="en-US" dirty="0">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2" cstate="print"/>
          <a:srcRect l="19622" t="24176" r="18150" b="53114"/>
          <a:stretch>
            <a:fillRect/>
          </a:stretch>
        </p:blipFill>
        <p:spPr bwMode="auto">
          <a:xfrm>
            <a:off x="457200" y="1524000"/>
            <a:ext cx="8229599" cy="3200399"/>
          </a:xfrm>
          <a:prstGeom prst="rect">
            <a:avLst/>
          </a:prstGeom>
          <a:noFill/>
          <a:ln w="9525">
            <a:noFill/>
            <a:miter lim="800000"/>
            <a:headEnd/>
            <a:tailEnd/>
          </a:ln>
        </p:spPr>
      </p:pic>
      <p:grpSp>
        <p:nvGrpSpPr>
          <p:cNvPr id="5" name="Group 4"/>
          <p:cNvGrpSpPr>
            <a:grpSpLocks/>
          </p:cNvGrpSpPr>
          <p:nvPr/>
        </p:nvGrpSpPr>
        <p:grpSpPr bwMode="auto">
          <a:xfrm>
            <a:off x="700485" y="6065617"/>
            <a:ext cx="457200" cy="381000"/>
            <a:chOff x="7995" y="1668"/>
            <a:chExt cx="1650" cy="1422"/>
          </a:xfrm>
        </p:grpSpPr>
        <p:pic>
          <p:nvPicPr>
            <p:cNvPr id="6" name="Picture 5"/>
            <p:cNvPicPr>
              <a:picLocks noChangeAspect="1" noChangeArrowheads="1"/>
            </p:cNvPicPr>
            <p:nvPr/>
          </p:nvPicPr>
          <p:blipFill>
            <a:blip r:embed="rId3" cstate="print"/>
            <a:srcRect/>
            <a:stretch>
              <a:fillRect/>
            </a:stretch>
          </p:blipFill>
          <p:spPr bwMode="auto">
            <a:xfrm>
              <a:off x="8251" y="1668"/>
              <a:ext cx="1244" cy="1422"/>
            </a:xfrm>
            <a:prstGeom prst="rect">
              <a:avLst/>
            </a:prstGeom>
            <a:noFill/>
            <a:ln w="9525">
              <a:noFill/>
              <a:miter lim="800000"/>
              <a:headEnd/>
              <a:tailEnd/>
            </a:ln>
          </p:spPr>
        </p:pic>
        <p:sp>
          <p:nvSpPr>
            <p:cNvPr id="7" name="Oval 6"/>
            <p:cNvSpPr>
              <a:spLocks noChangeArrowheads="1"/>
            </p:cNvSpPr>
            <p:nvPr/>
          </p:nvSpPr>
          <p:spPr bwMode="auto">
            <a:xfrm>
              <a:off x="7995"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sp>
          <p:nvSpPr>
            <p:cNvPr id="8" name="Oval 7"/>
            <p:cNvSpPr>
              <a:spLocks noChangeArrowheads="1"/>
            </p:cNvSpPr>
            <p:nvPr/>
          </p:nvSpPr>
          <p:spPr bwMode="auto">
            <a:xfrm>
              <a:off x="9240"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grpSp>
      <p:sp>
        <p:nvSpPr>
          <p:cNvPr id="9" name="Footer Placeholder 4"/>
          <p:cNvSpPr txBox="1">
            <a:spLocks/>
          </p:cNvSpPr>
          <p:nvPr/>
        </p:nvSpPr>
        <p:spPr>
          <a:xfrm>
            <a:off x="1110975" y="6188827"/>
            <a:ext cx="3699164" cy="278998"/>
          </a:xfrm>
          <a:prstGeom prst="rect">
            <a:avLst/>
          </a:prstGeom>
        </p:spPr>
        <p:txBody>
          <a:bodyPr rtlCol="0"/>
          <a:lstStyle>
            <a:defPPr>
              <a:defRPr lang="en-US"/>
            </a:defPPr>
            <a:lvl1pPr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1pPr>
            <a:lvl2pPr marL="4572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2pPr>
            <a:lvl3pPr marL="9144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3pPr>
            <a:lvl4pPr marL="13716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4pPr>
            <a:lvl5pPr marL="18288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dirty="0" smtClean="0">
                <a:solidFill>
                  <a:schemeClr val="tx1">
                    <a:tint val="75000"/>
                  </a:schemeClr>
                </a:solidFill>
                <a:cs typeface="Times New Roman" pitchFamily="18" charset="0"/>
              </a:rPr>
              <a:t>Alaska Commission on Postsecondary Education</a:t>
            </a:r>
            <a:endParaRPr lang="en-US" sz="1000" dirty="0">
              <a:solidFill>
                <a:schemeClr val="tx1">
                  <a:tint val="75000"/>
                </a:schemeClr>
              </a:solidFill>
              <a:cs typeface="Times New Roman" pitchFamily="18" charset="0"/>
            </a:endParaRPr>
          </a:p>
        </p:txBody>
      </p:sp>
    </p:spTree>
    <p:extLst>
      <p:ext uri="{BB962C8B-B14F-4D97-AF65-F5344CB8AC3E}">
        <p14:creationId xmlns:p14="http://schemas.microsoft.com/office/powerpoint/2010/main" val="3167115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a:grpSpLocks/>
          </p:cNvGrpSpPr>
          <p:nvPr/>
        </p:nvGrpSpPr>
        <p:grpSpPr bwMode="auto">
          <a:xfrm>
            <a:off x="3810000" y="5461806"/>
            <a:ext cx="457200" cy="108513"/>
            <a:chOff x="7995" y="2145"/>
            <a:chExt cx="1650" cy="405"/>
          </a:xfrm>
        </p:grpSpPr>
        <p:sp>
          <p:nvSpPr>
            <p:cNvPr id="21" name="Oval 8"/>
            <p:cNvSpPr>
              <a:spLocks noChangeArrowheads="1"/>
            </p:cNvSpPr>
            <p:nvPr/>
          </p:nvSpPr>
          <p:spPr bwMode="auto">
            <a:xfrm>
              <a:off x="7995" y="2145"/>
              <a:ext cx="405" cy="405"/>
            </a:xfrm>
            <a:prstGeom prst="ellipse">
              <a:avLst/>
            </a:prstGeom>
            <a:solidFill>
              <a:srgbClr val="FFFFFF"/>
            </a:solidFill>
            <a:ln w="9525">
              <a:noFill/>
              <a:round/>
              <a:headEnd/>
              <a:tailEnd/>
            </a:ln>
          </p:spPr>
          <p:txBody>
            <a:bodyPr/>
            <a:lstStyle/>
            <a:p>
              <a:endParaRPr lang="en-US">
                <a:latin typeface="Calibri" pitchFamily="34" charset="0"/>
              </a:endParaRPr>
            </a:p>
          </p:txBody>
        </p:sp>
        <p:sp>
          <p:nvSpPr>
            <p:cNvPr id="22" name="Oval 9"/>
            <p:cNvSpPr>
              <a:spLocks noChangeArrowheads="1"/>
            </p:cNvSpPr>
            <p:nvPr/>
          </p:nvSpPr>
          <p:spPr bwMode="auto">
            <a:xfrm>
              <a:off x="9240" y="2145"/>
              <a:ext cx="405" cy="405"/>
            </a:xfrm>
            <a:prstGeom prst="ellipse">
              <a:avLst/>
            </a:prstGeom>
            <a:solidFill>
              <a:srgbClr val="FFFFFF"/>
            </a:solidFill>
            <a:ln w="9525">
              <a:noFill/>
              <a:round/>
              <a:headEnd/>
              <a:tailEnd/>
            </a:ln>
          </p:spPr>
          <p:txBody>
            <a:bodyPr/>
            <a:lstStyle/>
            <a:p>
              <a:endParaRPr lang="en-US">
                <a:latin typeface="Calibri" pitchFamily="34" charset="0"/>
              </a:endParaRPr>
            </a:p>
          </p:txBody>
        </p:sp>
      </p:grpSp>
      <p:grpSp>
        <p:nvGrpSpPr>
          <p:cNvPr id="6" name="Group 28"/>
          <p:cNvGrpSpPr/>
          <p:nvPr/>
        </p:nvGrpSpPr>
        <p:grpSpPr>
          <a:xfrm>
            <a:off x="3866111" y="1066800"/>
            <a:ext cx="4820689" cy="4800600"/>
            <a:chOff x="1752600" y="-76200"/>
            <a:chExt cx="5943600" cy="6684336"/>
          </a:xfrm>
        </p:grpSpPr>
        <p:grpSp>
          <p:nvGrpSpPr>
            <p:cNvPr id="7" name="Group 24"/>
            <p:cNvGrpSpPr/>
            <p:nvPr/>
          </p:nvGrpSpPr>
          <p:grpSpPr>
            <a:xfrm>
              <a:off x="1752600" y="-76200"/>
              <a:ext cx="5934075" cy="6059512"/>
              <a:chOff x="1752600" y="-76200"/>
              <a:chExt cx="5934075" cy="6059512"/>
            </a:xfrm>
          </p:grpSpPr>
          <p:pic>
            <p:nvPicPr>
              <p:cNvPr id="1026" name="Picture 2"/>
              <p:cNvPicPr>
                <a:picLocks noChangeAspect="1" noChangeArrowheads="1"/>
              </p:cNvPicPr>
              <p:nvPr/>
            </p:nvPicPr>
            <p:blipFill>
              <a:blip r:embed="rId3" cstate="print"/>
              <a:srcRect b="11047"/>
              <a:stretch>
                <a:fillRect/>
              </a:stretch>
            </p:blipFill>
            <p:spPr bwMode="auto">
              <a:xfrm>
                <a:off x="1752600" y="1752600"/>
                <a:ext cx="5934075" cy="423071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b="61649"/>
              <a:stretch>
                <a:fillRect/>
              </a:stretch>
            </p:blipFill>
            <p:spPr bwMode="auto">
              <a:xfrm>
                <a:off x="1752600" y="-76200"/>
                <a:ext cx="5934075" cy="1905000"/>
              </a:xfrm>
              <a:prstGeom prst="rect">
                <a:avLst/>
              </a:prstGeom>
              <a:noFill/>
              <a:ln w="9525">
                <a:noFill/>
                <a:miter lim="800000"/>
                <a:headEnd/>
                <a:tailEnd/>
              </a:ln>
            </p:spPr>
          </p:pic>
        </p:grpSp>
        <p:pic>
          <p:nvPicPr>
            <p:cNvPr id="23" name="Picture 4"/>
            <p:cNvPicPr>
              <a:picLocks noChangeAspect="1" noChangeArrowheads="1"/>
            </p:cNvPicPr>
            <p:nvPr/>
          </p:nvPicPr>
          <p:blipFill>
            <a:blip r:embed="rId4" cstate="print"/>
            <a:srcRect t="85906"/>
            <a:stretch>
              <a:fillRect/>
            </a:stretch>
          </p:blipFill>
          <p:spPr bwMode="auto">
            <a:xfrm>
              <a:off x="1762125" y="5908048"/>
              <a:ext cx="5934075" cy="700088"/>
            </a:xfrm>
            <a:prstGeom prst="rect">
              <a:avLst/>
            </a:prstGeom>
            <a:noFill/>
            <a:ln w="9525">
              <a:noFill/>
              <a:miter lim="800000"/>
              <a:headEnd/>
              <a:tailEnd/>
            </a:ln>
          </p:spPr>
        </p:pic>
      </p:grpSp>
      <p:sp>
        <p:nvSpPr>
          <p:cNvPr id="30" name="Rectangle 29"/>
          <p:cNvSpPr/>
          <p:nvPr/>
        </p:nvSpPr>
        <p:spPr>
          <a:xfrm>
            <a:off x="304800" y="1905000"/>
            <a:ext cx="3733800" cy="3083921"/>
          </a:xfrm>
          <a:prstGeom prst="rect">
            <a:avLst/>
          </a:prstGeom>
        </p:spPr>
        <p:txBody>
          <a:bodyPr wrap="square">
            <a:spAutoFit/>
          </a:bodyPr>
          <a:lstStyle/>
          <a:p>
            <a:pPr marL="174625" indent="-174625" fontAlgn="auto">
              <a:spcBef>
                <a:spcPct val="20000"/>
              </a:spcBef>
              <a:spcAft>
                <a:spcPts val="0"/>
              </a:spcAft>
              <a:defRPr/>
            </a:pPr>
            <a:r>
              <a:rPr lang="en-US" dirty="0" smtClean="0">
                <a:solidFill>
                  <a:srgbClr val="334D66"/>
                </a:solidFill>
              </a:rPr>
              <a:t>   Public school students’ academic eligibility is reported by the school district.</a:t>
            </a:r>
          </a:p>
          <a:p>
            <a:pPr marL="174625" indent="-174625" fontAlgn="auto">
              <a:spcBef>
                <a:spcPct val="20000"/>
              </a:spcBef>
              <a:spcAft>
                <a:spcPts val="0"/>
              </a:spcAft>
              <a:defRPr/>
            </a:pPr>
            <a:endParaRPr lang="en-US" sz="1050" dirty="0" smtClean="0">
              <a:solidFill>
                <a:srgbClr val="334D66"/>
              </a:solidFill>
            </a:endParaRPr>
          </a:p>
          <a:p>
            <a:pPr marL="174625" indent="-174625" fontAlgn="auto">
              <a:spcBef>
                <a:spcPct val="20000"/>
              </a:spcBef>
              <a:spcAft>
                <a:spcPts val="0"/>
              </a:spcAft>
              <a:defRPr/>
            </a:pPr>
            <a:r>
              <a:rPr lang="en-US" dirty="0" smtClean="0">
                <a:solidFill>
                  <a:srgbClr val="334D66"/>
                </a:solidFill>
              </a:rPr>
              <a:t>	Students may wish to confirm the GPA, SAT, ACT and/or </a:t>
            </a:r>
            <a:r>
              <a:rPr lang="en-US" dirty="0" err="1" smtClean="0">
                <a:solidFill>
                  <a:srgbClr val="334D66"/>
                </a:solidFill>
              </a:rPr>
              <a:t>WorkKeys</a:t>
            </a:r>
            <a:r>
              <a:rPr lang="en-US" dirty="0" smtClean="0">
                <a:solidFill>
                  <a:srgbClr val="334D66"/>
                </a:solidFill>
              </a:rPr>
              <a:t> scores on their permanent record. </a:t>
            </a:r>
          </a:p>
          <a:p>
            <a:pPr marL="174625" indent="-174625" fontAlgn="auto">
              <a:spcBef>
                <a:spcPct val="20000"/>
              </a:spcBef>
              <a:spcAft>
                <a:spcPts val="0"/>
              </a:spcAft>
              <a:defRPr/>
            </a:pPr>
            <a:endParaRPr lang="en-US" sz="1050" dirty="0" smtClean="0">
              <a:solidFill>
                <a:srgbClr val="334D66"/>
              </a:solidFill>
            </a:endParaRPr>
          </a:p>
          <a:p>
            <a:pPr marL="174625" indent="-174625" fontAlgn="auto">
              <a:spcBef>
                <a:spcPct val="20000"/>
              </a:spcBef>
              <a:spcAft>
                <a:spcPts val="0"/>
              </a:spcAft>
              <a:defRPr/>
            </a:pPr>
            <a:r>
              <a:rPr lang="en-US" dirty="0" smtClean="0">
                <a:solidFill>
                  <a:srgbClr val="334D66"/>
                </a:solidFill>
              </a:rPr>
              <a:t>   Can verify the eligibility level recorded in ASAP in late July following graduation.</a:t>
            </a:r>
          </a:p>
        </p:txBody>
      </p:sp>
      <p:sp>
        <p:nvSpPr>
          <p:cNvPr id="31" name="Rectangle 30"/>
          <p:cNvSpPr/>
          <p:nvPr/>
        </p:nvSpPr>
        <p:spPr>
          <a:xfrm>
            <a:off x="464283" y="4978928"/>
            <a:ext cx="3657600" cy="830997"/>
          </a:xfrm>
          <a:prstGeom prst="rect">
            <a:avLst/>
          </a:prstGeom>
        </p:spPr>
        <p:txBody>
          <a:bodyPr wrap="square">
            <a:spAutoFit/>
          </a:bodyPr>
          <a:lstStyle/>
          <a:p>
            <a:r>
              <a:rPr lang="en-US" sz="1200" i="1" dirty="0" smtClean="0">
                <a:solidFill>
                  <a:srgbClr val="334D66"/>
                </a:solidFill>
                <a:cs typeface="Arial" pitchFamily="34" charset="0"/>
              </a:rPr>
              <a:t>Students who are privately home-schooled or attend private school need to submit an eligibility determination form available at APS.alaska.gov in addition to filing the FAFSA. </a:t>
            </a:r>
            <a:endParaRPr lang="en-US" sz="1200" dirty="0">
              <a:solidFill>
                <a:srgbClr val="334D66"/>
              </a:solidFill>
            </a:endParaRPr>
          </a:p>
        </p:txBody>
      </p:sp>
      <p:sp>
        <p:nvSpPr>
          <p:cNvPr id="8" name="TextBox 7"/>
          <p:cNvSpPr txBox="1"/>
          <p:nvPr/>
        </p:nvSpPr>
        <p:spPr>
          <a:xfrm>
            <a:off x="464283" y="531938"/>
            <a:ext cx="7765317" cy="461665"/>
          </a:xfrm>
          <a:prstGeom prst="rect">
            <a:avLst/>
          </a:prstGeom>
          <a:noFill/>
        </p:spPr>
        <p:txBody>
          <a:bodyPr wrap="square" rtlCol="0">
            <a:spAutoFit/>
          </a:bodyPr>
          <a:lstStyle/>
          <a:p>
            <a:r>
              <a:rPr lang="en-US" sz="2400" dirty="0" smtClean="0">
                <a:solidFill>
                  <a:srgbClr val="334D66"/>
                </a:solidFill>
                <a:cs typeface="Times New Roman" pitchFamily="18" charset="0"/>
              </a:rPr>
              <a:t>APS Reporting Academic Eligibility</a:t>
            </a:r>
            <a:endParaRPr lang="en-US" sz="2400" dirty="0">
              <a:solidFill>
                <a:srgbClr val="334D66"/>
              </a:solidFill>
            </a:endParaRPr>
          </a:p>
        </p:txBody>
      </p:sp>
      <p:grpSp>
        <p:nvGrpSpPr>
          <p:cNvPr id="13" name="Group 12"/>
          <p:cNvGrpSpPr>
            <a:grpSpLocks/>
          </p:cNvGrpSpPr>
          <p:nvPr/>
        </p:nvGrpSpPr>
        <p:grpSpPr bwMode="auto">
          <a:xfrm>
            <a:off x="685800" y="6096000"/>
            <a:ext cx="457200" cy="381000"/>
            <a:chOff x="7995" y="1668"/>
            <a:chExt cx="1650" cy="1422"/>
          </a:xfrm>
        </p:grpSpPr>
        <p:pic>
          <p:nvPicPr>
            <p:cNvPr id="14" name="Picture 13"/>
            <p:cNvPicPr>
              <a:picLocks noChangeAspect="1" noChangeArrowheads="1"/>
            </p:cNvPicPr>
            <p:nvPr/>
          </p:nvPicPr>
          <p:blipFill>
            <a:blip r:embed="rId5" cstate="print"/>
            <a:srcRect/>
            <a:stretch>
              <a:fillRect/>
            </a:stretch>
          </p:blipFill>
          <p:spPr bwMode="auto">
            <a:xfrm>
              <a:off x="8251" y="1668"/>
              <a:ext cx="1244" cy="1422"/>
            </a:xfrm>
            <a:prstGeom prst="rect">
              <a:avLst/>
            </a:prstGeom>
            <a:noFill/>
            <a:ln w="9525">
              <a:noFill/>
              <a:miter lim="800000"/>
              <a:headEnd/>
              <a:tailEnd/>
            </a:ln>
          </p:spPr>
        </p:pic>
        <p:sp>
          <p:nvSpPr>
            <p:cNvPr id="15" name="Oval 14"/>
            <p:cNvSpPr>
              <a:spLocks noChangeArrowheads="1"/>
            </p:cNvSpPr>
            <p:nvPr/>
          </p:nvSpPr>
          <p:spPr bwMode="auto">
            <a:xfrm>
              <a:off x="7995"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sp>
          <p:nvSpPr>
            <p:cNvPr id="16" name="Oval 15"/>
            <p:cNvSpPr>
              <a:spLocks noChangeArrowheads="1"/>
            </p:cNvSpPr>
            <p:nvPr/>
          </p:nvSpPr>
          <p:spPr bwMode="auto">
            <a:xfrm>
              <a:off x="9240"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grpSp>
      <p:sp>
        <p:nvSpPr>
          <p:cNvPr id="17" name="Footer Placeholder 4"/>
          <p:cNvSpPr txBox="1">
            <a:spLocks/>
          </p:cNvSpPr>
          <p:nvPr/>
        </p:nvSpPr>
        <p:spPr>
          <a:xfrm>
            <a:off x="1110975" y="6188827"/>
            <a:ext cx="3699164" cy="278998"/>
          </a:xfrm>
          <a:prstGeom prst="rect">
            <a:avLst/>
          </a:prstGeom>
        </p:spPr>
        <p:txBody>
          <a:bodyPr rtlCol="0"/>
          <a:lstStyle>
            <a:defPPr>
              <a:defRPr lang="en-US"/>
            </a:defPPr>
            <a:lvl1pPr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1pPr>
            <a:lvl2pPr marL="4572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2pPr>
            <a:lvl3pPr marL="9144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3pPr>
            <a:lvl4pPr marL="13716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4pPr>
            <a:lvl5pPr marL="18288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dirty="0" smtClean="0">
                <a:solidFill>
                  <a:schemeClr val="tx1">
                    <a:tint val="75000"/>
                  </a:schemeClr>
                </a:solidFill>
                <a:cs typeface="Times New Roman" pitchFamily="18" charset="0"/>
              </a:rPr>
              <a:t>Alaska Commission on Postsecondary Education</a:t>
            </a:r>
            <a:endParaRPr lang="en-US" sz="1000" dirty="0">
              <a:solidFill>
                <a:schemeClr val="tx1">
                  <a:tint val="75000"/>
                </a:schemeClr>
              </a:solidFill>
              <a:cs typeface="Times New Roman" pitchFamily="18" charset="0"/>
            </a:endParaRPr>
          </a:p>
        </p:txBody>
      </p:sp>
    </p:spTree>
    <p:extLst>
      <p:ext uri="{BB962C8B-B14F-4D97-AF65-F5344CB8AC3E}">
        <p14:creationId xmlns:p14="http://schemas.microsoft.com/office/powerpoint/2010/main" val="88412542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62000" y="1143001"/>
            <a:ext cx="7848600" cy="1015663"/>
          </a:xfrm>
          <a:prstGeom prst="rect">
            <a:avLst/>
          </a:prstGeom>
          <a:noFill/>
        </p:spPr>
        <p:txBody>
          <a:bodyPr wrap="square" rtlCol="0">
            <a:spAutoFit/>
          </a:bodyPr>
          <a:lstStyle/>
          <a:p>
            <a:r>
              <a:rPr lang="en-US" sz="2000" dirty="0" smtClean="0">
                <a:solidFill>
                  <a:srgbClr val="334D66"/>
                </a:solidFill>
              </a:rPr>
              <a:t>Upon high school graduations have six-years window to use four years (eight semesters/twelve quarters) of APS funding. Can go straight through college… </a:t>
            </a:r>
            <a:endParaRPr lang="en-US" sz="2000" dirty="0">
              <a:solidFill>
                <a:srgbClr val="334D66"/>
              </a:solidFill>
            </a:endParaRPr>
          </a:p>
        </p:txBody>
      </p:sp>
      <p:grpSp>
        <p:nvGrpSpPr>
          <p:cNvPr id="33" name="Group 32"/>
          <p:cNvGrpSpPr/>
          <p:nvPr/>
        </p:nvGrpSpPr>
        <p:grpSpPr>
          <a:xfrm>
            <a:off x="838200" y="1981200"/>
            <a:ext cx="7162800" cy="1371600"/>
            <a:chOff x="838200" y="2209800"/>
            <a:chExt cx="7162800" cy="1371600"/>
          </a:xfrm>
        </p:grpSpPr>
        <p:sp>
          <p:nvSpPr>
            <p:cNvPr id="4" name="Rectangle 3"/>
            <p:cNvSpPr/>
            <p:nvPr/>
          </p:nvSpPr>
          <p:spPr>
            <a:xfrm>
              <a:off x="838200" y="2438400"/>
              <a:ext cx="1130968" cy="914400"/>
            </a:xfrm>
            <a:prstGeom prst="rect">
              <a:avLst/>
            </a:prstGeom>
            <a:solidFill>
              <a:srgbClr val="2C8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Year 1</a:t>
              </a:r>
            </a:p>
            <a:p>
              <a:pPr algn="ctr"/>
              <a:r>
                <a:rPr lang="en-US" dirty="0" smtClean="0"/>
                <a:t>Funded</a:t>
              </a:r>
              <a:endParaRPr lang="en-US" dirty="0"/>
            </a:p>
          </p:txBody>
        </p:sp>
        <p:sp>
          <p:nvSpPr>
            <p:cNvPr id="7" name="Rectangle 6"/>
            <p:cNvSpPr/>
            <p:nvPr/>
          </p:nvSpPr>
          <p:spPr>
            <a:xfrm>
              <a:off x="5663665" y="2209800"/>
              <a:ext cx="1130968" cy="13716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Year 5</a:t>
              </a:r>
            </a:p>
            <a:p>
              <a:pPr algn="ctr"/>
              <a:r>
                <a:rPr lang="en-US" dirty="0" smtClean="0"/>
                <a:t>I’m a graduate!</a:t>
              </a:r>
              <a:endParaRPr lang="en-US" dirty="0"/>
            </a:p>
          </p:txBody>
        </p:sp>
        <p:sp>
          <p:nvSpPr>
            <p:cNvPr id="26" name="Rectangle 25"/>
            <p:cNvSpPr/>
            <p:nvPr/>
          </p:nvSpPr>
          <p:spPr>
            <a:xfrm>
              <a:off x="2044566" y="2438400"/>
              <a:ext cx="1130968" cy="914400"/>
            </a:xfrm>
            <a:prstGeom prst="rect">
              <a:avLst/>
            </a:prstGeom>
            <a:solidFill>
              <a:srgbClr val="2C8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Year 2</a:t>
              </a:r>
            </a:p>
            <a:p>
              <a:pPr algn="ctr"/>
              <a:r>
                <a:rPr lang="en-US" dirty="0" smtClean="0"/>
                <a:t>Funded</a:t>
              </a:r>
            </a:p>
          </p:txBody>
        </p:sp>
        <p:sp>
          <p:nvSpPr>
            <p:cNvPr id="27" name="Rectangle 26"/>
            <p:cNvSpPr/>
            <p:nvPr/>
          </p:nvSpPr>
          <p:spPr>
            <a:xfrm>
              <a:off x="3250933" y="2438400"/>
              <a:ext cx="1130968" cy="914400"/>
            </a:xfrm>
            <a:prstGeom prst="rect">
              <a:avLst/>
            </a:prstGeom>
            <a:solidFill>
              <a:srgbClr val="2C8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Year 3</a:t>
              </a:r>
            </a:p>
            <a:p>
              <a:pPr algn="ctr"/>
              <a:r>
                <a:rPr lang="en-US" dirty="0" smtClean="0"/>
                <a:t>Funded</a:t>
              </a:r>
            </a:p>
          </p:txBody>
        </p:sp>
        <p:sp>
          <p:nvSpPr>
            <p:cNvPr id="28" name="Rectangle 27"/>
            <p:cNvSpPr/>
            <p:nvPr/>
          </p:nvSpPr>
          <p:spPr>
            <a:xfrm>
              <a:off x="4457299" y="2438400"/>
              <a:ext cx="1130968" cy="914400"/>
            </a:xfrm>
            <a:prstGeom prst="rect">
              <a:avLst/>
            </a:prstGeom>
            <a:solidFill>
              <a:srgbClr val="2C8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Year 4</a:t>
              </a:r>
            </a:p>
            <a:p>
              <a:pPr algn="ctr"/>
              <a:r>
                <a:rPr lang="en-US" dirty="0" smtClean="0"/>
                <a:t>Funded</a:t>
              </a:r>
            </a:p>
          </p:txBody>
        </p:sp>
        <p:sp>
          <p:nvSpPr>
            <p:cNvPr id="29" name="Rectangle 28"/>
            <p:cNvSpPr/>
            <p:nvPr/>
          </p:nvSpPr>
          <p:spPr>
            <a:xfrm>
              <a:off x="6870032" y="2209800"/>
              <a:ext cx="1130968" cy="13716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Year 6</a:t>
              </a:r>
            </a:p>
            <a:p>
              <a:pPr algn="ctr"/>
              <a:r>
                <a:rPr lang="en-US" dirty="0" smtClean="0"/>
                <a:t>I’m a graduate!</a:t>
              </a:r>
              <a:endParaRPr lang="en-US" dirty="0"/>
            </a:p>
          </p:txBody>
        </p:sp>
      </p:grpSp>
      <p:grpSp>
        <p:nvGrpSpPr>
          <p:cNvPr id="2" name="Group 59"/>
          <p:cNvGrpSpPr/>
          <p:nvPr/>
        </p:nvGrpSpPr>
        <p:grpSpPr>
          <a:xfrm>
            <a:off x="762000" y="3810000"/>
            <a:ext cx="7315200" cy="914400"/>
            <a:chOff x="762000" y="2895600"/>
            <a:chExt cx="7315200" cy="914400"/>
          </a:xfrm>
        </p:grpSpPr>
        <p:sp>
          <p:nvSpPr>
            <p:cNvPr id="43" name="Rectangle 42"/>
            <p:cNvSpPr/>
            <p:nvPr/>
          </p:nvSpPr>
          <p:spPr>
            <a:xfrm>
              <a:off x="4495800" y="2895600"/>
              <a:ext cx="1143000" cy="914400"/>
            </a:xfrm>
            <a:prstGeom prst="rect">
              <a:avLst/>
            </a:prstGeom>
            <a:solidFill>
              <a:srgbClr val="2C8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Year 4</a:t>
              </a:r>
            </a:p>
            <a:p>
              <a:pPr algn="ctr"/>
              <a:r>
                <a:rPr lang="en-US" dirty="0" smtClean="0"/>
                <a:t>Funded</a:t>
              </a:r>
              <a:endParaRPr lang="en-US" dirty="0"/>
            </a:p>
          </p:txBody>
        </p:sp>
        <p:sp>
          <p:nvSpPr>
            <p:cNvPr id="44" name="Rectangle 43"/>
            <p:cNvSpPr/>
            <p:nvPr/>
          </p:nvSpPr>
          <p:spPr>
            <a:xfrm>
              <a:off x="762000" y="2895600"/>
              <a:ext cx="1219200" cy="9144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Year 1 Volunteer work</a:t>
              </a:r>
              <a:endParaRPr lang="en-US" sz="1700" dirty="0" smtClean="0">
                <a:solidFill>
                  <a:schemeClr val="bg1"/>
                </a:solidFill>
              </a:endParaRPr>
            </a:p>
          </p:txBody>
        </p:sp>
        <p:sp>
          <p:nvSpPr>
            <p:cNvPr id="45" name="Rectangle 44"/>
            <p:cNvSpPr/>
            <p:nvPr/>
          </p:nvSpPr>
          <p:spPr>
            <a:xfrm>
              <a:off x="5715000" y="2895600"/>
              <a:ext cx="1143000" cy="914400"/>
            </a:xfrm>
            <a:prstGeom prst="rect">
              <a:avLst/>
            </a:prstGeom>
            <a:solidFill>
              <a:srgbClr val="2C8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Year 5</a:t>
              </a:r>
            </a:p>
            <a:p>
              <a:pPr algn="ctr"/>
              <a:r>
                <a:rPr lang="en-US" dirty="0" smtClean="0"/>
                <a:t>Funded</a:t>
              </a:r>
            </a:p>
          </p:txBody>
        </p:sp>
        <p:sp>
          <p:nvSpPr>
            <p:cNvPr id="46" name="Rectangle 45"/>
            <p:cNvSpPr/>
            <p:nvPr/>
          </p:nvSpPr>
          <p:spPr>
            <a:xfrm>
              <a:off x="3276600" y="2895600"/>
              <a:ext cx="1143000" cy="914400"/>
            </a:xfrm>
            <a:prstGeom prst="rect">
              <a:avLst/>
            </a:prstGeom>
            <a:solidFill>
              <a:srgbClr val="2C8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Year 3</a:t>
              </a:r>
            </a:p>
            <a:p>
              <a:pPr algn="ctr"/>
              <a:r>
                <a:rPr lang="en-US" dirty="0" smtClean="0"/>
                <a:t>Funded</a:t>
              </a:r>
            </a:p>
          </p:txBody>
        </p:sp>
        <p:sp>
          <p:nvSpPr>
            <p:cNvPr id="47" name="Rectangle 46"/>
            <p:cNvSpPr/>
            <p:nvPr/>
          </p:nvSpPr>
          <p:spPr>
            <a:xfrm>
              <a:off x="6934200" y="2895600"/>
              <a:ext cx="1143000" cy="914400"/>
            </a:xfrm>
            <a:prstGeom prst="rect">
              <a:avLst/>
            </a:prstGeom>
            <a:solidFill>
              <a:srgbClr val="2C8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Year 6</a:t>
              </a:r>
            </a:p>
            <a:p>
              <a:pPr algn="ctr"/>
              <a:r>
                <a:rPr lang="en-US" dirty="0" smtClean="0"/>
                <a:t>Funded</a:t>
              </a:r>
            </a:p>
          </p:txBody>
        </p:sp>
        <p:sp>
          <p:nvSpPr>
            <p:cNvPr id="48" name="Rectangle 47"/>
            <p:cNvSpPr/>
            <p:nvPr/>
          </p:nvSpPr>
          <p:spPr>
            <a:xfrm>
              <a:off x="2057400" y="2895600"/>
              <a:ext cx="1143000" cy="9144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a:p>
              <a:pPr algn="ctr"/>
              <a:r>
                <a:rPr lang="en-US" dirty="0" smtClean="0">
                  <a:solidFill>
                    <a:schemeClr val="bg1"/>
                  </a:solidFill>
                </a:rPr>
                <a:t>Year 2</a:t>
              </a:r>
            </a:p>
            <a:p>
              <a:pPr algn="ctr"/>
              <a:r>
                <a:rPr lang="en-US" dirty="0" smtClean="0">
                  <a:solidFill>
                    <a:schemeClr val="bg1"/>
                  </a:solidFill>
                </a:rPr>
                <a:t>Travel</a:t>
              </a:r>
            </a:p>
            <a:p>
              <a:pPr algn="ctr"/>
              <a:endParaRPr lang="en-US" sz="1700" dirty="0">
                <a:solidFill>
                  <a:schemeClr val="bg1"/>
                </a:solidFill>
              </a:endParaRPr>
            </a:p>
          </p:txBody>
        </p:sp>
      </p:grpSp>
      <p:sp>
        <p:nvSpPr>
          <p:cNvPr id="61" name="TextBox 60"/>
          <p:cNvSpPr txBox="1"/>
          <p:nvPr/>
        </p:nvSpPr>
        <p:spPr>
          <a:xfrm>
            <a:off x="762000" y="3276600"/>
            <a:ext cx="7239000" cy="400110"/>
          </a:xfrm>
          <a:prstGeom prst="rect">
            <a:avLst/>
          </a:prstGeom>
          <a:noFill/>
        </p:spPr>
        <p:txBody>
          <a:bodyPr wrap="square" rtlCol="0">
            <a:spAutoFit/>
          </a:bodyPr>
          <a:lstStyle/>
          <a:p>
            <a:r>
              <a:rPr lang="en-US" sz="2000" dirty="0" smtClean="0">
                <a:solidFill>
                  <a:srgbClr val="334D66"/>
                </a:solidFill>
              </a:rPr>
              <a:t>Or take up to 6 years to use 4 years of funding,   </a:t>
            </a:r>
            <a:endParaRPr lang="en-US" sz="2000" dirty="0">
              <a:solidFill>
                <a:srgbClr val="334D66"/>
              </a:solidFill>
            </a:endParaRPr>
          </a:p>
        </p:txBody>
      </p:sp>
      <p:sp>
        <p:nvSpPr>
          <p:cNvPr id="32" name="Rectangle 31"/>
          <p:cNvSpPr/>
          <p:nvPr/>
        </p:nvSpPr>
        <p:spPr>
          <a:xfrm>
            <a:off x="685800" y="5105400"/>
            <a:ext cx="7924800" cy="400110"/>
          </a:xfrm>
          <a:prstGeom prst="rect">
            <a:avLst/>
          </a:prstGeom>
        </p:spPr>
        <p:txBody>
          <a:bodyPr wrap="square">
            <a:spAutoFit/>
          </a:bodyPr>
          <a:lstStyle/>
          <a:p>
            <a:pPr marL="174625" indent="-174625" fontAlgn="auto">
              <a:spcBef>
                <a:spcPct val="20000"/>
              </a:spcBef>
              <a:spcAft>
                <a:spcPts val="0"/>
              </a:spcAft>
              <a:defRPr/>
            </a:pPr>
            <a:r>
              <a:rPr lang="en-US" sz="2000" dirty="0" smtClean="0">
                <a:solidFill>
                  <a:srgbClr val="334D66"/>
                </a:solidFill>
              </a:rPr>
              <a:t>as long as continues to meet eligibility requirements.</a:t>
            </a:r>
          </a:p>
        </p:txBody>
      </p:sp>
      <p:sp>
        <p:nvSpPr>
          <p:cNvPr id="10" name="TextBox 9"/>
          <p:cNvSpPr txBox="1"/>
          <p:nvPr/>
        </p:nvSpPr>
        <p:spPr>
          <a:xfrm>
            <a:off x="508877" y="482396"/>
            <a:ext cx="5079390" cy="461665"/>
          </a:xfrm>
          <a:prstGeom prst="rect">
            <a:avLst/>
          </a:prstGeom>
          <a:noFill/>
        </p:spPr>
        <p:txBody>
          <a:bodyPr wrap="square" rtlCol="0">
            <a:spAutoFit/>
          </a:bodyPr>
          <a:lstStyle/>
          <a:p>
            <a:r>
              <a:rPr lang="en-US" sz="2400" dirty="0" smtClean="0">
                <a:solidFill>
                  <a:srgbClr val="334D66"/>
                </a:solidFill>
              </a:rPr>
              <a:t>Using APS Funding</a:t>
            </a:r>
            <a:endParaRPr lang="en-US" sz="2400" dirty="0">
              <a:solidFill>
                <a:srgbClr val="334D66"/>
              </a:solidFill>
            </a:endParaRPr>
          </a:p>
        </p:txBody>
      </p:sp>
      <p:grpSp>
        <p:nvGrpSpPr>
          <p:cNvPr id="20" name="Group 19"/>
          <p:cNvGrpSpPr>
            <a:grpSpLocks/>
          </p:cNvGrpSpPr>
          <p:nvPr/>
        </p:nvGrpSpPr>
        <p:grpSpPr bwMode="auto">
          <a:xfrm>
            <a:off x="609600" y="6096000"/>
            <a:ext cx="457200" cy="381000"/>
            <a:chOff x="7995" y="1668"/>
            <a:chExt cx="1650" cy="1422"/>
          </a:xfrm>
        </p:grpSpPr>
        <p:pic>
          <p:nvPicPr>
            <p:cNvPr id="21" name="Picture 20"/>
            <p:cNvPicPr>
              <a:picLocks noChangeAspect="1" noChangeArrowheads="1"/>
            </p:cNvPicPr>
            <p:nvPr/>
          </p:nvPicPr>
          <p:blipFill>
            <a:blip r:embed="rId3" cstate="print"/>
            <a:srcRect/>
            <a:stretch>
              <a:fillRect/>
            </a:stretch>
          </p:blipFill>
          <p:spPr bwMode="auto">
            <a:xfrm>
              <a:off x="8251" y="1668"/>
              <a:ext cx="1244" cy="1422"/>
            </a:xfrm>
            <a:prstGeom prst="rect">
              <a:avLst/>
            </a:prstGeom>
            <a:noFill/>
            <a:ln w="9525">
              <a:noFill/>
              <a:miter lim="800000"/>
              <a:headEnd/>
              <a:tailEnd/>
            </a:ln>
          </p:spPr>
        </p:pic>
        <p:sp>
          <p:nvSpPr>
            <p:cNvPr id="22" name="Oval 21"/>
            <p:cNvSpPr>
              <a:spLocks noChangeArrowheads="1"/>
            </p:cNvSpPr>
            <p:nvPr/>
          </p:nvSpPr>
          <p:spPr bwMode="auto">
            <a:xfrm>
              <a:off x="7995"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sp>
          <p:nvSpPr>
            <p:cNvPr id="23" name="Oval 22"/>
            <p:cNvSpPr>
              <a:spLocks noChangeArrowheads="1"/>
            </p:cNvSpPr>
            <p:nvPr/>
          </p:nvSpPr>
          <p:spPr bwMode="auto">
            <a:xfrm>
              <a:off x="9240"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grpSp>
      <p:sp>
        <p:nvSpPr>
          <p:cNvPr id="24" name="Footer Placeholder 4"/>
          <p:cNvSpPr txBox="1">
            <a:spLocks/>
          </p:cNvSpPr>
          <p:nvPr/>
        </p:nvSpPr>
        <p:spPr>
          <a:xfrm>
            <a:off x="1110975" y="6188827"/>
            <a:ext cx="3699164" cy="278998"/>
          </a:xfrm>
          <a:prstGeom prst="rect">
            <a:avLst/>
          </a:prstGeom>
        </p:spPr>
        <p:txBody>
          <a:bodyPr rtlCol="0"/>
          <a:lstStyle>
            <a:defPPr>
              <a:defRPr lang="en-US"/>
            </a:defPPr>
            <a:lvl1pPr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1pPr>
            <a:lvl2pPr marL="4572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2pPr>
            <a:lvl3pPr marL="9144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3pPr>
            <a:lvl4pPr marL="13716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4pPr>
            <a:lvl5pPr marL="18288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dirty="0" smtClean="0">
                <a:solidFill>
                  <a:schemeClr val="tx1">
                    <a:tint val="75000"/>
                  </a:schemeClr>
                </a:solidFill>
                <a:cs typeface="Times New Roman" pitchFamily="18" charset="0"/>
              </a:rPr>
              <a:t>Alaska Commission on Postsecondary Education</a:t>
            </a:r>
            <a:endParaRPr lang="en-US" sz="1000" dirty="0">
              <a:solidFill>
                <a:schemeClr val="tx1">
                  <a:tint val="75000"/>
                </a:schemeClr>
              </a:solidFill>
              <a:cs typeface="Times New Roman" pitchFamily="18" charset="0"/>
            </a:endParaRPr>
          </a:p>
        </p:txBody>
      </p:sp>
    </p:spTree>
    <p:extLst>
      <p:ext uri="{BB962C8B-B14F-4D97-AF65-F5344CB8AC3E}">
        <p14:creationId xmlns:p14="http://schemas.microsoft.com/office/powerpoint/2010/main" val="35252849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
          <p:cNvSpPr>
            <a:spLocks noGrp="1"/>
          </p:cNvSpPr>
          <p:nvPr>
            <p:ph idx="1"/>
          </p:nvPr>
        </p:nvSpPr>
        <p:spPr>
          <a:xfrm>
            <a:off x="457200" y="1371600"/>
            <a:ext cx="8229600" cy="5059363"/>
          </a:xfrm>
          <a:noFill/>
        </p:spPr>
        <p:txBody>
          <a:bodyPr>
            <a:normAutofit/>
          </a:bodyPr>
          <a:lstStyle/>
          <a:p>
            <a:pPr>
              <a:buFont typeface="Wingdings" pitchFamily="2" charset="2"/>
              <a:buChar char="v"/>
            </a:pPr>
            <a:r>
              <a:rPr lang="en-US" sz="2400" dirty="0" smtClean="0">
                <a:solidFill>
                  <a:srgbClr val="334D66"/>
                </a:solidFill>
                <a:latin typeface="Times New Roman" pitchFamily="18" charset="0"/>
                <a:cs typeface="Times New Roman" pitchFamily="18" charset="0"/>
              </a:rPr>
              <a:t>During the 1st (freshman) year of college: </a:t>
            </a:r>
          </a:p>
          <a:p>
            <a:pPr lvl="1">
              <a:buFont typeface="Wingdings" pitchFamily="2" charset="2"/>
              <a:buChar char="v"/>
            </a:pPr>
            <a:r>
              <a:rPr lang="en-US" sz="2000" dirty="0" smtClean="0">
                <a:solidFill>
                  <a:srgbClr val="334D66"/>
                </a:solidFill>
                <a:latin typeface="Times New Roman" pitchFamily="18" charset="0"/>
                <a:cs typeface="Times New Roman" pitchFamily="18" charset="0"/>
              </a:rPr>
              <a:t>complete 24 semester credits or equivalent for full-time students</a:t>
            </a:r>
          </a:p>
          <a:p>
            <a:pPr lvl="1">
              <a:buFont typeface="Wingdings" pitchFamily="2" charset="2"/>
              <a:buChar char="v"/>
            </a:pPr>
            <a:r>
              <a:rPr lang="en-US" sz="2000" dirty="0" smtClean="0">
                <a:solidFill>
                  <a:srgbClr val="334D66"/>
                </a:solidFill>
                <a:latin typeface="Times New Roman" pitchFamily="18" charset="0"/>
                <a:cs typeface="Times New Roman" pitchFamily="18" charset="0"/>
              </a:rPr>
              <a:t>achieve a cumulative GPA of at least 2.0 on a 4.0 scale </a:t>
            </a:r>
          </a:p>
          <a:p>
            <a:pPr>
              <a:buFont typeface="Wingdings" pitchFamily="2" charset="2"/>
              <a:buChar char="v"/>
            </a:pPr>
            <a:r>
              <a:rPr lang="en-US" sz="2400" dirty="0" smtClean="0">
                <a:solidFill>
                  <a:srgbClr val="334D66"/>
                </a:solidFill>
                <a:latin typeface="Times New Roman" pitchFamily="18" charset="0"/>
                <a:cs typeface="Times New Roman" pitchFamily="18" charset="0"/>
              </a:rPr>
              <a:t>During subsequent (sophomore, junior, senior) years: </a:t>
            </a:r>
          </a:p>
          <a:p>
            <a:pPr lvl="1">
              <a:buFont typeface="Wingdings" pitchFamily="2" charset="2"/>
              <a:buChar char="v"/>
            </a:pPr>
            <a:r>
              <a:rPr lang="en-US" sz="2000" dirty="0" smtClean="0">
                <a:solidFill>
                  <a:srgbClr val="334D66"/>
                </a:solidFill>
                <a:latin typeface="Times New Roman" pitchFamily="18" charset="0"/>
                <a:cs typeface="Times New Roman" pitchFamily="18" charset="0"/>
              </a:rPr>
              <a:t>complete 30 semester credits or equivalent for full-time students</a:t>
            </a:r>
          </a:p>
          <a:p>
            <a:pPr lvl="1">
              <a:buFont typeface="Wingdings" pitchFamily="2" charset="2"/>
              <a:buChar char="v"/>
            </a:pPr>
            <a:r>
              <a:rPr lang="en-US" sz="2000" dirty="0" smtClean="0">
                <a:solidFill>
                  <a:srgbClr val="334D66"/>
                </a:solidFill>
                <a:latin typeface="Times New Roman" pitchFamily="18" charset="0"/>
                <a:cs typeface="Times New Roman" pitchFamily="18" charset="0"/>
              </a:rPr>
              <a:t>achieve and maintain a cumulative GPA of at least 2.5 on a 4.0 scale </a:t>
            </a:r>
          </a:p>
          <a:p>
            <a:pPr>
              <a:buFont typeface="Wingdings" pitchFamily="2" charset="2"/>
              <a:buChar char="v"/>
            </a:pPr>
            <a:r>
              <a:rPr lang="en-US" sz="2400" dirty="0" smtClean="0">
                <a:solidFill>
                  <a:srgbClr val="334D66"/>
                </a:solidFill>
                <a:latin typeface="Times New Roman" pitchFamily="18" charset="0"/>
                <a:cs typeface="Times New Roman" pitchFamily="18" charset="0"/>
              </a:rPr>
              <a:t>As a graduate student: </a:t>
            </a:r>
          </a:p>
          <a:p>
            <a:pPr lvl="1">
              <a:buFont typeface="Wingdings" pitchFamily="2" charset="2"/>
              <a:buChar char="v"/>
            </a:pPr>
            <a:r>
              <a:rPr lang="en-US" sz="2000" dirty="0" smtClean="0">
                <a:solidFill>
                  <a:srgbClr val="334D66"/>
                </a:solidFill>
                <a:latin typeface="Times New Roman" pitchFamily="18" charset="0"/>
                <a:cs typeface="Times New Roman" pitchFamily="18" charset="0"/>
              </a:rPr>
              <a:t>achieve and maintain a cumulative GPA of at least 2.5 on a 4.0 scale </a:t>
            </a:r>
          </a:p>
          <a:p>
            <a:endParaRPr lang="en-US" sz="2000" dirty="0" smtClean="0"/>
          </a:p>
        </p:txBody>
      </p:sp>
      <p:sp>
        <p:nvSpPr>
          <p:cNvPr id="2" name="TextBox 1"/>
          <p:cNvSpPr txBox="1"/>
          <p:nvPr/>
        </p:nvSpPr>
        <p:spPr>
          <a:xfrm>
            <a:off x="685800" y="533400"/>
            <a:ext cx="6180703" cy="461665"/>
          </a:xfrm>
          <a:prstGeom prst="rect">
            <a:avLst/>
          </a:prstGeom>
          <a:noFill/>
        </p:spPr>
        <p:txBody>
          <a:bodyPr wrap="square" rtlCol="0">
            <a:spAutoFit/>
          </a:bodyPr>
          <a:lstStyle/>
          <a:p>
            <a:r>
              <a:rPr lang="en-US" sz="2400" dirty="0" smtClean="0">
                <a:solidFill>
                  <a:srgbClr val="334D66"/>
                </a:solidFill>
              </a:rPr>
              <a:t>Continuing Eligibility Criteria</a:t>
            </a:r>
            <a:endParaRPr lang="en-US" sz="2400" dirty="0">
              <a:solidFill>
                <a:srgbClr val="334D66"/>
              </a:solidFill>
            </a:endParaRPr>
          </a:p>
        </p:txBody>
      </p:sp>
      <p:grpSp>
        <p:nvGrpSpPr>
          <p:cNvPr id="4" name="Group 3"/>
          <p:cNvGrpSpPr>
            <a:grpSpLocks/>
          </p:cNvGrpSpPr>
          <p:nvPr/>
        </p:nvGrpSpPr>
        <p:grpSpPr bwMode="auto">
          <a:xfrm>
            <a:off x="609600" y="6096000"/>
            <a:ext cx="457200" cy="381000"/>
            <a:chOff x="7995" y="1668"/>
            <a:chExt cx="1650" cy="1422"/>
          </a:xfrm>
        </p:grpSpPr>
        <p:pic>
          <p:nvPicPr>
            <p:cNvPr id="5" name="Picture 4"/>
            <p:cNvPicPr>
              <a:picLocks noChangeAspect="1" noChangeArrowheads="1"/>
            </p:cNvPicPr>
            <p:nvPr/>
          </p:nvPicPr>
          <p:blipFill>
            <a:blip r:embed="rId3" cstate="print"/>
            <a:srcRect/>
            <a:stretch>
              <a:fillRect/>
            </a:stretch>
          </p:blipFill>
          <p:spPr bwMode="auto">
            <a:xfrm>
              <a:off x="8251" y="1668"/>
              <a:ext cx="1244" cy="1422"/>
            </a:xfrm>
            <a:prstGeom prst="rect">
              <a:avLst/>
            </a:prstGeom>
            <a:noFill/>
            <a:ln w="9525">
              <a:noFill/>
              <a:miter lim="800000"/>
              <a:headEnd/>
              <a:tailEnd/>
            </a:ln>
          </p:spPr>
        </p:pic>
        <p:sp>
          <p:nvSpPr>
            <p:cNvPr id="6" name="Oval 5"/>
            <p:cNvSpPr>
              <a:spLocks noChangeArrowheads="1"/>
            </p:cNvSpPr>
            <p:nvPr/>
          </p:nvSpPr>
          <p:spPr bwMode="auto">
            <a:xfrm>
              <a:off x="7995"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sp>
          <p:nvSpPr>
            <p:cNvPr id="7" name="Oval 6"/>
            <p:cNvSpPr>
              <a:spLocks noChangeArrowheads="1"/>
            </p:cNvSpPr>
            <p:nvPr/>
          </p:nvSpPr>
          <p:spPr bwMode="auto">
            <a:xfrm>
              <a:off x="9240"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grpSp>
      <p:sp>
        <p:nvSpPr>
          <p:cNvPr id="8" name="Footer Placeholder 4"/>
          <p:cNvSpPr txBox="1">
            <a:spLocks/>
          </p:cNvSpPr>
          <p:nvPr/>
        </p:nvSpPr>
        <p:spPr>
          <a:xfrm>
            <a:off x="1110975" y="6188827"/>
            <a:ext cx="3699164" cy="278998"/>
          </a:xfrm>
          <a:prstGeom prst="rect">
            <a:avLst/>
          </a:prstGeom>
        </p:spPr>
        <p:txBody>
          <a:bodyPr rtlCol="0"/>
          <a:lstStyle>
            <a:defPPr>
              <a:defRPr lang="en-US"/>
            </a:defPPr>
            <a:lvl1pPr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1pPr>
            <a:lvl2pPr marL="4572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2pPr>
            <a:lvl3pPr marL="9144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3pPr>
            <a:lvl4pPr marL="13716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4pPr>
            <a:lvl5pPr marL="18288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dirty="0" smtClean="0">
                <a:solidFill>
                  <a:schemeClr val="tx1">
                    <a:tint val="75000"/>
                  </a:schemeClr>
                </a:solidFill>
                <a:cs typeface="Times New Roman" pitchFamily="18" charset="0"/>
              </a:rPr>
              <a:t>Alaska Commission on Postsecondary Education</a:t>
            </a:r>
            <a:endParaRPr lang="en-US" sz="1000" dirty="0">
              <a:solidFill>
                <a:schemeClr val="tx1">
                  <a:tint val="75000"/>
                </a:schemeClr>
              </a:solidFill>
              <a:cs typeface="Times New Roman" pitchFamily="18" charset="0"/>
            </a:endParaRPr>
          </a:p>
        </p:txBody>
      </p:sp>
    </p:spTree>
    <p:extLst>
      <p:ext uri="{BB962C8B-B14F-4D97-AF65-F5344CB8AC3E}">
        <p14:creationId xmlns:p14="http://schemas.microsoft.com/office/powerpoint/2010/main" val="28294200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cstate="print"/>
          <a:srcRect b="24707"/>
          <a:stretch>
            <a:fillRect/>
          </a:stretch>
        </p:blipFill>
        <p:spPr bwMode="auto">
          <a:xfrm>
            <a:off x="390808" y="2133600"/>
            <a:ext cx="4257391" cy="3657600"/>
          </a:xfrm>
          <a:prstGeom prst="rect">
            <a:avLst/>
          </a:prstGeom>
          <a:noFill/>
          <a:ln w="9525">
            <a:noFill/>
            <a:miter lim="800000"/>
            <a:headEnd/>
            <a:tailEnd/>
          </a:ln>
          <a:effectLst/>
        </p:spPr>
      </p:pic>
      <p:grpSp>
        <p:nvGrpSpPr>
          <p:cNvPr id="19" name="Group 6"/>
          <p:cNvGrpSpPr>
            <a:grpSpLocks/>
          </p:cNvGrpSpPr>
          <p:nvPr/>
        </p:nvGrpSpPr>
        <p:grpSpPr bwMode="auto">
          <a:xfrm>
            <a:off x="3810000" y="5461806"/>
            <a:ext cx="457200" cy="108513"/>
            <a:chOff x="7995" y="2145"/>
            <a:chExt cx="1650" cy="405"/>
          </a:xfrm>
        </p:grpSpPr>
        <p:sp>
          <p:nvSpPr>
            <p:cNvPr id="21" name="Oval 8"/>
            <p:cNvSpPr>
              <a:spLocks noChangeArrowheads="1"/>
            </p:cNvSpPr>
            <p:nvPr/>
          </p:nvSpPr>
          <p:spPr bwMode="auto">
            <a:xfrm>
              <a:off x="7995" y="2145"/>
              <a:ext cx="405" cy="405"/>
            </a:xfrm>
            <a:prstGeom prst="ellipse">
              <a:avLst/>
            </a:prstGeom>
            <a:solidFill>
              <a:srgbClr val="FFFFFF"/>
            </a:solidFill>
            <a:ln w="9525">
              <a:noFill/>
              <a:round/>
              <a:headEnd/>
              <a:tailEnd/>
            </a:ln>
          </p:spPr>
          <p:txBody>
            <a:bodyPr/>
            <a:lstStyle/>
            <a:p>
              <a:endParaRPr lang="en-US">
                <a:latin typeface="Calibri" pitchFamily="34" charset="0"/>
              </a:endParaRPr>
            </a:p>
          </p:txBody>
        </p:sp>
        <p:sp>
          <p:nvSpPr>
            <p:cNvPr id="22" name="Oval 9"/>
            <p:cNvSpPr>
              <a:spLocks noChangeArrowheads="1"/>
            </p:cNvSpPr>
            <p:nvPr/>
          </p:nvSpPr>
          <p:spPr bwMode="auto">
            <a:xfrm>
              <a:off x="9240" y="2145"/>
              <a:ext cx="405" cy="405"/>
            </a:xfrm>
            <a:prstGeom prst="ellipse">
              <a:avLst/>
            </a:prstGeom>
            <a:solidFill>
              <a:srgbClr val="FFFFFF"/>
            </a:solidFill>
            <a:ln w="9525">
              <a:noFill/>
              <a:round/>
              <a:headEnd/>
              <a:tailEnd/>
            </a:ln>
          </p:spPr>
          <p:txBody>
            <a:bodyPr/>
            <a:lstStyle/>
            <a:p>
              <a:endParaRPr lang="en-US">
                <a:latin typeface="Calibri" pitchFamily="34" charset="0"/>
              </a:endParaRPr>
            </a:p>
          </p:txBody>
        </p:sp>
      </p:grpSp>
      <p:grpSp>
        <p:nvGrpSpPr>
          <p:cNvPr id="29" name="Group 28"/>
          <p:cNvGrpSpPr/>
          <p:nvPr/>
        </p:nvGrpSpPr>
        <p:grpSpPr>
          <a:xfrm>
            <a:off x="4953000" y="2133600"/>
            <a:ext cx="3824685" cy="3810000"/>
            <a:chOff x="1752600" y="-76200"/>
            <a:chExt cx="5943600" cy="6684336"/>
          </a:xfrm>
        </p:grpSpPr>
        <p:grpSp>
          <p:nvGrpSpPr>
            <p:cNvPr id="30" name="Group 24"/>
            <p:cNvGrpSpPr/>
            <p:nvPr/>
          </p:nvGrpSpPr>
          <p:grpSpPr>
            <a:xfrm>
              <a:off x="1752600" y="-76200"/>
              <a:ext cx="5943599" cy="6059512"/>
              <a:chOff x="1752600" y="-76200"/>
              <a:chExt cx="5943599" cy="6059512"/>
            </a:xfrm>
          </p:grpSpPr>
          <p:pic>
            <p:nvPicPr>
              <p:cNvPr id="32" name="Picture 2"/>
              <p:cNvPicPr>
                <a:picLocks noChangeAspect="1" noChangeArrowheads="1"/>
              </p:cNvPicPr>
              <p:nvPr/>
            </p:nvPicPr>
            <p:blipFill>
              <a:blip r:embed="rId4" cstate="print"/>
              <a:srcRect b="11047"/>
              <a:stretch>
                <a:fillRect/>
              </a:stretch>
            </p:blipFill>
            <p:spPr bwMode="auto">
              <a:xfrm>
                <a:off x="1762124" y="1752600"/>
                <a:ext cx="5934075" cy="4230712"/>
              </a:xfrm>
              <a:prstGeom prst="rect">
                <a:avLst/>
              </a:prstGeom>
              <a:noFill/>
              <a:ln w="9525">
                <a:noFill/>
                <a:miter lim="800000"/>
                <a:headEnd/>
                <a:tailEnd/>
              </a:ln>
            </p:spPr>
          </p:pic>
          <p:pic>
            <p:nvPicPr>
              <p:cNvPr id="33" name="Picture 4"/>
              <p:cNvPicPr>
                <a:picLocks noChangeAspect="1" noChangeArrowheads="1"/>
              </p:cNvPicPr>
              <p:nvPr/>
            </p:nvPicPr>
            <p:blipFill>
              <a:blip r:embed="rId5" cstate="print"/>
              <a:srcRect b="61649"/>
              <a:stretch>
                <a:fillRect/>
              </a:stretch>
            </p:blipFill>
            <p:spPr bwMode="auto">
              <a:xfrm>
                <a:off x="1752600" y="-76200"/>
                <a:ext cx="5934075" cy="1905000"/>
              </a:xfrm>
              <a:prstGeom prst="rect">
                <a:avLst/>
              </a:prstGeom>
              <a:noFill/>
              <a:ln w="9525">
                <a:noFill/>
                <a:miter lim="800000"/>
                <a:headEnd/>
                <a:tailEnd/>
              </a:ln>
            </p:spPr>
          </p:pic>
        </p:grpSp>
        <p:pic>
          <p:nvPicPr>
            <p:cNvPr id="31" name="Picture 4"/>
            <p:cNvPicPr>
              <a:picLocks noChangeAspect="1" noChangeArrowheads="1"/>
            </p:cNvPicPr>
            <p:nvPr/>
          </p:nvPicPr>
          <p:blipFill>
            <a:blip r:embed="rId5" cstate="print"/>
            <a:srcRect t="85906"/>
            <a:stretch>
              <a:fillRect/>
            </a:stretch>
          </p:blipFill>
          <p:spPr bwMode="auto">
            <a:xfrm>
              <a:off x="1762125" y="5908048"/>
              <a:ext cx="5934075" cy="700088"/>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APS.alaska.gov and Alaska Student Aid Portal (ASAP)</a:t>
            </a:r>
            <a:endParaRPr lang="en-US" dirty="0">
              <a:latin typeface="Times New Roman" pitchFamily="18" charset="0"/>
              <a:cs typeface="Times New Roman" pitchFamily="18" charset="0"/>
            </a:endParaRPr>
          </a:p>
        </p:txBody>
      </p:sp>
      <p:grpSp>
        <p:nvGrpSpPr>
          <p:cNvPr id="12" name="Group 11"/>
          <p:cNvGrpSpPr>
            <a:grpSpLocks/>
          </p:cNvGrpSpPr>
          <p:nvPr/>
        </p:nvGrpSpPr>
        <p:grpSpPr bwMode="auto">
          <a:xfrm>
            <a:off x="609600" y="6096000"/>
            <a:ext cx="457200" cy="381000"/>
            <a:chOff x="7995" y="1668"/>
            <a:chExt cx="1650" cy="1422"/>
          </a:xfrm>
        </p:grpSpPr>
        <p:pic>
          <p:nvPicPr>
            <p:cNvPr id="13" name="Picture 12"/>
            <p:cNvPicPr>
              <a:picLocks noChangeAspect="1" noChangeArrowheads="1"/>
            </p:cNvPicPr>
            <p:nvPr/>
          </p:nvPicPr>
          <p:blipFill>
            <a:blip r:embed="rId6" cstate="print"/>
            <a:srcRect/>
            <a:stretch>
              <a:fillRect/>
            </a:stretch>
          </p:blipFill>
          <p:spPr bwMode="auto">
            <a:xfrm>
              <a:off x="8251" y="1668"/>
              <a:ext cx="1244" cy="1422"/>
            </a:xfrm>
            <a:prstGeom prst="rect">
              <a:avLst/>
            </a:prstGeom>
            <a:noFill/>
            <a:ln w="9525">
              <a:noFill/>
              <a:miter lim="800000"/>
              <a:headEnd/>
              <a:tailEnd/>
            </a:ln>
          </p:spPr>
        </p:pic>
        <p:sp>
          <p:nvSpPr>
            <p:cNvPr id="14" name="Oval 13"/>
            <p:cNvSpPr>
              <a:spLocks noChangeArrowheads="1"/>
            </p:cNvSpPr>
            <p:nvPr/>
          </p:nvSpPr>
          <p:spPr bwMode="auto">
            <a:xfrm>
              <a:off x="7995"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sp>
          <p:nvSpPr>
            <p:cNvPr id="15" name="Oval 14"/>
            <p:cNvSpPr>
              <a:spLocks noChangeArrowheads="1"/>
            </p:cNvSpPr>
            <p:nvPr/>
          </p:nvSpPr>
          <p:spPr bwMode="auto">
            <a:xfrm>
              <a:off x="9240"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grpSp>
      <p:sp>
        <p:nvSpPr>
          <p:cNvPr id="16" name="Footer Placeholder 4"/>
          <p:cNvSpPr txBox="1">
            <a:spLocks/>
          </p:cNvSpPr>
          <p:nvPr/>
        </p:nvSpPr>
        <p:spPr>
          <a:xfrm>
            <a:off x="1110975" y="6188827"/>
            <a:ext cx="3699164" cy="278998"/>
          </a:xfrm>
          <a:prstGeom prst="rect">
            <a:avLst/>
          </a:prstGeom>
        </p:spPr>
        <p:txBody>
          <a:bodyPr rtlCol="0"/>
          <a:lstStyle>
            <a:defPPr>
              <a:defRPr lang="en-US"/>
            </a:defPPr>
            <a:lvl1pPr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1pPr>
            <a:lvl2pPr marL="4572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2pPr>
            <a:lvl3pPr marL="9144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3pPr>
            <a:lvl4pPr marL="13716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4pPr>
            <a:lvl5pPr marL="18288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dirty="0" smtClean="0">
                <a:solidFill>
                  <a:schemeClr val="tx1">
                    <a:tint val="75000"/>
                  </a:schemeClr>
                </a:solidFill>
                <a:cs typeface="Times New Roman" pitchFamily="18" charset="0"/>
              </a:rPr>
              <a:t>Alaska Commission on Postsecondary Education</a:t>
            </a:r>
            <a:endParaRPr lang="en-US" sz="1000" dirty="0">
              <a:solidFill>
                <a:schemeClr val="tx1">
                  <a:tint val="75000"/>
                </a:schemeClr>
              </a:solidFill>
              <a:cs typeface="Times New Roman" pitchFamily="18" charset="0"/>
            </a:endParaRPr>
          </a:p>
        </p:txBody>
      </p:sp>
    </p:spTree>
    <p:extLst>
      <p:ext uri="{BB962C8B-B14F-4D97-AF65-F5344CB8AC3E}">
        <p14:creationId xmlns:p14="http://schemas.microsoft.com/office/powerpoint/2010/main" val="38143609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396875" y="450850"/>
            <a:ext cx="8181975" cy="450850"/>
          </a:xfrm>
        </p:spPr>
        <p:txBody>
          <a:bodyPr/>
          <a:lstStyle/>
          <a:p>
            <a:r>
              <a:rPr lang="en-US" dirty="0" smtClean="0">
                <a:latin typeface="Times New Roman" pitchFamily="18" charset="0"/>
              </a:rPr>
              <a:t>Financial Aid Programs—AlaskAdvantage Education Grants</a:t>
            </a:r>
            <a:endParaRPr lang="en-US" dirty="0"/>
          </a:p>
        </p:txBody>
      </p:sp>
      <p:sp>
        <p:nvSpPr>
          <p:cNvPr id="203779" name="Rectangle 3"/>
          <p:cNvSpPr>
            <a:spLocks noGrp="1" noChangeArrowheads="1"/>
          </p:cNvSpPr>
          <p:nvPr>
            <p:ph type="body" idx="1"/>
          </p:nvPr>
        </p:nvSpPr>
        <p:spPr>
          <a:xfrm>
            <a:off x="673100" y="1160463"/>
            <a:ext cx="7632700" cy="4783137"/>
          </a:xfrm>
        </p:spPr>
        <p:txBody>
          <a:bodyPr/>
          <a:lstStyle/>
          <a:p>
            <a:pPr marL="346075" indent="-346075">
              <a:lnSpc>
                <a:spcPct val="90000"/>
              </a:lnSpc>
              <a:buFont typeface="ZapfDingbats BT" pitchFamily="18" charset="2"/>
              <a:buNone/>
            </a:pPr>
            <a:r>
              <a:rPr lang="en-US" sz="2400" dirty="0" smtClean="0">
                <a:solidFill>
                  <a:srgbClr val="334D66"/>
                </a:solidFill>
                <a:latin typeface="Times New Roman" pitchFamily="18" charset="0"/>
              </a:rPr>
              <a:t>AlaskAdvantage Education Grants</a:t>
            </a:r>
          </a:p>
          <a:p>
            <a:pPr>
              <a:lnSpc>
                <a:spcPct val="90000"/>
              </a:lnSpc>
              <a:buFont typeface="Wingdings" pitchFamily="2" charset="2"/>
              <a:buChar char="v"/>
            </a:pPr>
            <a:r>
              <a:rPr lang="en-US" sz="2400" dirty="0" smtClean="0">
                <a:solidFill>
                  <a:srgbClr val="334D66"/>
                </a:solidFill>
                <a:latin typeface="Times New Roman" pitchFamily="18" charset="0"/>
              </a:rPr>
              <a:t>$2,877,237 awarded in FY12 to 2,532 students</a:t>
            </a:r>
          </a:p>
          <a:p>
            <a:pPr>
              <a:lnSpc>
                <a:spcPct val="90000"/>
              </a:lnSpc>
              <a:buFont typeface="Wingdings" pitchFamily="2" charset="2"/>
              <a:buChar char="v"/>
            </a:pPr>
            <a:r>
              <a:rPr lang="en-US" sz="2400" dirty="0" smtClean="0">
                <a:solidFill>
                  <a:srgbClr val="334D66"/>
                </a:solidFill>
                <a:latin typeface="Times New Roman" pitchFamily="18" charset="0"/>
              </a:rPr>
              <a:t>$3,991,000 awarded in FY13 (thru January, 2013) to 2,532 students</a:t>
            </a:r>
          </a:p>
          <a:p>
            <a:pPr marL="0" indent="0">
              <a:lnSpc>
                <a:spcPct val="90000"/>
              </a:lnSpc>
              <a:buNone/>
            </a:pPr>
            <a:r>
              <a:rPr lang="en-US" sz="2400" dirty="0" smtClean="0">
                <a:solidFill>
                  <a:srgbClr val="334D66"/>
                </a:solidFill>
                <a:latin typeface="Times New Roman" pitchFamily="18" charset="0"/>
              </a:rPr>
              <a:t>AEGs are need-based grants ranging from a $500 to $3,000*</a:t>
            </a:r>
          </a:p>
          <a:p>
            <a:pPr marL="0" indent="0">
              <a:lnSpc>
                <a:spcPct val="90000"/>
              </a:lnSpc>
              <a:buNone/>
            </a:pPr>
            <a:endParaRPr lang="en-US" sz="2400" dirty="0">
              <a:solidFill>
                <a:srgbClr val="334D66"/>
              </a:solidFill>
              <a:latin typeface="Times New Roman" pitchFamily="18" charset="0"/>
            </a:endParaRPr>
          </a:p>
          <a:p>
            <a:pPr marL="0" indent="0">
              <a:lnSpc>
                <a:spcPct val="90000"/>
              </a:lnSpc>
              <a:buNone/>
            </a:pPr>
            <a:r>
              <a:rPr lang="en-US" sz="1600" dirty="0" smtClean="0">
                <a:solidFill>
                  <a:srgbClr val="334D66"/>
                </a:solidFill>
                <a:latin typeface="Times New Roman" pitchFamily="18" charset="0"/>
              </a:rPr>
              <a:t>*Basic grant maximum is $1,500/year.  Priority awards of up to $3,000/year are available to students in programs of study in certain workforce shortage areas:  Allied Health, Process Industries, Protective and Social Service, and Education.  Priority awards are also available to otherwise eligible students who can demonstrate through a qualifying ACT or SAT score or through APS eligibility that they participated in a secondary education program of study that is a predictor of postsecondary education success.</a:t>
            </a:r>
          </a:p>
        </p:txBody>
      </p:sp>
      <p:grpSp>
        <p:nvGrpSpPr>
          <p:cNvPr id="4" name="Group 3"/>
          <p:cNvGrpSpPr>
            <a:grpSpLocks/>
          </p:cNvGrpSpPr>
          <p:nvPr/>
        </p:nvGrpSpPr>
        <p:grpSpPr bwMode="auto">
          <a:xfrm>
            <a:off x="685800" y="6096000"/>
            <a:ext cx="457200" cy="381000"/>
            <a:chOff x="7995" y="1668"/>
            <a:chExt cx="1650" cy="1422"/>
          </a:xfrm>
        </p:grpSpPr>
        <p:pic>
          <p:nvPicPr>
            <p:cNvPr id="5" name="Picture 4"/>
            <p:cNvPicPr>
              <a:picLocks noChangeAspect="1" noChangeArrowheads="1"/>
            </p:cNvPicPr>
            <p:nvPr/>
          </p:nvPicPr>
          <p:blipFill>
            <a:blip r:embed="rId3" cstate="print"/>
            <a:srcRect/>
            <a:stretch>
              <a:fillRect/>
            </a:stretch>
          </p:blipFill>
          <p:spPr bwMode="auto">
            <a:xfrm>
              <a:off x="8251" y="1668"/>
              <a:ext cx="1244" cy="1422"/>
            </a:xfrm>
            <a:prstGeom prst="rect">
              <a:avLst/>
            </a:prstGeom>
            <a:noFill/>
            <a:ln w="9525">
              <a:noFill/>
              <a:miter lim="800000"/>
              <a:headEnd/>
              <a:tailEnd/>
            </a:ln>
          </p:spPr>
        </p:pic>
        <p:sp>
          <p:nvSpPr>
            <p:cNvPr id="6" name="Oval 5"/>
            <p:cNvSpPr>
              <a:spLocks noChangeArrowheads="1"/>
            </p:cNvSpPr>
            <p:nvPr/>
          </p:nvSpPr>
          <p:spPr bwMode="auto">
            <a:xfrm>
              <a:off x="7995"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sp>
          <p:nvSpPr>
            <p:cNvPr id="7" name="Oval 6"/>
            <p:cNvSpPr>
              <a:spLocks noChangeArrowheads="1"/>
            </p:cNvSpPr>
            <p:nvPr/>
          </p:nvSpPr>
          <p:spPr bwMode="auto">
            <a:xfrm>
              <a:off x="9240"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grpSp>
      <p:sp>
        <p:nvSpPr>
          <p:cNvPr id="8" name="Footer Placeholder 4"/>
          <p:cNvSpPr txBox="1">
            <a:spLocks/>
          </p:cNvSpPr>
          <p:nvPr/>
        </p:nvSpPr>
        <p:spPr>
          <a:xfrm>
            <a:off x="1110975" y="6188827"/>
            <a:ext cx="3699164" cy="278998"/>
          </a:xfrm>
          <a:prstGeom prst="rect">
            <a:avLst/>
          </a:prstGeom>
        </p:spPr>
        <p:txBody>
          <a:bodyPr rtlCol="0"/>
          <a:lstStyle>
            <a:defPPr>
              <a:defRPr lang="en-US"/>
            </a:defPPr>
            <a:lvl1pPr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1pPr>
            <a:lvl2pPr marL="4572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2pPr>
            <a:lvl3pPr marL="9144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3pPr>
            <a:lvl4pPr marL="13716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4pPr>
            <a:lvl5pPr marL="18288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dirty="0" smtClean="0">
                <a:solidFill>
                  <a:schemeClr val="tx1">
                    <a:tint val="75000"/>
                  </a:schemeClr>
                </a:solidFill>
                <a:cs typeface="Times New Roman" pitchFamily="18" charset="0"/>
              </a:rPr>
              <a:t>Alaska Commission on Postsecondary Education</a:t>
            </a:r>
            <a:endParaRPr lang="en-US" sz="1000" dirty="0">
              <a:solidFill>
                <a:schemeClr val="tx1">
                  <a:tint val="75000"/>
                </a:schemeClr>
              </a:solidFill>
              <a:cs typeface="Times New Roman" pitchFamily="18" charset="0"/>
            </a:endParaRPr>
          </a:p>
        </p:txBody>
      </p:sp>
    </p:spTree>
    <p:extLst>
      <p:ext uri="{BB962C8B-B14F-4D97-AF65-F5344CB8AC3E}">
        <p14:creationId xmlns:p14="http://schemas.microsoft.com/office/powerpoint/2010/main" val="18122057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6" name="Rectangle 4"/>
          <p:cNvSpPr>
            <a:spLocks noGrp="1" noChangeArrowheads="1"/>
          </p:cNvSpPr>
          <p:nvPr>
            <p:ph type="ctrTitle"/>
          </p:nvPr>
        </p:nvSpPr>
        <p:spPr>
          <a:xfrm>
            <a:off x="685800" y="2130425"/>
            <a:ext cx="7772400" cy="2289175"/>
          </a:xfrm>
        </p:spPr>
        <p:txBody>
          <a:bodyPr/>
          <a:lstStyle/>
          <a:p>
            <a:pPr algn="ctr"/>
            <a:r>
              <a:rPr lang="en-US" dirty="0" smtClean="0">
                <a:latin typeface="Times New Roman" pitchFamily="18" charset="0"/>
              </a:rPr>
              <a:t>Non-financial aid programs and services</a:t>
            </a:r>
            <a:endParaRPr lang="en-US" dirty="0">
              <a:latin typeface="Times New Roman" pitchFamily="18" charset="0"/>
            </a:endParaRPr>
          </a:p>
        </p:txBody>
      </p:sp>
      <p:grpSp>
        <p:nvGrpSpPr>
          <p:cNvPr id="3" name="Group 2"/>
          <p:cNvGrpSpPr>
            <a:grpSpLocks/>
          </p:cNvGrpSpPr>
          <p:nvPr/>
        </p:nvGrpSpPr>
        <p:grpSpPr bwMode="auto">
          <a:xfrm>
            <a:off x="685800" y="6096000"/>
            <a:ext cx="457200" cy="381000"/>
            <a:chOff x="7995" y="1668"/>
            <a:chExt cx="1650" cy="1422"/>
          </a:xfrm>
        </p:grpSpPr>
        <p:pic>
          <p:nvPicPr>
            <p:cNvPr id="4" name="Picture 3"/>
            <p:cNvPicPr>
              <a:picLocks noChangeAspect="1" noChangeArrowheads="1"/>
            </p:cNvPicPr>
            <p:nvPr/>
          </p:nvPicPr>
          <p:blipFill>
            <a:blip r:embed="rId2" cstate="print"/>
            <a:srcRect/>
            <a:stretch>
              <a:fillRect/>
            </a:stretch>
          </p:blipFill>
          <p:spPr bwMode="auto">
            <a:xfrm>
              <a:off x="8251" y="1668"/>
              <a:ext cx="1244" cy="1422"/>
            </a:xfrm>
            <a:prstGeom prst="rect">
              <a:avLst/>
            </a:prstGeom>
            <a:noFill/>
            <a:ln w="9525">
              <a:noFill/>
              <a:miter lim="800000"/>
              <a:headEnd/>
              <a:tailEnd/>
            </a:ln>
          </p:spPr>
        </p:pic>
        <p:sp>
          <p:nvSpPr>
            <p:cNvPr id="5" name="Oval 4"/>
            <p:cNvSpPr>
              <a:spLocks noChangeArrowheads="1"/>
            </p:cNvSpPr>
            <p:nvPr/>
          </p:nvSpPr>
          <p:spPr bwMode="auto">
            <a:xfrm>
              <a:off x="7995"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sp>
          <p:nvSpPr>
            <p:cNvPr id="6" name="Oval 5"/>
            <p:cNvSpPr>
              <a:spLocks noChangeArrowheads="1"/>
            </p:cNvSpPr>
            <p:nvPr/>
          </p:nvSpPr>
          <p:spPr bwMode="auto">
            <a:xfrm>
              <a:off x="9240"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grpSp>
      <p:sp>
        <p:nvSpPr>
          <p:cNvPr id="7" name="Footer Placeholder 4"/>
          <p:cNvSpPr txBox="1">
            <a:spLocks/>
          </p:cNvSpPr>
          <p:nvPr/>
        </p:nvSpPr>
        <p:spPr>
          <a:xfrm>
            <a:off x="1110975" y="6188827"/>
            <a:ext cx="3699164" cy="278998"/>
          </a:xfrm>
          <a:prstGeom prst="rect">
            <a:avLst/>
          </a:prstGeom>
        </p:spPr>
        <p:txBody>
          <a:bodyPr rtlCol="0"/>
          <a:lstStyle>
            <a:defPPr>
              <a:defRPr lang="en-US"/>
            </a:defPPr>
            <a:lvl1pPr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1pPr>
            <a:lvl2pPr marL="4572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2pPr>
            <a:lvl3pPr marL="9144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3pPr>
            <a:lvl4pPr marL="13716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4pPr>
            <a:lvl5pPr marL="18288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dirty="0" smtClean="0">
                <a:solidFill>
                  <a:schemeClr val="tx1">
                    <a:tint val="75000"/>
                  </a:schemeClr>
                </a:solidFill>
                <a:cs typeface="Times New Roman" pitchFamily="18" charset="0"/>
              </a:rPr>
              <a:t>Alaska Commission on Postsecondary Education</a:t>
            </a:r>
            <a:endParaRPr lang="en-US" sz="1000" dirty="0">
              <a:solidFill>
                <a:schemeClr val="tx1">
                  <a:tint val="75000"/>
                </a:schemeClr>
              </a:solidFill>
              <a:cs typeface="Times New Roman" pitchFamily="18" charset="0"/>
            </a:endParaRPr>
          </a:p>
        </p:txBody>
      </p:sp>
    </p:spTree>
    <p:extLst>
      <p:ext uri="{BB962C8B-B14F-4D97-AF65-F5344CB8AC3E}">
        <p14:creationId xmlns:p14="http://schemas.microsoft.com/office/powerpoint/2010/main" val="92433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r>
              <a:rPr lang="en-US" dirty="0" smtClean="0">
                <a:solidFill>
                  <a:schemeClr val="accent1"/>
                </a:solidFill>
                <a:latin typeface="Times New Roman" pitchFamily="18" charset="0"/>
              </a:rPr>
              <a:t>Mission-related Programs and Services</a:t>
            </a:r>
            <a:endParaRPr lang="en-US" dirty="0">
              <a:solidFill>
                <a:schemeClr val="accent1"/>
              </a:solidFill>
            </a:endParaRPr>
          </a:p>
        </p:txBody>
      </p:sp>
      <p:sp>
        <p:nvSpPr>
          <p:cNvPr id="282627" name="Rectangle 3"/>
          <p:cNvSpPr>
            <a:spLocks noGrp="1" noChangeArrowheads="1"/>
          </p:cNvSpPr>
          <p:nvPr>
            <p:ph type="body" idx="1"/>
          </p:nvPr>
        </p:nvSpPr>
        <p:spPr>
          <a:xfrm>
            <a:off x="533400" y="1828800"/>
            <a:ext cx="8077200" cy="3894138"/>
          </a:xfrm>
          <a:noFill/>
          <a:ln/>
        </p:spPr>
        <p:txBody>
          <a:bodyPr/>
          <a:lstStyle/>
          <a:p>
            <a:pPr defTabSz="857250">
              <a:spcBef>
                <a:spcPts val="600"/>
              </a:spcBef>
              <a:spcAft>
                <a:spcPts val="600"/>
              </a:spcAft>
              <a:buClr>
                <a:srgbClr val="003366"/>
              </a:buClr>
              <a:buFont typeface="Wingdings" pitchFamily="2" charset="2"/>
              <a:buChar char="v"/>
            </a:pPr>
            <a:r>
              <a:rPr lang="en-US" b="1" dirty="0">
                <a:solidFill>
                  <a:srgbClr val="334D66"/>
                </a:solidFill>
                <a:latin typeface="Times New Roman" pitchFamily="18" charset="0"/>
              </a:rPr>
              <a:t>Financial aid for college and career training</a:t>
            </a:r>
          </a:p>
          <a:p>
            <a:pPr defTabSz="857250">
              <a:spcBef>
                <a:spcPts val="600"/>
              </a:spcBef>
              <a:spcAft>
                <a:spcPts val="600"/>
              </a:spcAft>
              <a:buClr>
                <a:srgbClr val="003366"/>
              </a:buClr>
              <a:buFont typeface="Wingdings" pitchFamily="2" charset="2"/>
              <a:buChar char="v"/>
            </a:pPr>
            <a:r>
              <a:rPr lang="en-US" b="1" dirty="0">
                <a:solidFill>
                  <a:srgbClr val="334D66"/>
                </a:solidFill>
                <a:latin typeface="Times New Roman" pitchFamily="18" charset="0"/>
              </a:rPr>
              <a:t>Advocacy and support for postsecondary participation in Alaska</a:t>
            </a:r>
          </a:p>
          <a:p>
            <a:pPr defTabSz="857250">
              <a:spcBef>
                <a:spcPts val="600"/>
              </a:spcBef>
              <a:spcAft>
                <a:spcPts val="600"/>
              </a:spcAft>
              <a:buClr>
                <a:srgbClr val="003366"/>
              </a:buClr>
              <a:buFont typeface="Wingdings" pitchFamily="2" charset="2"/>
              <a:buChar char="v"/>
            </a:pPr>
            <a:r>
              <a:rPr lang="en-US" b="1" dirty="0" smtClean="0">
                <a:solidFill>
                  <a:srgbClr val="334D66"/>
                </a:solidFill>
                <a:latin typeface="Times New Roman" pitchFamily="18" charset="0"/>
              </a:rPr>
              <a:t>Programs creating early awareness of the importance of preparing for success in higher education and career training </a:t>
            </a:r>
            <a:endParaRPr lang="en-US" b="1" dirty="0">
              <a:solidFill>
                <a:srgbClr val="334D66"/>
              </a:solidFill>
              <a:latin typeface="Times New Roman" pitchFamily="18" charset="0"/>
            </a:endParaRPr>
          </a:p>
          <a:p>
            <a:pPr defTabSz="857250">
              <a:spcBef>
                <a:spcPts val="600"/>
              </a:spcBef>
              <a:spcAft>
                <a:spcPts val="600"/>
              </a:spcAft>
              <a:buClr>
                <a:srgbClr val="003366"/>
              </a:buClr>
              <a:buFont typeface="Wingdings" pitchFamily="2" charset="2"/>
              <a:buChar char="v"/>
            </a:pPr>
            <a:r>
              <a:rPr lang="en-US" b="1" dirty="0" smtClean="0">
                <a:solidFill>
                  <a:srgbClr val="334D66"/>
                </a:solidFill>
                <a:latin typeface="Times New Roman" pitchFamily="18" charset="0"/>
              </a:rPr>
              <a:t>Education planning tools and resources</a:t>
            </a:r>
          </a:p>
          <a:p>
            <a:pPr defTabSz="857250">
              <a:spcBef>
                <a:spcPts val="600"/>
              </a:spcBef>
              <a:spcAft>
                <a:spcPts val="600"/>
              </a:spcAft>
              <a:buClr>
                <a:srgbClr val="003366"/>
              </a:buClr>
              <a:buFont typeface="Wingdings" pitchFamily="2" charset="2"/>
              <a:buChar char="v"/>
            </a:pPr>
            <a:r>
              <a:rPr lang="en-US" b="1" dirty="0" smtClean="0">
                <a:solidFill>
                  <a:srgbClr val="334D66"/>
                </a:solidFill>
                <a:latin typeface="Times New Roman" pitchFamily="18" charset="0"/>
              </a:rPr>
              <a:t>Education consumer protection through institutional authorization</a:t>
            </a:r>
          </a:p>
          <a:p>
            <a:pPr defTabSz="857250">
              <a:spcBef>
                <a:spcPts val="600"/>
              </a:spcBef>
              <a:spcAft>
                <a:spcPts val="600"/>
              </a:spcAft>
              <a:buClr>
                <a:srgbClr val="003366"/>
              </a:buClr>
              <a:buFont typeface="Wingdings" pitchFamily="2" charset="2"/>
              <a:buChar char="v"/>
            </a:pPr>
            <a:r>
              <a:rPr lang="en-US" b="1" dirty="0" smtClean="0">
                <a:solidFill>
                  <a:srgbClr val="334D66"/>
                </a:solidFill>
                <a:latin typeface="Times New Roman" pitchFamily="18" charset="0"/>
              </a:rPr>
              <a:t>Research and analysis of Alaska education trends and outcomes</a:t>
            </a:r>
          </a:p>
          <a:p>
            <a:pPr defTabSz="857250">
              <a:spcBef>
                <a:spcPct val="50000"/>
              </a:spcBef>
              <a:spcAft>
                <a:spcPct val="40000"/>
              </a:spcAft>
              <a:buClr>
                <a:srgbClr val="003366"/>
              </a:buClr>
              <a:buFont typeface="Wingdings" pitchFamily="2" charset="2"/>
              <a:buChar char="v"/>
            </a:pPr>
            <a:endParaRPr lang="en-US" b="1" dirty="0" smtClean="0">
              <a:latin typeface="Times New Roman" pitchFamily="18" charset="0"/>
            </a:endParaRPr>
          </a:p>
          <a:p>
            <a:pPr marL="346075" indent="-346075" defTabSz="857250">
              <a:spcBef>
                <a:spcPct val="50000"/>
              </a:spcBef>
              <a:spcAft>
                <a:spcPct val="40000"/>
              </a:spcAft>
              <a:buClr>
                <a:srgbClr val="003366"/>
              </a:buClr>
              <a:buNone/>
            </a:pPr>
            <a:endParaRPr lang="en-US" dirty="0">
              <a:latin typeface="Times New Roman" pitchFamily="18" charset="0"/>
            </a:endParaRPr>
          </a:p>
        </p:txBody>
      </p:sp>
      <p:grpSp>
        <p:nvGrpSpPr>
          <p:cNvPr id="5" name="Group 4"/>
          <p:cNvGrpSpPr>
            <a:grpSpLocks/>
          </p:cNvGrpSpPr>
          <p:nvPr/>
        </p:nvGrpSpPr>
        <p:grpSpPr bwMode="auto">
          <a:xfrm>
            <a:off x="685800" y="6096000"/>
            <a:ext cx="457200" cy="381000"/>
            <a:chOff x="7995" y="1668"/>
            <a:chExt cx="1650" cy="1422"/>
          </a:xfrm>
        </p:grpSpPr>
        <p:pic>
          <p:nvPicPr>
            <p:cNvPr id="6" name="Picture 5"/>
            <p:cNvPicPr>
              <a:picLocks noChangeAspect="1" noChangeArrowheads="1"/>
            </p:cNvPicPr>
            <p:nvPr/>
          </p:nvPicPr>
          <p:blipFill>
            <a:blip r:embed="rId3" cstate="print"/>
            <a:srcRect/>
            <a:stretch>
              <a:fillRect/>
            </a:stretch>
          </p:blipFill>
          <p:spPr bwMode="auto">
            <a:xfrm>
              <a:off x="8251" y="1668"/>
              <a:ext cx="1244" cy="1422"/>
            </a:xfrm>
            <a:prstGeom prst="rect">
              <a:avLst/>
            </a:prstGeom>
            <a:noFill/>
            <a:ln w="9525">
              <a:noFill/>
              <a:miter lim="800000"/>
              <a:headEnd/>
              <a:tailEnd/>
            </a:ln>
          </p:spPr>
        </p:pic>
        <p:sp>
          <p:nvSpPr>
            <p:cNvPr id="7" name="Oval 6"/>
            <p:cNvSpPr>
              <a:spLocks noChangeArrowheads="1"/>
            </p:cNvSpPr>
            <p:nvPr/>
          </p:nvSpPr>
          <p:spPr bwMode="auto">
            <a:xfrm>
              <a:off x="7995"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sp>
          <p:nvSpPr>
            <p:cNvPr id="8" name="Oval 7"/>
            <p:cNvSpPr>
              <a:spLocks noChangeArrowheads="1"/>
            </p:cNvSpPr>
            <p:nvPr/>
          </p:nvSpPr>
          <p:spPr bwMode="auto">
            <a:xfrm>
              <a:off x="9240"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grpSp>
      <p:sp>
        <p:nvSpPr>
          <p:cNvPr id="9" name="Footer Placeholder 4"/>
          <p:cNvSpPr txBox="1">
            <a:spLocks/>
          </p:cNvSpPr>
          <p:nvPr/>
        </p:nvSpPr>
        <p:spPr>
          <a:xfrm>
            <a:off x="1110975" y="6188827"/>
            <a:ext cx="3699164" cy="278998"/>
          </a:xfrm>
          <a:prstGeom prst="rect">
            <a:avLst/>
          </a:prstGeom>
        </p:spPr>
        <p:txBody>
          <a:bodyPr rtlCol="0"/>
          <a:lstStyle>
            <a:defPPr>
              <a:defRPr lang="en-US"/>
            </a:defPPr>
            <a:lvl1pPr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1pPr>
            <a:lvl2pPr marL="4572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2pPr>
            <a:lvl3pPr marL="9144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3pPr>
            <a:lvl4pPr marL="13716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4pPr>
            <a:lvl5pPr marL="18288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dirty="0" smtClean="0">
                <a:solidFill>
                  <a:schemeClr val="tx1">
                    <a:tint val="75000"/>
                  </a:schemeClr>
                </a:solidFill>
                <a:cs typeface="Times New Roman" pitchFamily="18" charset="0"/>
              </a:rPr>
              <a:t>Alaska Commission on Postsecondary Education</a:t>
            </a:r>
            <a:endParaRPr lang="en-US" sz="1000" dirty="0">
              <a:solidFill>
                <a:schemeClr val="tx1">
                  <a:tint val="75000"/>
                </a:schemeClr>
              </a:solidFill>
              <a:cs typeface="Times New Roman" pitchFamily="18" charset="0"/>
            </a:endParaRPr>
          </a:p>
        </p:txBody>
      </p:sp>
    </p:spTree>
    <p:extLst>
      <p:ext uri="{BB962C8B-B14F-4D97-AF65-F5344CB8AC3E}">
        <p14:creationId xmlns:p14="http://schemas.microsoft.com/office/powerpoint/2010/main" val="3783079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396875" y="450850"/>
            <a:ext cx="8181975" cy="450850"/>
          </a:xfrm>
        </p:spPr>
        <p:txBody>
          <a:bodyPr/>
          <a:lstStyle/>
          <a:p>
            <a:r>
              <a:rPr lang="en-US" dirty="0" smtClean="0">
                <a:latin typeface="Times New Roman" pitchFamily="18" charset="0"/>
              </a:rPr>
              <a:t>Outreach and Early Awareness Programs</a:t>
            </a:r>
            <a:endParaRPr lang="en-US" dirty="0"/>
          </a:p>
        </p:txBody>
      </p:sp>
      <p:sp>
        <p:nvSpPr>
          <p:cNvPr id="203779" name="Rectangle 3"/>
          <p:cNvSpPr>
            <a:spLocks noGrp="1" noChangeArrowheads="1"/>
          </p:cNvSpPr>
          <p:nvPr>
            <p:ph type="body" idx="1"/>
          </p:nvPr>
        </p:nvSpPr>
        <p:spPr>
          <a:xfrm>
            <a:off x="673100" y="1160463"/>
            <a:ext cx="7632700" cy="4783137"/>
          </a:xfrm>
        </p:spPr>
        <p:txBody>
          <a:bodyPr/>
          <a:lstStyle/>
          <a:p>
            <a:pPr marL="0" indent="0">
              <a:lnSpc>
                <a:spcPct val="90000"/>
              </a:lnSpc>
              <a:buClr>
                <a:srgbClr val="003366"/>
              </a:buClr>
              <a:buNone/>
            </a:pPr>
            <a:r>
              <a:rPr lang="en-US" dirty="0" smtClean="0">
                <a:solidFill>
                  <a:srgbClr val="334D66"/>
                </a:solidFill>
                <a:latin typeface="Times New Roman" pitchFamily="18" charset="0"/>
              </a:rPr>
              <a:t>Programs and services to increase awareness of benefits of higher education and pathways to those benefits</a:t>
            </a:r>
          </a:p>
          <a:p>
            <a:pPr marL="0" indent="0">
              <a:lnSpc>
                <a:spcPct val="90000"/>
              </a:lnSpc>
              <a:spcBef>
                <a:spcPts val="0"/>
              </a:spcBef>
              <a:buClr>
                <a:srgbClr val="003366"/>
              </a:buClr>
              <a:buNone/>
            </a:pPr>
            <a:endParaRPr lang="en-US" dirty="0" smtClean="0">
              <a:solidFill>
                <a:srgbClr val="334D66"/>
              </a:solidFill>
              <a:latin typeface="Times New Roman" pitchFamily="18" charset="0"/>
            </a:endParaRPr>
          </a:p>
          <a:p>
            <a:pPr marL="0" indent="0">
              <a:lnSpc>
                <a:spcPct val="90000"/>
              </a:lnSpc>
              <a:spcBef>
                <a:spcPts val="0"/>
              </a:spcBef>
              <a:buClr>
                <a:srgbClr val="003366"/>
              </a:buClr>
              <a:buNone/>
            </a:pPr>
            <a:r>
              <a:rPr lang="en-US" dirty="0" smtClean="0">
                <a:solidFill>
                  <a:srgbClr val="334D66"/>
                </a:solidFill>
                <a:latin typeface="Times New Roman" pitchFamily="18" charset="0"/>
              </a:rPr>
              <a:t>Age-based sequenced outreach coordinated with UA efforts to ensure no duplication of effort or focus</a:t>
            </a:r>
          </a:p>
          <a:p>
            <a:pPr marL="0" lvl="1">
              <a:lnSpc>
                <a:spcPct val="90000"/>
              </a:lnSpc>
              <a:spcBef>
                <a:spcPts val="0"/>
              </a:spcBef>
              <a:buClr>
                <a:srgbClr val="003366"/>
              </a:buClr>
              <a:buFont typeface="Arial" pitchFamily="34" charset="0"/>
              <a:buChar char="•"/>
            </a:pPr>
            <a:r>
              <a:rPr lang="en-US" i="1" dirty="0" smtClean="0">
                <a:solidFill>
                  <a:srgbClr val="334D66"/>
                </a:solidFill>
                <a:latin typeface="Times New Roman" pitchFamily="18" charset="0"/>
              </a:rPr>
              <a:t>I Know I Can</a:t>
            </a:r>
            <a:r>
              <a:rPr lang="en-US" dirty="0" smtClean="0">
                <a:solidFill>
                  <a:srgbClr val="334D66"/>
                </a:solidFill>
                <a:latin typeface="Times New Roman" pitchFamily="18" charset="0"/>
              </a:rPr>
              <a:t>—2</a:t>
            </a:r>
            <a:r>
              <a:rPr lang="en-US" baseline="30000" dirty="0" smtClean="0">
                <a:solidFill>
                  <a:srgbClr val="334D66"/>
                </a:solidFill>
                <a:latin typeface="Times New Roman" pitchFamily="18" charset="0"/>
              </a:rPr>
              <a:t>nd</a:t>
            </a:r>
            <a:r>
              <a:rPr lang="en-US" dirty="0" smtClean="0">
                <a:solidFill>
                  <a:srgbClr val="334D66"/>
                </a:solidFill>
                <a:latin typeface="Times New Roman" pitchFamily="18" charset="0"/>
              </a:rPr>
              <a:t> grade (joint with UA)</a:t>
            </a:r>
          </a:p>
          <a:p>
            <a:pPr marL="0" lvl="1">
              <a:lnSpc>
                <a:spcPct val="90000"/>
              </a:lnSpc>
              <a:spcBef>
                <a:spcPts val="0"/>
              </a:spcBef>
              <a:buClr>
                <a:srgbClr val="003366"/>
              </a:buClr>
              <a:buFont typeface="Arial" pitchFamily="34" charset="0"/>
              <a:buChar char="•"/>
            </a:pPr>
            <a:r>
              <a:rPr lang="en-US" i="1" dirty="0" smtClean="0">
                <a:solidFill>
                  <a:srgbClr val="334D66"/>
                </a:solidFill>
                <a:latin typeface="Times New Roman" pitchFamily="18" charset="0"/>
              </a:rPr>
              <a:t>I’m Going to College</a:t>
            </a:r>
            <a:r>
              <a:rPr lang="en-US" dirty="0" smtClean="0">
                <a:solidFill>
                  <a:srgbClr val="334D66"/>
                </a:solidFill>
                <a:latin typeface="Times New Roman" pitchFamily="18" charset="0"/>
              </a:rPr>
              <a:t>—5</a:t>
            </a:r>
            <a:r>
              <a:rPr lang="en-US" baseline="30000" dirty="0" smtClean="0">
                <a:solidFill>
                  <a:srgbClr val="334D66"/>
                </a:solidFill>
                <a:latin typeface="Times New Roman" pitchFamily="18" charset="0"/>
              </a:rPr>
              <a:t>th</a:t>
            </a:r>
            <a:r>
              <a:rPr lang="en-US" dirty="0" smtClean="0">
                <a:solidFill>
                  <a:srgbClr val="334D66"/>
                </a:solidFill>
                <a:latin typeface="Times New Roman" pitchFamily="18" charset="0"/>
              </a:rPr>
              <a:t>/6</a:t>
            </a:r>
            <a:r>
              <a:rPr lang="en-US" baseline="30000" dirty="0" smtClean="0">
                <a:solidFill>
                  <a:srgbClr val="334D66"/>
                </a:solidFill>
                <a:latin typeface="Times New Roman" pitchFamily="18" charset="0"/>
              </a:rPr>
              <a:t>th</a:t>
            </a:r>
            <a:r>
              <a:rPr lang="en-US" dirty="0" smtClean="0">
                <a:solidFill>
                  <a:srgbClr val="334D66"/>
                </a:solidFill>
                <a:latin typeface="Times New Roman" pitchFamily="18" charset="0"/>
              </a:rPr>
              <a:t> grade (joint with UA)</a:t>
            </a:r>
          </a:p>
          <a:p>
            <a:pPr marL="0" lvl="1">
              <a:lnSpc>
                <a:spcPct val="90000"/>
              </a:lnSpc>
              <a:spcBef>
                <a:spcPts val="0"/>
              </a:spcBef>
              <a:buClr>
                <a:srgbClr val="003366"/>
              </a:buClr>
              <a:buFont typeface="Arial" pitchFamily="34" charset="0"/>
              <a:buChar char="•"/>
            </a:pPr>
            <a:r>
              <a:rPr lang="en-US" dirty="0" smtClean="0">
                <a:solidFill>
                  <a:srgbClr val="334D66"/>
                </a:solidFill>
                <a:latin typeface="Times New Roman" pitchFamily="18" charset="0"/>
              </a:rPr>
              <a:t>College-themed classroom poster—5</a:t>
            </a:r>
            <a:r>
              <a:rPr lang="en-US" baseline="30000" dirty="0" smtClean="0">
                <a:solidFill>
                  <a:srgbClr val="334D66"/>
                </a:solidFill>
                <a:latin typeface="Times New Roman" pitchFamily="18" charset="0"/>
              </a:rPr>
              <a:t>th </a:t>
            </a:r>
            <a:r>
              <a:rPr lang="en-US" dirty="0" smtClean="0">
                <a:solidFill>
                  <a:srgbClr val="334D66"/>
                </a:solidFill>
                <a:latin typeface="Times New Roman" pitchFamily="18" charset="0"/>
              </a:rPr>
              <a:t>thru 8</a:t>
            </a:r>
            <a:r>
              <a:rPr lang="en-US" baseline="30000" dirty="0" smtClean="0">
                <a:solidFill>
                  <a:srgbClr val="334D66"/>
                </a:solidFill>
                <a:latin typeface="Times New Roman" pitchFamily="18" charset="0"/>
              </a:rPr>
              <a:t>th</a:t>
            </a:r>
            <a:r>
              <a:rPr lang="en-US" dirty="0" smtClean="0">
                <a:solidFill>
                  <a:srgbClr val="334D66"/>
                </a:solidFill>
                <a:latin typeface="Times New Roman" pitchFamily="18" charset="0"/>
              </a:rPr>
              <a:t> grade</a:t>
            </a:r>
          </a:p>
          <a:p>
            <a:pPr marL="0" lvl="1">
              <a:lnSpc>
                <a:spcPct val="90000"/>
              </a:lnSpc>
              <a:spcBef>
                <a:spcPts val="0"/>
              </a:spcBef>
              <a:buClr>
                <a:srgbClr val="003366"/>
              </a:buClr>
              <a:buFont typeface="Arial" pitchFamily="34" charset="0"/>
              <a:buChar char="•"/>
            </a:pPr>
            <a:r>
              <a:rPr lang="en-US" i="1" dirty="0" smtClean="0">
                <a:solidFill>
                  <a:srgbClr val="334D66"/>
                </a:solidFill>
                <a:latin typeface="Times New Roman" pitchFamily="18" charset="0"/>
              </a:rPr>
              <a:t>What’s Your Story</a:t>
            </a:r>
            <a:r>
              <a:rPr lang="en-US" dirty="0" smtClean="0">
                <a:solidFill>
                  <a:srgbClr val="334D66"/>
                </a:solidFill>
                <a:latin typeface="Times New Roman" pitchFamily="18" charset="0"/>
              </a:rPr>
              <a:t>, Alaska careers newspaper—middle school</a:t>
            </a:r>
          </a:p>
          <a:p>
            <a:pPr marL="0" lvl="1">
              <a:lnSpc>
                <a:spcPct val="90000"/>
              </a:lnSpc>
              <a:spcBef>
                <a:spcPts val="0"/>
              </a:spcBef>
              <a:buClr>
                <a:srgbClr val="003366"/>
              </a:buClr>
              <a:buFont typeface="Arial" pitchFamily="34" charset="0"/>
              <a:buChar char="•"/>
            </a:pPr>
            <a:r>
              <a:rPr lang="en-US" i="1" dirty="0" smtClean="0">
                <a:solidFill>
                  <a:srgbClr val="334D66"/>
                </a:solidFill>
                <a:latin typeface="Times New Roman" pitchFamily="18" charset="0"/>
              </a:rPr>
              <a:t>Going to College in Alaska</a:t>
            </a:r>
            <a:r>
              <a:rPr lang="en-US" dirty="0" smtClean="0">
                <a:solidFill>
                  <a:srgbClr val="334D66"/>
                </a:solidFill>
                <a:latin typeface="Times New Roman" pitchFamily="18" charset="0"/>
              </a:rPr>
              <a:t>—10</a:t>
            </a:r>
            <a:r>
              <a:rPr lang="en-US" baseline="30000" dirty="0" smtClean="0">
                <a:solidFill>
                  <a:srgbClr val="334D66"/>
                </a:solidFill>
                <a:latin typeface="Times New Roman" pitchFamily="18" charset="0"/>
              </a:rPr>
              <a:t>th</a:t>
            </a:r>
            <a:r>
              <a:rPr lang="en-US" dirty="0" smtClean="0">
                <a:solidFill>
                  <a:srgbClr val="334D66"/>
                </a:solidFill>
                <a:latin typeface="Times New Roman" pitchFamily="18" charset="0"/>
              </a:rPr>
              <a:t>/11</a:t>
            </a:r>
            <a:r>
              <a:rPr lang="en-US" baseline="30000" dirty="0">
                <a:solidFill>
                  <a:srgbClr val="334D66"/>
                </a:solidFill>
                <a:latin typeface="Times New Roman" pitchFamily="18" charset="0"/>
              </a:rPr>
              <a:t>th</a:t>
            </a:r>
            <a:r>
              <a:rPr lang="en-US" dirty="0" smtClean="0">
                <a:solidFill>
                  <a:srgbClr val="334D66"/>
                </a:solidFill>
                <a:latin typeface="Times New Roman" pitchFamily="18" charset="0"/>
              </a:rPr>
              <a:t> grade</a:t>
            </a:r>
          </a:p>
          <a:p>
            <a:pPr marL="0" lvl="1">
              <a:lnSpc>
                <a:spcPct val="90000"/>
              </a:lnSpc>
              <a:spcBef>
                <a:spcPts val="0"/>
              </a:spcBef>
              <a:buClr>
                <a:srgbClr val="003366"/>
              </a:buClr>
              <a:buFont typeface="Arial" pitchFamily="34" charset="0"/>
              <a:buChar char="•"/>
            </a:pPr>
            <a:r>
              <a:rPr lang="en-US" i="1" dirty="0" smtClean="0">
                <a:solidFill>
                  <a:srgbClr val="334D66"/>
                </a:solidFill>
                <a:latin typeface="Times New Roman" pitchFamily="18" charset="0"/>
              </a:rPr>
              <a:t>College Week Live</a:t>
            </a:r>
            <a:r>
              <a:rPr lang="en-US" dirty="0" smtClean="0">
                <a:solidFill>
                  <a:srgbClr val="334D66"/>
                </a:solidFill>
                <a:latin typeface="Times New Roman" pitchFamily="18" charset="0"/>
              </a:rPr>
              <a:t>—12</a:t>
            </a:r>
            <a:r>
              <a:rPr lang="en-US" baseline="30000" dirty="0" smtClean="0">
                <a:solidFill>
                  <a:srgbClr val="334D66"/>
                </a:solidFill>
                <a:latin typeface="Times New Roman" pitchFamily="18" charset="0"/>
              </a:rPr>
              <a:t>th</a:t>
            </a:r>
            <a:r>
              <a:rPr lang="en-US" dirty="0" smtClean="0">
                <a:solidFill>
                  <a:srgbClr val="334D66"/>
                </a:solidFill>
                <a:latin typeface="Times New Roman" pitchFamily="18" charset="0"/>
              </a:rPr>
              <a:t> grade (joint with UA)</a:t>
            </a:r>
            <a:endParaRPr lang="en-US" i="1" dirty="0" smtClean="0">
              <a:solidFill>
                <a:srgbClr val="334D66"/>
              </a:solidFill>
              <a:latin typeface="Times New Roman" pitchFamily="18" charset="0"/>
            </a:endParaRPr>
          </a:p>
          <a:p>
            <a:pPr marL="0" indent="0">
              <a:lnSpc>
                <a:spcPct val="90000"/>
              </a:lnSpc>
              <a:spcBef>
                <a:spcPts val="0"/>
              </a:spcBef>
              <a:buClr>
                <a:srgbClr val="003366"/>
              </a:buClr>
              <a:buNone/>
            </a:pPr>
            <a:endParaRPr lang="en-US" dirty="0" smtClean="0">
              <a:solidFill>
                <a:srgbClr val="334D66"/>
              </a:solidFill>
              <a:latin typeface="Times New Roman" pitchFamily="18" charset="0"/>
            </a:endParaRPr>
          </a:p>
          <a:p>
            <a:pPr marL="0" indent="0">
              <a:lnSpc>
                <a:spcPct val="90000"/>
              </a:lnSpc>
              <a:spcBef>
                <a:spcPts val="0"/>
              </a:spcBef>
              <a:buClr>
                <a:srgbClr val="003366"/>
              </a:buClr>
              <a:buNone/>
            </a:pPr>
            <a:r>
              <a:rPr lang="en-US" dirty="0" smtClean="0">
                <a:solidFill>
                  <a:srgbClr val="334D66"/>
                </a:solidFill>
                <a:latin typeface="Times New Roman" pitchFamily="18" charset="0"/>
              </a:rPr>
              <a:t>Community visits and presentations</a:t>
            </a:r>
          </a:p>
          <a:p>
            <a:pPr marL="0" lvl="1" indent="0">
              <a:lnSpc>
                <a:spcPct val="90000"/>
              </a:lnSpc>
              <a:spcBef>
                <a:spcPts val="0"/>
              </a:spcBef>
              <a:buClr>
                <a:srgbClr val="003366"/>
              </a:buClr>
              <a:buFont typeface="Arial" pitchFamily="34" charset="0"/>
              <a:buChar char="•"/>
            </a:pPr>
            <a:r>
              <a:rPr lang="en-US" dirty="0" smtClean="0">
                <a:solidFill>
                  <a:srgbClr val="334D66"/>
                </a:solidFill>
                <a:latin typeface="Times New Roman" pitchFamily="18" charset="0"/>
              </a:rPr>
              <a:t>     </a:t>
            </a:r>
            <a:r>
              <a:rPr lang="en-US" i="1" dirty="0" smtClean="0">
                <a:solidFill>
                  <a:srgbClr val="334D66"/>
                </a:solidFill>
                <a:latin typeface="Times New Roman" pitchFamily="18" charset="0"/>
              </a:rPr>
              <a:t>College Goal Alaska</a:t>
            </a:r>
            <a:r>
              <a:rPr lang="en-US" dirty="0" smtClean="0">
                <a:solidFill>
                  <a:srgbClr val="334D66"/>
                </a:solidFill>
                <a:latin typeface="Times New Roman" pitchFamily="18" charset="0"/>
              </a:rPr>
              <a:t> is a statewide event in 35 communities in 2013</a:t>
            </a:r>
          </a:p>
          <a:p>
            <a:pPr marL="0" lvl="1" indent="0">
              <a:spcBef>
                <a:spcPts val="0"/>
              </a:spcBef>
              <a:buClr>
                <a:srgbClr val="003366"/>
              </a:buClr>
              <a:buFont typeface="Arial" pitchFamily="34" charset="0"/>
              <a:buChar char="•"/>
            </a:pPr>
            <a:r>
              <a:rPr lang="en-US" dirty="0" smtClean="0">
                <a:solidFill>
                  <a:srgbClr val="334D66"/>
                </a:solidFill>
                <a:latin typeface="Times New Roman" pitchFamily="18" charset="0"/>
              </a:rPr>
              <a:t>     Active in 45 communities in FY12, serving over 28,000 Alaskans</a:t>
            </a:r>
          </a:p>
          <a:p>
            <a:pPr marL="0" lvl="1" indent="0">
              <a:spcBef>
                <a:spcPts val="0"/>
              </a:spcBef>
              <a:buClr>
                <a:srgbClr val="003366"/>
              </a:buClr>
              <a:buFont typeface="Arial" pitchFamily="34" charset="0"/>
              <a:buChar char="•"/>
            </a:pPr>
            <a:r>
              <a:rPr lang="en-US" dirty="0" smtClean="0">
                <a:solidFill>
                  <a:srgbClr val="334D66"/>
                </a:solidFill>
                <a:latin typeface="Times New Roman" pitchFamily="18" charset="0"/>
              </a:rPr>
              <a:t>     From FY08 to FY11, saw a 48% increase in Alaskans filing FAFSAs</a:t>
            </a:r>
          </a:p>
        </p:txBody>
      </p:sp>
      <p:grpSp>
        <p:nvGrpSpPr>
          <p:cNvPr id="4" name="Group 3"/>
          <p:cNvGrpSpPr>
            <a:grpSpLocks/>
          </p:cNvGrpSpPr>
          <p:nvPr/>
        </p:nvGrpSpPr>
        <p:grpSpPr bwMode="auto">
          <a:xfrm>
            <a:off x="655515" y="6065617"/>
            <a:ext cx="457200" cy="381000"/>
            <a:chOff x="7995" y="1668"/>
            <a:chExt cx="1650" cy="1422"/>
          </a:xfrm>
        </p:grpSpPr>
        <p:pic>
          <p:nvPicPr>
            <p:cNvPr id="5" name="Picture 4"/>
            <p:cNvPicPr>
              <a:picLocks noChangeAspect="1" noChangeArrowheads="1"/>
            </p:cNvPicPr>
            <p:nvPr/>
          </p:nvPicPr>
          <p:blipFill>
            <a:blip r:embed="rId3" cstate="print"/>
            <a:srcRect/>
            <a:stretch>
              <a:fillRect/>
            </a:stretch>
          </p:blipFill>
          <p:spPr bwMode="auto">
            <a:xfrm>
              <a:off x="8251" y="1668"/>
              <a:ext cx="1244" cy="1422"/>
            </a:xfrm>
            <a:prstGeom prst="rect">
              <a:avLst/>
            </a:prstGeom>
            <a:noFill/>
            <a:ln w="9525">
              <a:noFill/>
              <a:miter lim="800000"/>
              <a:headEnd/>
              <a:tailEnd/>
            </a:ln>
          </p:spPr>
        </p:pic>
        <p:sp>
          <p:nvSpPr>
            <p:cNvPr id="6" name="Oval 5"/>
            <p:cNvSpPr>
              <a:spLocks noChangeArrowheads="1"/>
            </p:cNvSpPr>
            <p:nvPr/>
          </p:nvSpPr>
          <p:spPr bwMode="auto">
            <a:xfrm>
              <a:off x="7995"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sp>
          <p:nvSpPr>
            <p:cNvPr id="7" name="Oval 6"/>
            <p:cNvSpPr>
              <a:spLocks noChangeArrowheads="1"/>
            </p:cNvSpPr>
            <p:nvPr/>
          </p:nvSpPr>
          <p:spPr bwMode="auto">
            <a:xfrm>
              <a:off x="9240"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grpSp>
      <p:sp>
        <p:nvSpPr>
          <p:cNvPr id="8" name="Footer Placeholder 4"/>
          <p:cNvSpPr txBox="1">
            <a:spLocks/>
          </p:cNvSpPr>
          <p:nvPr/>
        </p:nvSpPr>
        <p:spPr>
          <a:xfrm>
            <a:off x="1110975" y="6188827"/>
            <a:ext cx="3699164" cy="278998"/>
          </a:xfrm>
          <a:prstGeom prst="rect">
            <a:avLst/>
          </a:prstGeom>
        </p:spPr>
        <p:txBody>
          <a:bodyPr rtlCol="0"/>
          <a:lstStyle>
            <a:defPPr>
              <a:defRPr lang="en-US"/>
            </a:defPPr>
            <a:lvl1pPr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1pPr>
            <a:lvl2pPr marL="4572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2pPr>
            <a:lvl3pPr marL="9144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3pPr>
            <a:lvl4pPr marL="13716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4pPr>
            <a:lvl5pPr marL="18288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dirty="0" smtClean="0">
                <a:solidFill>
                  <a:schemeClr val="tx1">
                    <a:tint val="75000"/>
                  </a:schemeClr>
                </a:solidFill>
                <a:cs typeface="Times New Roman" pitchFamily="18" charset="0"/>
              </a:rPr>
              <a:t>Alaska Commission on Postsecondary Education</a:t>
            </a:r>
            <a:endParaRPr lang="en-US" sz="1000" dirty="0">
              <a:solidFill>
                <a:schemeClr val="tx1">
                  <a:tint val="75000"/>
                </a:schemeClr>
              </a:solidFill>
              <a:cs typeface="Times New Roman" pitchFamily="18" charset="0"/>
            </a:endParaRPr>
          </a:p>
        </p:txBody>
      </p:sp>
    </p:spTree>
    <p:extLst>
      <p:ext uri="{BB962C8B-B14F-4D97-AF65-F5344CB8AC3E}">
        <p14:creationId xmlns:p14="http://schemas.microsoft.com/office/powerpoint/2010/main" val="8608140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396875" y="450850"/>
            <a:ext cx="8181975" cy="450850"/>
          </a:xfrm>
        </p:spPr>
        <p:txBody>
          <a:bodyPr/>
          <a:lstStyle/>
          <a:p>
            <a:r>
              <a:rPr lang="en-US" dirty="0" smtClean="0">
                <a:latin typeface="Times New Roman" pitchFamily="18" charset="0"/>
              </a:rPr>
              <a:t>Outreach and Early Awareness Programs</a:t>
            </a:r>
            <a:endParaRPr lang="en-US" dirty="0"/>
          </a:p>
        </p:txBody>
      </p:sp>
      <p:sp>
        <p:nvSpPr>
          <p:cNvPr id="203779" name="Rectangle 3"/>
          <p:cNvSpPr>
            <a:spLocks noGrp="1" noChangeArrowheads="1"/>
          </p:cNvSpPr>
          <p:nvPr>
            <p:ph type="body" idx="1"/>
          </p:nvPr>
        </p:nvSpPr>
        <p:spPr>
          <a:xfrm>
            <a:off x="457200" y="990601"/>
            <a:ext cx="8001000" cy="4953000"/>
          </a:xfrm>
        </p:spPr>
        <p:txBody>
          <a:bodyPr/>
          <a:lstStyle/>
          <a:p>
            <a:pPr>
              <a:lnSpc>
                <a:spcPct val="90000"/>
              </a:lnSpc>
              <a:buClr>
                <a:srgbClr val="003366"/>
              </a:buClr>
              <a:buFont typeface="Wingdings" pitchFamily="2" charset="2"/>
              <a:buChar char="v"/>
            </a:pPr>
            <a:r>
              <a:rPr lang="en-US" dirty="0" smtClean="0">
                <a:solidFill>
                  <a:srgbClr val="334D66"/>
                </a:solidFill>
                <a:latin typeface="Times New Roman" pitchFamily="18" charset="0"/>
              </a:rPr>
              <a:t>AKCIS and career planning (middle and high school/adult versions)</a:t>
            </a:r>
          </a:p>
          <a:p>
            <a:pPr lvl="1">
              <a:lnSpc>
                <a:spcPct val="90000"/>
              </a:lnSpc>
              <a:spcBef>
                <a:spcPts val="600"/>
              </a:spcBef>
              <a:buClr>
                <a:srgbClr val="003366"/>
              </a:buClr>
              <a:buFont typeface="Arial" pitchFamily="34" charset="0"/>
              <a:buChar char="•"/>
            </a:pPr>
            <a:r>
              <a:rPr lang="en-US" dirty="0" smtClean="0">
                <a:solidFill>
                  <a:srgbClr val="334D66"/>
                </a:solidFill>
                <a:latin typeface="Times New Roman" pitchFamily="18" charset="0"/>
              </a:rPr>
              <a:t>As Career Information System administrator for Alaska, ACPE makes this online career/interest exploration and planning tool available to over 314 schools in the state</a:t>
            </a:r>
          </a:p>
          <a:p>
            <a:pPr lvl="1">
              <a:lnSpc>
                <a:spcPct val="90000"/>
              </a:lnSpc>
              <a:spcBef>
                <a:spcPts val="600"/>
              </a:spcBef>
              <a:buClr>
                <a:srgbClr val="003366"/>
              </a:buClr>
              <a:buFont typeface="Arial" pitchFamily="34" charset="0"/>
              <a:buChar char="•"/>
            </a:pPr>
            <a:r>
              <a:rPr lang="en-US" dirty="0" smtClean="0">
                <a:solidFill>
                  <a:srgbClr val="334D66"/>
                </a:solidFill>
                <a:latin typeface="Times New Roman" pitchFamily="18" charset="0"/>
              </a:rPr>
              <a:t>In FY12 users accessed AKCIS more than 175,000 times</a:t>
            </a:r>
          </a:p>
          <a:p>
            <a:pPr lvl="1">
              <a:lnSpc>
                <a:spcPct val="90000"/>
              </a:lnSpc>
              <a:spcBef>
                <a:spcPts val="600"/>
              </a:spcBef>
              <a:buClr>
                <a:srgbClr val="003366"/>
              </a:buClr>
              <a:buFont typeface="Arial" pitchFamily="34" charset="0"/>
              <a:buChar char="•"/>
            </a:pPr>
            <a:r>
              <a:rPr lang="en-US" dirty="0" smtClean="0">
                <a:solidFill>
                  <a:srgbClr val="334D66"/>
                </a:solidFill>
                <a:latin typeface="Times New Roman" pitchFamily="18" charset="0"/>
              </a:rPr>
              <a:t>Over 93,000 individual portfolios existed for Alaska users in FY12</a:t>
            </a:r>
          </a:p>
          <a:p>
            <a:pPr lvl="1">
              <a:lnSpc>
                <a:spcPct val="90000"/>
              </a:lnSpc>
              <a:spcBef>
                <a:spcPts val="600"/>
              </a:spcBef>
              <a:buClr>
                <a:srgbClr val="003366"/>
              </a:buClr>
              <a:buFont typeface="Arial" pitchFamily="34" charset="0"/>
              <a:buChar char="•"/>
            </a:pPr>
            <a:r>
              <a:rPr lang="en-US" dirty="0" smtClean="0">
                <a:solidFill>
                  <a:srgbClr val="334D66"/>
                </a:solidFill>
                <a:latin typeface="Times New Roman" pitchFamily="18" charset="0"/>
              </a:rPr>
              <a:t>Provided AKCIS training to over 1,441 students, parents, counselors and job centers staff</a:t>
            </a:r>
          </a:p>
          <a:p>
            <a:pPr lvl="1">
              <a:lnSpc>
                <a:spcPct val="90000"/>
              </a:lnSpc>
              <a:spcBef>
                <a:spcPts val="600"/>
              </a:spcBef>
              <a:buClr>
                <a:srgbClr val="003366"/>
              </a:buClr>
              <a:buFont typeface="Arial" pitchFamily="34" charset="0"/>
              <a:buChar char="•"/>
            </a:pPr>
            <a:r>
              <a:rPr lang="en-US" dirty="0" smtClean="0">
                <a:solidFill>
                  <a:srgbClr val="334D66"/>
                </a:solidFill>
                <a:latin typeface="Times New Roman" pitchFamily="18" charset="0"/>
              </a:rPr>
              <a:t>Includes middle school and high school/adult versions</a:t>
            </a:r>
          </a:p>
          <a:p>
            <a:pPr>
              <a:lnSpc>
                <a:spcPct val="90000"/>
              </a:lnSpc>
              <a:spcBef>
                <a:spcPts val="600"/>
              </a:spcBef>
              <a:buClr>
                <a:srgbClr val="003366"/>
              </a:buClr>
              <a:buFont typeface="Wingdings" pitchFamily="2" charset="2"/>
              <a:buChar char="v"/>
            </a:pPr>
            <a:r>
              <a:rPr lang="en-US" dirty="0" smtClean="0">
                <a:solidFill>
                  <a:srgbClr val="334D66"/>
                </a:solidFill>
                <a:latin typeface="Times New Roman" pitchFamily="18" charset="0"/>
              </a:rPr>
              <a:t>APS/AEG and Alaska Student Aid Portal (ASAP) promotion</a:t>
            </a:r>
          </a:p>
          <a:p>
            <a:pPr lvl="1">
              <a:lnSpc>
                <a:spcPct val="90000"/>
              </a:lnSpc>
              <a:spcBef>
                <a:spcPts val="600"/>
              </a:spcBef>
              <a:buClr>
                <a:srgbClr val="003366"/>
              </a:buClr>
              <a:buFont typeface="Arial" pitchFamily="34" charset="0"/>
              <a:buChar char="•"/>
            </a:pPr>
            <a:r>
              <a:rPr lang="en-US" dirty="0" smtClean="0">
                <a:solidFill>
                  <a:srgbClr val="334D66"/>
                </a:solidFill>
                <a:latin typeface="Times New Roman" pitchFamily="18" charset="0"/>
              </a:rPr>
              <a:t>Statewide, multi-agency communications campaign using technology-based solutions to raise awareness and knowledge about APS and AEG</a:t>
            </a:r>
          </a:p>
          <a:p>
            <a:pPr lvl="1">
              <a:lnSpc>
                <a:spcPct val="90000"/>
              </a:lnSpc>
              <a:spcBef>
                <a:spcPts val="600"/>
              </a:spcBef>
              <a:buClr>
                <a:srgbClr val="003366"/>
              </a:buClr>
              <a:buFont typeface="Arial" pitchFamily="34" charset="0"/>
              <a:buChar char="•"/>
            </a:pPr>
            <a:r>
              <a:rPr lang="en-US" dirty="0" smtClean="0">
                <a:solidFill>
                  <a:srgbClr val="334D66"/>
                </a:solidFill>
                <a:latin typeface="Times New Roman" pitchFamily="18" charset="0"/>
              </a:rPr>
              <a:t>APS progress monitoring tools provided to high schools</a:t>
            </a:r>
          </a:p>
          <a:p>
            <a:pPr lvl="1">
              <a:lnSpc>
                <a:spcPct val="90000"/>
              </a:lnSpc>
              <a:spcBef>
                <a:spcPts val="600"/>
              </a:spcBef>
              <a:buClr>
                <a:srgbClr val="003366"/>
              </a:buClr>
              <a:buFont typeface="Arial" pitchFamily="34" charset="0"/>
              <a:buChar char="•"/>
            </a:pPr>
            <a:r>
              <a:rPr lang="en-US" dirty="0" smtClean="0">
                <a:solidFill>
                  <a:srgbClr val="334D66"/>
                </a:solidFill>
                <a:latin typeface="Times New Roman" pitchFamily="18" charset="0"/>
              </a:rPr>
              <a:t>APS listserv, ASAP, APS.alaska.gov, and teleconferences/webinars provide critical program information to the public</a:t>
            </a:r>
            <a:endParaRPr lang="en-US" dirty="0">
              <a:solidFill>
                <a:srgbClr val="334D66"/>
              </a:solidFill>
              <a:latin typeface="Times New Roman" pitchFamily="18" charset="0"/>
            </a:endParaRPr>
          </a:p>
        </p:txBody>
      </p:sp>
      <p:grpSp>
        <p:nvGrpSpPr>
          <p:cNvPr id="4" name="Group 3"/>
          <p:cNvGrpSpPr>
            <a:grpSpLocks/>
          </p:cNvGrpSpPr>
          <p:nvPr/>
        </p:nvGrpSpPr>
        <p:grpSpPr bwMode="auto">
          <a:xfrm>
            <a:off x="685800" y="6096000"/>
            <a:ext cx="457200" cy="381000"/>
            <a:chOff x="7995" y="1668"/>
            <a:chExt cx="1650" cy="1422"/>
          </a:xfrm>
        </p:grpSpPr>
        <p:pic>
          <p:nvPicPr>
            <p:cNvPr id="5" name="Picture 4"/>
            <p:cNvPicPr>
              <a:picLocks noChangeAspect="1" noChangeArrowheads="1"/>
            </p:cNvPicPr>
            <p:nvPr/>
          </p:nvPicPr>
          <p:blipFill>
            <a:blip r:embed="rId3" cstate="print"/>
            <a:srcRect/>
            <a:stretch>
              <a:fillRect/>
            </a:stretch>
          </p:blipFill>
          <p:spPr bwMode="auto">
            <a:xfrm>
              <a:off x="8251" y="1668"/>
              <a:ext cx="1244" cy="1422"/>
            </a:xfrm>
            <a:prstGeom prst="rect">
              <a:avLst/>
            </a:prstGeom>
            <a:noFill/>
            <a:ln w="9525">
              <a:noFill/>
              <a:miter lim="800000"/>
              <a:headEnd/>
              <a:tailEnd/>
            </a:ln>
          </p:spPr>
        </p:pic>
        <p:sp>
          <p:nvSpPr>
            <p:cNvPr id="6" name="Oval 5"/>
            <p:cNvSpPr>
              <a:spLocks noChangeArrowheads="1"/>
            </p:cNvSpPr>
            <p:nvPr/>
          </p:nvSpPr>
          <p:spPr bwMode="auto">
            <a:xfrm>
              <a:off x="7995"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sp>
          <p:nvSpPr>
            <p:cNvPr id="7" name="Oval 6"/>
            <p:cNvSpPr>
              <a:spLocks noChangeArrowheads="1"/>
            </p:cNvSpPr>
            <p:nvPr/>
          </p:nvSpPr>
          <p:spPr bwMode="auto">
            <a:xfrm>
              <a:off x="9240"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grpSp>
      <p:sp>
        <p:nvSpPr>
          <p:cNvPr id="8" name="Footer Placeholder 4"/>
          <p:cNvSpPr txBox="1">
            <a:spLocks/>
          </p:cNvSpPr>
          <p:nvPr/>
        </p:nvSpPr>
        <p:spPr>
          <a:xfrm>
            <a:off x="1110975" y="6188827"/>
            <a:ext cx="3699164" cy="278998"/>
          </a:xfrm>
          <a:prstGeom prst="rect">
            <a:avLst/>
          </a:prstGeom>
        </p:spPr>
        <p:txBody>
          <a:bodyPr rtlCol="0"/>
          <a:lstStyle>
            <a:defPPr>
              <a:defRPr lang="en-US"/>
            </a:defPPr>
            <a:lvl1pPr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1pPr>
            <a:lvl2pPr marL="4572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2pPr>
            <a:lvl3pPr marL="9144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3pPr>
            <a:lvl4pPr marL="13716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4pPr>
            <a:lvl5pPr marL="18288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dirty="0" smtClean="0">
                <a:solidFill>
                  <a:schemeClr val="tx1">
                    <a:tint val="75000"/>
                  </a:schemeClr>
                </a:solidFill>
                <a:cs typeface="Times New Roman" pitchFamily="18" charset="0"/>
              </a:rPr>
              <a:t>Alaska Commission on Postsecondary Education</a:t>
            </a:r>
            <a:endParaRPr lang="en-US" sz="1000" dirty="0">
              <a:solidFill>
                <a:schemeClr val="tx1">
                  <a:tint val="75000"/>
                </a:schemeClr>
              </a:solidFill>
              <a:cs typeface="Times New Roman" pitchFamily="18" charset="0"/>
            </a:endParaRPr>
          </a:p>
        </p:txBody>
      </p:sp>
    </p:spTree>
    <p:extLst>
      <p:ext uri="{BB962C8B-B14F-4D97-AF65-F5344CB8AC3E}">
        <p14:creationId xmlns:p14="http://schemas.microsoft.com/office/powerpoint/2010/main" val="4606608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396875" y="450850"/>
            <a:ext cx="8181975" cy="450850"/>
          </a:xfrm>
        </p:spPr>
        <p:txBody>
          <a:bodyPr/>
          <a:lstStyle/>
          <a:p>
            <a:r>
              <a:rPr lang="en-US" dirty="0" smtClean="0">
                <a:latin typeface="Times New Roman" pitchFamily="18" charset="0"/>
              </a:rPr>
              <a:t>Outreach and Early Awareness Programs</a:t>
            </a:r>
            <a:endParaRPr lang="en-US" dirty="0"/>
          </a:p>
        </p:txBody>
      </p:sp>
      <p:sp>
        <p:nvSpPr>
          <p:cNvPr id="203779" name="Rectangle 3"/>
          <p:cNvSpPr>
            <a:spLocks noGrp="1" noChangeArrowheads="1"/>
          </p:cNvSpPr>
          <p:nvPr>
            <p:ph type="body" idx="1"/>
          </p:nvPr>
        </p:nvSpPr>
        <p:spPr>
          <a:xfrm>
            <a:off x="673100" y="1160463"/>
            <a:ext cx="7632700" cy="4783137"/>
          </a:xfrm>
        </p:spPr>
        <p:txBody>
          <a:bodyPr/>
          <a:lstStyle/>
          <a:p>
            <a:pPr>
              <a:lnSpc>
                <a:spcPct val="90000"/>
              </a:lnSpc>
              <a:buClr>
                <a:srgbClr val="003366"/>
              </a:buClr>
              <a:buFont typeface="Wingdings" pitchFamily="2" charset="2"/>
              <a:buChar char="v"/>
            </a:pPr>
            <a:r>
              <a:rPr lang="en-US" dirty="0" smtClean="0">
                <a:solidFill>
                  <a:srgbClr val="334D66"/>
                </a:solidFill>
                <a:latin typeface="Times New Roman" pitchFamily="18" charset="0"/>
              </a:rPr>
              <a:t>Alaska’s College Access Challenge Grant recipient</a:t>
            </a:r>
          </a:p>
          <a:p>
            <a:pPr lvl="1">
              <a:lnSpc>
                <a:spcPct val="90000"/>
              </a:lnSpc>
              <a:buClr>
                <a:srgbClr val="003366"/>
              </a:buClr>
              <a:buFont typeface="Arial" pitchFamily="34" charset="0"/>
              <a:buChar char="•"/>
            </a:pPr>
            <a:r>
              <a:rPr lang="en-US" dirty="0" smtClean="0">
                <a:solidFill>
                  <a:srgbClr val="334D66"/>
                </a:solidFill>
                <a:latin typeface="Times New Roman" pitchFamily="18" charset="0"/>
              </a:rPr>
              <a:t>Alaska Career &amp; College Advising Corps places near-peer mentors in high schools populated with high percentages of low-income students w/o college going traditions in the family</a:t>
            </a:r>
          </a:p>
          <a:p>
            <a:pPr lvl="1">
              <a:lnSpc>
                <a:spcPct val="90000"/>
              </a:lnSpc>
              <a:buClr>
                <a:srgbClr val="003366"/>
              </a:buClr>
              <a:buFont typeface="Arial" pitchFamily="34" charset="0"/>
              <a:buChar char="•"/>
            </a:pPr>
            <a:r>
              <a:rPr lang="en-US" dirty="0" smtClean="0">
                <a:solidFill>
                  <a:srgbClr val="334D66"/>
                </a:solidFill>
                <a:latin typeface="Times New Roman" pitchFamily="18" charset="0"/>
              </a:rPr>
              <a:t>Early outcomes reporting shows, for those high schools (Bartlett, Service, Bethel Regional, Lathrop, North Pole, Kodiak, </a:t>
            </a:r>
            <a:r>
              <a:rPr lang="en-US" dirty="0" err="1" smtClean="0">
                <a:solidFill>
                  <a:srgbClr val="334D66"/>
                </a:solidFill>
                <a:latin typeface="Times New Roman" pitchFamily="18" charset="0"/>
              </a:rPr>
              <a:t>Skyview</a:t>
            </a:r>
            <a:r>
              <a:rPr lang="en-US" dirty="0" smtClean="0">
                <a:solidFill>
                  <a:srgbClr val="334D66"/>
                </a:solidFill>
                <a:latin typeface="Times New Roman" pitchFamily="18" charset="0"/>
              </a:rPr>
              <a:t> and Nikiski) with embedded mentors, increases in students:</a:t>
            </a:r>
          </a:p>
          <a:p>
            <a:pPr lvl="2">
              <a:lnSpc>
                <a:spcPct val="90000"/>
              </a:lnSpc>
              <a:buClr>
                <a:srgbClr val="003366"/>
              </a:buClr>
              <a:buFont typeface="Courier New" pitchFamily="49" charset="0"/>
              <a:buChar char="o"/>
            </a:pPr>
            <a:r>
              <a:rPr lang="en-US" dirty="0" smtClean="0">
                <a:solidFill>
                  <a:srgbClr val="334D66"/>
                </a:solidFill>
                <a:latin typeface="Times New Roman" pitchFamily="18" charset="0"/>
              </a:rPr>
              <a:t>Expressing interest in accessing postsecondary education</a:t>
            </a:r>
          </a:p>
          <a:p>
            <a:pPr lvl="2">
              <a:lnSpc>
                <a:spcPct val="90000"/>
              </a:lnSpc>
              <a:buClr>
                <a:srgbClr val="003366"/>
              </a:buClr>
              <a:buFont typeface="Courier New" pitchFamily="49" charset="0"/>
              <a:buChar char="o"/>
            </a:pPr>
            <a:r>
              <a:rPr lang="en-US" dirty="0" smtClean="0">
                <a:solidFill>
                  <a:srgbClr val="334D66"/>
                </a:solidFill>
                <a:latin typeface="Times New Roman" pitchFamily="18" charset="0"/>
              </a:rPr>
              <a:t>Taking pre-college academic readiness assessments</a:t>
            </a:r>
          </a:p>
          <a:p>
            <a:pPr lvl="2">
              <a:lnSpc>
                <a:spcPct val="90000"/>
              </a:lnSpc>
              <a:buClr>
                <a:srgbClr val="003366"/>
              </a:buClr>
              <a:buFont typeface="Courier New" pitchFamily="49" charset="0"/>
              <a:buChar char="o"/>
            </a:pPr>
            <a:r>
              <a:rPr lang="en-US" dirty="0" smtClean="0">
                <a:solidFill>
                  <a:srgbClr val="334D66"/>
                </a:solidFill>
                <a:latin typeface="Times New Roman" pitchFamily="18" charset="0"/>
              </a:rPr>
              <a:t>Filing a FAFSA, and </a:t>
            </a:r>
          </a:p>
          <a:p>
            <a:pPr lvl="2">
              <a:lnSpc>
                <a:spcPct val="90000"/>
              </a:lnSpc>
              <a:buClr>
                <a:srgbClr val="003366"/>
              </a:buClr>
              <a:buFont typeface="Courier New" pitchFamily="49" charset="0"/>
              <a:buChar char="o"/>
            </a:pPr>
            <a:r>
              <a:rPr lang="en-US" dirty="0" smtClean="0">
                <a:solidFill>
                  <a:srgbClr val="334D66"/>
                </a:solidFill>
                <a:latin typeface="Times New Roman" pitchFamily="18" charset="0"/>
              </a:rPr>
              <a:t>Applying and being admitted to a college, university or postsecondary program</a:t>
            </a:r>
          </a:p>
          <a:p>
            <a:pPr lvl="1">
              <a:lnSpc>
                <a:spcPct val="90000"/>
              </a:lnSpc>
              <a:buClr>
                <a:srgbClr val="003366"/>
              </a:buClr>
              <a:buFont typeface="Arial" pitchFamily="34" charset="0"/>
              <a:buChar char="•"/>
            </a:pPr>
            <a:r>
              <a:rPr lang="en-US" dirty="0" smtClean="0">
                <a:solidFill>
                  <a:srgbClr val="334D66"/>
                </a:solidFill>
                <a:latin typeface="Times New Roman" pitchFamily="18" charset="0"/>
              </a:rPr>
              <a:t>Focus now is on:</a:t>
            </a:r>
          </a:p>
          <a:p>
            <a:pPr lvl="2">
              <a:lnSpc>
                <a:spcPct val="90000"/>
              </a:lnSpc>
              <a:buClr>
                <a:srgbClr val="003366"/>
              </a:buClr>
              <a:buFont typeface="Courier New" pitchFamily="49" charset="0"/>
              <a:buChar char="o"/>
            </a:pPr>
            <a:r>
              <a:rPr lang="en-US" dirty="0" smtClean="0">
                <a:solidFill>
                  <a:srgbClr val="334D66"/>
                </a:solidFill>
                <a:latin typeface="Times New Roman" pitchFamily="18" charset="0"/>
              </a:rPr>
              <a:t>Developing scalable, sustainable model for broader service delivery</a:t>
            </a:r>
          </a:p>
          <a:p>
            <a:pPr lvl="2">
              <a:lnSpc>
                <a:spcPct val="90000"/>
              </a:lnSpc>
              <a:buClr>
                <a:srgbClr val="003366"/>
              </a:buClr>
              <a:buFont typeface="Courier New" pitchFamily="49" charset="0"/>
              <a:buChar char="o"/>
            </a:pPr>
            <a:r>
              <a:rPr lang="en-US" dirty="0" smtClean="0">
                <a:solidFill>
                  <a:srgbClr val="334D66"/>
                </a:solidFill>
                <a:latin typeface="Times New Roman" pitchFamily="18" charset="0"/>
              </a:rPr>
              <a:t>Ensuring capacity to collect outcomes data re:  program impacts</a:t>
            </a:r>
            <a:endParaRPr lang="en-US" dirty="0">
              <a:solidFill>
                <a:srgbClr val="334D66"/>
              </a:solidFill>
              <a:latin typeface="Times New Roman" pitchFamily="18" charset="0"/>
            </a:endParaRPr>
          </a:p>
        </p:txBody>
      </p:sp>
      <p:grpSp>
        <p:nvGrpSpPr>
          <p:cNvPr id="4" name="Group 3"/>
          <p:cNvGrpSpPr>
            <a:grpSpLocks/>
          </p:cNvGrpSpPr>
          <p:nvPr/>
        </p:nvGrpSpPr>
        <p:grpSpPr bwMode="auto">
          <a:xfrm>
            <a:off x="762000" y="6096000"/>
            <a:ext cx="457200" cy="381000"/>
            <a:chOff x="7995" y="1668"/>
            <a:chExt cx="1650" cy="1422"/>
          </a:xfrm>
        </p:grpSpPr>
        <p:pic>
          <p:nvPicPr>
            <p:cNvPr id="5" name="Picture 4"/>
            <p:cNvPicPr>
              <a:picLocks noChangeAspect="1" noChangeArrowheads="1"/>
            </p:cNvPicPr>
            <p:nvPr/>
          </p:nvPicPr>
          <p:blipFill>
            <a:blip r:embed="rId3" cstate="print"/>
            <a:srcRect/>
            <a:stretch>
              <a:fillRect/>
            </a:stretch>
          </p:blipFill>
          <p:spPr bwMode="auto">
            <a:xfrm>
              <a:off x="8251" y="1668"/>
              <a:ext cx="1244" cy="1422"/>
            </a:xfrm>
            <a:prstGeom prst="rect">
              <a:avLst/>
            </a:prstGeom>
            <a:noFill/>
            <a:ln w="9525">
              <a:noFill/>
              <a:miter lim="800000"/>
              <a:headEnd/>
              <a:tailEnd/>
            </a:ln>
          </p:spPr>
        </p:pic>
        <p:sp>
          <p:nvSpPr>
            <p:cNvPr id="6" name="Oval 5"/>
            <p:cNvSpPr>
              <a:spLocks noChangeArrowheads="1"/>
            </p:cNvSpPr>
            <p:nvPr/>
          </p:nvSpPr>
          <p:spPr bwMode="auto">
            <a:xfrm>
              <a:off x="7995"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sp>
          <p:nvSpPr>
            <p:cNvPr id="7" name="Oval 6"/>
            <p:cNvSpPr>
              <a:spLocks noChangeArrowheads="1"/>
            </p:cNvSpPr>
            <p:nvPr/>
          </p:nvSpPr>
          <p:spPr bwMode="auto">
            <a:xfrm>
              <a:off x="9240"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grpSp>
      <p:sp>
        <p:nvSpPr>
          <p:cNvPr id="8" name="Footer Placeholder 4"/>
          <p:cNvSpPr txBox="1">
            <a:spLocks/>
          </p:cNvSpPr>
          <p:nvPr/>
        </p:nvSpPr>
        <p:spPr>
          <a:xfrm>
            <a:off x="1110975" y="6188827"/>
            <a:ext cx="3699164" cy="278998"/>
          </a:xfrm>
          <a:prstGeom prst="rect">
            <a:avLst/>
          </a:prstGeom>
        </p:spPr>
        <p:txBody>
          <a:bodyPr rtlCol="0"/>
          <a:lstStyle>
            <a:defPPr>
              <a:defRPr lang="en-US"/>
            </a:defPPr>
            <a:lvl1pPr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1pPr>
            <a:lvl2pPr marL="4572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2pPr>
            <a:lvl3pPr marL="9144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3pPr>
            <a:lvl4pPr marL="13716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4pPr>
            <a:lvl5pPr marL="18288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dirty="0" smtClean="0">
                <a:solidFill>
                  <a:schemeClr val="tx1">
                    <a:tint val="75000"/>
                  </a:schemeClr>
                </a:solidFill>
                <a:cs typeface="Times New Roman" pitchFamily="18" charset="0"/>
              </a:rPr>
              <a:t>Alaska Commission on Postsecondary Education</a:t>
            </a:r>
            <a:endParaRPr lang="en-US" sz="1000" dirty="0">
              <a:solidFill>
                <a:schemeClr val="tx1">
                  <a:tint val="75000"/>
                </a:schemeClr>
              </a:solidFill>
              <a:cs typeface="Times New Roman" pitchFamily="18" charset="0"/>
            </a:endParaRPr>
          </a:p>
        </p:txBody>
      </p:sp>
    </p:spTree>
    <p:extLst>
      <p:ext uri="{BB962C8B-B14F-4D97-AF65-F5344CB8AC3E}">
        <p14:creationId xmlns:p14="http://schemas.microsoft.com/office/powerpoint/2010/main" val="37704621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396875" y="450850"/>
            <a:ext cx="8181975" cy="450850"/>
          </a:xfrm>
        </p:spPr>
        <p:txBody>
          <a:bodyPr/>
          <a:lstStyle/>
          <a:p>
            <a:r>
              <a:rPr lang="en-US" dirty="0" smtClean="0">
                <a:latin typeface="Times New Roman" pitchFamily="18" charset="0"/>
              </a:rPr>
              <a:t>Institutional Authorization</a:t>
            </a:r>
            <a:endParaRPr lang="en-US" dirty="0"/>
          </a:p>
        </p:txBody>
      </p:sp>
      <p:sp>
        <p:nvSpPr>
          <p:cNvPr id="203779" name="Rectangle 3"/>
          <p:cNvSpPr>
            <a:spLocks noGrp="1" noChangeArrowheads="1"/>
          </p:cNvSpPr>
          <p:nvPr>
            <p:ph type="body" idx="1"/>
          </p:nvPr>
        </p:nvSpPr>
        <p:spPr>
          <a:xfrm>
            <a:off x="673100" y="1160463"/>
            <a:ext cx="7632700" cy="4783137"/>
          </a:xfrm>
        </p:spPr>
        <p:txBody>
          <a:bodyPr/>
          <a:lstStyle/>
          <a:p>
            <a:pPr>
              <a:lnSpc>
                <a:spcPct val="90000"/>
              </a:lnSpc>
              <a:buClr>
                <a:srgbClr val="003366"/>
              </a:buClr>
              <a:buFont typeface="Wingdings" pitchFamily="2" charset="2"/>
              <a:buChar char="v"/>
            </a:pPr>
            <a:r>
              <a:rPr lang="en-US" dirty="0" smtClean="0">
                <a:solidFill>
                  <a:srgbClr val="334D66"/>
                </a:solidFill>
                <a:latin typeface="Times New Roman" pitchFamily="18" charset="0"/>
              </a:rPr>
              <a:t>Components of this function include:</a:t>
            </a:r>
          </a:p>
          <a:p>
            <a:pPr lvl="1">
              <a:lnSpc>
                <a:spcPct val="90000"/>
              </a:lnSpc>
              <a:buClr>
                <a:srgbClr val="003366"/>
              </a:buClr>
              <a:buFont typeface="Arial" pitchFamily="34" charset="0"/>
              <a:buChar char="•"/>
            </a:pPr>
            <a:r>
              <a:rPr lang="en-US" dirty="0" smtClean="0">
                <a:solidFill>
                  <a:srgbClr val="334D66"/>
                </a:solidFill>
                <a:latin typeface="Times New Roman" pitchFamily="18" charset="0"/>
              </a:rPr>
              <a:t>Approval of postsecondary education institutions and programs operating in Alaska</a:t>
            </a:r>
          </a:p>
          <a:p>
            <a:pPr lvl="1">
              <a:lnSpc>
                <a:spcPct val="90000"/>
              </a:lnSpc>
              <a:buClr>
                <a:srgbClr val="003366"/>
              </a:buClr>
              <a:buFont typeface="Arial" pitchFamily="34" charset="0"/>
              <a:buChar char="•"/>
            </a:pPr>
            <a:r>
              <a:rPr lang="en-US" dirty="0" smtClean="0">
                <a:solidFill>
                  <a:srgbClr val="334D66"/>
                </a:solidFill>
                <a:latin typeface="Times New Roman" pitchFamily="18" charset="0"/>
              </a:rPr>
              <a:t>Investigation of student complaints</a:t>
            </a:r>
          </a:p>
          <a:p>
            <a:pPr lvl="1">
              <a:lnSpc>
                <a:spcPct val="90000"/>
              </a:lnSpc>
              <a:buClr>
                <a:srgbClr val="003366"/>
              </a:buClr>
              <a:buFont typeface="Arial" pitchFamily="34" charset="0"/>
              <a:buChar char="•"/>
            </a:pPr>
            <a:r>
              <a:rPr lang="en-US" dirty="0" smtClean="0">
                <a:solidFill>
                  <a:srgbClr val="334D66"/>
                </a:solidFill>
                <a:latin typeface="Times New Roman" pitchFamily="18" charset="0"/>
              </a:rPr>
              <a:t>Audit of institutions administering Commission financial aid programs</a:t>
            </a:r>
          </a:p>
          <a:p>
            <a:pPr lvl="1">
              <a:lnSpc>
                <a:spcPct val="90000"/>
              </a:lnSpc>
              <a:buClr>
                <a:srgbClr val="003366"/>
              </a:buClr>
              <a:buFont typeface="Arial" pitchFamily="34" charset="0"/>
              <a:buChar char="•"/>
            </a:pPr>
            <a:r>
              <a:rPr lang="en-US" dirty="0" smtClean="0">
                <a:solidFill>
                  <a:srgbClr val="334D66"/>
                </a:solidFill>
                <a:latin typeface="Times New Roman" pitchFamily="18" charset="0"/>
              </a:rPr>
              <a:t>Supervision of institutional closures and related student academic records retention</a:t>
            </a:r>
          </a:p>
          <a:p>
            <a:pPr lvl="1">
              <a:lnSpc>
                <a:spcPct val="90000"/>
              </a:lnSpc>
              <a:buClr>
                <a:srgbClr val="003366"/>
              </a:buClr>
              <a:buFont typeface="Arial" pitchFamily="34" charset="0"/>
              <a:buChar char="•"/>
            </a:pPr>
            <a:r>
              <a:rPr lang="en-US" dirty="0" smtClean="0">
                <a:solidFill>
                  <a:srgbClr val="334D66"/>
                </a:solidFill>
                <a:latin typeface="Times New Roman" pitchFamily="18" charset="0"/>
              </a:rPr>
              <a:t>Liaison with accrediting bodies and USDOE</a:t>
            </a:r>
          </a:p>
        </p:txBody>
      </p:sp>
      <p:grpSp>
        <p:nvGrpSpPr>
          <p:cNvPr id="4" name="Group 3"/>
          <p:cNvGrpSpPr>
            <a:grpSpLocks/>
          </p:cNvGrpSpPr>
          <p:nvPr/>
        </p:nvGrpSpPr>
        <p:grpSpPr bwMode="auto">
          <a:xfrm>
            <a:off x="685800" y="6019800"/>
            <a:ext cx="457200" cy="381000"/>
            <a:chOff x="7995" y="1668"/>
            <a:chExt cx="1650" cy="1422"/>
          </a:xfrm>
        </p:grpSpPr>
        <p:pic>
          <p:nvPicPr>
            <p:cNvPr id="5" name="Picture 4"/>
            <p:cNvPicPr>
              <a:picLocks noChangeAspect="1" noChangeArrowheads="1"/>
            </p:cNvPicPr>
            <p:nvPr/>
          </p:nvPicPr>
          <p:blipFill>
            <a:blip r:embed="rId3" cstate="print"/>
            <a:srcRect/>
            <a:stretch>
              <a:fillRect/>
            </a:stretch>
          </p:blipFill>
          <p:spPr bwMode="auto">
            <a:xfrm>
              <a:off x="8251" y="1668"/>
              <a:ext cx="1244" cy="1422"/>
            </a:xfrm>
            <a:prstGeom prst="rect">
              <a:avLst/>
            </a:prstGeom>
            <a:noFill/>
            <a:ln w="9525">
              <a:noFill/>
              <a:miter lim="800000"/>
              <a:headEnd/>
              <a:tailEnd/>
            </a:ln>
          </p:spPr>
        </p:pic>
        <p:sp>
          <p:nvSpPr>
            <p:cNvPr id="6" name="Oval 5"/>
            <p:cNvSpPr>
              <a:spLocks noChangeArrowheads="1"/>
            </p:cNvSpPr>
            <p:nvPr/>
          </p:nvSpPr>
          <p:spPr bwMode="auto">
            <a:xfrm>
              <a:off x="7995"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sp>
          <p:nvSpPr>
            <p:cNvPr id="7" name="Oval 6"/>
            <p:cNvSpPr>
              <a:spLocks noChangeArrowheads="1"/>
            </p:cNvSpPr>
            <p:nvPr/>
          </p:nvSpPr>
          <p:spPr bwMode="auto">
            <a:xfrm>
              <a:off x="9240"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grpSp>
      <p:sp>
        <p:nvSpPr>
          <p:cNvPr id="8" name="Footer Placeholder 4"/>
          <p:cNvSpPr txBox="1">
            <a:spLocks/>
          </p:cNvSpPr>
          <p:nvPr/>
        </p:nvSpPr>
        <p:spPr>
          <a:xfrm>
            <a:off x="1110975" y="6188827"/>
            <a:ext cx="3699164" cy="278998"/>
          </a:xfrm>
          <a:prstGeom prst="rect">
            <a:avLst/>
          </a:prstGeom>
        </p:spPr>
        <p:txBody>
          <a:bodyPr rtlCol="0"/>
          <a:lstStyle>
            <a:defPPr>
              <a:defRPr lang="en-US"/>
            </a:defPPr>
            <a:lvl1pPr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1pPr>
            <a:lvl2pPr marL="4572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2pPr>
            <a:lvl3pPr marL="9144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3pPr>
            <a:lvl4pPr marL="13716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4pPr>
            <a:lvl5pPr marL="18288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dirty="0" smtClean="0">
                <a:solidFill>
                  <a:schemeClr val="tx1">
                    <a:tint val="75000"/>
                  </a:schemeClr>
                </a:solidFill>
                <a:cs typeface="Times New Roman" pitchFamily="18" charset="0"/>
              </a:rPr>
              <a:t>Alaska Commission on Postsecondary Education</a:t>
            </a:r>
            <a:endParaRPr lang="en-US" sz="1000" dirty="0">
              <a:solidFill>
                <a:schemeClr val="tx1">
                  <a:tint val="75000"/>
                </a:schemeClr>
              </a:solidFill>
              <a:cs typeface="Times New Roman" pitchFamily="18" charset="0"/>
            </a:endParaRPr>
          </a:p>
        </p:txBody>
      </p:sp>
    </p:spTree>
    <p:extLst>
      <p:ext uri="{BB962C8B-B14F-4D97-AF65-F5344CB8AC3E}">
        <p14:creationId xmlns:p14="http://schemas.microsoft.com/office/powerpoint/2010/main" val="27435994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396875" y="450850"/>
            <a:ext cx="8181975" cy="450850"/>
          </a:xfrm>
        </p:spPr>
        <p:txBody>
          <a:bodyPr/>
          <a:lstStyle/>
          <a:p>
            <a:r>
              <a:rPr lang="en-US" dirty="0" smtClean="0">
                <a:latin typeface="Times New Roman" pitchFamily="18" charset="0"/>
              </a:rPr>
              <a:t>Research and Analysis Activities/Services</a:t>
            </a:r>
            <a:endParaRPr lang="en-US" dirty="0"/>
          </a:p>
        </p:txBody>
      </p:sp>
      <p:sp>
        <p:nvSpPr>
          <p:cNvPr id="203779" name="Rectangle 3"/>
          <p:cNvSpPr>
            <a:spLocks noGrp="1" noChangeArrowheads="1"/>
          </p:cNvSpPr>
          <p:nvPr>
            <p:ph type="body" idx="1"/>
          </p:nvPr>
        </p:nvSpPr>
        <p:spPr>
          <a:xfrm>
            <a:off x="673100" y="1160463"/>
            <a:ext cx="7632700" cy="4783137"/>
          </a:xfrm>
        </p:spPr>
        <p:txBody>
          <a:bodyPr/>
          <a:lstStyle/>
          <a:p>
            <a:pPr>
              <a:lnSpc>
                <a:spcPct val="90000"/>
              </a:lnSpc>
              <a:buClr>
                <a:srgbClr val="003366"/>
              </a:buClr>
              <a:buFont typeface="Wingdings" pitchFamily="2" charset="2"/>
              <a:buChar char="v"/>
            </a:pPr>
            <a:r>
              <a:rPr lang="en-US" dirty="0" smtClean="0">
                <a:solidFill>
                  <a:srgbClr val="334D66"/>
                </a:solidFill>
                <a:latin typeface="Times New Roman" pitchFamily="18" charset="0"/>
              </a:rPr>
              <a:t>ACPE’s newest service area.  Goals include:</a:t>
            </a:r>
          </a:p>
          <a:p>
            <a:pPr lvl="1">
              <a:lnSpc>
                <a:spcPct val="90000"/>
              </a:lnSpc>
              <a:buClr>
                <a:srgbClr val="003366"/>
              </a:buClr>
              <a:buFont typeface="Arial" pitchFamily="34" charset="0"/>
              <a:buChar char="•"/>
            </a:pPr>
            <a:r>
              <a:rPr lang="en-US" dirty="0" smtClean="0">
                <a:solidFill>
                  <a:srgbClr val="334D66"/>
                </a:solidFill>
                <a:latin typeface="Times New Roman" pitchFamily="18" charset="0"/>
              </a:rPr>
              <a:t>Become a provider of and resource for research and analysis related to Alaska’s policies and practices relating to P-20 education and workforce training outcomes</a:t>
            </a:r>
          </a:p>
          <a:p>
            <a:pPr lvl="1">
              <a:lnSpc>
                <a:spcPct val="90000"/>
              </a:lnSpc>
              <a:buClr>
                <a:srgbClr val="003366"/>
              </a:buClr>
              <a:buFont typeface="Arial" pitchFamily="34" charset="0"/>
              <a:buChar char="•"/>
            </a:pPr>
            <a:r>
              <a:rPr lang="en-US" dirty="0" smtClean="0">
                <a:solidFill>
                  <a:srgbClr val="334D66"/>
                </a:solidFill>
                <a:latin typeface="Times New Roman" pitchFamily="18" charset="0"/>
              </a:rPr>
              <a:t>Development feedback capacity for Alaska’s P-12 education data system by efficiently and systemically linking it to postsecondary, workforce, and other social outcomes data</a:t>
            </a:r>
          </a:p>
          <a:p>
            <a:pPr lvl="1">
              <a:lnSpc>
                <a:spcPct val="90000"/>
              </a:lnSpc>
              <a:buClr>
                <a:srgbClr val="003366"/>
              </a:buClr>
              <a:buFont typeface="Arial" pitchFamily="34" charset="0"/>
              <a:buChar char="•"/>
            </a:pPr>
            <a:r>
              <a:rPr lang="en-US" dirty="0">
                <a:solidFill>
                  <a:srgbClr val="334D66"/>
                </a:solidFill>
                <a:latin typeface="Times New Roman" pitchFamily="18" charset="0"/>
              </a:rPr>
              <a:t>Enable Alaska’s policy makers to inform their work with Alaska-specific </a:t>
            </a:r>
            <a:r>
              <a:rPr lang="en-US" dirty="0" smtClean="0">
                <a:solidFill>
                  <a:srgbClr val="334D66"/>
                </a:solidFill>
                <a:latin typeface="Times New Roman" pitchFamily="18" charset="0"/>
              </a:rPr>
              <a:t>data and enable education and workforce administrators to identify where/how valuable state resources can best be utilized</a:t>
            </a:r>
          </a:p>
          <a:p>
            <a:pPr lvl="1">
              <a:lnSpc>
                <a:spcPct val="90000"/>
              </a:lnSpc>
              <a:buClr>
                <a:srgbClr val="003366"/>
              </a:buClr>
              <a:buFont typeface="Arial" pitchFamily="34" charset="0"/>
              <a:buChar char="•"/>
            </a:pPr>
            <a:r>
              <a:rPr lang="en-US" dirty="0" smtClean="0">
                <a:solidFill>
                  <a:srgbClr val="334D66"/>
                </a:solidFill>
                <a:latin typeface="Times New Roman" pitchFamily="18" charset="0"/>
              </a:rPr>
              <a:t>Provide a mechanism for increased accountability for the outcomes related to the investment of private, state, and federal dollars</a:t>
            </a:r>
            <a:endParaRPr lang="en-US" dirty="0">
              <a:solidFill>
                <a:srgbClr val="334D66"/>
              </a:solidFill>
              <a:latin typeface="Times New Roman" pitchFamily="18" charset="0"/>
            </a:endParaRPr>
          </a:p>
          <a:p>
            <a:pPr lvl="1">
              <a:lnSpc>
                <a:spcPct val="90000"/>
              </a:lnSpc>
              <a:buClr>
                <a:srgbClr val="003366"/>
              </a:buClr>
              <a:buFont typeface="Arial" pitchFamily="34" charset="0"/>
              <a:buChar char="•"/>
            </a:pPr>
            <a:endParaRPr lang="en-US" dirty="0">
              <a:latin typeface="Times New Roman" pitchFamily="18" charset="0"/>
            </a:endParaRPr>
          </a:p>
        </p:txBody>
      </p:sp>
      <p:grpSp>
        <p:nvGrpSpPr>
          <p:cNvPr id="4" name="Group 3"/>
          <p:cNvGrpSpPr>
            <a:grpSpLocks/>
          </p:cNvGrpSpPr>
          <p:nvPr/>
        </p:nvGrpSpPr>
        <p:grpSpPr bwMode="auto">
          <a:xfrm>
            <a:off x="762000" y="6096000"/>
            <a:ext cx="457200" cy="381000"/>
            <a:chOff x="7995" y="1668"/>
            <a:chExt cx="1650" cy="1422"/>
          </a:xfrm>
        </p:grpSpPr>
        <p:pic>
          <p:nvPicPr>
            <p:cNvPr id="5" name="Picture 4"/>
            <p:cNvPicPr>
              <a:picLocks noChangeAspect="1" noChangeArrowheads="1"/>
            </p:cNvPicPr>
            <p:nvPr/>
          </p:nvPicPr>
          <p:blipFill>
            <a:blip r:embed="rId3" cstate="print"/>
            <a:srcRect/>
            <a:stretch>
              <a:fillRect/>
            </a:stretch>
          </p:blipFill>
          <p:spPr bwMode="auto">
            <a:xfrm>
              <a:off x="8251" y="1668"/>
              <a:ext cx="1244" cy="1422"/>
            </a:xfrm>
            <a:prstGeom prst="rect">
              <a:avLst/>
            </a:prstGeom>
            <a:noFill/>
            <a:ln w="9525">
              <a:noFill/>
              <a:miter lim="800000"/>
              <a:headEnd/>
              <a:tailEnd/>
            </a:ln>
          </p:spPr>
        </p:pic>
        <p:sp>
          <p:nvSpPr>
            <p:cNvPr id="6" name="Oval 5"/>
            <p:cNvSpPr>
              <a:spLocks noChangeArrowheads="1"/>
            </p:cNvSpPr>
            <p:nvPr/>
          </p:nvSpPr>
          <p:spPr bwMode="auto">
            <a:xfrm>
              <a:off x="7995"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sp>
          <p:nvSpPr>
            <p:cNvPr id="7" name="Oval 6"/>
            <p:cNvSpPr>
              <a:spLocks noChangeArrowheads="1"/>
            </p:cNvSpPr>
            <p:nvPr/>
          </p:nvSpPr>
          <p:spPr bwMode="auto">
            <a:xfrm>
              <a:off x="9240"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grpSp>
      <p:sp>
        <p:nvSpPr>
          <p:cNvPr id="8" name="Footer Placeholder 4"/>
          <p:cNvSpPr txBox="1">
            <a:spLocks/>
          </p:cNvSpPr>
          <p:nvPr/>
        </p:nvSpPr>
        <p:spPr>
          <a:xfrm>
            <a:off x="1110975" y="6188827"/>
            <a:ext cx="3699164" cy="278998"/>
          </a:xfrm>
          <a:prstGeom prst="rect">
            <a:avLst/>
          </a:prstGeom>
        </p:spPr>
        <p:txBody>
          <a:bodyPr rtlCol="0"/>
          <a:lstStyle>
            <a:defPPr>
              <a:defRPr lang="en-US"/>
            </a:defPPr>
            <a:lvl1pPr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1pPr>
            <a:lvl2pPr marL="4572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2pPr>
            <a:lvl3pPr marL="9144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3pPr>
            <a:lvl4pPr marL="13716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4pPr>
            <a:lvl5pPr marL="18288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dirty="0" smtClean="0">
                <a:solidFill>
                  <a:schemeClr val="tx1">
                    <a:tint val="75000"/>
                  </a:schemeClr>
                </a:solidFill>
                <a:cs typeface="Times New Roman" pitchFamily="18" charset="0"/>
              </a:rPr>
              <a:t>Alaska Commission on Postsecondary Education</a:t>
            </a:r>
            <a:endParaRPr lang="en-US" sz="1000" dirty="0">
              <a:solidFill>
                <a:schemeClr val="tx1">
                  <a:tint val="75000"/>
                </a:schemeClr>
              </a:solidFill>
              <a:cs typeface="Times New Roman" pitchFamily="18" charset="0"/>
            </a:endParaRPr>
          </a:p>
        </p:txBody>
      </p:sp>
    </p:spTree>
    <p:extLst>
      <p:ext uri="{BB962C8B-B14F-4D97-AF65-F5344CB8AC3E}">
        <p14:creationId xmlns:p14="http://schemas.microsoft.com/office/powerpoint/2010/main" val="2825073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0" name="Rectangle 4"/>
          <p:cNvSpPr>
            <a:spLocks noGrp="1" noChangeArrowheads="1"/>
          </p:cNvSpPr>
          <p:nvPr>
            <p:ph type="ctrTitle"/>
          </p:nvPr>
        </p:nvSpPr>
        <p:spPr>
          <a:xfrm>
            <a:off x="685800" y="2130425"/>
            <a:ext cx="7772400" cy="2289175"/>
          </a:xfrm>
        </p:spPr>
        <p:txBody>
          <a:bodyPr/>
          <a:lstStyle/>
          <a:p>
            <a:pPr algn="ctr"/>
            <a:r>
              <a:rPr lang="en-US" dirty="0" smtClean="0">
                <a:latin typeface="Times New Roman" pitchFamily="18" charset="0"/>
              </a:rPr>
              <a:t>Organizational overview</a:t>
            </a:r>
            <a:endParaRPr lang="en-US" dirty="0">
              <a:latin typeface="Times New Roman" pitchFamily="18" charset="0"/>
            </a:endParaRPr>
          </a:p>
        </p:txBody>
      </p:sp>
      <p:grpSp>
        <p:nvGrpSpPr>
          <p:cNvPr id="3" name="Group 2"/>
          <p:cNvGrpSpPr>
            <a:grpSpLocks/>
          </p:cNvGrpSpPr>
          <p:nvPr/>
        </p:nvGrpSpPr>
        <p:grpSpPr bwMode="auto">
          <a:xfrm>
            <a:off x="685800" y="6096000"/>
            <a:ext cx="457200" cy="381000"/>
            <a:chOff x="7995" y="1668"/>
            <a:chExt cx="1650" cy="1422"/>
          </a:xfrm>
        </p:grpSpPr>
        <p:pic>
          <p:nvPicPr>
            <p:cNvPr id="4" name="Picture 3"/>
            <p:cNvPicPr>
              <a:picLocks noChangeAspect="1" noChangeArrowheads="1"/>
            </p:cNvPicPr>
            <p:nvPr/>
          </p:nvPicPr>
          <p:blipFill>
            <a:blip r:embed="rId2" cstate="print"/>
            <a:srcRect/>
            <a:stretch>
              <a:fillRect/>
            </a:stretch>
          </p:blipFill>
          <p:spPr bwMode="auto">
            <a:xfrm>
              <a:off x="8251" y="1668"/>
              <a:ext cx="1244" cy="1422"/>
            </a:xfrm>
            <a:prstGeom prst="rect">
              <a:avLst/>
            </a:prstGeom>
            <a:noFill/>
            <a:ln w="9525">
              <a:noFill/>
              <a:miter lim="800000"/>
              <a:headEnd/>
              <a:tailEnd/>
            </a:ln>
          </p:spPr>
        </p:pic>
        <p:sp>
          <p:nvSpPr>
            <p:cNvPr id="5" name="Oval 4"/>
            <p:cNvSpPr>
              <a:spLocks noChangeArrowheads="1"/>
            </p:cNvSpPr>
            <p:nvPr/>
          </p:nvSpPr>
          <p:spPr bwMode="auto">
            <a:xfrm>
              <a:off x="7995"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sp>
          <p:nvSpPr>
            <p:cNvPr id="6" name="Oval 5"/>
            <p:cNvSpPr>
              <a:spLocks noChangeArrowheads="1"/>
            </p:cNvSpPr>
            <p:nvPr/>
          </p:nvSpPr>
          <p:spPr bwMode="auto">
            <a:xfrm>
              <a:off x="9240"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grpSp>
      <p:sp>
        <p:nvSpPr>
          <p:cNvPr id="7" name="Footer Placeholder 4"/>
          <p:cNvSpPr txBox="1">
            <a:spLocks/>
          </p:cNvSpPr>
          <p:nvPr/>
        </p:nvSpPr>
        <p:spPr>
          <a:xfrm>
            <a:off x="1110975" y="6188827"/>
            <a:ext cx="3699164" cy="278998"/>
          </a:xfrm>
          <a:prstGeom prst="rect">
            <a:avLst/>
          </a:prstGeom>
        </p:spPr>
        <p:txBody>
          <a:bodyPr rtlCol="0"/>
          <a:lstStyle>
            <a:defPPr>
              <a:defRPr lang="en-US"/>
            </a:defPPr>
            <a:lvl1pPr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1pPr>
            <a:lvl2pPr marL="4572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2pPr>
            <a:lvl3pPr marL="9144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3pPr>
            <a:lvl4pPr marL="13716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4pPr>
            <a:lvl5pPr marL="18288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dirty="0" smtClean="0">
                <a:solidFill>
                  <a:schemeClr val="tx1">
                    <a:tint val="75000"/>
                  </a:schemeClr>
                </a:solidFill>
                <a:cs typeface="Times New Roman" pitchFamily="18" charset="0"/>
              </a:rPr>
              <a:t>Alaska Commission on Postsecondary Education</a:t>
            </a:r>
            <a:endParaRPr lang="en-US" sz="1000" dirty="0">
              <a:solidFill>
                <a:schemeClr val="tx1">
                  <a:tint val="75000"/>
                </a:schemeClr>
              </a:solidFill>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387350" y="509588"/>
            <a:ext cx="8181975" cy="450850"/>
          </a:xfrm>
        </p:spPr>
        <p:txBody>
          <a:bodyPr/>
          <a:lstStyle/>
          <a:p>
            <a:r>
              <a:rPr lang="en-US" dirty="0">
                <a:solidFill>
                  <a:schemeClr val="accent1"/>
                </a:solidFill>
                <a:latin typeface="Times New Roman" pitchFamily="18" charset="0"/>
              </a:rPr>
              <a:t>Organizational Structure</a:t>
            </a:r>
            <a:endParaRPr lang="en-US" sz="2000" dirty="0">
              <a:solidFill>
                <a:schemeClr val="accent1"/>
              </a:solidFill>
            </a:endParaRPr>
          </a:p>
        </p:txBody>
      </p:sp>
      <p:sp>
        <p:nvSpPr>
          <p:cNvPr id="284675" name="Rectangle 3"/>
          <p:cNvSpPr>
            <a:spLocks noGrp="1" noChangeArrowheads="1"/>
          </p:cNvSpPr>
          <p:nvPr>
            <p:ph type="body" idx="1"/>
          </p:nvPr>
        </p:nvSpPr>
        <p:spPr>
          <a:xfrm>
            <a:off x="533400" y="990600"/>
            <a:ext cx="8153400" cy="4876799"/>
          </a:xfrm>
          <a:noFill/>
          <a:ln/>
        </p:spPr>
        <p:txBody>
          <a:bodyPr/>
          <a:lstStyle/>
          <a:p>
            <a:pPr marL="0" indent="0" defTabSz="971550">
              <a:lnSpc>
                <a:spcPct val="90000"/>
              </a:lnSpc>
              <a:buClr>
                <a:srgbClr val="003366"/>
              </a:buClr>
              <a:buNone/>
            </a:pPr>
            <a:r>
              <a:rPr lang="en-US" sz="1800" b="1" dirty="0">
                <a:solidFill>
                  <a:srgbClr val="334D66"/>
                </a:solidFill>
                <a:latin typeface="Times New Roman" pitchFamily="18" charset="0"/>
              </a:rPr>
              <a:t>Partner </a:t>
            </a:r>
            <a:r>
              <a:rPr lang="en-US" sz="1800" b="1" dirty="0" smtClean="0">
                <a:solidFill>
                  <a:srgbClr val="334D66"/>
                </a:solidFill>
                <a:latin typeface="Times New Roman" pitchFamily="18" charset="0"/>
              </a:rPr>
              <a:t>entities</a:t>
            </a:r>
          </a:p>
          <a:p>
            <a:pPr marL="803275" lvl="1" indent="-342900" defTabSz="971550">
              <a:lnSpc>
                <a:spcPct val="90000"/>
              </a:lnSpc>
              <a:buFont typeface="Arial" pitchFamily="34" charset="0"/>
              <a:buChar char="•"/>
            </a:pPr>
            <a:r>
              <a:rPr lang="en-US" dirty="0" smtClean="0">
                <a:solidFill>
                  <a:srgbClr val="334D66"/>
                </a:solidFill>
                <a:latin typeface="Times New Roman" pitchFamily="18" charset="0"/>
              </a:rPr>
              <a:t>ACPE </a:t>
            </a:r>
            <a:r>
              <a:rPr lang="en-US" dirty="0">
                <a:solidFill>
                  <a:srgbClr val="334D66"/>
                </a:solidFill>
                <a:latin typeface="Times New Roman" pitchFamily="18" charset="0"/>
              </a:rPr>
              <a:t>develops and delivers higher education access and support services</a:t>
            </a:r>
          </a:p>
          <a:p>
            <a:pPr marL="803275" lvl="1" indent="-342900" defTabSz="971550">
              <a:lnSpc>
                <a:spcPct val="90000"/>
              </a:lnSpc>
              <a:buFont typeface="Arial" pitchFamily="34" charset="0"/>
              <a:buChar char="•"/>
            </a:pPr>
            <a:r>
              <a:rPr lang="en-US" dirty="0">
                <a:solidFill>
                  <a:srgbClr val="334D66"/>
                </a:solidFill>
                <a:latin typeface="Times New Roman" pitchFamily="18" charset="0"/>
              </a:rPr>
              <a:t>ASLC underwrites the costs of mission-related </a:t>
            </a:r>
            <a:r>
              <a:rPr lang="en-US" dirty="0" smtClean="0">
                <a:solidFill>
                  <a:srgbClr val="334D66"/>
                </a:solidFill>
                <a:latin typeface="Times New Roman" pitchFamily="18" charset="0"/>
              </a:rPr>
              <a:t>services</a:t>
            </a:r>
          </a:p>
          <a:p>
            <a:pPr marL="803275" lvl="1" indent="-342900" defTabSz="971550">
              <a:lnSpc>
                <a:spcPct val="90000"/>
              </a:lnSpc>
              <a:buFont typeface="Arial" pitchFamily="34" charset="0"/>
              <a:buChar char="•"/>
            </a:pPr>
            <a:r>
              <a:rPr lang="en-US" dirty="0" smtClean="0">
                <a:solidFill>
                  <a:srgbClr val="334D66"/>
                </a:solidFill>
                <a:latin typeface="Times New Roman" pitchFamily="18" charset="0"/>
              </a:rPr>
              <a:t>SOA directly funds WWAMI/scholarships/grants</a:t>
            </a:r>
          </a:p>
          <a:p>
            <a:pPr marL="803275" lvl="1" indent="-342900" defTabSz="971550">
              <a:lnSpc>
                <a:spcPct val="90000"/>
              </a:lnSpc>
              <a:buFont typeface="Arial" pitchFamily="34" charset="0"/>
              <a:buChar char="•"/>
            </a:pPr>
            <a:r>
              <a:rPr lang="en-US" dirty="0" smtClean="0">
                <a:solidFill>
                  <a:srgbClr val="334D66"/>
                </a:solidFill>
                <a:latin typeface="Times New Roman" pitchFamily="18" charset="0"/>
              </a:rPr>
              <a:t>Federal funds support peer mentor program/research resource development</a:t>
            </a:r>
            <a:endParaRPr lang="en-US" dirty="0">
              <a:solidFill>
                <a:srgbClr val="334D66"/>
              </a:solidFill>
              <a:latin typeface="Times New Roman" pitchFamily="18" charset="0"/>
            </a:endParaRPr>
          </a:p>
          <a:p>
            <a:pPr marL="0" indent="0" defTabSz="971550">
              <a:lnSpc>
                <a:spcPct val="90000"/>
              </a:lnSpc>
              <a:buClr>
                <a:srgbClr val="003366"/>
              </a:buClr>
              <a:buNone/>
            </a:pPr>
            <a:r>
              <a:rPr lang="en-US" sz="1800" b="1" dirty="0">
                <a:solidFill>
                  <a:srgbClr val="334D66"/>
                </a:solidFill>
                <a:latin typeface="Times New Roman" pitchFamily="18" charset="0"/>
              </a:rPr>
              <a:t>14-member ACPE </a:t>
            </a:r>
            <a:r>
              <a:rPr lang="en-US" sz="1800" b="1" dirty="0" smtClean="0">
                <a:solidFill>
                  <a:srgbClr val="334D66"/>
                </a:solidFill>
                <a:latin typeface="Times New Roman" pitchFamily="18" charset="0"/>
              </a:rPr>
              <a:t>with </a:t>
            </a:r>
            <a:r>
              <a:rPr lang="en-US" sz="1800" b="1" dirty="0">
                <a:solidFill>
                  <a:srgbClr val="334D66"/>
                </a:solidFill>
                <a:latin typeface="Times New Roman" pitchFamily="18" charset="0"/>
              </a:rPr>
              <a:t>representation from:</a:t>
            </a:r>
          </a:p>
          <a:p>
            <a:pPr marL="803275" lvl="1" indent="-342900" defTabSz="971550">
              <a:lnSpc>
                <a:spcPct val="90000"/>
              </a:lnSpc>
              <a:buClr>
                <a:srgbClr val="6582A7"/>
              </a:buClr>
              <a:buSzPct val="125000"/>
              <a:buFont typeface="Arial" pitchFamily="34" charset="0"/>
              <a:buChar char="•"/>
            </a:pPr>
            <a:r>
              <a:rPr lang="en-US" dirty="0" smtClean="0">
                <a:solidFill>
                  <a:srgbClr val="334D66"/>
                </a:solidFill>
                <a:latin typeface="Times New Roman" pitchFamily="18" charset="0"/>
              </a:rPr>
              <a:t>UA </a:t>
            </a:r>
            <a:r>
              <a:rPr lang="en-US" dirty="0">
                <a:solidFill>
                  <a:srgbClr val="334D66"/>
                </a:solidFill>
                <a:latin typeface="Times New Roman" pitchFamily="18" charset="0"/>
              </a:rPr>
              <a:t>Board of Regents (2</a:t>
            </a:r>
            <a:r>
              <a:rPr lang="en-US" dirty="0" smtClean="0">
                <a:solidFill>
                  <a:srgbClr val="334D66"/>
                </a:solidFill>
                <a:latin typeface="Times New Roman" pitchFamily="18" charset="0"/>
              </a:rPr>
              <a:t>) (Pat Jorgensen, Jo Heckman)</a:t>
            </a:r>
            <a:endParaRPr lang="en-US" dirty="0">
              <a:solidFill>
                <a:srgbClr val="334D66"/>
              </a:solidFill>
              <a:latin typeface="Times New Roman" pitchFamily="18" charset="0"/>
            </a:endParaRPr>
          </a:p>
          <a:p>
            <a:pPr marL="803275" lvl="1" indent="-342900" defTabSz="971550">
              <a:lnSpc>
                <a:spcPct val="90000"/>
              </a:lnSpc>
              <a:buClr>
                <a:srgbClr val="6582A7"/>
              </a:buClr>
              <a:buSzPct val="125000"/>
              <a:buFont typeface="Arial" pitchFamily="34" charset="0"/>
              <a:buChar char="•"/>
            </a:pPr>
            <a:r>
              <a:rPr lang="en-US" dirty="0">
                <a:solidFill>
                  <a:srgbClr val="334D66"/>
                </a:solidFill>
                <a:latin typeface="Times New Roman" pitchFamily="18" charset="0"/>
              </a:rPr>
              <a:t>Private higher education (1</a:t>
            </a:r>
            <a:r>
              <a:rPr lang="en-US" dirty="0" smtClean="0">
                <a:solidFill>
                  <a:srgbClr val="334D66"/>
                </a:solidFill>
                <a:latin typeface="Times New Roman" pitchFamily="18" charset="0"/>
              </a:rPr>
              <a:t>) (Sue </a:t>
            </a:r>
            <a:r>
              <a:rPr lang="en-US" dirty="0" err="1" smtClean="0">
                <a:solidFill>
                  <a:srgbClr val="334D66"/>
                </a:solidFill>
                <a:latin typeface="Times New Roman" pitchFamily="18" charset="0"/>
              </a:rPr>
              <a:t>Linford</a:t>
            </a:r>
            <a:r>
              <a:rPr lang="en-US" dirty="0" smtClean="0">
                <a:solidFill>
                  <a:srgbClr val="334D66"/>
                </a:solidFill>
                <a:latin typeface="Times New Roman" pitchFamily="18" charset="0"/>
              </a:rPr>
              <a:t>)</a:t>
            </a:r>
            <a:endParaRPr lang="en-US" dirty="0">
              <a:solidFill>
                <a:srgbClr val="334D66"/>
              </a:solidFill>
              <a:latin typeface="Times New Roman" pitchFamily="18" charset="0"/>
            </a:endParaRPr>
          </a:p>
          <a:p>
            <a:pPr marL="803275" lvl="1" indent="-342900" defTabSz="971550">
              <a:lnSpc>
                <a:spcPct val="90000"/>
              </a:lnSpc>
              <a:buClr>
                <a:srgbClr val="6582A7"/>
              </a:buClr>
              <a:buSzPct val="125000"/>
              <a:buFont typeface="Arial" pitchFamily="34" charset="0"/>
              <a:buChar char="•"/>
            </a:pPr>
            <a:r>
              <a:rPr lang="en-US" dirty="0">
                <a:solidFill>
                  <a:srgbClr val="334D66"/>
                </a:solidFill>
                <a:latin typeface="Times New Roman" pitchFamily="18" charset="0"/>
              </a:rPr>
              <a:t>Proprietary postsecondary education (1</a:t>
            </a:r>
            <a:r>
              <a:rPr lang="en-US" dirty="0" smtClean="0">
                <a:solidFill>
                  <a:srgbClr val="334D66"/>
                </a:solidFill>
                <a:latin typeface="Times New Roman" pitchFamily="18" charset="0"/>
              </a:rPr>
              <a:t>) (Milton Byrd)</a:t>
            </a:r>
            <a:endParaRPr lang="en-US" dirty="0">
              <a:solidFill>
                <a:srgbClr val="334D66"/>
              </a:solidFill>
              <a:latin typeface="Times New Roman" pitchFamily="18" charset="0"/>
            </a:endParaRPr>
          </a:p>
          <a:p>
            <a:pPr marL="803275" lvl="1" indent="-342900" defTabSz="971550">
              <a:lnSpc>
                <a:spcPct val="90000"/>
              </a:lnSpc>
              <a:buClr>
                <a:srgbClr val="6582A7"/>
              </a:buClr>
              <a:buSzPct val="125000"/>
              <a:buFont typeface="Arial" pitchFamily="34" charset="0"/>
              <a:buChar char="•"/>
            </a:pPr>
            <a:r>
              <a:rPr lang="en-US" dirty="0" smtClean="0">
                <a:solidFill>
                  <a:srgbClr val="334D66"/>
                </a:solidFill>
                <a:latin typeface="Times New Roman" pitchFamily="18" charset="0"/>
              </a:rPr>
              <a:t>State </a:t>
            </a:r>
            <a:r>
              <a:rPr lang="en-US" dirty="0">
                <a:solidFill>
                  <a:srgbClr val="334D66"/>
                </a:solidFill>
                <a:latin typeface="Times New Roman" pitchFamily="18" charset="0"/>
              </a:rPr>
              <a:t>Senate (1</a:t>
            </a:r>
            <a:r>
              <a:rPr lang="en-US" dirty="0" smtClean="0">
                <a:solidFill>
                  <a:srgbClr val="334D66"/>
                </a:solidFill>
                <a:latin typeface="Times New Roman" pitchFamily="18" charset="0"/>
              </a:rPr>
              <a:t>) (Hollis French)</a:t>
            </a:r>
            <a:endParaRPr lang="en-US" dirty="0">
              <a:solidFill>
                <a:srgbClr val="334D66"/>
              </a:solidFill>
              <a:latin typeface="Times New Roman" pitchFamily="18" charset="0"/>
            </a:endParaRPr>
          </a:p>
          <a:p>
            <a:pPr marL="803275" lvl="1" indent="-342900" defTabSz="971550">
              <a:lnSpc>
                <a:spcPct val="90000"/>
              </a:lnSpc>
              <a:buClr>
                <a:srgbClr val="6582A7"/>
              </a:buClr>
              <a:buSzPct val="125000"/>
              <a:buFont typeface="Arial" pitchFamily="34" charset="0"/>
              <a:buChar char="•"/>
            </a:pPr>
            <a:r>
              <a:rPr lang="en-US" dirty="0" smtClean="0">
                <a:solidFill>
                  <a:srgbClr val="334D66"/>
                </a:solidFill>
                <a:latin typeface="Times New Roman" pitchFamily="18" charset="0"/>
              </a:rPr>
              <a:t>State </a:t>
            </a:r>
            <a:r>
              <a:rPr lang="en-US" dirty="0">
                <a:solidFill>
                  <a:srgbClr val="334D66"/>
                </a:solidFill>
                <a:latin typeface="Times New Roman" pitchFamily="18" charset="0"/>
              </a:rPr>
              <a:t>House of Representatives (1</a:t>
            </a:r>
            <a:r>
              <a:rPr lang="en-US" dirty="0" smtClean="0">
                <a:solidFill>
                  <a:srgbClr val="334D66"/>
                </a:solidFill>
                <a:latin typeface="Times New Roman" pitchFamily="18" charset="0"/>
              </a:rPr>
              <a:t>) (vacant)</a:t>
            </a:r>
            <a:endParaRPr lang="en-US" dirty="0">
              <a:solidFill>
                <a:srgbClr val="334D66"/>
              </a:solidFill>
              <a:latin typeface="Times New Roman" pitchFamily="18" charset="0"/>
            </a:endParaRPr>
          </a:p>
          <a:p>
            <a:pPr marL="803275" lvl="1" indent="-342900" defTabSz="971550">
              <a:lnSpc>
                <a:spcPct val="90000"/>
              </a:lnSpc>
              <a:buClr>
                <a:srgbClr val="6582A7"/>
              </a:buClr>
              <a:buSzPct val="125000"/>
              <a:buFont typeface="Arial" pitchFamily="34" charset="0"/>
              <a:buChar char="•"/>
            </a:pPr>
            <a:r>
              <a:rPr lang="en-US" dirty="0">
                <a:solidFill>
                  <a:srgbClr val="334D66"/>
                </a:solidFill>
                <a:latin typeface="Times New Roman" pitchFamily="18" charset="0"/>
              </a:rPr>
              <a:t>General Public (4</a:t>
            </a:r>
            <a:r>
              <a:rPr lang="en-US" dirty="0" smtClean="0">
                <a:solidFill>
                  <a:srgbClr val="334D66"/>
                </a:solidFill>
                <a:latin typeface="Times New Roman" pitchFamily="18" charset="0"/>
              </a:rPr>
              <a:t>) (Becky Huggins, Jim </a:t>
            </a:r>
            <a:r>
              <a:rPr lang="en-US" dirty="0" err="1" smtClean="0">
                <a:solidFill>
                  <a:srgbClr val="334D66"/>
                </a:solidFill>
                <a:latin typeface="Times New Roman" pitchFamily="18" charset="0"/>
              </a:rPr>
              <a:t>Johnsen</a:t>
            </a:r>
            <a:r>
              <a:rPr lang="en-US" dirty="0" smtClean="0">
                <a:solidFill>
                  <a:srgbClr val="334D66"/>
                </a:solidFill>
                <a:latin typeface="Times New Roman" pitchFamily="18" charset="0"/>
              </a:rPr>
              <a:t>, Randy Weaver, </a:t>
            </a:r>
            <a:r>
              <a:rPr lang="en-US" dirty="0" err="1" smtClean="0">
                <a:solidFill>
                  <a:srgbClr val="334D66"/>
                </a:solidFill>
                <a:latin typeface="Times New Roman" pitchFamily="18" charset="0"/>
              </a:rPr>
              <a:t>Wirkus</a:t>
            </a:r>
            <a:r>
              <a:rPr lang="en-US" dirty="0" smtClean="0">
                <a:solidFill>
                  <a:srgbClr val="334D66"/>
                </a:solidFill>
                <a:latin typeface="Times New Roman" pitchFamily="18" charset="0"/>
              </a:rPr>
              <a:t>)</a:t>
            </a:r>
            <a:endParaRPr lang="en-US" dirty="0">
              <a:solidFill>
                <a:srgbClr val="334D66"/>
              </a:solidFill>
              <a:latin typeface="Times New Roman" pitchFamily="18" charset="0"/>
            </a:endParaRPr>
          </a:p>
          <a:p>
            <a:pPr marL="803275" lvl="1" indent="-342900" defTabSz="971550">
              <a:lnSpc>
                <a:spcPct val="90000"/>
              </a:lnSpc>
              <a:buClr>
                <a:srgbClr val="6582A7"/>
              </a:buClr>
              <a:buSzPct val="125000"/>
              <a:buFont typeface="Arial" pitchFamily="34" charset="0"/>
              <a:buChar char="•"/>
            </a:pPr>
            <a:r>
              <a:rPr lang="en-US" dirty="0">
                <a:solidFill>
                  <a:srgbClr val="334D66"/>
                </a:solidFill>
                <a:latin typeface="Times New Roman" pitchFamily="18" charset="0"/>
              </a:rPr>
              <a:t>Student (1</a:t>
            </a:r>
            <a:r>
              <a:rPr lang="en-US" dirty="0" smtClean="0">
                <a:solidFill>
                  <a:srgbClr val="334D66"/>
                </a:solidFill>
                <a:latin typeface="Times New Roman" pitchFamily="18" charset="0"/>
              </a:rPr>
              <a:t>) (Andrew McConnell)</a:t>
            </a:r>
            <a:endParaRPr lang="en-US" dirty="0">
              <a:solidFill>
                <a:srgbClr val="334D66"/>
              </a:solidFill>
              <a:latin typeface="Times New Roman" pitchFamily="18" charset="0"/>
            </a:endParaRPr>
          </a:p>
          <a:p>
            <a:pPr marL="803275" lvl="1" indent="-342900" defTabSz="971550">
              <a:lnSpc>
                <a:spcPct val="90000"/>
              </a:lnSpc>
              <a:buClr>
                <a:srgbClr val="6582A7"/>
              </a:buClr>
              <a:buSzPct val="125000"/>
              <a:buFont typeface="Arial" pitchFamily="34" charset="0"/>
              <a:buChar char="•"/>
            </a:pPr>
            <a:r>
              <a:rPr lang="en-US" dirty="0">
                <a:solidFill>
                  <a:srgbClr val="334D66"/>
                </a:solidFill>
                <a:latin typeface="Times New Roman" pitchFamily="18" charset="0"/>
              </a:rPr>
              <a:t>Alaska Workforce Investment Board (1</a:t>
            </a:r>
            <a:r>
              <a:rPr lang="en-US" dirty="0" smtClean="0">
                <a:solidFill>
                  <a:srgbClr val="334D66"/>
                </a:solidFill>
                <a:latin typeface="Times New Roman" pitchFamily="18" charset="0"/>
              </a:rPr>
              <a:t>) (vacant)</a:t>
            </a:r>
            <a:endParaRPr lang="en-US" dirty="0">
              <a:solidFill>
                <a:srgbClr val="334D66"/>
              </a:solidFill>
              <a:latin typeface="Times New Roman" pitchFamily="18" charset="0"/>
            </a:endParaRPr>
          </a:p>
          <a:p>
            <a:pPr marL="803275" lvl="1" indent="-342900" defTabSz="971550">
              <a:lnSpc>
                <a:spcPct val="90000"/>
              </a:lnSpc>
              <a:buClr>
                <a:srgbClr val="6582A7"/>
              </a:buClr>
              <a:buSzPct val="125000"/>
              <a:buFont typeface="Arial" pitchFamily="34" charset="0"/>
              <a:buChar char="•"/>
            </a:pPr>
            <a:r>
              <a:rPr lang="en-US" dirty="0">
                <a:solidFill>
                  <a:srgbClr val="334D66"/>
                </a:solidFill>
                <a:latin typeface="Times New Roman" pitchFamily="18" charset="0"/>
              </a:rPr>
              <a:t>Community College (1</a:t>
            </a:r>
            <a:r>
              <a:rPr lang="en-US" dirty="0" smtClean="0">
                <a:solidFill>
                  <a:srgbClr val="334D66"/>
                </a:solidFill>
                <a:latin typeface="Times New Roman" pitchFamily="18" charset="0"/>
              </a:rPr>
              <a:t>) (Sharon Gherman)</a:t>
            </a:r>
            <a:endParaRPr lang="en-US" dirty="0">
              <a:solidFill>
                <a:srgbClr val="334D66"/>
              </a:solidFill>
              <a:latin typeface="Times New Roman" pitchFamily="18" charset="0"/>
            </a:endParaRPr>
          </a:p>
          <a:p>
            <a:pPr marL="803275" lvl="1" indent="-342900" defTabSz="971550">
              <a:lnSpc>
                <a:spcPct val="90000"/>
              </a:lnSpc>
              <a:buClr>
                <a:srgbClr val="6582A7"/>
              </a:buClr>
              <a:buSzPct val="125000"/>
              <a:buFont typeface="Arial" pitchFamily="34" charset="0"/>
              <a:buChar char="•"/>
            </a:pPr>
            <a:r>
              <a:rPr lang="en-US" dirty="0" smtClean="0">
                <a:solidFill>
                  <a:srgbClr val="334D66"/>
                </a:solidFill>
                <a:latin typeface="Times New Roman" pitchFamily="18" charset="0"/>
              </a:rPr>
              <a:t>EED </a:t>
            </a:r>
            <a:r>
              <a:rPr lang="en-US" dirty="0">
                <a:solidFill>
                  <a:srgbClr val="334D66"/>
                </a:solidFill>
                <a:latin typeface="Times New Roman" pitchFamily="18" charset="0"/>
              </a:rPr>
              <a:t>(1</a:t>
            </a:r>
            <a:r>
              <a:rPr lang="en-US" dirty="0" smtClean="0">
                <a:solidFill>
                  <a:srgbClr val="334D66"/>
                </a:solidFill>
                <a:latin typeface="Times New Roman" pitchFamily="18" charset="0"/>
              </a:rPr>
              <a:t>) (Jim </a:t>
            </a:r>
            <a:r>
              <a:rPr lang="en-US" dirty="0" err="1" smtClean="0">
                <a:solidFill>
                  <a:srgbClr val="334D66"/>
                </a:solidFill>
                <a:latin typeface="Times New Roman" pitchFamily="18" charset="0"/>
              </a:rPr>
              <a:t>Merriner</a:t>
            </a:r>
            <a:r>
              <a:rPr lang="en-US" dirty="0" smtClean="0">
                <a:solidFill>
                  <a:srgbClr val="334D66"/>
                </a:solidFill>
                <a:latin typeface="Times New Roman" pitchFamily="18" charset="0"/>
              </a:rPr>
              <a:t>)</a:t>
            </a:r>
            <a:endParaRPr lang="en-US" sz="1600" dirty="0">
              <a:solidFill>
                <a:srgbClr val="334D66"/>
              </a:solidFill>
              <a:latin typeface="Times New Roman" pitchFamily="18" charset="0"/>
            </a:endParaRPr>
          </a:p>
        </p:txBody>
      </p:sp>
      <p:grpSp>
        <p:nvGrpSpPr>
          <p:cNvPr id="4" name="Group 3"/>
          <p:cNvGrpSpPr>
            <a:grpSpLocks/>
          </p:cNvGrpSpPr>
          <p:nvPr/>
        </p:nvGrpSpPr>
        <p:grpSpPr bwMode="auto">
          <a:xfrm>
            <a:off x="609600" y="6019800"/>
            <a:ext cx="457200" cy="381000"/>
            <a:chOff x="7995" y="1668"/>
            <a:chExt cx="1650" cy="1422"/>
          </a:xfrm>
        </p:grpSpPr>
        <p:pic>
          <p:nvPicPr>
            <p:cNvPr id="5" name="Picture 4"/>
            <p:cNvPicPr>
              <a:picLocks noChangeAspect="1" noChangeArrowheads="1"/>
            </p:cNvPicPr>
            <p:nvPr/>
          </p:nvPicPr>
          <p:blipFill>
            <a:blip r:embed="rId3" cstate="print"/>
            <a:srcRect/>
            <a:stretch>
              <a:fillRect/>
            </a:stretch>
          </p:blipFill>
          <p:spPr bwMode="auto">
            <a:xfrm>
              <a:off x="8251" y="1668"/>
              <a:ext cx="1244" cy="1422"/>
            </a:xfrm>
            <a:prstGeom prst="rect">
              <a:avLst/>
            </a:prstGeom>
            <a:noFill/>
            <a:ln w="9525">
              <a:noFill/>
              <a:miter lim="800000"/>
              <a:headEnd/>
              <a:tailEnd/>
            </a:ln>
          </p:spPr>
        </p:pic>
        <p:sp>
          <p:nvSpPr>
            <p:cNvPr id="6" name="Oval 5"/>
            <p:cNvSpPr>
              <a:spLocks noChangeArrowheads="1"/>
            </p:cNvSpPr>
            <p:nvPr/>
          </p:nvSpPr>
          <p:spPr bwMode="auto">
            <a:xfrm>
              <a:off x="7995"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sp>
          <p:nvSpPr>
            <p:cNvPr id="7" name="Oval 6"/>
            <p:cNvSpPr>
              <a:spLocks noChangeArrowheads="1"/>
            </p:cNvSpPr>
            <p:nvPr/>
          </p:nvSpPr>
          <p:spPr bwMode="auto">
            <a:xfrm>
              <a:off x="9240"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grpSp>
      <p:sp>
        <p:nvSpPr>
          <p:cNvPr id="8" name="Footer Placeholder 4"/>
          <p:cNvSpPr txBox="1">
            <a:spLocks/>
          </p:cNvSpPr>
          <p:nvPr/>
        </p:nvSpPr>
        <p:spPr>
          <a:xfrm>
            <a:off x="1110975" y="6188827"/>
            <a:ext cx="3699164" cy="278998"/>
          </a:xfrm>
          <a:prstGeom prst="rect">
            <a:avLst/>
          </a:prstGeom>
        </p:spPr>
        <p:txBody>
          <a:bodyPr rtlCol="0"/>
          <a:lstStyle>
            <a:defPPr>
              <a:defRPr lang="en-US"/>
            </a:defPPr>
            <a:lvl1pPr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1pPr>
            <a:lvl2pPr marL="4572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2pPr>
            <a:lvl3pPr marL="9144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3pPr>
            <a:lvl4pPr marL="13716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4pPr>
            <a:lvl5pPr marL="18288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dirty="0" smtClean="0">
                <a:solidFill>
                  <a:schemeClr val="tx1">
                    <a:tint val="75000"/>
                  </a:schemeClr>
                </a:solidFill>
                <a:cs typeface="Times New Roman" pitchFamily="18" charset="0"/>
              </a:rPr>
              <a:t>Alaska Commission on Postsecondary Education</a:t>
            </a:r>
            <a:endParaRPr lang="en-US" sz="1000" dirty="0">
              <a:solidFill>
                <a:schemeClr val="tx1">
                  <a:tint val="75000"/>
                </a:schemeClr>
              </a:solidFill>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387350" y="509588"/>
            <a:ext cx="8181975" cy="450850"/>
          </a:xfrm>
        </p:spPr>
        <p:txBody>
          <a:bodyPr/>
          <a:lstStyle/>
          <a:p>
            <a:r>
              <a:rPr lang="en-US" dirty="0">
                <a:solidFill>
                  <a:schemeClr val="accent1"/>
                </a:solidFill>
                <a:latin typeface="Times New Roman" pitchFamily="18" charset="0"/>
              </a:rPr>
              <a:t>Organizational </a:t>
            </a:r>
            <a:r>
              <a:rPr lang="en-US" dirty="0" smtClean="0">
                <a:solidFill>
                  <a:schemeClr val="accent1"/>
                </a:solidFill>
                <a:latin typeface="Times New Roman" pitchFamily="18" charset="0"/>
              </a:rPr>
              <a:t>Structure</a:t>
            </a:r>
            <a:r>
              <a:rPr lang="en-US" dirty="0" smtClean="0">
                <a:solidFill>
                  <a:schemeClr val="accent1"/>
                </a:solidFill>
              </a:rPr>
              <a:t> </a:t>
            </a:r>
            <a:endParaRPr lang="en-US" dirty="0">
              <a:solidFill>
                <a:schemeClr val="accent1"/>
              </a:solidFill>
            </a:endParaRPr>
          </a:p>
        </p:txBody>
      </p:sp>
      <p:sp>
        <p:nvSpPr>
          <p:cNvPr id="288771" name="Rectangle 3"/>
          <p:cNvSpPr>
            <a:spLocks noGrp="1" noChangeArrowheads="1"/>
          </p:cNvSpPr>
          <p:nvPr>
            <p:ph type="body" idx="1"/>
          </p:nvPr>
        </p:nvSpPr>
        <p:spPr>
          <a:xfrm>
            <a:off x="673100" y="1143000"/>
            <a:ext cx="7764463" cy="4572000"/>
          </a:xfrm>
          <a:noFill/>
          <a:ln/>
        </p:spPr>
        <p:txBody>
          <a:bodyPr/>
          <a:lstStyle/>
          <a:p>
            <a:pPr marL="0" indent="0" defTabSz="971550">
              <a:buClr>
                <a:srgbClr val="003366"/>
              </a:buClr>
              <a:buNone/>
            </a:pPr>
            <a:r>
              <a:rPr lang="en-US" b="1" dirty="0">
                <a:solidFill>
                  <a:srgbClr val="334D66"/>
                </a:solidFill>
                <a:latin typeface="Times New Roman" pitchFamily="18" charset="0"/>
              </a:rPr>
              <a:t>Five-member ASLC Board</a:t>
            </a:r>
          </a:p>
          <a:p>
            <a:pPr marL="803275" lvl="1" indent="-342900" defTabSz="971550">
              <a:buClr>
                <a:srgbClr val="6582A7"/>
              </a:buClr>
              <a:buSzPct val="125000"/>
              <a:buFont typeface="Wingdings" pitchFamily="2" charset="2"/>
              <a:buChar char="v"/>
            </a:pPr>
            <a:r>
              <a:rPr lang="en-US" dirty="0">
                <a:solidFill>
                  <a:srgbClr val="334D66"/>
                </a:solidFill>
                <a:latin typeface="Times New Roman" pitchFamily="18" charset="0"/>
              </a:rPr>
              <a:t>Commissioner of </a:t>
            </a:r>
            <a:r>
              <a:rPr lang="en-US" dirty="0" smtClean="0">
                <a:solidFill>
                  <a:srgbClr val="334D66"/>
                </a:solidFill>
                <a:latin typeface="Times New Roman" pitchFamily="18" charset="0"/>
              </a:rPr>
              <a:t>Administration; Deputy </a:t>
            </a:r>
            <a:r>
              <a:rPr lang="en-US" dirty="0">
                <a:solidFill>
                  <a:srgbClr val="334D66"/>
                </a:solidFill>
                <a:latin typeface="Times New Roman" pitchFamily="18" charset="0"/>
              </a:rPr>
              <a:t>Commissioner  </a:t>
            </a:r>
            <a:r>
              <a:rPr lang="en-US" dirty="0" smtClean="0">
                <a:solidFill>
                  <a:srgbClr val="334D66"/>
                </a:solidFill>
                <a:latin typeface="Times New Roman" pitchFamily="18" charset="0"/>
              </a:rPr>
              <a:t>Mike Barnhill, delegate </a:t>
            </a:r>
            <a:endParaRPr lang="en-US" dirty="0">
              <a:solidFill>
                <a:srgbClr val="334D66"/>
              </a:solidFill>
              <a:latin typeface="Times New Roman" pitchFamily="18" charset="0"/>
            </a:endParaRPr>
          </a:p>
          <a:p>
            <a:pPr marL="803275" lvl="1" indent="-342900" defTabSz="971550">
              <a:buClr>
                <a:srgbClr val="6582A7"/>
              </a:buClr>
              <a:buSzPct val="125000"/>
              <a:buFont typeface="Wingdings" pitchFamily="2" charset="2"/>
              <a:buChar char="v"/>
            </a:pPr>
            <a:r>
              <a:rPr lang="en-US" dirty="0">
                <a:solidFill>
                  <a:srgbClr val="334D66"/>
                </a:solidFill>
                <a:latin typeface="Times New Roman" pitchFamily="18" charset="0"/>
              </a:rPr>
              <a:t>Commissioner of Commerce, Community and Economic </a:t>
            </a:r>
            <a:r>
              <a:rPr lang="en-US" dirty="0" smtClean="0">
                <a:solidFill>
                  <a:srgbClr val="334D66"/>
                </a:solidFill>
                <a:latin typeface="Times New Roman" pitchFamily="18" charset="0"/>
              </a:rPr>
              <a:t>Development; Division of Economic Development Director Lorene Palmer, delegate</a:t>
            </a:r>
          </a:p>
          <a:p>
            <a:pPr marL="803275" lvl="1" indent="-342900" defTabSz="971550">
              <a:buClr>
                <a:srgbClr val="6582A7"/>
              </a:buClr>
              <a:buSzPct val="125000"/>
              <a:buFont typeface="Wingdings" pitchFamily="2" charset="2"/>
              <a:buChar char="v"/>
            </a:pPr>
            <a:r>
              <a:rPr lang="en-US" dirty="0" smtClean="0">
                <a:solidFill>
                  <a:srgbClr val="334D66"/>
                </a:solidFill>
                <a:latin typeface="Times New Roman" pitchFamily="18" charset="0"/>
              </a:rPr>
              <a:t>Commissioner </a:t>
            </a:r>
            <a:r>
              <a:rPr lang="en-US" dirty="0">
                <a:solidFill>
                  <a:srgbClr val="334D66"/>
                </a:solidFill>
                <a:latin typeface="Times New Roman" pitchFamily="18" charset="0"/>
              </a:rPr>
              <a:t>of </a:t>
            </a:r>
            <a:r>
              <a:rPr lang="en-US" dirty="0" smtClean="0">
                <a:solidFill>
                  <a:srgbClr val="334D66"/>
                </a:solidFill>
                <a:latin typeface="Times New Roman" pitchFamily="18" charset="0"/>
              </a:rPr>
              <a:t>Revenue; </a:t>
            </a:r>
            <a:r>
              <a:rPr lang="en-US" dirty="0">
                <a:solidFill>
                  <a:srgbClr val="334D66"/>
                </a:solidFill>
                <a:latin typeface="Times New Roman" pitchFamily="18" charset="0"/>
              </a:rPr>
              <a:t>Deputy Commissioner </a:t>
            </a:r>
            <a:r>
              <a:rPr lang="en-US" dirty="0" smtClean="0">
                <a:solidFill>
                  <a:srgbClr val="334D66"/>
                </a:solidFill>
                <a:latin typeface="Times New Roman" pitchFamily="18" charset="0"/>
              </a:rPr>
              <a:t>Angela Rodell, delegate</a:t>
            </a:r>
            <a:endParaRPr lang="en-US" dirty="0">
              <a:solidFill>
                <a:srgbClr val="334D66"/>
              </a:solidFill>
              <a:latin typeface="Times New Roman" pitchFamily="18" charset="0"/>
            </a:endParaRPr>
          </a:p>
          <a:p>
            <a:pPr marL="803275" lvl="1" indent="-342900" defTabSz="971550">
              <a:buClr>
                <a:srgbClr val="6582A7"/>
              </a:buClr>
              <a:buSzPct val="125000"/>
              <a:buFont typeface="Wingdings" pitchFamily="2" charset="2"/>
              <a:buChar char="v"/>
            </a:pPr>
            <a:r>
              <a:rPr lang="en-US" dirty="0">
                <a:solidFill>
                  <a:srgbClr val="334D66"/>
                </a:solidFill>
                <a:latin typeface="Times New Roman" pitchFamily="18" charset="0"/>
              </a:rPr>
              <a:t>Two ACPE members appointed by the </a:t>
            </a:r>
            <a:r>
              <a:rPr lang="en-US" dirty="0" smtClean="0">
                <a:solidFill>
                  <a:srgbClr val="334D66"/>
                </a:solidFill>
                <a:latin typeface="Times New Roman" pitchFamily="18" charset="0"/>
              </a:rPr>
              <a:t>Governor; Lydia </a:t>
            </a:r>
            <a:r>
              <a:rPr lang="en-US" dirty="0" err="1" smtClean="0">
                <a:solidFill>
                  <a:srgbClr val="334D66"/>
                </a:solidFill>
                <a:latin typeface="Times New Roman" pitchFamily="18" charset="0"/>
              </a:rPr>
              <a:t>Wirkus</a:t>
            </a:r>
            <a:r>
              <a:rPr lang="en-US" dirty="0" smtClean="0">
                <a:solidFill>
                  <a:srgbClr val="334D66"/>
                </a:solidFill>
                <a:latin typeface="Times New Roman" pitchFamily="18" charset="0"/>
              </a:rPr>
              <a:t> and Randy Weaver</a:t>
            </a:r>
          </a:p>
          <a:p>
            <a:pPr marL="9525" indent="0" defTabSz="971550">
              <a:buSzPct val="125000"/>
              <a:buNone/>
            </a:pPr>
            <a:r>
              <a:rPr lang="en-US" b="1" dirty="0" smtClean="0">
                <a:solidFill>
                  <a:srgbClr val="334D66"/>
                </a:solidFill>
                <a:latin typeface="Times New Roman" pitchFamily="18" charset="0"/>
              </a:rPr>
              <a:t>Corporation responsibilities:</a:t>
            </a:r>
          </a:p>
          <a:p>
            <a:pPr marL="1092200" lvl="2" indent="-285750" defTabSz="971550">
              <a:buClr>
                <a:srgbClr val="6582A7"/>
              </a:buClr>
              <a:buSzPct val="125000"/>
              <a:buFont typeface="Arial" pitchFamily="34" charset="0"/>
              <a:buChar char="•"/>
            </a:pPr>
            <a:r>
              <a:rPr lang="en-US" dirty="0" smtClean="0">
                <a:solidFill>
                  <a:srgbClr val="334D66"/>
                </a:solidFill>
                <a:latin typeface="Times New Roman" pitchFamily="18" charset="0"/>
              </a:rPr>
              <a:t>Generate program funding by issuing tax exempt bonds backed by the loan assets</a:t>
            </a:r>
          </a:p>
          <a:p>
            <a:pPr marL="1092200" lvl="2" indent="-285750" defTabSz="971550">
              <a:buClr>
                <a:srgbClr val="6582A7"/>
              </a:buClr>
              <a:buSzPct val="125000"/>
              <a:buFont typeface="Arial" pitchFamily="34" charset="0"/>
              <a:buChar char="•"/>
            </a:pPr>
            <a:r>
              <a:rPr lang="en-US" dirty="0" smtClean="0">
                <a:solidFill>
                  <a:srgbClr val="334D66"/>
                </a:solidFill>
                <a:latin typeface="Times New Roman" pitchFamily="18" charset="0"/>
              </a:rPr>
              <a:t>Oversee investments, trusts and indentures; set loan interest rates and benefits</a:t>
            </a:r>
            <a:endParaRPr lang="en-US" dirty="0">
              <a:solidFill>
                <a:srgbClr val="334D66"/>
              </a:solidFill>
              <a:latin typeface="Times New Roman" pitchFamily="18" charset="0"/>
            </a:endParaRPr>
          </a:p>
        </p:txBody>
      </p:sp>
      <p:grpSp>
        <p:nvGrpSpPr>
          <p:cNvPr id="4" name="Group 3"/>
          <p:cNvGrpSpPr>
            <a:grpSpLocks/>
          </p:cNvGrpSpPr>
          <p:nvPr/>
        </p:nvGrpSpPr>
        <p:grpSpPr bwMode="auto">
          <a:xfrm>
            <a:off x="609600" y="6019800"/>
            <a:ext cx="457200" cy="381000"/>
            <a:chOff x="7995" y="1668"/>
            <a:chExt cx="1650" cy="1422"/>
          </a:xfrm>
        </p:grpSpPr>
        <p:pic>
          <p:nvPicPr>
            <p:cNvPr id="5" name="Picture 4"/>
            <p:cNvPicPr>
              <a:picLocks noChangeAspect="1" noChangeArrowheads="1"/>
            </p:cNvPicPr>
            <p:nvPr/>
          </p:nvPicPr>
          <p:blipFill>
            <a:blip r:embed="rId3" cstate="print"/>
            <a:srcRect/>
            <a:stretch>
              <a:fillRect/>
            </a:stretch>
          </p:blipFill>
          <p:spPr bwMode="auto">
            <a:xfrm>
              <a:off x="8251" y="1668"/>
              <a:ext cx="1244" cy="1422"/>
            </a:xfrm>
            <a:prstGeom prst="rect">
              <a:avLst/>
            </a:prstGeom>
            <a:noFill/>
            <a:ln w="9525">
              <a:noFill/>
              <a:miter lim="800000"/>
              <a:headEnd/>
              <a:tailEnd/>
            </a:ln>
          </p:spPr>
        </p:pic>
        <p:sp>
          <p:nvSpPr>
            <p:cNvPr id="6" name="Oval 5"/>
            <p:cNvSpPr>
              <a:spLocks noChangeArrowheads="1"/>
            </p:cNvSpPr>
            <p:nvPr/>
          </p:nvSpPr>
          <p:spPr bwMode="auto">
            <a:xfrm>
              <a:off x="7995"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sp>
          <p:nvSpPr>
            <p:cNvPr id="7" name="Oval 6"/>
            <p:cNvSpPr>
              <a:spLocks noChangeArrowheads="1"/>
            </p:cNvSpPr>
            <p:nvPr/>
          </p:nvSpPr>
          <p:spPr bwMode="auto">
            <a:xfrm>
              <a:off x="9240"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grpSp>
      <p:sp>
        <p:nvSpPr>
          <p:cNvPr id="8" name="Footer Placeholder 4"/>
          <p:cNvSpPr txBox="1">
            <a:spLocks/>
          </p:cNvSpPr>
          <p:nvPr/>
        </p:nvSpPr>
        <p:spPr>
          <a:xfrm>
            <a:off x="1110975" y="6188827"/>
            <a:ext cx="3699164" cy="278998"/>
          </a:xfrm>
          <a:prstGeom prst="rect">
            <a:avLst/>
          </a:prstGeom>
        </p:spPr>
        <p:txBody>
          <a:bodyPr rtlCol="0"/>
          <a:lstStyle>
            <a:defPPr>
              <a:defRPr lang="en-US"/>
            </a:defPPr>
            <a:lvl1pPr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1pPr>
            <a:lvl2pPr marL="4572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2pPr>
            <a:lvl3pPr marL="9144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3pPr>
            <a:lvl4pPr marL="13716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4pPr>
            <a:lvl5pPr marL="18288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dirty="0" smtClean="0">
                <a:solidFill>
                  <a:schemeClr val="tx1">
                    <a:tint val="75000"/>
                  </a:schemeClr>
                </a:solidFill>
                <a:cs typeface="Times New Roman" pitchFamily="18" charset="0"/>
              </a:rPr>
              <a:t>Alaska Commission on Postsecondary Education</a:t>
            </a:r>
            <a:endParaRPr lang="en-US" sz="1000" dirty="0">
              <a:solidFill>
                <a:schemeClr val="tx1">
                  <a:tint val="75000"/>
                </a:schemeClr>
              </a:solidFill>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387350" y="509588"/>
            <a:ext cx="8181975" cy="450850"/>
          </a:xfrm>
        </p:spPr>
        <p:txBody>
          <a:bodyPr/>
          <a:lstStyle/>
          <a:p>
            <a:r>
              <a:rPr lang="en-US" dirty="0">
                <a:solidFill>
                  <a:schemeClr val="accent1"/>
                </a:solidFill>
                <a:latin typeface="Times New Roman" pitchFamily="18" charset="0"/>
              </a:rPr>
              <a:t>Organizational </a:t>
            </a:r>
            <a:r>
              <a:rPr lang="en-US" dirty="0" smtClean="0">
                <a:solidFill>
                  <a:schemeClr val="accent1"/>
                </a:solidFill>
                <a:latin typeface="Times New Roman" pitchFamily="18" charset="0"/>
              </a:rPr>
              <a:t>Structure</a:t>
            </a:r>
            <a:r>
              <a:rPr lang="en-US" dirty="0" smtClean="0">
                <a:solidFill>
                  <a:schemeClr val="accent1"/>
                </a:solidFill>
              </a:rPr>
              <a:t> </a:t>
            </a:r>
            <a:endParaRPr lang="en-US" dirty="0">
              <a:solidFill>
                <a:schemeClr val="accent1"/>
              </a:solidFill>
            </a:endParaRPr>
          </a:p>
        </p:txBody>
      </p:sp>
      <p:sp>
        <p:nvSpPr>
          <p:cNvPr id="288771" name="Rectangle 3"/>
          <p:cNvSpPr>
            <a:spLocks noGrp="1" noChangeArrowheads="1"/>
          </p:cNvSpPr>
          <p:nvPr>
            <p:ph type="body" idx="1"/>
          </p:nvPr>
        </p:nvSpPr>
        <p:spPr>
          <a:xfrm>
            <a:off x="673100" y="1143000"/>
            <a:ext cx="7764463" cy="4800600"/>
          </a:xfrm>
          <a:noFill/>
          <a:ln/>
        </p:spPr>
        <p:txBody>
          <a:bodyPr/>
          <a:lstStyle/>
          <a:p>
            <a:pPr marL="6350" indent="0">
              <a:buClr>
                <a:srgbClr val="003366"/>
              </a:buClr>
              <a:buNone/>
            </a:pPr>
            <a:r>
              <a:rPr lang="en-US" b="1" dirty="0" smtClean="0">
                <a:solidFill>
                  <a:srgbClr val="334D66"/>
                </a:solidFill>
                <a:latin typeface="Times New Roman" pitchFamily="18" charset="0"/>
              </a:rPr>
              <a:t>Commission </a:t>
            </a:r>
            <a:r>
              <a:rPr lang="en-US" b="1" dirty="0">
                <a:solidFill>
                  <a:srgbClr val="334D66"/>
                </a:solidFill>
                <a:latin typeface="Times New Roman" pitchFamily="18" charset="0"/>
              </a:rPr>
              <a:t>responsibilities</a:t>
            </a:r>
            <a:r>
              <a:rPr lang="en-US" sz="1800" dirty="0">
                <a:solidFill>
                  <a:srgbClr val="334D66"/>
                </a:solidFill>
                <a:latin typeface="Times New Roman" pitchFamily="18" charset="0"/>
              </a:rPr>
              <a:t>:</a:t>
            </a:r>
          </a:p>
          <a:p>
            <a:pPr lvl="1">
              <a:buClr>
                <a:srgbClr val="003366"/>
              </a:buClr>
              <a:buFont typeface="Arial" pitchFamily="34" charset="0"/>
              <a:buChar char="•"/>
            </a:pPr>
            <a:r>
              <a:rPr lang="en-US" dirty="0" smtClean="0">
                <a:solidFill>
                  <a:srgbClr val="334D66"/>
                </a:solidFill>
                <a:latin typeface="Times New Roman" pitchFamily="18" charset="0"/>
              </a:rPr>
              <a:t>Promulgation of authorization and financial </a:t>
            </a:r>
            <a:r>
              <a:rPr lang="en-US" dirty="0">
                <a:solidFill>
                  <a:srgbClr val="334D66"/>
                </a:solidFill>
                <a:latin typeface="Times New Roman" pitchFamily="18" charset="0"/>
              </a:rPr>
              <a:t>aid </a:t>
            </a:r>
            <a:r>
              <a:rPr lang="en-US" dirty="0" smtClean="0">
                <a:solidFill>
                  <a:srgbClr val="334D66"/>
                </a:solidFill>
                <a:latin typeface="Times New Roman" pitchFamily="18" charset="0"/>
              </a:rPr>
              <a:t>program regulations</a:t>
            </a:r>
            <a:endParaRPr lang="en-US" dirty="0">
              <a:solidFill>
                <a:srgbClr val="334D66"/>
              </a:solidFill>
              <a:latin typeface="Times New Roman" pitchFamily="18" charset="0"/>
            </a:endParaRPr>
          </a:p>
          <a:p>
            <a:pPr lvl="1">
              <a:buClr>
                <a:srgbClr val="003366"/>
              </a:buClr>
              <a:buFont typeface="Arial" pitchFamily="34" charset="0"/>
              <a:buChar char="•"/>
            </a:pPr>
            <a:r>
              <a:rPr lang="en-US" dirty="0">
                <a:solidFill>
                  <a:srgbClr val="334D66"/>
                </a:solidFill>
                <a:latin typeface="Times New Roman" pitchFamily="18" charset="0"/>
              </a:rPr>
              <a:t>Approve Alaska postsecondary education institution operations</a:t>
            </a:r>
          </a:p>
          <a:p>
            <a:pPr lvl="1">
              <a:buClr>
                <a:srgbClr val="003366"/>
              </a:buClr>
              <a:buFont typeface="Arial" pitchFamily="34" charset="0"/>
              <a:buChar char="•"/>
            </a:pPr>
            <a:r>
              <a:rPr lang="en-US" dirty="0">
                <a:solidFill>
                  <a:srgbClr val="334D66"/>
                </a:solidFill>
                <a:latin typeface="Times New Roman" pitchFamily="18" charset="0"/>
              </a:rPr>
              <a:t>Represent and serve as liaisons with stakeholders</a:t>
            </a:r>
          </a:p>
          <a:p>
            <a:pPr lvl="1">
              <a:buClr>
                <a:srgbClr val="003366"/>
              </a:buClr>
              <a:buFont typeface="Arial" pitchFamily="34" charset="0"/>
              <a:buChar char="•"/>
            </a:pPr>
            <a:r>
              <a:rPr lang="en-US" dirty="0" smtClean="0">
                <a:solidFill>
                  <a:srgbClr val="334D66"/>
                </a:solidFill>
                <a:latin typeface="Times New Roman" pitchFamily="18" charset="0"/>
              </a:rPr>
              <a:t>Inform </a:t>
            </a:r>
            <a:r>
              <a:rPr lang="en-US" dirty="0">
                <a:solidFill>
                  <a:srgbClr val="334D66"/>
                </a:solidFill>
                <a:latin typeface="Times New Roman" pitchFamily="18" charset="0"/>
              </a:rPr>
              <a:t>staff </a:t>
            </a:r>
            <a:r>
              <a:rPr lang="en-US" dirty="0" smtClean="0">
                <a:solidFill>
                  <a:srgbClr val="334D66"/>
                </a:solidFill>
                <a:latin typeface="Times New Roman" pitchFamily="18" charset="0"/>
              </a:rPr>
              <a:t>work/activities relative to issues of access, retention, completion and postsecondary education alignment with workforce needs</a:t>
            </a:r>
          </a:p>
          <a:p>
            <a:pPr lvl="1">
              <a:buClr>
                <a:srgbClr val="003366"/>
              </a:buClr>
              <a:buFont typeface="Arial" pitchFamily="34" charset="0"/>
              <a:buChar char="•"/>
            </a:pPr>
            <a:r>
              <a:rPr lang="en-US" dirty="0">
                <a:solidFill>
                  <a:srgbClr val="334D66"/>
                </a:solidFill>
                <a:latin typeface="Times New Roman" pitchFamily="18" charset="0"/>
              </a:rPr>
              <a:t>Hire and oversee Executive Director </a:t>
            </a:r>
            <a:r>
              <a:rPr lang="en-US" dirty="0" smtClean="0">
                <a:solidFill>
                  <a:srgbClr val="334D66"/>
                </a:solidFill>
                <a:latin typeface="Times New Roman" pitchFamily="18" charset="0"/>
              </a:rPr>
              <a:t>performance</a:t>
            </a:r>
          </a:p>
          <a:p>
            <a:pPr marL="0" indent="0" defTabSz="971550">
              <a:buClr>
                <a:srgbClr val="003366"/>
              </a:buClr>
              <a:buNone/>
            </a:pPr>
            <a:r>
              <a:rPr lang="en-US" b="1" dirty="0" smtClean="0">
                <a:solidFill>
                  <a:srgbClr val="334D66"/>
                </a:solidFill>
                <a:latin typeface="Times New Roman" pitchFamily="18" charset="0"/>
              </a:rPr>
              <a:t>Agency exists within the Executive Branch</a:t>
            </a:r>
          </a:p>
          <a:p>
            <a:pPr lvl="1" defTabSz="971550">
              <a:buClr>
                <a:srgbClr val="003366"/>
              </a:buClr>
              <a:buFont typeface="Arial" pitchFamily="34" charset="0"/>
              <a:buChar char="•"/>
            </a:pPr>
            <a:r>
              <a:rPr lang="en-US" dirty="0" smtClean="0">
                <a:solidFill>
                  <a:srgbClr val="334D66"/>
                </a:solidFill>
                <a:latin typeface="Times New Roman" pitchFamily="18" charset="0"/>
              </a:rPr>
              <a:t>Programs and services are subject to approval by the administration</a:t>
            </a:r>
          </a:p>
          <a:p>
            <a:pPr lvl="1" defTabSz="971550">
              <a:buClr>
                <a:srgbClr val="003366"/>
              </a:buClr>
              <a:buFont typeface="Arial" pitchFamily="34" charset="0"/>
              <a:buChar char="•"/>
            </a:pPr>
            <a:r>
              <a:rPr lang="en-US" dirty="0" smtClean="0">
                <a:solidFill>
                  <a:srgbClr val="334D66"/>
                </a:solidFill>
                <a:latin typeface="Times New Roman" pitchFamily="18" charset="0"/>
              </a:rPr>
              <a:t>ACPE staff are part of fully exempt service</a:t>
            </a:r>
          </a:p>
          <a:p>
            <a:pPr lvl="1" defTabSz="971550">
              <a:buClr>
                <a:srgbClr val="003366"/>
              </a:buClr>
              <a:buFont typeface="Arial" pitchFamily="34" charset="0"/>
              <a:buChar char="•"/>
            </a:pPr>
            <a:r>
              <a:rPr lang="en-US" dirty="0" smtClean="0">
                <a:solidFill>
                  <a:srgbClr val="334D66"/>
                </a:solidFill>
                <a:latin typeface="Times New Roman" pitchFamily="18" charset="0"/>
              </a:rPr>
              <a:t>ACPE resides within EED for budget organization purposes but does not report to either the Commissioner nor state board</a:t>
            </a:r>
          </a:p>
        </p:txBody>
      </p:sp>
      <p:grpSp>
        <p:nvGrpSpPr>
          <p:cNvPr id="4" name="Group 3"/>
          <p:cNvGrpSpPr>
            <a:grpSpLocks/>
          </p:cNvGrpSpPr>
          <p:nvPr/>
        </p:nvGrpSpPr>
        <p:grpSpPr bwMode="auto">
          <a:xfrm>
            <a:off x="609600" y="6019800"/>
            <a:ext cx="457200" cy="381000"/>
            <a:chOff x="7995" y="1668"/>
            <a:chExt cx="1650" cy="1422"/>
          </a:xfrm>
        </p:grpSpPr>
        <p:pic>
          <p:nvPicPr>
            <p:cNvPr id="5" name="Picture 4"/>
            <p:cNvPicPr>
              <a:picLocks noChangeAspect="1" noChangeArrowheads="1"/>
            </p:cNvPicPr>
            <p:nvPr/>
          </p:nvPicPr>
          <p:blipFill>
            <a:blip r:embed="rId3" cstate="print"/>
            <a:srcRect/>
            <a:stretch>
              <a:fillRect/>
            </a:stretch>
          </p:blipFill>
          <p:spPr bwMode="auto">
            <a:xfrm>
              <a:off x="8251" y="1668"/>
              <a:ext cx="1244" cy="1422"/>
            </a:xfrm>
            <a:prstGeom prst="rect">
              <a:avLst/>
            </a:prstGeom>
            <a:noFill/>
            <a:ln w="9525">
              <a:noFill/>
              <a:miter lim="800000"/>
              <a:headEnd/>
              <a:tailEnd/>
            </a:ln>
          </p:spPr>
        </p:pic>
        <p:sp>
          <p:nvSpPr>
            <p:cNvPr id="6" name="Oval 5"/>
            <p:cNvSpPr>
              <a:spLocks noChangeArrowheads="1"/>
            </p:cNvSpPr>
            <p:nvPr/>
          </p:nvSpPr>
          <p:spPr bwMode="auto">
            <a:xfrm>
              <a:off x="7995"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sp>
          <p:nvSpPr>
            <p:cNvPr id="7" name="Oval 6"/>
            <p:cNvSpPr>
              <a:spLocks noChangeArrowheads="1"/>
            </p:cNvSpPr>
            <p:nvPr/>
          </p:nvSpPr>
          <p:spPr bwMode="auto">
            <a:xfrm>
              <a:off x="9240"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grpSp>
      <p:sp>
        <p:nvSpPr>
          <p:cNvPr id="8" name="Footer Placeholder 4"/>
          <p:cNvSpPr txBox="1">
            <a:spLocks/>
          </p:cNvSpPr>
          <p:nvPr/>
        </p:nvSpPr>
        <p:spPr>
          <a:xfrm>
            <a:off x="1110975" y="6188827"/>
            <a:ext cx="3699164" cy="278998"/>
          </a:xfrm>
          <a:prstGeom prst="rect">
            <a:avLst/>
          </a:prstGeom>
        </p:spPr>
        <p:txBody>
          <a:bodyPr rtlCol="0"/>
          <a:lstStyle>
            <a:defPPr>
              <a:defRPr lang="en-US"/>
            </a:defPPr>
            <a:lvl1pPr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1pPr>
            <a:lvl2pPr marL="4572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2pPr>
            <a:lvl3pPr marL="9144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3pPr>
            <a:lvl4pPr marL="13716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4pPr>
            <a:lvl5pPr marL="18288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dirty="0" smtClean="0">
                <a:solidFill>
                  <a:schemeClr val="tx1">
                    <a:tint val="75000"/>
                  </a:schemeClr>
                </a:solidFill>
                <a:cs typeface="Times New Roman" pitchFamily="18" charset="0"/>
              </a:rPr>
              <a:t>Alaska Commission on Postsecondary Education</a:t>
            </a:r>
            <a:endParaRPr lang="en-US" sz="1000" dirty="0">
              <a:solidFill>
                <a:schemeClr val="tx1">
                  <a:tint val="75000"/>
                </a:schemeClr>
              </a:solidFill>
              <a:cs typeface="Times New Roman" pitchFamily="18" charset="0"/>
            </a:endParaRPr>
          </a:p>
        </p:txBody>
      </p:sp>
    </p:spTree>
    <p:extLst>
      <p:ext uri="{BB962C8B-B14F-4D97-AF65-F5344CB8AC3E}">
        <p14:creationId xmlns:p14="http://schemas.microsoft.com/office/powerpoint/2010/main" val="774228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r>
              <a:rPr lang="en-US" dirty="0">
                <a:solidFill>
                  <a:schemeClr val="accent1"/>
                </a:solidFill>
                <a:latin typeface="Times New Roman" pitchFamily="18" charset="0"/>
              </a:rPr>
              <a:t>Organizational </a:t>
            </a:r>
            <a:r>
              <a:rPr lang="en-US" dirty="0" smtClean="0">
                <a:solidFill>
                  <a:schemeClr val="accent1"/>
                </a:solidFill>
                <a:latin typeface="Times New Roman" pitchFamily="18" charset="0"/>
              </a:rPr>
              <a:t>Chart</a:t>
            </a:r>
            <a:endParaRPr lang="en-US" dirty="0">
              <a:solidFill>
                <a:schemeClr val="accent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990600"/>
            <a:ext cx="5828229" cy="4953000"/>
          </a:xfrm>
          <a:prstGeom prst="rect">
            <a:avLst/>
          </a:prstGeom>
        </p:spPr>
      </p:pic>
      <p:sp>
        <p:nvSpPr>
          <p:cNvPr id="4" name="Footer Placeholder 4"/>
          <p:cNvSpPr txBox="1">
            <a:spLocks/>
          </p:cNvSpPr>
          <p:nvPr/>
        </p:nvSpPr>
        <p:spPr>
          <a:xfrm>
            <a:off x="1110975" y="6188827"/>
            <a:ext cx="3699164" cy="278998"/>
          </a:xfrm>
          <a:prstGeom prst="rect">
            <a:avLst/>
          </a:prstGeom>
        </p:spPr>
        <p:txBody>
          <a:bodyPr rtlCol="0"/>
          <a:lstStyle>
            <a:defPPr>
              <a:defRPr lang="en-US"/>
            </a:defPPr>
            <a:lvl1pPr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1pPr>
            <a:lvl2pPr marL="4572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2pPr>
            <a:lvl3pPr marL="9144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3pPr>
            <a:lvl4pPr marL="13716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4pPr>
            <a:lvl5pPr marL="18288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dirty="0" smtClean="0">
                <a:solidFill>
                  <a:schemeClr val="tx1">
                    <a:tint val="75000"/>
                  </a:schemeClr>
                </a:solidFill>
                <a:cs typeface="Times New Roman" pitchFamily="18" charset="0"/>
              </a:rPr>
              <a:t>Alaska Commission on Postsecondary Education</a:t>
            </a:r>
            <a:endParaRPr lang="en-US" sz="1000" dirty="0">
              <a:solidFill>
                <a:schemeClr val="tx1">
                  <a:tint val="75000"/>
                </a:schemeClr>
              </a:solidFill>
              <a:cs typeface="Times New Roman" pitchFamily="18" charset="0"/>
            </a:endParaRPr>
          </a:p>
        </p:txBody>
      </p:sp>
      <p:grpSp>
        <p:nvGrpSpPr>
          <p:cNvPr id="6" name="Group 5"/>
          <p:cNvGrpSpPr>
            <a:grpSpLocks/>
          </p:cNvGrpSpPr>
          <p:nvPr/>
        </p:nvGrpSpPr>
        <p:grpSpPr bwMode="auto">
          <a:xfrm>
            <a:off x="762000" y="6096000"/>
            <a:ext cx="457200" cy="381000"/>
            <a:chOff x="7995" y="1668"/>
            <a:chExt cx="1650" cy="1422"/>
          </a:xfrm>
        </p:grpSpPr>
        <p:pic>
          <p:nvPicPr>
            <p:cNvPr id="7" name="Picture 6"/>
            <p:cNvPicPr>
              <a:picLocks noChangeAspect="1" noChangeArrowheads="1"/>
            </p:cNvPicPr>
            <p:nvPr/>
          </p:nvPicPr>
          <p:blipFill>
            <a:blip r:embed="rId3" cstate="print"/>
            <a:srcRect/>
            <a:stretch>
              <a:fillRect/>
            </a:stretch>
          </p:blipFill>
          <p:spPr bwMode="auto">
            <a:xfrm>
              <a:off x="8251" y="1668"/>
              <a:ext cx="1244" cy="1422"/>
            </a:xfrm>
            <a:prstGeom prst="rect">
              <a:avLst/>
            </a:prstGeom>
            <a:noFill/>
            <a:ln w="9525">
              <a:noFill/>
              <a:miter lim="800000"/>
              <a:headEnd/>
              <a:tailEnd/>
            </a:ln>
          </p:spPr>
        </p:pic>
        <p:sp>
          <p:nvSpPr>
            <p:cNvPr id="8" name="Oval 7"/>
            <p:cNvSpPr>
              <a:spLocks noChangeArrowheads="1"/>
            </p:cNvSpPr>
            <p:nvPr/>
          </p:nvSpPr>
          <p:spPr bwMode="auto">
            <a:xfrm>
              <a:off x="7995"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sp>
          <p:nvSpPr>
            <p:cNvPr id="9" name="Oval 8"/>
            <p:cNvSpPr>
              <a:spLocks noChangeArrowheads="1"/>
            </p:cNvSpPr>
            <p:nvPr/>
          </p:nvSpPr>
          <p:spPr bwMode="auto">
            <a:xfrm>
              <a:off x="9240"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grpSp>
    </p:spTree>
    <p:extLst>
      <p:ext uri="{BB962C8B-B14F-4D97-AF65-F5344CB8AC3E}">
        <p14:creationId xmlns:p14="http://schemas.microsoft.com/office/powerpoint/2010/main" val="636483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0" name="Rectangle 4"/>
          <p:cNvSpPr>
            <a:spLocks noGrp="1" noChangeArrowheads="1"/>
          </p:cNvSpPr>
          <p:nvPr>
            <p:ph type="ctrTitle"/>
          </p:nvPr>
        </p:nvSpPr>
        <p:spPr>
          <a:xfrm>
            <a:off x="685800" y="2130425"/>
            <a:ext cx="7772400" cy="2289175"/>
          </a:xfrm>
        </p:spPr>
        <p:txBody>
          <a:bodyPr/>
          <a:lstStyle/>
          <a:p>
            <a:pPr algn="ctr"/>
            <a:r>
              <a:rPr lang="en-US" dirty="0" smtClean="0">
                <a:latin typeface="Times New Roman" pitchFamily="18" charset="0"/>
              </a:rPr>
              <a:t>History</a:t>
            </a:r>
            <a:endParaRPr lang="en-US" dirty="0">
              <a:latin typeface="Times New Roman" pitchFamily="18" charset="0"/>
            </a:endParaRPr>
          </a:p>
        </p:txBody>
      </p:sp>
      <p:grpSp>
        <p:nvGrpSpPr>
          <p:cNvPr id="3" name="Group 2"/>
          <p:cNvGrpSpPr>
            <a:grpSpLocks/>
          </p:cNvGrpSpPr>
          <p:nvPr/>
        </p:nvGrpSpPr>
        <p:grpSpPr bwMode="auto">
          <a:xfrm>
            <a:off x="700485" y="6065617"/>
            <a:ext cx="457200" cy="381000"/>
            <a:chOff x="7995" y="1668"/>
            <a:chExt cx="1650" cy="1422"/>
          </a:xfrm>
        </p:grpSpPr>
        <p:pic>
          <p:nvPicPr>
            <p:cNvPr id="4" name="Picture 3"/>
            <p:cNvPicPr>
              <a:picLocks noChangeAspect="1" noChangeArrowheads="1"/>
            </p:cNvPicPr>
            <p:nvPr/>
          </p:nvPicPr>
          <p:blipFill>
            <a:blip r:embed="rId2" cstate="print"/>
            <a:srcRect/>
            <a:stretch>
              <a:fillRect/>
            </a:stretch>
          </p:blipFill>
          <p:spPr bwMode="auto">
            <a:xfrm>
              <a:off x="8251" y="1668"/>
              <a:ext cx="1244" cy="1422"/>
            </a:xfrm>
            <a:prstGeom prst="rect">
              <a:avLst/>
            </a:prstGeom>
            <a:noFill/>
            <a:ln w="9525">
              <a:noFill/>
              <a:miter lim="800000"/>
              <a:headEnd/>
              <a:tailEnd/>
            </a:ln>
          </p:spPr>
        </p:pic>
        <p:sp>
          <p:nvSpPr>
            <p:cNvPr id="5" name="Oval 4"/>
            <p:cNvSpPr>
              <a:spLocks noChangeArrowheads="1"/>
            </p:cNvSpPr>
            <p:nvPr/>
          </p:nvSpPr>
          <p:spPr bwMode="auto">
            <a:xfrm>
              <a:off x="7995"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sp>
          <p:nvSpPr>
            <p:cNvPr id="6" name="Oval 5"/>
            <p:cNvSpPr>
              <a:spLocks noChangeArrowheads="1"/>
            </p:cNvSpPr>
            <p:nvPr/>
          </p:nvSpPr>
          <p:spPr bwMode="auto">
            <a:xfrm>
              <a:off x="9240" y="2145"/>
              <a:ext cx="405" cy="405"/>
            </a:xfrm>
            <a:prstGeom prst="ellipse">
              <a:avLst/>
            </a:prstGeom>
            <a:solidFill>
              <a:srgbClr val="FFFFFF"/>
            </a:solidFill>
            <a:ln w="9525">
              <a:no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latin typeface="Calibri" pitchFamily="34" charset="0"/>
              </a:endParaRPr>
            </a:p>
          </p:txBody>
        </p:sp>
      </p:grpSp>
      <p:sp>
        <p:nvSpPr>
          <p:cNvPr id="7" name="Footer Placeholder 4"/>
          <p:cNvSpPr txBox="1">
            <a:spLocks/>
          </p:cNvSpPr>
          <p:nvPr/>
        </p:nvSpPr>
        <p:spPr>
          <a:xfrm>
            <a:off x="1110975" y="6188827"/>
            <a:ext cx="3699164" cy="278998"/>
          </a:xfrm>
          <a:prstGeom prst="rect">
            <a:avLst/>
          </a:prstGeom>
        </p:spPr>
        <p:txBody>
          <a:bodyPr rtlCol="0"/>
          <a:lstStyle>
            <a:defPPr>
              <a:defRPr lang="en-US"/>
            </a:defPPr>
            <a:lvl1pPr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1pPr>
            <a:lvl2pPr marL="4572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2pPr>
            <a:lvl3pPr marL="9144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3pPr>
            <a:lvl4pPr marL="13716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4pPr>
            <a:lvl5pPr marL="1828800" algn="l" rtl="0" fontAlgn="base">
              <a:spcBef>
                <a:spcPct val="80000"/>
              </a:spcBef>
              <a:spcAft>
                <a:spcPct val="0"/>
              </a:spcAft>
              <a:buClr>
                <a:srgbClr val="6582A7"/>
              </a:buClr>
              <a:buSzPct val="85000"/>
              <a:buFont typeface="Wingdings" pitchFamily="2" charset="2"/>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dirty="0" smtClean="0">
                <a:solidFill>
                  <a:schemeClr val="tx1">
                    <a:tint val="75000"/>
                  </a:schemeClr>
                </a:solidFill>
                <a:cs typeface="Times New Roman" pitchFamily="18" charset="0"/>
              </a:rPr>
              <a:t>Alaska Commission on Postsecondary Education</a:t>
            </a:r>
            <a:endParaRPr lang="en-US" sz="1000" dirty="0">
              <a:solidFill>
                <a:schemeClr val="tx1">
                  <a:tint val="75000"/>
                </a:schemeClr>
              </a:solidFill>
              <a:cs typeface="Times New Roman" pitchFamily="18" charset="0"/>
            </a:endParaRPr>
          </a:p>
        </p:txBody>
      </p:sp>
    </p:spTree>
    <p:extLst>
      <p:ext uri="{BB962C8B-B14F-4D97-AF65-F5344CB8AC3E}">
        <p14:creationId xmlns:p14="http://schemas.microsoft.com/office/powerpoint/2010/main" val="2253153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2">
      <a:dk1>
        <a:sysClr val="windowText" lastClr="000000"/>
      </a:dk1>
      <a:lt1>
        <a:sysClr val="window" lastClr="FFFFFF"/>
      </a:lt1>
      <a:dk2>
        <a:srgbClr val="212745"/>
      </a:dk2>
      <a:lt2>
        <a:srgbClr val="B4DCFA"/>
      </a:lt2>
      <a:accent1>
        <a:srgbClr val="202F6A"/>
      </a:accent1>
      <a:accent2>
        <a:srgbClr val="5ECCF3"/>
      </a:accent2>
      <a:accent3>
        <a:srgbClr val="A7EA52"/>
      </a:accent3>
      <a:accent4>
        <a:srgbClr val="5DCEAF"/>
      </a:accent4>
      <a:accent5>
        <a:srgbClr val="EB3FDF"/>
      </a:accent5>
      <a:accent6>
        <a:srgbClr val="F14124"/>
      </a:accent6>
      <a:hlink>
        <a:srgbClr val="FFFF00"/>
      </a:hlink>
      <a:folHlink>
        <a:srgbClr val="FF80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1" fontAlgn="base" latinLnBrk="0" hangingPunct="1">
          <a:lnSpc>
            <a:spcPct val="100000"/>
          </a:lnSpc>
          <a:spcBef>
            <a:spcPct val="80000"/>
          </a:spcBef>
          <a:spcAft>
            <a:spcPct val="0"/>
          </a:spcAft>
          <a:buClr>
            <a:srgbClr val="6582A7"/>
          </a:buClr>
          <a:buSzPct val="85000"/>
          <a:buFont typeface="Wingdings" pitchFamily="2" charset="2"/>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1" fontAlgn="base" latinLnBrk="0" hangingPunct="1">
          <a:lnSpc>
            <a:spcPct val="100000"/>
          </a:lnSpc>
          <a:spcBef>
            <a:spcPct val="80000"/>
          </a:spcBef>
          <a:spcAft>
            <a:spcPct val="0"/>
          </a:spcAft>
          <a:buClr>
            <a:srgbClr val="6582A7"/>
          </a:buClr>
          <a:buSzPct val="85000"/>
          <a:buFont typeface="Wingdings" pitchFamily="2" charset="2"/>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15989</TotalTime>
  <Words>2660</Words>
  <Application>Microsoft Office PowerPoint</Application>
  <PresentationFormat>On-screen Show (4:3)</PresentationFormat>
  <Paragraphs>301</Paragraphs>
  <Slides>34</Slides>
  <Notes>25</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Design</vt:lpstr>
      <vt:lpstr>PowerPoint Presentation</vt:lpstr>
      <vt:lpstr>Briefing Topic Areas </vt:lpstr>
      <vt:lpstr>Mission-related Programs and Services</vt:lpstr>
      <vt:lpstr>Organizational overview</vt:lpstr>
      <vt:lpstr>Organizational Structure</vt:lpstr>
      <vt:lpstr>Organizational Structure </vt:lpstr>
      <vt:lpstr>Organizational Structure </vt:lpstr>
      <vt:lpstr>Organizational Chart</vt:lpstr>
      <vt:lpstr>History</vt:lpstr>
      <vt:lpstr>Agency History</vt:lpstr>
      <vt:lpstr>Agency History</vt:lpstr>
      <vt:lpstr>Programs to meet mission</vt:lpstr>
      <vt:lpstr>AlaskAdvantage Loan Programs</vt:lpstr>
      <vt:lpstr>AlaskAdvantage Loan Programs</vt:lpstr>
      <vt:lpstr>Lending operational environment</vt:lpstr>
      <vt:lpstr>AlaskAdvantage Loan Program Underwriting</vt:lpstr>
      <vt:lpstr>ACPE – Loan Servicing</vt:lpstr>
      <vt:lpstr>ACPE – Due Diligence/Collections</vt:lpstr>
      <vt:lpstr>Alaska Financial Aid and Access Programs</vt:lpstr>
      <vt:lpstr>Financial Aid Programs—Alaska Performance Scholarship</vt:lpstr>
      <vt:lpstr>Financial Aid Programs—Alaska Performance Scholarship</vt:lpstr>
      <vt:lpstr>APS Curriculum Requirements—Classes of 2013 – 2015</vt:lpstr>
      <vt:lpstr>APS Award Levels</vt:lpstr>
      <vt:lpstr>PowerPoint Presentation</vt:lpstr>
      <vt:lpstr>PowerPoint Presentation</vt:lpstr>
      <vt:lpstr>PowerPoint Presentation</vt:lpstr>
      <vt:lpstr>APS.alaska.gov and Alaska Student Aid Portal (ASAP)</vt:lpstr>
      <vt:lpstr>Financial Aid Programs—AlaskAdvantage Education Grants</vt:lpstr>
      <vt:lpstr>Non-financial aid programs and services</vt:lpstr>
      <vt:lpstr>Outreach and Early Awareness Programs</vt:lpstr>
      <vt:lpstr>Outreach and Early Awareness Programs</vt:lpstr>
      <vt:lpstr>Outreach and Early Awareness Programs</vt:lpstr>
      <vt:lpstr>Institutional Authorization</vt:lpstr>
      <vt:lpstr>Research and Analysis Activities/Services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Evensen Dodge</dc:creator>
  <cp:lastModifiedBy>Administrator</cp:lastModifiedBy>
  <cp:revision>982</cp:revision>
  <cp:lastPrinted>2012-07-05T21:29:08Z</cp:lastPrinted>
  <dcterms:created xsi:type="dcterms:W3CDTF">1997-03-19T17:51:30Z</dcterms:created>
  <dcterms:modified xsi:type="dcterms:W3CDTF">2013-02-02T23:06:07Z</dcterms:modified>
</cp:coreProperties>
</file>