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4831" r:id="rId2"/>
  </p:sldMasterIdLst>
  <p:notesMasterIdLst>
    <p:notesMasterId r:id="rId40"/>
  </p:notesMasterIdLst>
  <p:handoutMasterIdLst>
    <p:handoutMasterId r:id="rId41"/>
  </p:handoutMasterIdLst>
  <p:sldIdLst>
    <p:sldId id="452" r:id="rId3"/>
    <p:sldId id="453" r:id="rId4"/>
    <p:sldId id="456" r:id="rId5"/>
    <p:sldId id="430" r:id="rId6"/>
    <p:sldId id="470" r:id="rId7"/>
    <p:sldId id="546" r:id="rId8"/>
    <p:sldId id="520" r:id="rId9"/>
    <p:sldId id="522" r:id="rId10"/>
    <p:sldId id="557" r:id="rId11"/>
    <p:sldId id="554" r:id="rId12"/>
    <p:sldId id="527" r:id="rId13"/>
    <p:sldId id="545" r:id="rId14"/>
    <p:sldId id="544" r:id="rId15"/>
    <p:sldId id="428" r:id="rId16"/>
    <p:sldId id="550" r:id="rId17"/>
    <p:sldId id="416" r:id="rId18"/>
    <p:sldId id="417" r:id="rId19"/>
    <p:sldId id="418" r:id="rId20"/>
    <p:sldId id="419" r:id="rId21"/>
    <p:sldId id="457" r:id="rId22"/>
    <p:sldId id="551" r:id="rId23"/>
    <p:sldId id="535" r:id="rId24"/>
    <p:sldId id="536" r:id="rId25"/>
    <p:sldId id="537" r:id="rId26"/>
    <p:sldId id="459" r:id="rId27"/>
    <p:sldId id="539" r:id="rId28"/>
    <p:sldId id="435" r:id="rId29"/>
    <p:sldId id="547" r:id="rId30"/>
    <p:sldId id="436" r:id="rId31"/>
    <p:sldId id="438" r:id="rId32"/>
    <p:sldId id="439" r:id="rId33"/>
    <p:sldId id="431" r:id="rId34"/>
    <p:sldId id="549" r:id="rId35"/>
    <p:sldId id="433" r:id="rId36"/>
    <p:sldId id="434" r:id="rId37"/>
    <p:sldId id="461" r:id="rId38"/>
    <p:sldId id="508" r:id="rId39"/>
  </p:sldIdLst>
  <p:sldSz cx="9144000" cy="6858000" type="screen4x3"/>
  <p:notesSz cx="7315200" cy="9601200"/>
  <p:embeddedFontLst>
    <p:embeddedFont>
      <p:font typeface="Franklin Gothic Medium" pitchFamily="34" charset="0"/>
      <p:regular r:id="rId42"/>
      <p:italic r:id="rId43"/>
    </p:embeddedFont>
    <p:embeddedFont>
      <p:font typeface="Franklin Gothic Medium Cond" pitchFamily="34" charset="0"/>
      <p:regular r:id="rId44"/>
    </p:embeddedFont>
    <p:embeddedFont>
      <p:font typeface="宋体" pitchFamily="2" charset="-122"/>
      <p:regular r:id="rId45"/>
    </p:embeddedFont>
    <p:embeddedFont>
      <p:font typeface="Helvetica" pitchFamily="34" charset="0"/>
      <p:regular r:id="rId46"/>
      <p:bold r:id="rId47"/>
      <p:italic r:id="rId48"/>
      <p:boldItalic r:id="rId49"/>
    </p:embeddedFont>
    <p:embeddedFont>
      <p:font typeface="Times" pitchFamily="18" charset="0"/>
      <p:regular r:id="rId50"/>
      <p:bold r:id="rId51"/>
      <p:italic r:id="rId52"/>
      <p:boldItalic r:id="rId5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pitchFamily="34" charset="0"/>
        <a:ea typeface="+mn-ea"/>
        <a:cs typeface="Arial" pitchFamily="34" charset="0"/>
      </a:defRPr>
    </a:lvl2pPr>
    <a:lvl3pPr marL="914079" algn="l" rtl="0" fontAlgn="base">
      <a:spcBef>
        <a:spcPct val="0"/>
      </a:spcBef>
      <a:spcAft>
        <a:spcPct val="0"/>
      </a:spcAft>
      <a:defRPr kern="1200">
        <a:solidFill>
          <a:schemeClr val="tx1"/>
        </a:solidFill>
        <a:latin typeface="Arial" pitchFamily="34" charset="0"/>
        <a:ea typeface="+mn-ea"/>
        <a:cs typeface="Arial" pitchFamily="34" charset="0"/>
      </a:defRPr>
    </a:lvl3pPr>
    <a:lvl4pPr marL="1371119" algn="l" rtl="0" fontAlgn="base">
      <a:spcBef>
        <a:spcPct val="0"/>
      </a:spcBef>
      <a:spcAft>
        <a:spcPct val="0"/>
      </a:spcAft>
      <a:defRPr kern="1200">
        <a:solidFill>
          <a:schemeClr val="tx1"/>
        </a:solidFill>
        <a:latin typeface="Arial" pitchFamily="34" charset="0"/>
        <a:ea typeface="+mn-ea"/>
        <a:cs typeface="Arial" pitchFamily="34" charset="0"/>
      </a:defRPr>
    </a:lvl4pPr>
    <a:lvl5pPr marL="1828159" algn="l" rtl="0" fontAlgn="base">
      <a:spcBef>
        <a:spcPct val="0"/>
      </a:spcBef>
      <a:spcAft>
        <a:spcPct val="0"/>
      </a:spcAft>
      <a:defRPr kern="1200">
        <a:solidFill>
          <a:schemeClr val="tx1"/>
        </a:solidFill>
        <a:latin typeface="Arial" pitchFamily="34" charset="0"/>
        <a:ea typeface="+mn-ea"/>
        <a:cs typeface="Arial" pitchFamily="34" charset="0"/>
      </a:defRPr>
    </a:lvl5pPr>
    <a:lvl6pPr marL="2285199" algn="l" defTabSz="914079" rtl="0" eaLnBrk="1" latinLnBrk="0" hangingPunct="1">
      <a:defRPr kern="1200">
        <a:solidFill>
          <a:schemeClr val="tx1"/>
        </a:solidFill>
        <a:latin typeface="Arial" pitchFamily="34" charset="0"/>
        <a:ea typeface="+mn-ea"/>
        <a:cs typeface="Arial" pitchFamily="34" charset="0"/>
      </a:defRPr>
    </a:lvl6pPr>
    <a:lvl7pPr marL="2742237" algn="l" defTabSz="914079" rtl="0" eaLnBrk="1" latinLnBrk="0" hangingPunct="1">
      <a:defRPr kern="1200">
        <a:solidFill>
          <a:schemeClr val="tx1"/>
        </a:solidFill>
        <a:latin typeface="Arial" pitchFamily="34" charset="0"/>
        <a:ea typeface="+mn-ea"/>
        <a:cs typeface="Arial" pitchFamily="34" charset="0"/>
      </a:defRPr>
    </a:lvl7pPr>
    <a:lvl8pPr marL="3199278" algn="l" defTabSz="914079" rtl="0" eaLnBrk="1" latinLnBrk="0" hangingPunct="1">
      <a:defRPr kern="1200">
        <a:solidFill>
          <a:schemeClr val="tx1"/>
        </a:solidFill>
        <a:latin typeface="Arial" pitchFamily="34" charset="0"/>
        <a:ea typeface="+mn-ea"/>
        <a:cs typeface="Arial" pitchFamily="34" charset="0"/>
      </a:defRPr>
    </a:lvl8pPr>
    <a:lvl9pPr marL="3656316" algn="l" defTabSz="914079"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5900D"/>
    <a:srgbClr val="99CC00"/>
    <a:srgbClr val="336600"/>
    <a:srgbClr val="D89E0E"/>
    <a:srgbClr val="C4B0BF"/>
    <a:srgbClr val="926C88"/>
    <a:srgbClr val="F1B82B"/>
    <a:srgbClr val="F6D176"/>
    <a:srgbClr val="D4A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2" autoAdjust="0"/>
    <p:restoredTop sz="98104" autoAdjust="0"/>
  </p:normalViewPr>
  <p:slideViewPr>
    <p:cSldViewPr>
      <p:cViewPr>
        <p:scale>
          <a:sx n="120" d="100"/>
          <a:sy n="120"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77" d="100"/>
          <a:sy n="77" d="100"/>
        </p:scale>
        <p:origin x="-1608" y="-10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as-jnu1f\COMOFF\BLBishop\WP\BTKH\Data\DBH%20Data\RPTC%20vs%20Community%20vs%20BTKH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s-jnu1f\COMOFF\BLBishop\WP\BTKH\Trust\Trust%20Presentations\Legislative%20presentations\FY13%20legislative%20slides\RPTC%20vs%20Community%20vs%20BTKH%20with%20FY06.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as-jnu1f\COMOFF\BLBishop\WP\BTKH\Data\DBH%20Data\Graphs%20trauma%20BTKH%20data.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dorancmht-fs1\data\MHTA\MHTAcommon\PUBLIC\Justice%20Workgroup\Williams%20Budget%20Documents\FY12-13%20Budget\Finance%20Committee%20Presentation\Back-up%20Documents\DOC%20Incarceration%20Data%20Charts.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10.10.144.8\data\MHTA\MHTAcommon\PUBLIC\Justice%20Workgroup\Williams%20Budget%20Documents\FY12-13%20Budget\Finance%20Committee%20Presentation\Back-up%20Documents\DJJ%20Data.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DorAnc-Ntap2\mhtacifs\users\vmhamilton\H%20Drive\WORKING\Advocacy%20-%20Legislature%20-%20Budget\2013%20Legislative\House_Senate%20Presentations%20Feb%202013\Housing\POP%20charts%20to%20Nancy%2012-27-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orAnc-Ntap2\mhtacifs\users\vmhamilton\H%20Drive\WORKING\Advocacy%20-%20Legislature%20-%20Budget\2013%20Legislative\House_Senate%20Presentations%20Feb%202013\Housing\Copy%20of%20POP%20charts%20to%20Nancy%2012-27-12%20(VH)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orAnc-Ntap2\mhtacifs\users\vmhamilton\H%20Drive\WORKING\Advocacy%20-%20Legislature%20-%20Budget\2013%20Legislative\House_Senate%20Presentations%20Feb%202013\Housing\Vulnerability%20assessment%20chart%201.1.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1270470040653"/>
          <c:y val="6.967504061992251E-2"/>
          <c:w val="0.72168729529959352"/>
          <c:h val="0.73101956005499313"/>
        </c:manualLayout>
      </c:layout>
      <c:barChart>
        <c:barDir val="col"/>
        <c:grouping val="stacked"/>
        <c:varyColors val="0"/>
        <c:ser>
          <c:idx val="0"/>
          <c:order val="0"/>
          <c:tx>
            <c:strRef>
              <c:f>'Charts to Combine'!$B$1</c:f>
              <c:strCache>
                <c:ptCount val="1"/>
                <c:pt idx="0">
                  <c:v>Out-of-State RPTC</c:v>
                </c:pt>
              </c:strCache>
            </c:strRef>
          </c:tx>
          <c:invertIfNegative val="0"/>
          <c:dPt>
            <c:idx val="0"/>
            <c:invertIfNegative val="0"/>
            <c:bubble3D val="0"/>
            <c:spPr>
              <a:solidFill>
                <a:srgbClr val="99CC00"/>
              </a:solidFill>
            </c:spPr>
          </c:dPt>
          <c:dPt>
            <c:idx val="1"/>
            <c:invertIfNegative val="0"/>
            <c:bubble3D val="0"/>
            <c:spPr>
              <a:solidFill>
                <a:srgbClr val="336600"/>
              </a:solidFill>
            </c:spPr>
          </c:dPt>
          <c:dPt>
            <c:idx val="2"/>
            <c:invertIfNegative val="0"/>
            <c:bubble3D val="0"/>
            <c:spPr>
              <a:solidFill>
                <a:srgbClr val="C5900D"/>
              </a:solidFill>
            </c:spPr>
          </c:dPt>
          <c:dPt>
            <c:idx val="3"/>
            <c:invertIfNegative val="0"/>
            <c:bubble3D val="0"/>
            <c:spPr>
              <a:solidFill>
                <a:srgbClr val="F1B82B"/>
              </a:solidFill>
            </c:spPr>
          </c:dPt>
          <c:dPt>
            <c:idx val="4"/>
            <c:invertIfNegative val="0"/>
            <c:bubble3D val="0"/>
            <c:spPr>
              <a:solidFill>
                <a:srgbClr val="926C88"/>
              </a:solidFill>
            </c:spPr>
          </c:dPt>
          <c:dPt>
            <c:idx val="5"/>
            <c:invertIfNegative val="0"/>
            <c:bubble3D val="0"/>
            <c:spPr>
              <a:solidFill>
                <a:srgbClr val="C4B0BF"/>
              </a:solidFill>
            </c:spPr>
          </c:dPt>
          <c:dPt>
            <c:idx val="6"/>
            <c:invertIfNegative val="0"/>
            <c:bubble3D val="0"/>
            <c:spPr>
              <a:solidFill>
                <a:srgbClr val="660066"/>
              </a:solidFill>
            </c:spPr>
          </c:dPt>
          <c:cat>
            <c:strRef>
              <c:f>'Charts to Combine'!$A$2:$A$8</c:f>
              <c:strCache>
                <c:ptCount val="7"/>
                <c:pt idx="0">
                  <c:v>Cost FY06</c:v>
                </c:pt>
                <c:pt idx="1">
                  <c:v>Cost FY07</c:v>
                </c:pt>
                <c:pt idx="2">
                  <c:v>Cost FY08</c:v>
                </c:pt>
                <c:pt idx="3">
                  <c:v>Cost FY09</c:v>
                </c:pt>
                <c:pt idx="4">
                  <c:v>Cost FY10</c:v>
                </c:pt>
                <c:pt idx="5">
                  <c:v>Cost FY11</c:v>
                </c:pt>
                <c:pt idx="6">
                  <c:v>Cost FY12</c:v>
                </c:pt>
              </c:strCache>
            </c:strRef>
          </c:cat>
          <c:val>
            <c:numRef>
              <c:f>'Charts to Combine'!$B$2:$B$8</c:f>
              <c:numCache>
                <c:formatCode>"$"#,##0</c:formatCode>
                <c:ptCount val="7"/>
                <c:pt idx="0">
                  <c:v>40008891</c:v>
                </c:pt>
                <c:pt idx="1">
                  <c:v>36745804</c:v>
                </c:pt>
                <c:pt idx="2">
                  <c:v>26848252</c:v>
                </c:pt>
                <c:pt idx="3">
                  <c:v>19487410</c:v>
                </c:pt>
                <c:pt idx="4">
                  <c:v>15191809</c:v>
                </c:pt>
                <c:pt idx="5">
                  <c:v>12506885</c:v>
                </c:pt>
                <c:pt idx="6">
                  <c:v>14484215</c:v>
                </c:pt>
              </c:numCache>
            </c:numRef>
          </c:val>
        </c:ser>
        <c:ser>
          <c:idx val="1"/>
          <c:order val="1"/>
          <c:tx>
            <c:strRef>
              <c:f>'Charts to Combine'!$C$1</c:f>
              <c:strCache>
                <c:ptCount val="1"/>
                <c:pt idx="0">
                  <c:v>In-State RPTC </c:v>
                </c:pt>
              </c:strCache>
            </c:strRef>
          </c:tx>
          <c:invertIfNegative val="0"/>
          <c:dPt>
            <c:idx val="0"/>
            <c:invertIfNegative val="0"/>
            <c:bubble3D val="0"/>
            <c:spPr>
              <a:solidFill>
                <a:srgbClr val="99CC00">
                  <a:alpha val="52000"/>
                </a:srgbClr>
              </a:solidFill>
            </c:spPr>
          </c:dPt>
          <c:dPt>
            <c:idx val="1"/>
            <c:invertIfNegative val="0"/>
            <c:bubble3D val="0"/>
            <c:spPr>
              <a:solidFill>
                <a:srgbClr val="336600">
                  <a:alpha val="66667"/>
                </a:srgbClr>
              </a:solidFill>
            </c:spPr>
          </c:dPt>
          <c:dPt>
            <c:idx val="2"/>
            <c:invertIfNegative val="0"/>
            <c:bubble3D val="0"/>
            <c:spPr>
              <a:solidFill>
                <a:srgbClr val="C5900D">
                  <a:alpha val="61000"/>
                </a:srgbClr>
              </a:solidFill>
            </c:spPr>
          </c:dPt>
          <c:dPt>
            <c:idx val="3"/>
            <c:invertIfNegative val="0"/>
            <c:bubble3D val="0"/>
            <c:spPr>
              <a:solidFill>
                <a:srgbClr val="F6D176">
                  <a:alpha val="80000"/>
                </a:srgbClr>
              </a:solidFill>
            </c:spPr>
          </c:dPt>
          <c:dPt>
            <c:idx val="4"/>
            <c:invertIfNegative val="0"/>
            <c:bubble3D val="0"/>
            <c:spPr>
              <a:solidFill>
                <a:srgbClr val="926C88">
                  <a:alpha val="68000"/>
                </a:srgbClr>
              </a:solidFill>
            </c:spPr>
          </c:dPt>
          <c:dPt>
            <c:idx val="5"/>
            <c:invertIfNegative val="0"/>
            <c:bubble3D val="0"/>
            <c:spPr>
              <a:solidFill>
                <a:srgbClr val="C4B0BF">
                  <a:alpha val="55000"/>
                </a:srgbClr>
              </a:solidFill>
            </c:spPr>
          </c:dPt>
          <c:dPt>
            <c:idx val="6"/>
            <c:invertIfNegative val="0"/>
            <c:bubble3D val="0"/>
            <c:spPr>
              <a:solidFill>
                <a:srgbClr val="660066">
                  <a:alpha val="72549"/>
                </a:srgbClr>
              </a:solidFill>
            </c:spPr>
          </c:dPt>
          <c:cat>
            <c:strRef>
              <c:f>'Charts to Combine'!$A$2:$A$8</c:f>
              <c:strCache>
                <c:ptCount val="7"/>
                <c:pt idx="0">
                  <c:v>Cost FY06</c:v>
                </c:pt>
                <c:pt idx="1">
                  <c:v>Cost FY07</c:v>
                </c:pt>
                <c:pt idx="2">
                  <c:v>Cost FY08</c:v>
                </c:pt>
                <c:pt idx="3">
                  <c:v>Cost FY09</c:v>
                </c:pt>
                <c:pt idx="4">
                  <c:v>Cost FY10</c:v>
                </c:pt>
                <c:pt idx="5">
                  <c:v>Cost FY11</c:v>
                </c:pt>
                <c:pt idx="6">
                  <c:v>Cost FY12</c:v>
                </c:pt>
              </c:strCache>
            </c:strRef>
          </c:cat>
          <c:val>
            <c:numRef>
              <c:f>'Charts to Combine'!$C$2:$C$8</c:f>
              <c:numCache>
                <c:formatCode>"$"#,##0</c:formatCode>
                <c:ptCount val="7"/>
                <c:pt idx="0">
                  <c:v>14297112</c:v>
                </c:pt>
                <c:pt idx="1">
                  <c:v>20888007</c:v>
                </c:pt>
                <c:pt idx="2">
                  <c:v>20896822</c:v>
                </c:pt>
                <c:pt idx="3">
                  <c:v>20867295</c:v>
                </c:pt>
                <c:pt idx="4">
                  <c:v>20049751</c:v>
                </c:pt>
                <c:pt idx="5">
                  <c:v>22171482</c:v>
                </c:pt>
                <c:pt idx="6">
                  <c:v>22012303</c:v>
                </c:pt>
              </c:numCache>
            </c:numRef>
          </c:val>
        </c:ser>
        <c:dLbls>
          <c:showLegendKey val="0"/>
          <c:showVal val="0"/>
          <c:showCatName val="0"/>
          <c:showSerName val="0"/>
          <c:showPercent val="0"/>
          <c:showBubbleSize val="0"/>
        </c:dLbls>
        <c:gapWidth val="0"/>
        <c:overlap val="100"/>
        <c:axId val="39076608"/>
        <c:axId val="39078144"/>
      </c:barChart>
      <c:catAx>
        <c:axId val="39076608"/>
        <c:scaling>
          <c:orientation val="minMax"/>
        </c:scaling>
        <c:delete val="1"/>
        <c:axPos val="b"/>
        <c:majorTickMark val="none"/>
        <c:minorTickMark val="none"/>
        <c:tickLblPos val="none"/>
        <c:crossAx val="39078144"/>
        <c:crosses val="autoZero"/>
        <c:auto val="1"/>
        <c:lblAlgn val="ctr"/>
        <c:lblOffset val="100"/>
        <c:noMultiLvlLbl val="0"/>
      </c:catAx>
      <c:valAx>
        <c:axId val="39078144"/>
        <c:scaling>
          <c:orientation val="minMax"/>
        </c:scaling>
        <c:delete val="0"/>
        <c:axPos val="l"/>
        <c:majorGridlines/>
        <c:numFmt formatCode="&quot;$&quot;#,##0" sourceLinked="1"/>
        <c:majorTickMark val="none"/>
        <c:minorTickMark val="none"/>
        <c:tickLblPos val="nextTo"/>
        <c:spPr>
          <a:ln w="9525">
            <a:noFill/>
          </a:ln>
        </c:spPr>
        <c:txPr>
          <a:bodyPr/>
          <a:lstStyle/>
          <a:p>
            <a:pPr>
              <a:defRPr sz="900">
                <a:solidFill>
                  <a:srgbClr val="660066"/>
                </a:solidFill>
                <a:latin typeface="Franklin Gothic Medium" pitchFamily="34" charset="0"/>
              </a:defRPr>
            </a:pPr>
            <a:endParaRPr lang="en-US"/>
          </a:p>
        </c:txPr>
        <c:crossAx val="39076608"/>
        <c:crosses val="autoZero"/>
        <c:crossBetween val="between"/>
      </c:valAx>
      <c:spPr>
        <a:ln>
          <a:noFill/>
        </a:ln>
      </c:spPr>
    </c:plotArea>
    <c:plotVisOnly val="1"/>
    <c:dispBlanksAs val="gap"/>
    <c:showDLblsOverMax val="0"/>
  </c:chart>
  <c:spPr>
    <a:ln>
      <a:noFill/>
    </a:ln>
  </c:spPr>
  <c:txPr>
    <a:bodyPr/>
    <a:lstStyle/>
    <a:p>
      <a:pPr>
        <a:defRPr sz="9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2214410698662662E-2"/>
          <c:w val="0.83402907022985762"/>
          <c:h val="0.73782527184101987"/>
        </c:manualLayout>
      </c:layout>
      <c:barChart>
        <c:barDir val="col"/>
        <c:grouping val="clustered"/>
        <c:varyColors val="0"/>
        <c:ser>
          <c:idx val="0"/>
          <c:order val="0"/>
          <c:tx>
            <c:strRef>
              <c:f>Total!$A$5</c:f>
              <c:strCache>
                <c:ptCount val="1"/>
                <c:pt idx="0">
                  <c:v>Cost FY06</c:v>
                </c:pt>
              </c:strCache>
            </c:strRef>
          </c:tx>
          <c:spPr>
            <a:solidFill>
              <a:srgbClr val="99CC00"/>
            </a:solidFill>
          </c:spPr>
          <c:invertIfNegative val="0"/>
          <c:cat>
            <c:strRef>
              <c:f>Total!$B$4:$C$4</c:f>
              <c:strCache>
                <c:ptCount val="2"/>
                <c:pt idx="0">
                  <c:v>Community-Based MH Medicaid Expenditures Youth &lt;18</c:v>
                </c:pt>
                <c:pt idx="1">
                  <c:v>BTKH General Fund </c:v>
                </c:pt>
              </c:strCache>
            </c:strRef>
          </c:cat>
          <c:val>
            <c:numRef>
              <c:f>Total!$B$5:$C$5</c:f>
              <c:numCache>
                <c:formatCode>"$"#,##0</c:formatCode>
                <c:ptCount val="2"/>
                <c:pt idx="1">
                  <c:v>100000</c:v>
                </c:pt>
              </c:numCache>
            </c:numRef>
          </c:val>
        </c:ser>
        <c:ser>
          <c:idx val="1"/>
          <c:order val="1"/>
          <c:tx>
            <c:strRef>
              <c:f>Total!$A$6</c:f>
              <c:strCache>
                <c:ptCount val="1"/>
                <c:pt idx="0">
                  <c:v>Cost FY07</c:v>
                </c:pt>
              </c:strCache>
            </c:strRef>
          </c:tx>
          <c:spPr>
            <a:solidFill>
              <a:srgbClr val="336600"/>
            </a:solidFill>
          </c:spPr>
          <c:invertIfNegative val="0"/>
          <c:cat>
            <c:strRef>
              <c:f>Total!$B$4:$C$4</c:f>
              <c:strCache>
                <c:ptCount val="2"/>
                <c:pt idx="0">
                  <c:v>Community-Based MH Medicaid Expenditures Youth &lt;18</c:v>
                </c:pt>
                <c:pt idx="1">
                  <c:v>BTKH General Fund </c:v>
                </c:pt>
              </c:strCache>
            </c:strRef>
          </c:cat>
          <c:val>
            <c:numRef>
              <c:f>Total!$B$6:$C$6</c:f>
              <c:numCache>
                <c:formatCode>"$"#,##0</c:formatCode>
                <c:ptCount val="2"/>
                <c:pt idx="1">
                  <c:v>3339500</c:v>
                </c:pt>
              </c:numCache>
            </c:numRef>
          </c:val>
        </c:ser>
        <c:ser>
          <c:idx val="2"/>
          <c:order val="2"/>
          <c:tx>
            <c:strRef>
              <c:f>Total!$A$7</c:f>
              <c:strCache>
                <c:ptCount val="1"/>
                <c:pt idx="0">
                  <c:v>Cost FY08</c:v>
                </c:pt>
              </c:strCache>
            </c:strRef>
          </c:tx>
          <c:spPr>
            <a:solidFill>
              <a:srgbClr val="D09E00"/>
            </a:solidFill>
          </c:spPr>
          <c:invertIfNegative val="0"/>
          <c:cat>
            <c:strRef>
              <c:f>Total!$B$4:$C$4</c:f>
              <c:strCache>
                <c:ptCount val="2"/>
                <c:pt idx="0">
                  <c:v>Community-Based MH Medicaid Expenditures Youth &lt;18</c:v>
                </c:pt>
                <c:pt idx="1">
                  <c:v>BTKH General Fund </c:v>
                </c:pt>
              </c:strCache>
            </c:strRef>
          </c:cat>
          <c:val>
            <c:numRef>
              <c:f>Total!$B$7:$C$7</c:f>
              <c:numCache>
                <c:formatCode>"$"#,##0</c:formatCode>
                <c:ptCount val="2"/>
                <c:pt idx="1">
                  <c:v>5828500</c:v>
                </c:pt>
              </c:numCache>
            </c:numRef>
          </c:val>
        </c:ser>
        <c:ser>
          <c:idx val="3"/>
          <c:order val="3"/>
          <c:tx>
            <c:strRef>
              <c:f>Total!$A$8</c:f>
              <c:strCache>
                <c:ptCount val="1"/>
                <c:pt idx="0">
                  <c:v>Cost FY09</c:v>
                </c:pt>
              </c:strCache>
            </c:strRef>
          </c:tx>
          <c:spPr>
            <a:solidFill>
              <a:srgbClr val="FFBF3F"/>
            </a:solidFill>
          </c:spPr>
          <c:invertIfNegative val="0"/>
          <c:cat>
            <c:strRef>
              <c:f>Total!$B$4:$C$4</c:f>
              <c:strCache>
                <c:ptCount val="2"/>
                <c:pt idx="0">
                  <c:v>Community-Based MH Medicaid Expenditures Youth &lt;18</c:v>
                </c:pt>
                <c:pt idx="1">
                  <c:v>BTKH General Fund </c:v>
                </c:pt>
              </c:strCache>
            </c:strRef>
          </c:cat>
          <c:val>
            <c:numRef>
              <c:f>Total!$B$8:$C$8</c:f>
              <c:numCache>
                <c:formatCode>"$"#,##0</c:formatCode>
                <c:ptCount val="2"/>
                <c:pt idx="0">
                  <c:v>46677286</c:v>
                </c:pt>
                <c:pt idx="1">
                  <c:v>6903500</c:v>
                </c:pt>
              </c:numCache>
            </c:numRef>
          </c:val>
        </c:ser>
        <c:ser>
          <c:idx val="4"/>
          <c:order val="4"/>
          <c:tx>
            <c:strRef>
              <c:f>Total!$A$9</c:f>
              <c:strCache>
                <c:ptCount val="1"/>
                <c:pt idx="0">
                  <c:v>Cost FY10</c:v>
                </c:pt>
              </c:strCache>
            </c:strRef>
          </c:tx>
          <c:spPr>
            <a:solidFill>
              <a:srgbClr val="AA8292"/>
            </a:solidFill>
          </c:spPr>
          <c:invertIfNegative val="0"/>
          <c:cat>
            <c:strRef>
              <c:f>Total!$B$4:$C$4</c:f>
              <c:strCache>
                <c:ptCount val="2"/>
                <c:pt idx="0">
                  <c:v>Community-Based MH Medicaid Expenditures Youth &lt;18</c:v>
                </c:pt>
                <c:pt idx="1">
                  <c:v>BTKH General Fund </c:v>
                </c:pt>
              </c:strCache>
            </c:strRef>
          </c:cat>
          <c:val>
            <c:numRef>
              <c:f>Total!$B$9:$C$9</c:f>
              <c:numCache>
                <c:formatCode>"$"#,##0</c:formatCode>
                <c:ptCount val="2"/>
                <c:pt idx="0">
                  <c:v>59674066</c:v>
                </c:pt>
                <c:pt idx="1">
                  <c:v>9053500</c:v>
                </c:pt>
              </c:numCache>
            </c:numRef>
          </c:val>
        </c:ser>
        <c:ser>
          <c:idx val="5"/>
          <c:order val="5"/>
          <c:tx>
            <c:strRef>
              <c:f>Total!$A$10</c:f>
              <c:strCache>
                <c:ptCount val="1"/>
                <c:pt idx="0">
                  <c:v>Cost FY11</c:v>
                </c:pt>
              </c:strCache>
            </c:strRef>
          </c:tx>
          <c:spPr>
            <a:solidFill>
              <a:srgbClr val="D5C1C9"/>
            </a:solidFill>
          </c:spPr>
          <c:invertIfNegative val="0"/>
          <c:cat>
            <c:strRef>
              <c:f>Total!$B$4:$C$4</c:f>
              <c:strCache>
                <c:ptCount val="2"/>
                <c:pt idx="0">
                  <c:v>Community-Based MH Medicaid Expenditures Youth &lt;18</c:v>
                </c:pt>
                <c:pt idx="1">
                  <c:v>BTKH General Fund </c:v>
                </c:pt>
              </c:strCache>
            </c:strRef>
          </c:cat>
          <c:val>
            <c:numRef>
              <c:f>Total!$B$10:$C$10</c:f>
              <c:numCache>
                <c:formatCode>"$"#,##0</c:formatCode>
                <c:ptCount val="2"/>
                <c:pt idx="0">
                  <c:v>63617703</c:v>
                </c:pt>
                <c:pt idx="1">
                  <c:v>10778500</c:v>
                </c:pt>
              </c:numCache>
            </c:numRef>
          </c:val>
        </c:ser>
        <c:ser>
          <c:idx val="6"/>
          <c:order val="6"/>
          <c:tx>
            <c:strRef>
              <c:f>Total!$A$11</c:f>
              <c:strCache>
                <c:ptCount val="1"/>
                <c:pt idx="0">
                  <c:v>Cost FY12</c:v>
                </c:pt>
              </c:strCache>
            </c:strRef>
          </c:tx>
          <c:spPr>
            <a:solidFill>
              <a:srgbClr val="800080"/>
            </a:solidFill>
          </c:spPr>
          <c:invertIfNegative val="0"/>
          <c:cat>
            <c:strRef>
              <c:f>Total!$B$4:$C$4</c:f>
              <c:strCache>
                <c:ptCount val="2"/>
                <c:pt idx="0">
                  <c:v>Community-Based MH Medicaid Expenditures Youth &lt;18</c:v>
                </c:pt>
                <c:pt idx="1">
                  <c:v>BTKH General Fund </c:v>
                </c:pt>
              </c:strCache>
            </c:strRef>
          </c:cat>
          <c:val>
            <c:numRef>
              <c:f>Total!$B$11:$C$11</c:f>
              <c:numCache>
                <c:formatCode>"$"#,##0</c:formatCode>
                <c:ptCount val="2"/>
                <c:pt idx="0">
                  <c:v>59043348</c:v>
                </c:pt>
                <c:pt idx="1">
                  <c:v>11771500</c:v>
                </c:pt>
              </c:numCache>
            </c:numRef>
          </c:val>
        </c:ser>
        <c:dLbls>
          <c:showLegendKey val="0"/>
          <c:showVal val="0"/>
          <c:showCatName val="0"/>
          <c:showSerName val="0"/>
          <c:showPercent val="0"/>
          <c:showBubbleSize val="0"/>
        </c:dLbls>
        <c:gapWidth val="150"/>
        <c:axId val="39393920"/>
        <c:axId val="39403904"/>
      </c:barChart>
      <c:catAx>
        <c:axId val="39393920"/>
        <c:scaling>
          <c:orientation val="minMax"/>
        </c:scaling>
        <c:delete val="0"/>
        <c:axPos val="b"/>
        <c:majorTickMark val="out"/>
        <c:minorTickMark val="none"/>
        <c:tickLblPos val="nextTo"/>
        <c:txPr>
          <a:bodyPr/>
          <a:lstStyle/>
          <a:p>
            <a:pPr>
              <a:defRPr>
                <a:solidFill>
                  <a:srgbClr val="7C025C"/>
                </a:solidFill>
                <a:latin typeface="Franklin Gothic Medium" pitchFamily="34" charset="0"/>
              </a:defRPr>
            </a:pPr>
            <a:endParaRPr lang="en-US"/>
          </a:p>
        </c:txPr>
        <c:crossAx val="39403904"/>
        <c:crosses val="autoZero"/>
        <c:auto val="1"/>
        <c:lblAlgn val="ctr"/>
        <c:lblOffset val="100"/>
        <c:noMultiLvlLbl val="0"/>
      </c:catAx>
      <c:valAx>
        <c:axId val="39403904"/>
        <c:scaling>
          <c:orientation val="minMax"/>
        </c:scaling>
        <c:delete val="1"/>
        <c:axPos val="l"/>
        <c:majorGridlines/>
        <c:numFmt formatCode="&quot;$&quot;#,##0" sourceLinked="1"/>
        <c:majorTickMark val="out"/>
        <c:minorTickMark val="none"/>
        <c:tickLblPos val="none"/>
        <c:crossAx val="39393920"/>
        <c:crosses val="autoZero"/>
        <c:crossBetween val="between"/>
      </c:valAx>
    </c:plotArea>
    <c:legend>
      <c:legendPos val="r"/>
      <c:overlay val="0"/>
      <c:txPr>
        <a:bodyPr/>
        <a:lstStyle/>
        <a:p>
          <a:pPr>
            <a:defRPr>
              <a:solidFill>
                <a:srgbClr val="660033"/>
              </a:solidFill>
              <a:latin typeface="Franklin Gothic Medium"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800" dirty="0">
                <a:solidFill>
                  <a:srgbClr val="660066"/>
                </a:solidFill>
                <a:latin typeface="Franklin Gothic Medium" pitchFamily="34" charset="0"/>
              </a:rPr>
              <a:t>Youth in Out-of-State RPTC </a:t>
            </a:r>
            <a:r>
              <a:rPr lang="en-US" sz="1800" dirty="0" smtClean="0">
                <a:solidFill>
                  <a:srgbClr val="660066"/>
                </a:solidFill>
                <a:latin typeface="Franklin Gothic Medium" pitchFamily="34" charset="0"/>
              </a:rPr>
              <a:t/>
            </a:r>
            <a:br>
              <a:rPr lang="en-US" sz="1800" dirty="0" smtClean="0">
                <a:solidFill>
                  <a:srgbClr val="660066"/>
                </a:solidFill>
                <a:latin typeface="Franklin Gothic Medium" pitchFamily="34" charset="0"/>
              </a:rPr>
            </a:br>
            <a:r>
              <a:rPr lang="en-US" sz="1100" dirty="0" smtClean="0">
                <a:solidFill>
                  <a:srgbClr val="660066"/>
                </a:solidFill>
                <a:latin typeface="Franklin Gothic Medium" pitchFamily="34" charset="0"/>
              </a:rPr>
              <a:t>on</a:t>
            </a:r>
            <a:r>
              <a:rPr lang="en-US" sz="1800" baseline="0" dirty="0" smtClean="0">
                <a:solidFill>
                  <a:srgbClr val="660066"/>
                </a:solidFill>
                <a:latin typeface="Franklin Gothic Medium" pitchFamily="34" charset="0"/>
              </a:rPr>
              <a:t> </a:t>
            </a:r>
            <a:r>
              <a:rPr lang="en-US" sz="1100" dirty="0" smtClean="0">
                <a:solidFill>
                  <a:srgbClr val="660066"/>
                </a:solidFill>
                <a:latin typeface="Franklin Gothic Medium" pitchFamily="34" charset="0"/>
              </a:rPr>
              <a:t>11/23/12</a:t>
            </a:r>
            <a:r>
              <a:rPr lang="en-US" sz="1800" baseline="0" dirty="0" smtClean="0">
                <a:solidFill>
                  <a:srgbClr val="660066"/>
                </a:solidFill>
                <a:latin typeface="Franklin Gothic Medium" pitchFamily="34" charset="0"/>
              </a:rPr>
              <a:t>  </a:t>
            </a:r>
            <a:r>
              <a:rPr lang="en-US" sz="1100" dirty="0" smtClean="0">
                <a:solidFill>
                  <a:srgbClr val="660066"/>
                </a:solidFill>
                <a:latin typeface="Franklin Gothic Medium" pitchFamily="34" charset="0"/>
              </a:rPr>
              <a:t>(</a:t>
            </a:r>
            <a:r>
              <a:rPr lang="en-US" sz="1100" dirty="0">
                <a:solidFill>
                  <a:srgbClr val="660066"/>
                </a:solidFill>
                <a:latin typeface="Franklin Gothic Medium" pitchFamily="34" charset="0"/>
              </a:rPr>
              <a:t>n = 102) </a:t>
            </a:r>
            <a:r>
              <a:rPr lang="en-US" sz="1100" dirty="0" smtClean="0">
                <a:solidFill>
                  <a:srgbClr val="660066"/>
                </a:solidFill>
                <a:latin typeface="Franklin Gothic Medium" pitchFamily="34" charset="0"/>
              </a:rPr>
              <a:t>*</a:t>
            </a:r>
            <a:endParaRPr lang="en-US" sz="1100" dirty="0">
              <a:solidFill>
                <a:srgbClr val="660066"/>
              </a:solidFill>
              <a:latin typeface="Franklin Gothic Medium" pitchFamily="34" charset="0"/>
            </a:endParaRPr>
          </a:p>
        </c:rich>
      </c:tx>
      <c:overlay val="0"/>
    </c:title>
    <c:autoTitleDeleted val="0"/>
    <c:plotArea>
      <c:layout>
        <c:manualLayout>
          <c:layoutTarget val="inner"/>
          <c:xMode val="edge"/>
          <c:yMode val="edge"/>
          <c:x val="5.789593392280238E-2"/>
          <c:y val="0.17206765820939049"/>
          <c:w val="0.39095475884105191"/>
          <c:h val="0.80483587699685688"/>
        </c:manualLayout>
      </c:layout>
      <c:pieChart>
        <c:varyColors val="1"/>
        <c:ser>
          <c:idx val="0"/>
          <c:order val="0"/>
          <c:explosion val="25"/>
          <c:dPt>
            <c:idx val="0"/>
            <c:bubble3D val="0"/>
            <c:spPr>
              <a:solidFill>
                <a:srgbClr val="C5900D"/>
              </a:solidFill>
            </c:spPr>
          </c:dPt>
          <c:dPt>
            <c:idx val="1"/>
            <c:bubble3D val="0"/>
            <c:spPr>
              <a:solidFill>
                <a:srgbClr val="926C88"/>
              </a:solidFill>
            </c:spPr>
          </c:dPt>
          <c:dPt>
            <c:idx val="2"/>
            <c:bubble3D val="0"/>
            <c:spPr>
              <a:solidFill>
                <a:srgbClr val="336600"/>
              </a:solidFill>
            </c:spPr>
          </c:dPt>
          <c:dPt>
            <c:idx val="3"/>
            <c:bubble3D val="0"/>
            <c:spPr>
              <a:solidFill>
                <a:srgbClr val="99CC00"/>
              </a:solidFill>
            </c:spPr>
          </c:dPt>
          <c:dPt>
            <c:idx val="4"/>
            <c:bubble3D val="0"/>
            <c:explosion val="24"/>
            <c:spPr>
              <a:solidFill>
                <a:srgbClr val="660066"/>
              </a:solidFill>
            </c:spPr>
          </c:dPt>
          <c:dLbls>
            <c:dLbl>
              <c:idx val="3"/>
              <c:spPr/>
              <c:txPr>
                <a:bodyPr/>
                <a:lstStyle/>
                <a:p>
                  <a:pPr>
                    <a:defRPr>
                      <a:solidFill>
                        <a:schemeClr val="tx1"/>
                      </a:solidFill>
                      <a:latin typeface="Franklin Gothic Medium" pitchFamily="34" charset="0"/>
                    </a:defRPr>
                  </a:pPr>
                  <a:endParaRPr lang="en-US"/>
                </a:p>
              </c:txPr>
              <c:showLegendKey val="0"/>
              <c:showVal val="0"/>
              <c:showCatName val="0"/>
              <c:showSerName val="0"/>
              <c:showPercent val="1"/>
              <c:showBubbleSize val="0"/>
            </c:dLbl>
            <c:txPr>
              <a:bodyPr/>
              <a:lstStyle/>
              <a:p>
                <a:pPr>
                  <a:defRPr>
                    <a:solidFill>
                      <a:schemeClr val="bg1"/>
                    </a:solidFill>
                    <a:latin typeface="Franklin Gothic Medium" pitchFamily="34" charset="0"/>
                  </a:defRPr>
                </a:pPr>
                <a:endParaRPr lang="en-US"/>
              </a:p>
            </c:txPr>
            <c:showLegendKey val="0"/>
            <c:showVal val="0"/>
            <c:showCatName val="0"/>
            <c:showSerName val="0"/>
            <c:showPercent val="1"/>
            <c:showBubbleSize val="0"/>
            <c:showLeaderLines val="1"/>
          </c:dLbls>
          <c:cat>
            <c:strRef>
              <c:f>Sheet1!$A$15:$A$19</c:f>
              <c:strCache>
                <c:ptCount val="5"/>
                <c:pt idx="0">
                  <c:v>Pervasive Developmental Disability (PDD)</c:v>
                </c:pt>
                <c:pt idx="1">
                  <c:v>PDD &amp; IQ under 70</c:v>
                </c:pt>
                <c:pt idx="2">
                  <c:v>IQ under 70 </c:v>
                </c:pt>
                <c:pt idx="3">
                  <c:v>IQ unknown</c:v>
                </c:pt>
                <c:pt idx="4">
                  <c:v>Youth without a Co-Occurring Developmental Disability Diagnosis</c:v>
                </c:pt>
              </c:strCache>
            </c:strRef>
          </c:cat>
          <c:val>
            <c:numRef>
              <c:f>Sheet1!$B$15:$B$19</c:f>
              <c:numCache>
                <c:formatCode>General</c:formatCode>
                <c:ptCount val="5"/>
                <c:pt idx="0">
                  <c:v>10</c:v>
                </c:pt>
                <c:pt idx="1">
                  <c:v>9</c:v>
                </c:pt>
                <c:pt idx="2">
                  <c:v>22</c:v>
                </c:pt>
                <c:pt idx="3">
                  <c:v>2</c:v>
                </c:pt>
                <c:pt idx="4">
                  <c:v>59</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42613740292772684"/>
          <c:y val="0.32005453863721578"/>
          <c:w val="0.54640460535216606"/>
          <c:h val="0.52943836565883806"/>
        </c:manualLayout>
      </c:layout>
      <c:overlay val="0"/>
      <c:txPr>
        <a:bodyPr/>
        <a:lstStyle/>
        <a:p>
          <a:pPr>
            <a:defRPr sz="1050">
              <a:solidFill>
                <a:srgbClr val="660066"/>
              </a:solidFill>
              <a:latin typeface="Franklin Gothic Medium" pitchFamily="34" charset="0"/>
            </a:defRPr>
          </a:pPr>
          <a:endParaRPr lang="en-US"/>
        </a:p>
      </c:txPr>
    </c:legend>
    <c:plotVisOnly val="1"/>
    <c:dispBlanksAs val="zero"/>
    <c:showDLblsOverMax val="0"/>
  </c:chart>
  <c:txPr>
    <a:bodyPr/>
    <a:lstStyle/>
    <a:p>
      <a:pPr>
        <a:defRPr>
          <a:latin typeface="Times New Roman" pitchFamily="18" charset="0"/>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solidFill>
                  <a:srgbClr val="660066"/>
                </a:solidFill>
                <a:latin typeface="Franklin Gothic Medium" pitchFamily="34" charset="0"/>
                <a:cs typeface="Times New Roman" pitchFamily="18" charset="0"/>
              </a:rPr>
              <a:t>Trauma </a:t>
            </a:r>
            <a:r>
              <a:rPr lang="en-US" sz="1800" b="1" i="0" baseline="0" dirty="0" smtClean="0">
                <a:solidFill>
                  <a:srgbClr val="660066"/>
                </a:solidFill>
                <a:latin typeface="Franklin Gothic Medium" pitchFamily="34" charset="0"/>
                <a:cs typeface="Times New Roman" pitchFamily="18" charset="0"/>
              </a:rPr>
              <a:t>&amp; Family Issues: </a:t>
            </a:r>
            <a:r>
              <a:rPr lang="en-US" sz="1800" b="1" i="0" baseline="0" dirty="0">
                <a:solidFill>
                  <a:srgbClr val="660066"/>
                </a:solidFill>
                <a:latin typeface="Franklin Gothic Medium" pitchFamily="34" charset="0"/>
                <a:cs typeface="Times New Roman" pitchFamily="18" charset="0"/>
              </a:rPr>
              <a:t>Y</a:t>
            </a:r>
            <a:r>
              <a:rPr lang="en-US" sz="1800" b="1" i="0" baseline="0" dirty="0" smtClean="0">
                <a:solidFill>
                  <a:srgbClr val="660066"/>
                </a:solidFill>
                <a:latin typeface="Franklin Gothic Medium" pitchFamily="34" charset="0"/>
                <a:cs typeface="Times New Roman" pitchFamily="18" charset="0"/>
              </a:rPr>
              <a:t>outh Admitted to RPTC</a:t>
            </a:r>
            <a:endParaRPr lang="en-US" dirty="0">
              <a:solidFill>
                <a:srgbClr val="660066"/>
              </a:solidFill>
              <a:latin typeface="Franklin Gothic Medium" pitchFamily="34" charset="0"/>
              <a:cs typeface="Times New Roman" pitchFamily="18" charset="0"/>
            </a:endParaRPr>
          </a:p>
        </c:rich>
      </c:tx>
      <c:overlay val="0"/>
    </c:title>
    <c:autoTitleDeleted val="0"/>
    <c:plotArea>
      <c:layout>
        <c:manualLayout>
          <c:layoutTarget val="inner"/>
          <c:xMode val="edge"/>
          <c:yMode val="edge"/>
          <c:x val="7.2406879991065001E-2"/>
          <c:y val="0.151908944074299"/>
          <c:w val="0.90808957390964395"/>
          <c:h val="0.66886028669493203"/>
        </c:manualLayout>
      </c:layout>
      <c:barChart>
        <c:barDir val="col"/>
        <c:grouping val="stacked"/>
        <c:varyColors val="0"/>
        <c:ser>
          <c:idx val="0"/>
          <c:order val="0"/>
          <c:tx>
            <c:strRef>
              <c:f>'RPTC Trauma Factors'!$A$3</c:f>
              <c:strCache>
                <c:ptCount val="1"/>
                <c:pt idx="0">
                  <c:v>Factor Reported</c:v>
                </c:pt>
              </c:strCache>
            </c:strRef>
          </c:tx>
          <c:spPr>
            <a:solidFill>
              <a:srgbClr val="D89E0E"/>
            </a:solidFill>
          </c:spPr>
          <c:invertIfNegative val="0"/>
          <c:dLbls>
            <c:txPr>
              <a:bodyPr/>
              <a:lstStyle/>
              <a:p>
                <a:pPr>
                  <a:defRPr sz="900" b="1">
                    <a:solidFill>
                      <a:srgbClr val="660066"/>
                    </a:solidFill>
                    <a:latin typeface="Franklin Gothic Medium" pitchFamily="34" charset="0"/>
                    <a:cs typeface="Times New Roman" pitchFamily="18" charset="0"/>
                  </a:defRPr>
                </a:pPr>
                <a:endParaRPr lang="en-US"/>
              </a:p>
            </c:txPr>
            <c:showLegendKey val="0"/>
            <c:showVal val="1"/>
            <c:showCatName val="0"/>
            <c:showSerName val="0"/>
            <c:showPercent val="0"/>
            <c:showBubbleSize val="0"/>
            <c:showLeaderLines val="0"/>
          </c:dLbls>
          <c:cat>
            <c:strRef>
              <c:f>'RPTC Trauma Factors'!$B$2:$I$2</c:f>
              <c:strCache>
                <c:ptCount val="8"/>
                <c:pt idx="0">
                  <c:v>Family History Substance Abuse</c:v>
                </c:pt>
                <c:pt idx="1">
                  <c:v>Family History Mental Health</c:v>
                </c:pt>
                <c:pt idx="2">
                  <c:v>Neglect</c:v>
                </c:pt>
                <c:pt idx="3">
                  <c:v>Physical Abuse</c:v>
                </c:pt>
                <c:pt idx="4">
                  <c:v>Emotional Abuse</c:v>
                </c:pt>
                <c:pt idx="5">
                  <c:v>Domestic Violence</c:v>
                </c:pt>
                <c:pt idx="6">
                  <c:v>Sexual Abuse</c:v>
                </c:pt>
                <c:pt idx="7">
                  <c:v>Adopted</c:v>
                </c:pt>
              </c:strCache>
            </c:strRef>
          </c:cat>
          <c:val>
            <c:numRef>
              <c:f>'RPTC Trauma Factors'!$B$3:$I$3</c:f>
              <c:numCache>
                <c:formatCode>0.0%</c:formatCode>
                <c:ptCount val="8"/>
                <c:pt idx="0">
                  <c:v>0.76500000000000301</c:v>
                </c:pt>
                <c:pt idx="1">
                  <c:v>0.68600000000000005</c:v>
                </c:pt>
                <c:pt idx="2">
                  <c:v>0.55900000000000005</c:v>
                </c:pt>
                <c:pt idx="3">
                  <c:v>0.48</c:v>
                </c:pt>
                <c:pt idx="4">
                  <c:v>0.48</c:v>
                </c:pt>
                <c:pt idx="5">
                  <c:v>0.40200000000000002</c:v>
                </c:pt>
                <c:pt idx="6">
                  <c:v>0.373000000000001</c:v>
                </c:pt>
                <c:pt idx="7">
                  <c:v>0.23499999999999999</c:v>
                </c:pt>
              </c:numCache>
            </c:numRef>
          </c:val>
        </c:ser>
        <c:dLbls>
          <c:showLegendKey val="0"/>
          <c:showVal val="0"/>
          <c:showCatName val="0"/>
          <c:showSerName val="0"/>
          <c:showPercent val="0"/>
          <c:showBubbleSize val="0"/>
        </c:dLbls>
        <c:gapWidth val="150"/>
        <c:overlap val="100"/>
        <c:axId val="38859136"/>
        <c:axId val="38860672"/>
      </c:barChart>
      <c:catAx>
        <c:axId val="38859136"/>
        <c:scaling>
          <c:orientation val="minMax"/>
        </c:scaling>
        <c:delete val="0"/>
        <c:axPos val="b"/>
        <c:numFmt formatCode="General" sourceLinked="1"/>
        <c:majorTickMark val="out"/>
        <c:minorTickMark val="none"/>
        <c:tickLblPos val="nextTo"/>
        <c:txPr>
          <a:bodyPr/>
          <a:lstStyle/>
          <a:p>
            <a:pPr>
              <a:defRPr sz="900" strike="noStrike" baseline="0">
                <a:solidFill>
                  <a:srgbClr val="660066"/>
                </a:solidFill>
                <a:latin typeface="Franklin Gothic Medium" pitchFamily="34" charset="0"/>
                <a:cs typeface="Times New Roman" pitchFamily="18" charset="0"/>
              </a:defRPr>
            </a:pPr>
            <a:endParaRPr lang="en-US"/>
          </a:p>
        </c:txPr>
        <c:crossAx val="38860672"/>
        <c:crosses val="autoZero"/>
        <c:auto val="1"/>
        <c:lblAlgn val="ctr"/>
        <c:lblOffset val="100"/>
        <c:noMultiLvlLbl val="0"/>
      </c:catAx>
      <c:valAx>
        <c:axId val="38860672"/>
        <c:scaling>
          <c:orientation val="minMax"/>
        </c:scaling>
        <c:delete val="0"/>
        <c:axPos val="l"/>
        <c:majorGridlines>
          <c:spPr>
            <a:ln>
              <a:solidFill>
                <a:srgbClr val="660066"/>
              </a:solidFill>
            </a:ln>
          </c:spPr>
        </c:majorGridlines>
        <c:numFmt formatCode="0%" sourceLinked="0"/>
        <c:majorTickMark val="out"/>
        <c:minorTickMark val="none"/>
        <c:tickLblPos val="nextTo"/>
        <c:txPr>
          <a:bodyPr/>
          <a:lstStyle/>
          <a:p>
            <a:pPr>
              <a:defRPr sz="900">
                <a:solidFill>
                  <a:srgbClr val="660066"/>
                </a:solidFill>
                <a:latin typeface="Franklin Gothic Medium" pitchFamily="34" charset="0"/>
                <a:cs typeface="Times New Roman" pitchFamily="18" charset="0"/>
              </a:defRPr>
            </a:pPr>
            <a:endParaRPr lang="en-US"/>
          </a:p>
        </c:txPr>
        <c:crossAx val="3885913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660066"/>
                </a:solidFill>
              </a:defRPr>
            </a:pPr>
            <a:r>
              <a:rPr lang="en-US" dirty="0">
                <a:solidFill>
                  <a:srgbClr val="660066"/>
                </a:solidFill>
                <a:latin typeface="Franklin Gothic Medium" pitchFamily="34" charset="0"/>
              </a:rPr>
              <a:t>Adult </a:t>
            </a:r>
            <a:r>
              <a:rPr lang="en-US" dirty="0" smtClean="0">
                <a:solidFill>
                  <a:srgbClr val="660066"/>
                </a:solidFill>
                <a:latin typeface="Franklin Gothic Medium" pitchFamily="34" charset="0"/>
              </a:rPr>
              <a:t>Beneficiaries </a:t>
            </a:r>
            <a:r>
              <a:rPr lang="en-US" dirty="0">
                <a:solidFill>
                  <a:srgbClr val="660066"/>
                </a:solidFill>
                <a:latin typeface="Franklin Gothic Medium" pitchFamily="34" charset="0"/>
              </a:rPr>
              <a:t>in</a:t>
            </a:r>
          </a:p>
          <a:p>
            <a:pPr>
              <a:defRPr>
                <a:solidFill>
                  <a:srgbClr val="660066"/>
                </a:solidFill>
              </a:defRPr>
            </a:pPr>
            <a:r>
              <a:rPr lang="en-US" dirty="0">
                <a:solidFill>
                  <a:srgbClr val="660066"/>
                </a:solidFill>
                <a:latin typeface="Franklin Gothic Medium" pitchFamily="34" charset="0"/>
              </a:rPr>
              <a:t>Department of Corrections</a:t>
            </a:r>
          </a:p>
        </c:rich>
      </c:tx>
      <c:overlay val="0"/>
    </c:title>
    <c:autoTitleDeleted val="0"/>
    <c:plotArea>
      <c:layout/>
      <c:lineChart>
        <c:grouping val="standard"/>
        <c:varyColors val="0"/>
        <c:ser>
          <c:idx val="0"/>
          <c:order val="0"/>
          <c:tx>
            <c:strRef>
              <c:f>'DOC Incarceration Data'!$A$3</c:f>
              <c:strCache>
                <c:ptCount val="1"/>
                <c:pt idx="0">
                  <c:v>Total Incarcerations</c:v>
                </c:pt>
              </c:strCache>
            </c:strRef>
          </c:tx>
          <c:spPr>
            <a:ln>
              <a:solidFill>
                <a:srgbClr val="336600"/>
              </a:solidFill>
            </a:ln>
          </c:spPr>
          <c:marker>
            <c:symbol val="circle"/>
            <c:size val="5"/>
            <c:spPr>
              <a:solidFill>
                <a:srgbClr val="336600"/>
              </a:solidFill>
              <a:ln>
                <a:solidFill>
                  <a:srgbClr val="336600"/>
                </a:solidFill>
              </a:ln>
            </c:spPr>
          </c:marker>
          <c:dLbls>
            <c:dLbl>
              <c:idx val="0"/>
              <c:spPr/>
              <c:txPr>
                <a:bodyPr/>
                <a:lstStyle/>
                <a:p>
                  <a:pPr>
                    <a:defRPr sz="900" baseline="0">
                      <a:solidFill>
                        <a:srgbClr val="660066"/>
                      </a:solidFill>
                      <a:latin typeface="Franklin Gothic Medium" pitchFamily="34" charset="0"/>
                    </a:defRPr>
                  </a:pPr>
                  <a:endParaRPr lang="en-US"/>
                </a:p>
              </c:txPr>
              <c:dLblPos val="t"/>
              <c:showLegendKey val="0"/>
              <c:showVal val="1"/>
              <c:showCatName val="0"/>
              <c:showSerName val="0"/>
              <c:showPercent val="0"/>
              <c:showBubbleSize val="0"/>
            </c:dLbl>
            <c:dLbl>
              <c:idx val="1"/>
              <c:spPr/>
              <c:txPr>
                <a:bodyPr/>
                <a:lstStyle/>
                <a:p>
                  <a:pPr>
                    <a:defRPr sz="900" baseline="0">
                      <a:solidFill>
                        <a:srgbClr val="660066"/>
                      </a:solidFill>
                      <a:latin typeface="Franklin Gothic Medium" pitchFamily="34" charset="0"/>
                    </a:defRPr>
                  </a:pPr>
                  <a:endParaRPr lang="en-US"/>
                </a:p>
              </c:txPr>
              <c:dLblPos val="t"/>
              <c:showLegendKey val="0"/>
              <c:showVal val="1"/>
              <c:showCatName val="0"/>
              <c:showSerName val="0"/>
              <c:showPercent val="0"/>
              <c:showBubbleSize val="0"/>
            </c:dLbl>
            <c:dLbl>
              <c:idx val="2"/>
              <c:spPr/>
              <c:txPr>
                <a:bodyPr/>
                <a:lstStyle/>
                <a:p>
                  <a:pPr>
                    <a:defRPr sz="900" baseline="0">
                      <a:solidFill>
                        <a:srgbClr val="660066"/>
                      </a:solidFill>
                      <a:latin typeface="Franklin Gothic Medium" pitchFamily="34" charset="0"/>
                    </a:defRPr>
                  </a:pPr>
                  <a:endParaRPr lang="en-US"/>
                </a:p>
              </c:txPr>
              <c:dLblPos val="t"/>
              <c:showLegendKey val="0"/>
              <c:showVal val="1"/>
              <c:showCatName val="0"/>
              <c:showSerName val="0"/>
              <c:showPercent val="0"/>
              <c:showBubbleSize val="0"/>
            </c:dLbl>
            <c:dLbl>
              <c:idx val="3"/>
              <c:layout>
                <c:manualLayout>
                  <c:x val="-7.9402515723270506E-2"/>
                  <c:y val="2.9891304347826098E-2"/>
                </c:manualLayout>
              </c:layout>
              <c:spPr/>
              <c:txPr>
                <a:bodyPr/>
                <a:lstStyle/>
                <a:p>
                  <a:pPr>
                    <a:defRPr sz="900" baseline="0">
                      <a:solidFill>
                        <a:srgbClr val="660066"/>
                      </a:solidFill>
                      <a:latin typeface="Franklin Gothic Medium" pitchFamily="34" charset="0"/>
                    </a:defRPr>
                  </a:pPr>
                  <a:endParaRPr lang="en-US"/>
                </a:p>
              </c:txPr>
              <c:dLblPos val="r"/>
              <c:showLegendKey val="0"/>
              <c:showVal val="1"/>
              <c:showCatName val="0"/>
              <c:showSerName val="0"/>
              <c:showPercent val="0"/>
              <c:showBubbleSize val="0"/>
            </c:dLbl>
            <c:txPr>
              <a:bodyPr/>
              <a:lstStyle/>
              <a:p>
                <a:pPr>
                  <a:defRPr sz="900" baseline="0">
                    <a:latin typeface="Franklin Gothic Medium" pitchFamily="34" charset="0"/>
                  </a:defRPr>
                </a:pPr>
                <a:endParaRPr lang="en-US"/>
              </a:p>
            </c:txPr>
            <c:dLblPos val="t"/>
            <c:showLegendKey val="0"/>
            <c:showVal val="1"/>
            <c:showCatName val="0"/>
            <c:showSerName val="0"/>
            <c:showPercent val="0"/>
            <c:showBubbleSize val="0"/>
            <c:showLeaderLines val="0"/>
          </c:dLbls>
          <c:cat>
            <c:strRef>
              <c:f>'DOC Incarceration Data'!$B$2:$E$2</c:f>
              <c:strCache>
                <c:ptCount val="4"/>
                <c:pt idx="0">
                  <c:v>FY03</c:v>
                </c:pt>
                <c:pt idx="1">
                  <c:v>FY04</c:v>
                </c:pt>
                <c:pt idx="2">
                  <c:v>FY05</c:v>
                </c:pt>
                <c:pt idx="3">
                  <c:v>FY06</c:v>
                </c:pt>
              </c:strCache>
            </c:strRef>
          </c:cat>
          <c:val>
            <c:numRef>
              <c:f>'DOC Incarceration Data'!$B$3:$E$3</c:f>
              <c:numCache>
                <c:formatCode>#,##0</c:formatCode>
                <c:ptCount val="4"/>
                <c:pt idx="0">
                  <c:v>36597</c:v>
                </c:pt>
                <c:pt idx="1">
                  <c:v>39067</c:v>
                </c:pt>
                <c:pt idx="2">
                  <c:v>39260</c:v>
                </c:pt>
                <c:pt idx="3">
                  <c:v>37165</c:v>
                </c:pt>
              </c:numCache>
            </c:numRef>
          </c:val>
          <c:smooth val="0"/>
        </c:ser>
        <c:ser>
          <c:idx val="1"/>
          <c:order val="1"/>
          <c:tx>
            <c:strRef>
              <c:f>'DOC Incarceration Data'!$A$4</c:f>
              <c:strCache>
                <c:ptCount val="1"/>
                <c:pt idx="0">
                  <c:v>Trust Beneficiary Incarcerations</c:v>
                </c:pt>
              </c:strCache>
            </c:strRef>
          </c:tx>
          <c:spPr>
            <a:ln>
              <a:solidFill>
                <a:srgbClr val="660066"/>
              </a:solidFill>
            </a:ln>
          </c:spPr>
          <c:marker>
            <c:symbol val="circle"/>
            <c:size val="5"/>
            <c:spPr>
              <a:solidFill>
                <a:srgbClr val="660066"/>
              </a:solidFill>
              <a:ln>
                <a:solidFill>
                  <a:srgbClr val="660066"/>
                </a:solidFill>
              </a:ln>
            </c:spPr>
          </c:marker>
          <c:dLbls>
            <c:dLbl>
              <c:idx val="3"/>
              <c:layout>
                <c:manualLayout>
                  <c:x val="-7.9402515723270506E-2"/>
                  <c:y val="4.0760869565217399E-2"/>
                </c:manualLayout>
              </c:layout>
              <c:dLblPos val="r"/>
              <c:showLegendKey val="0"/>
              <c:showVal val="1"/>
              <c:showCatName val="0"/>
              <c:showSerName val="0"/>
              <c:showPercent val="0"/>
              <c:showBubbleSize val="0"/>
            </c:dLbl>
            <c:txPr>
              <a:bodyPr/>
              <a:lstStyle/>
              <a:p>
                <a:pPr>
                  <a:defRPr sz="900">
                    <a:solidFill>
                      <a:srgbClr val="660066"/>
                    </a:solidFill>
                    <a:latin typeface="Franklin Gothic Medium" pitchFamily="34" charset="0"/>
                  </a:defRPr>
                </a:pPr>
                <a:endParaRPr lang="en-US"/>
              </a:p>
            </c:txPr>
            <c:dLblPos val="t"/>
            <c:showLegendKey val="0"/>
            <c:showVal val="1"/>
            <c:showCatName val="0"/>
            <c:showSerName val="0"/>
            <c:showPercent val="0"/>
            <c:showBubbleSize val="0"/>
            <c:showLeaderLines val="0"/>
          </c:dLbls>
          <c:cat>
            <c:strRef>
              <c:f>'DOC Incarceration Data'!$B$2:$E$2</c:f>
              <c:strCache>
                <c:ptCount val="4"/>
                <c:pt idx="0">
                  <c:v>FY03</c:v>
                </c:pt>
                <c:pt idx="1">
                  <c:v>FY04</c:v>
                </c:pt>
                <c:pt idx="2">
                  <c:v>FY05</c:v>
                </c:pt>
                <c:pt idx="3">
                  <c:v>FY06</c:v>
                </c:pt>
              </c:strCache>
            </c:strRef>
          </c:cat>
          <c:val>
            <c:numRef>
              <c:f>'DOC Incarceration Data'!$B$4:$E$4</c:f>
              <c:numCache>
                <c:formatCode>#,##0</c:formatCode>
                <c:ptCount val="4"/>
                <c:pt idx="0">
                  <c:v>14996</c:v>
                </c:pt>
                <c:pt idx="1">
                  <c:v>16570</c:v>
                </c:pt>
                <c:pt idx="2">
                  <c:v>16309</c:v>
                </c:pt>
                <c:pt idx="3">
                  <c:v>15175</c:v>
                </c:pt>
              </c:numCache>
            </c:numRef>
          </c:val>
          <c:smooth val="0"/>
        </c:ser>
        <c:dLbls>
          <c:showLegendKey val="0"/>
          <c:showVal val="0"/>
          <c:showCatName val="0"/>
          <c:showSerName val="0"/>
          <c:showPercent val="0"/>
          <c:showBubbleSize val="0"/>
        </c:dLbls>
        <c:marker val="1"/>
        <c:smooth val="0"/>
        <c:axId val="39530496"/>
        <c:axId val="39532032"/>
      </c:lineChart>
      <c:catAx>
        <c:axId val="39530496"/>
        <c:scaling>
          <c:orientation val="minMax"/>
        </c:scaling>
        <c:delete val="0"/>
        <c:axPos val="b"/>
        <c:numFmt formatCode="General" sourceLinked="1"/>
        <c:majorTickMark val="out"/>
        <c:minorTickMark val="none"/>
        <c:tickLblPos val="nextTo"/>
        <c:txPr>
          <a:bodyPr/>
          <a:lstStyle/>
          <a:p>
            <a:pPr>
              <a:defRPr sz="900" b="1">
                <a:solidFill>
                  <a:srgbClr val="660066"/>
                </a:solidFill>
                <a:latin typeface="Franklin Gothic Medium" pitchFamily="34" charset="0"/>
              </a:defRPr>
            </a:pPr>
            <a:endParaRPr lang="en-US"/>
          </a:p>
        </c:txPr>
        <c:crossAx val="39532032"/>
        <c:crosses val="autoZero"/>
        <c:auto val="1"/>
        <c:lblAlgn val="ctr"/>
        <c:lblOffset val="100"/>
        <c:noMultiLvlLbl val="0"/>
      </c:catAx>
      <c:valAx>
        <c:axId val="39532032"/>
        <c:scaling>
          <c:orientation val="minMax"/>
          <c:max val="45000"/>
        </c:scaling>
        <c:delete val="0"/>
        <c:axPos val="l"/>
        <c:majorGridlines>
          <c:spPr>
            <a:ln>
              <a:solidFill>
                <a:srgbClr val="660066"/>
              </a:solidFill>
            </a:ln>
          </c:spPr>
        </c:majorGridlines>
        <c:title>
          <c:tx>
            <c:rich>
              <a:bodyPr rot="-5400000" vert="horz"/>
              <a:lstStyle/>
              <a:p>
                <a:pPr>
                  <a:defRPr sz="900">
                    <a:solidFill>
                      <a:srgbClr val="660066"/>
                    </a:solidFill>
                    <a:latin typeface="Franklin Gothic Medium" pitchFamily="34" charset="0"/>
                  </a:defRPr>
                </a:pPr>
                <a:r>
                  <a:rPr lang="en-US" sz="900" dirty="0">
                    <a:solidFill>
                      <a:srgbClr val="660066"/>
                    </a:solidFill>
                    <a:latin typeface="Franklin Gothic Medium" pitchFamily="34" charset="0"/>
                  </a:rPr>
                  <a:t>Number </a:t>
                </a:r>
                <a:r>
                  <a:rPr lang="en-US" sz="900" dirty="0" smtClean="0">
                    <a:solidFill>
                      <a:srgbClr val="660066"/>
                    </a:solidFill>
                    <a:latin typeface="Franklin Gothic Medium" pitchFamily="34" charset="0"/>
                  </a:rPr>
                  <a:t>Incarcerated</a:t>
                </a:r>
                <a:endParaRPr lang="en-US" sz="900" dirty="0">
                  <a:solidFill>
                    <a:srgbClr val="660066"/>
                  </a:solidFill>
                  <a:latin typeface="Franklin Gothic Medium" pitchFamily="34" charset="0"/>
                </a:endParaRPr>
              </a:p>
            </c:rich>
          </c:tx>
          <c:overlay val="0"/>
        </c:title>
        <c:numFmt formatCode="#,##0" sourceLinked="1"/>
        <c:majorTickMark val="out"/>
        <c:minorTickMark val="none"/>
        <c:tickLblPos val="nextTo"/>
        <c:txPr>
          <a:bodyPr/>
          <a:lstStyle/>
          <a:p>
            <a:pPr>
              <a:defRPr sz="900" b="1">
                <a:solidFill>
                  <a:srgbClr val="660066"/>
                </a:solidFill>
                <a:latin typeface="Franklin Gothic Medium" pitchFamily="34" charset="0"/>
              </a:defRPr>
            </a:pPr>
            <a:endParaRPr lang="en-US"/>
          </a:p>
        </c:txPr>
        <c:crossAx val="39530496"/>
        <c:crosses val="autoZero"/>
        <c:crossBetween val="between"/>
        <c:majorUnit val="15000"/>
        <c:minorUnit val="3000"/>
      </c:valAx>
      <c:spPr>
        <a:solidFill>
          <a:srgbClr val="FBECC5"/>
        </a:solidFill>
        <a:ln>
          <a:solidFill>
            <a:srgbClr val="660066"/>
          </a:solidFill>
        </a:ln>
      </c:spPr>
    </c:plotArea>
    <c:legend>
      <c:legendPos val="r"/>
      <c:layout>
        <c:manualLayout>
          <c:xMode val="edge"/>
          <c:yMode val="edge"/>
          <c:x val="0.64150943396226401"/>
          <c:y val="0.414027730229375"/>
          <c:w val="0.34276729559748398"/>
          <c:h val="0.202379322149949"/>
        </c:manualLayout>
      </c:layout>
      <c:overlay val="0"/>
      <c:txPr>
        <a:bodyPr/>
        <a:lstStyle/>
        <a:p>
          <a:pPr>
            <a:defRPr sz="900">
              <a:solidFill>
                <a:srgbClr val="660066"/>
              </a:solidFill>
              <a:latin typeface="Franklin Gothic Medium" pitchFamily="34" charset="0"/>
            </a:defRPr>
          </a:pPr>
          <a:endParaRPr lang="en-US"/>
        </a:p>
      </c:txPr>
    </c:legend>
    <c:plotVisOnly val="1"/>
    <c:dispBlanksAs val="gap"/>
    <c:showDLblsOverMax val="0"/>
  </c:chart>
  <c:spPr>
    <a:noFill/>
    <a:ln>
      <a:solidFill>
        <a:srgbClr val="660066"/>
      </a:solidFill>
    </a:ln>
  </c:spPr>
  <c:txPr>
    <a:bodyPr/>
    <a:lstStyle/>
    <a:p>
      <a:pPr>
        <a:defRPr>
          <a:latin typeface="Times New Roman" pitchFamily="18" charset="0"/>
          <a:cs typeface="Times New Roman"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rgbClr val="660066"/>
                </a:solidFill>
                <a:latin typeface="Franklin Gothic Medium" pitchFamily="34" charset="0"/>
                <a:cs typeface="Times New Roman" pitchFamily="18" charset="0"/>
              </a:rPr>
              <a:t>Youth </a:t>
            </a:r>
            <a:r>
              <a:rPr lang="en-US" dirty="0" smtClean="0">
                <a:solidFill>
                  <a:srgbClr val="660066"/>
                </a:solidFill>
                <a:latin typeface="Franklin Gothic Medium" pitchFamily="34" charset="0"/>
                <a:cs typeface="Times New Roman" pitchFamily="18" charset="0"/>
              </a:rPr>
              <a:t>Beneficiaries </a:t>
            </a:r>
            <a:r>
              <a:rPr lang="en-US" dirty="0">
                <a:solidFill>
                  <a:srgbClr val="660066"/>
                </a:solidFill>
                <a:latin typeface="Franklin Gothic Medium" pitchFamily="34" charset="0"/>
                <a:cs typeface="Times New Roman" pitchFamily="18" charset="0"/>
              </a:rPr>
              <a:t>in                                   Division of Juvenile</a:t>
            </a:r>
            <a:r>
              <a:rPr lang="en-US" baseline="0" dirty="0">
                <a:solidFill>
                  <a:srgbClr val="660066"/>
                </a:solidFill>
                <a:latin typeface="Franklin Gothic Medium" pitchFamily="34" charset="0"/>
                <a:cs typeface="Times New Roman" pitchFamily="18" charset="0"/>
              </a:rPr>
              <a:t> Justice</a:t>
            </a:r>
            <a:endParaRPr lang="en-US" dirty="0">
              <a:solidFill>
                <a:srgbClr val="660066"/>
              </a:solidFill>
              <a:latin typeface="Franklin Gothic Medium" pitchFamily="34" charset="0"/>
              <a:cs typeface="Times New Roman" pitchFamily="18" charset="0"/>
            </a:endParaRPr>
          </a:p>
        </c:rich>
      </c:tx>
      <c:overlay val="0"/>
    </c:title>
    <c:autoTitleDeleted val="0"/>
    <c:plotArea>
      <c:layout>
        <c:manualLayout>
          <c:layoutTarget val="inner"/>
          <c:xMode val="edge"/>
          <c:yMode val="edge"/>
          <c:x val="0.20353501864898499"/>
          <c:y val="0.22246376811594201"/>
          <c:w val="0.44737726205277101"/>
          <c:h val="0.70891304347826101"/>
        </c:manualLayout>
      </c:layout>
      <c:lineChart>
        <c:grouping val="standard"/>
        <c:varyColors val="0"/>
        <c:ser>
          <c:idx val="0"/>
          <c:order val="0"/>
          <c:tx>
            <c:strRef>
              <c:f>'DJJ FY09 Dx Data'!$A$35</c:f>
              <c:strCache>
                <c:ptCount val="1"/>
                <c:pt idx="0">
                  <c:v># of Youth More Formally Involved with DJJ</c:v>
                </c:pt>
              </c:strCache>
            </c:strRef>
          </c:tx>
          <c:spPr>
            <a:ln>
              <a:solidFill>
                <a:srgbClr val="336600"/>
              </a:solidFill>
            </a:ln>
          </c:spPr>
          <c:marker>
            <c:symbol val="circle"/>
            <c:size val="5"/>
            <c:spPr>
              <a:solidFill>
                <a:srgbClr val="336600"/>
              </a:solidFill>
              <a:ln>
                <a:solidFill>
                  <a:srgbClr val="336600"/>
                </a:solidFill>
              </a:ln>
            </c:spPr>
          </c:marker>
          <c:dLbls>
            <c:dLbl>
              <c:idx val="0"/>
              <c:layout>
                <c:manualLayout>
                  <c:x val="-4.5614311368973599E-2"/>
                  <c:y val="-3.2608695652174099E-2"/>
                </c:manualLayout>
              </c:layout>
              <c:showLegendKey val="0"/>
              <c:showVal val="1"/>
              <c:showCatName val="0"/>
              <c:showSerName val="0"/>
              <c:showPercent val="0"/>
              <c:showBubbleSize val="0"/>
            </c:dLbl>
            <c:dLbl>
              <c:idx val="1"/>
              <c:layout>
                <c:manualLayout>
                  <c:x val="-1.05263157894737E-2"/>
                  <c:y val="-1.8115942028985501E-2"/>
                </c:manualLayout>
              </c:layout>
              <c:showLegendKey val="0"/>
              <c:showVal val="1"/>
              <c:showCatName val="0"/>
              <c:showSerName val="0"/>
              <c:showPercent val="0"/>
              <c:showBubbleSize val="0"/>
            </c:dLbl>
            <c:dLbl>
              <c:idx val="2"/>
              <c:layout>
                <c:manualLayout>
                  <c:x val="-8.0701754385964899E-2"/>
                  <c:y val="4.7101449275362299E-2"/>
                </c:manualLayout>
              </c:layout>
              <c:showLegendKey val="0"/>
              <c:showVal val="1"/>
              <c:showCatName val="0"/>
              <c:showSerName val="0"/>
              <c:showPercent val="0"/>
              <c:showBubbleSize val="0"/>
            </c:dLbl>
            <c:dLbl>
              <c:idx val="3"/>
              <c:layout>
                <c:manualLayout>
                  <c:x val="-6.6666666666666596E-2"/>
                  <c:y val="-3.2608695652174099E-2"/>
                </c:manualLayout>
              </c:layout>
              <c:showLegendKey val="0"/>
              <c:showVal val="1"/>
              <c:showCatName val="0"/>
              <c:showSerName val="0"/>
              <c:showPercent val="0"/>
              <c:showBubbleSize val="0"/>
            </c:dLbl>
            <c:txPr>
              <a:bodyPr/>
              <a:lstStyle/>
              <a:p>
                <a:pPr>
                  <a:defRPr sz="900" b="0">
                    <a:solidFill>
                      <a:srgbClr val="660066"/>
                    </a:solidFill>
                    <a:latin typeface="Franklin Gothic Medium" pitchFamily="34" charset="0"/>
                    <a:cs typeface="Times New Roman" pitchFamily="18" charset="0"/>
                  </a:defRPr>
                </a:pPr>
                <a:endParaRPr lang="en-US"/>
              </a:p>
            </c:txPr>
            <c:showLegendKey val="0"/>
            <c:showVal val="1"/>
            <c:showCatName val="0"/>
            <c:showSerName val="0"/>
            <c:showPercent val="0"/>
            <c:showBubbleSize val="0"/>
            <c:showLeaderLines val="0"/>
          </c:dLbls>
          <c:cat>
            <c:strRef>
              <c:f>'DJJ FY09 Dx Data'!$B$34:$E$34</c:f>
              <c:strCache>
                <c:ptCount val="4"/>
                <c:pt idx="0">
                  <c:v>FY07</c:v>
                </c:pt>
                <c:pt idx="1">
                  <c:v>FY08</c:v>
                </c:pt>
                <c:pt idx="2">
                  <c:v>FY09</c:v>
                </c:pt>
                <c:pt idx="3">
                  <c:v>FY10</c:v>
                </c:pt>
              </c:strCache>
            </c:strRef>
          </c:cat>
          <c:val>
            <c:numRef>
              <c:f>'DJJ FY09 Dx Data'!$B$35:$E$35</c:f>
              <c:numCache>
                <c:formatCode>#,##0</c:formatCode>
                <c:ptCount val="4"/>
                <c:pt idx="0">
                  <c:v>2151</c:v>
                </c:pt>
                <c:pt idx="1">
                  <c:v>2169</c:v>
                </c:pt>
                <c:pt idx="2">
                  <c:v>1798</c:v>
                </c:pt>
                <c:pt idx="3">
                  <c:v>1803</c:v>
                </c:pt>
              </c:numCache>
            </c:numRef>
          </c:val>
          <c:smooth val="0"/>
        </c:ser>
        <c:ser>
          <c:idx val="1"/>
          <c:order val="1"/>
          <c:tx>
            <c:strRef>
              <c:f>'DJJ FY09 Dx Data'!$A$36</c:f>
              <c:strCache>
                <c:ptCount val="1"/>
                <c:pt idx="0">
                  <c:v>Youth with Primary Axis I diagnosis</c:v>
                </c:pt>
              </c:strCache>
            </c:strRef>
          </c:tx>
          <c:spPr>
            <a:ln>
              <a:solidFill>
                <a:srgbClr val="660066"/>
              </a:solidFill>
            </a:ln>
          </c:spPr>
          <c:marker>
            <c:symbol val="circle"/>
            <c:size val="5"/>
            <c:spPr>
              <a:solidFill>
                <a:srgbClr val="660066"/>
              </a:solidFill>
              <a:ln>
                <a:solidFill>
                  <a:srgbClr val="660066"/>
                </a:solidFill>
              </a:ln>
            </c:spPr>
          </c:marker>
          <c:dLbls>
            <c:dLbl>
              <c:idx val="0"/>
              <c:layout>
                <c:manualLayout>
                  <c:x val="-4.9122807017543998E-2"/>
                  <c:y val="-3.2608695652174099E-2"/>
                </c:manualLayout>
              </c:layout>
              <c:showLegendKey val="0"/>
              <c:showVal val="1"/>
              <c:showCatName val="0"/>
              <c:showSerName val="0"/>
              <c:showPercent val="0"/>
              <c:showBubbleSize val="0"/>
            </c:dLbl>
            <c:dLbl>
              <c:idx val="1"/>
              <c:layout>
                <c:manualLayout>
                  <c:x val="-5.2631578947368397E-2"/>
                  <c:y val="-3.2608695652174099E-2"/>
                </c:manualLayout>
              </c:layout>
              <c:showLegendKey val="0"/>
              <c:showVal val="1"/>
              <c:showCatName val="0"/>
              <c:showSerName val="0"/>
              <c:showPercent val="0"/>
              <c:showBubbleSize val="0"/>
            </c:dLbl>
            <c:dLbl>
              <c:idx val="2"/>
              <c:layout>
                <c:manualLayout>
                  <c:x val="-5.96491228070175E-2"/>
                  <c:y val="-2.8985507246376802E-2"/>
                </c:manualLayout>
              </c:layout>
              <c:showLegendKey val="0"/>
              <c:showVal val="1"/>
              <c:showCatName val="0"/>
              <c:showSerName val="0"/>
              <c:showPercent val="0"/>
              <c:showBubbleSize val="0"/>
            </c:dLbl>
            <c:dLbl>
              <c:idx val="3"/>
              <c:layout>
                <c:manualLayout>
                  <c:x val="-6.6666666666666596E-2"/>
                  <c:y val="3.98550724637683E-2"/>
                </c:manualLayout>
              </c:layout>
              <c:showLegendKey val="0"/>
              <c:showVal val="1"/>
              <c:showCatName val="0"/>
              <c:showSerName val="0"/>
              <c:showPercent val="0"/>
              <c:showBubbleSize val="0"/>
            </c:dLbl>
            <c:txPr>
              <a:bodyPr/>
              <a:lstStyle/>
              <a:p>
                <a:pPr>
                  <a:defRPr sz="900" b="0">
                    <a:solidFill>
                      <a:srgbClr val="660066"/>
                    </a:solidFill>
                    <a:latin typeface="Franklin Gothic Medium" pitchFamily="34" charset="0"/>
                    <a:cs typeface="Times New Roman" pitchFamily="18" charset="0"/>
                  </a:defRPr>
                </a:pPr>
                <a:endParaRPr lang="en-US"/>
              </a:p>
            </c:txPr>
            <c:showLegendKey val="0"/>
            <c:showVal val="1"/>
            <c:showCatName val="0"/>
            <c:showSerName val="0"/>
            <c:showPercent val="0"/>
            <c:showBubbleSize val="0"/>
            <c:showLeaderLines val="0"/>
          </c:dLbls>
          <c:cat>
            <c:strRef>
              <c:f>'DJJ FY09 Dx Data'!$B$34:$E$34</c:f>
              <c:strCache>
                <c:ptCount val="4"/>
                <c:pt idx="0">
                  <c:v>FY07</c:v>
                </c:pt>
                <c:pt idx="1">
                  <c:v>FY08</c:v>
                </c:pt>
                <c:pt idx="2">
                  <c:v>FY09</c:v>
                </c:pt>
                <c:pt idx="3">
                  <c:v>FY10</c:v>
                </c:pt>
              </c:strCache>
            </c:strRef>
          </c:cat>
          <c:val>
            <c:numRef>
              <c:f>'DJJ FY09 Dx Data'!$B$36:$E$36</c:f>
              <c:numCache>
                <c:formatCode>General</c:formatCode>
                <c:ptCount val="4"/>
                <c:pt idx="0">
                  <c:v>981</c:v>
                </c:pt>
                <c:pt idx="1">
                  <c:v>980</c:v>
                </c:pt>
                <c:pt idx="2">
                  <c:v>828</c:v>
                </c:pt>
                <c:pt idx="3">
                  <c:v>779</c:v>
                </c:pt>
              </c:numCache>
            </c:numRef>
          </c:val>
          <c:smooth val="0"/>
        </c:ser>
        <c:dLbls>
          <c:showLegendKey val="0"/>
          <c:showVal val="0"/>
          <c:showCatName val="0"/>
          <c:showSerName val="0"/>
          <c:showPercent val="0"/>
          <c:showBubbleSize val="0"/>
        </c:dLbls>
        <c:marker val="1"/>
        <c:smooth val="0"/>
        <c:axId val="39575936"/>
        <c:axId val="39577472"/>
      </c:lineChart>
      <c:catAx>
        <c:axId val="39575936"/>
        <c:scaling>
          <c:orientation val="minMax"/>
        </c:scaling>
        <c:delete val="0"/>
        <c:axPos val="b"/>
        <c:majorTickMark val="out"/>
        <c:minorTickMark val="none"/>
        <c:tickLblPos val="nextTo"/>
        <c:txPr>
          <a:bodyPr/>
          <a:lstStyle/>
          <a:p>
            <a:pPr>
              <a:defRPr sz="900" b="1">
                <a:solidFill>
                  <a:srgbClr val="660066"/>
                </a:solidFill>
                <a:latin typeface="Franklin Gothic Medium" pitchFamily="34" charset="0"/>
                <a:cs typeface="Times New Roman" pitchFamily="18" charset="0"/>
              </a:defRPr>
            </a:pPr>
            <a:endParaRPr lang="en-US"/>
          </a:p>
        </c:txPr>
        <c:crossAx val="39577472"/>
        <c:crosses val="autoZero"/>
        <c:auto val="1"/>
        <c:lblAlgn val="ctr"/>
        <c:lblOffset val="100"/>
        <c:noMultiLvlLbl val="0"/>
      </c:catAx>
      <c:valAx>
        <c:axId val="39577472"/>
        <c:scaling>
          <c:orientation val="minMax"/>
        </c:scaling>
        <c:delete val="0"/>
        <c:axPos val="l"/>
        <c:majorGridlines/>
        <c:title>
          <c:tx>
            <c:rich>
              <a:bodyPr rot="-5400000" vert="horz"/>
              <a:lstStyle/>
              <a:p>
                <a:pPr>
                  <a:defRPr sz="900">
                    <a:latin typeface="Franklin Gothic Medium" pitchFamily="34" charset="0"/>
                    <a:cs typeface="Times New Roman" pitchFamily="18" charset="0"/>
                  </a:defRPr>
                </a:pPr>
                <a:r>
                  <a:rPr lang="en-US" sz="900" dirty="0">
                    <a:solidFill>
                      <a:srgbClr val="660066"/>
                    </a:solidFill>
                    <a:latin typeface="Franklin Gothic Medium" pitchFamily="34" charset="0"/>
                    <a:cs typeface="Times New Roman" pitchFamily="18" charset="0"/>
                  </a:rPr>
                  <a:t>Number</a:t>
                </a:r>
                <a:r>
                  <a:rPr lang="en-US" sz="900" baseline="0" dirty="0">
                    <a:solidFill>
                      <a:srgbClr val="660066"/>
                    </a:solidFill>
                    <a:latin typeface="Franklin Gothic Medium" pitchFamily="34" charset="0"/>
                    <a:cs typeface="Times New Roman" pitchFamily="18" charset="0"/>
                  </a:rPr>
                  <a:t> </a:t>
                </a:r>
                <a:r>
                  <a:rPr lang="en-US" sz="900" baseline="0" dirty="0" smtClean="0">
                    <a:solidFill>
                      <a:srgbClr val="660066"/>
                    </a:solidFill>
                    <a:latin typeface="Franklin Gothic Medium" pitchFamily="34" charset="0"/>
                    <a:cs typeface="Times New Roman" pitchFamily="18" charset="0"/>
                  </a:rPr>
                  <a:t>of  Beneficiaries</a:t>
                </a:r>
                <a:endParaRPr lang="en-US" sz="900" dirty="0">
                  <a:solidFill>
                    <a:srgbClr val="660066"/>
                  </a:solidFill>
                  <a:latin typeface="Franklin Gothic Medium" pitchFamily="34" charset="0"/>
                  <a:cs typeface="Times New Roman" pitchFamily="18" charset="0"/>
                </a:endParaRPr>
              </a:p>
            </c:rich>
          </c:tx>
          <c:overlay val="0"/>
          <c:spPr>
            <a:noFill/>
          </c:spPr>
        </c:title>
        <c:numFmt formatCode="#,##0" sourceLinked="1"/>
        <c:majorTickMark val="out"/>
        <c:minorTickMark val="none"/>
        <c:tickLblPos val="nextTo"/>
        <c:txPr>
          <a:bodyPr/>
          <a:lstStyle/>
          <a:p>
            <a:pPr>
              <a:defRPr sz="900" b="1">
                <a:solidFill>
                  <a:srgbClr val="660066"/>
                </a:solidFill>
                <a:latin typeface="Franklin Gothic Medium" pitchFamily="34" charset="0"/>
                <a:cs typeface="Times New Roman" pitchFamily="18" charset="0"/>
              </a:defRPr>
            </a:pPr>
            <a:endParaRPr lang="en-US"/>
          </a:p>
        </c:txPr>
        <c:crossAx val="39575936"/>
        <c:crosses val="autoZero"/>
        <c:crossBetween val="between"/>
      </c:valAx>
      <c:spPr>
        <a:solidFill>
          <a:srgbClr val="FBECC5"/>
        </a:solidFill>
        <a:ln>
          <a:solidFill>
            <a:srgbClr val="660066"/>
          </a:solidFill>
        </a:ln>
      </c:spPr>
    </c:plotArea>
    <c:legend>
      <c:legendPos val="r"/>
      <c:legendEntry>
        <c:idx val="0"/>
        <c:txPr>
          <a:bodyPr/>
          <a:lstStyle/>
          <a:p>
            <a:pPr>
              <a:defRPr sz="900">
                <a:solidFill>
                  <a:srgbClr val="660066"/>
                </a:solidFill>
                <a:latin typeface="Franklin Gothic Medium" pitchFamily="34" charset="0"/>
                <a:cs typeface="Times New Roman" pitchFamily="18" charset="0"/>
              </a:defRPr>
            </a:pPr>
            <a:endParaRPr lang="en-US"/>
          </a:p>
        </c:txPr>
      </c:legendEntry>
      <c:legendEntry>
        <c:idx val="1"/>
        <c:txPr>
          <a:bodyPr/>
          <a:lstStyle/>
          <a:p>
            <a:pPr>
              <a:defRPr sz="900">
                <a:solidFill>
                  <a:srgbClr val="660066"/>
                </a:solidFill>
                <a:latin typeface="Franklin Gothic Medium" pitchFamily="34" charset="0"/>
                <a:cs typeface="Times New Roman" pitchFamily="18" charset="0"/>
              </a:defRPr>
            </a:pPr>
            <a:endParaRPr lang="en-US"/>
          </a:p>
        </c:txPr>
      </c:legendEntry>
      <c:layout>
        <c:manualLayout>
          <c:xMode val="edge"/>
          <c:yMode val="edge"/>
          <c:x val="0.67196491228070598"/>
          <c:y val="0.410664156110921"/>
          <c:w val="0.30698245614035202"/>
          <c:h val="0.36128038343033197"/>
        </c:manualLayout>
      </c:layout>
      <c:overlay val="0"/>
      <c:txPr>
        <a:bodyPr/>
        <a:lstStyle/>
        <a:p>
          <a:pPr>
            <a:defRPr sz="900">
              <a:latin typeface="Franklin Gothic Medium" pitchFamily="34" charset="0"/>
              <a:cs typeface="Times New Roman" pitchFamily="18" charset="0"/>
            </a:defRPr>
          </a:pPr>
          <a:endParaRPr lang="en-US"/>
        </a:p>
      </c:txPr>
    </c:legend>
    <c:plotVisOnly val="1"/>
    <c:dispBlanksAs val="gap"/>
    <c:showDLblsOverMax val="0"/>
  </c:chart>
  <c:spPr>
    <a:ln>
      <a:solidFill>
        <a:srgbClr val="660066"/>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latin typeface="Franklin Gothic Medium" pitchFamily="34" charset="0"/>
              </a:defRPr>
            </a:pPr>
            <a:r>
              <a:rPr lang="en-US" sz="1400" dirty="0">
                <a:solidFill>
                  <a:srgbClr val="660066"/>
                </a:solidFill>
                <a:latin typeface="Franklin Gothic Medium" pitchFamily="34" charset="0"/>
              </a:rPr>
              <a:t>Alaska </a:t>
            </a:r>
            <a:r>
              <a:rPr lang="en-US" sz="1400" dirty="0" smtClean="0">
                <a:solidFill>
                  <a:srgbClr val="660066"/>
                </a:solidFill>
                <a:latin typeface="Franklin Gothic Medium" pitchFamily="34" charset="0"/>
              </a:rPr>
              <a:t>Homeless </a:t>
            </a:r>
            <a:r>
              <a:rPr lang="en-US" sz="1400" baseline="0" dirty="0" smtClean="0">
                <a:solidFill>
                  <a:srgbClr val="660066"/>
                </a:solidFill>
                <a:latin typeface="Franklin Gothic Medium" pitchFamily="34" charset="0"/>
              </a:rPr>
              <a:t> </a:t>
            </a:r>
            <a:endParaRPr lang="en-US" sz="1400" baseline="0" dirty="0">
              <a:solidFill>
                <a:srgbClr val="660066"/>
              </a:solidFill>
              <a:latin typeface="Franklin Gothic Medium" pitchFamily="34" charset="0"/>
            </a:endParaRPr>
          </a:p>
          <a:p>
            <a:pPr>
              <a:defRPr sz="1400">
                <a:latin typeface="Franklin Gothic Medium" pitchFamily="34" charset="0"/>
              </a:defRPr>
            </a:pPr>
            <a:r>
              <a:rPr lang="en-US" sz="1400" baseline="0" dirty="0" smtClean="0">
                <a:solidFill>
                  <a:srgbClr val="660066"/>
                </a:solidFill>
                <a:latin typeface="Franklin Gothic Medium" pitchFamily="34" charset="0"/>
              </a:rPr>
              <a:t>Point-in-Time Surveys 2007- 2012 </a:t>
            </a:r>
            <a:r>
              <a:rPr lang="en-US" sz="1050" baseline="0" dirty="0" smtClean="0">
                <a:solidFill>
                  <a:srgbClr val="660066"/>
                </a:solidFill>
                <a:latin typeface="Franklin Gothic Medium" pitchFamily="34" charset="0"/>
              </a:rPr>
              <a:t>*</a:t>
            </a:r>
            <a:endParaRPr lang="en-US" sz="1050" dirty="0">
              <a:solidFill>
                <a:srgbClr val="660066"/>
              </a:solidFill>
              <a:latin typeface="Franklin Gothic Medium" pitchFamily="34" charset="0"/>
            </a:endParaRPr>
          </a:p>
        </c:rich>
      </c:tx>
      <c:layout>
        <c:manualLayout>
          <c:xMode val="edge"/>
          <c:yMode val="edge"/>
          <c:x val="0.13788866195829"/>
          <c:y val="0"/>
        </c:manualLayout>
      </c:layout>
      <c:overlay val="0"/>
    </c:title>
    <c:autoTitleDeleted val="0"/>
    <c:plotArea>
      <c:layout/>
      <c:lineChart>
        <c:grouping val="standard"/>
        <c:varyColors val="0"/>
        <c:ser>
          <c:idx val="0"/>
          <c:order val="0"/>
          <c:tx>
            <c:strRef>
              <c:f>Sheet1!$B$2</c:f>
              <c:strCache>
                <c:ptCount val="1"/>
                <c:pt idx="0">
                  <c:v>Total Homeless</c:v>
                </c:pt>
              </c:strCache>
            </c:strRef>
          </c:tx>
          <c:spPr>
            <a:ln>
              <a:solidFill>
                <a:schemeClr val="accent2"/>
              </a:solidFill>
            </a:ln>
          </c:spPr>
          <c:marker>
            <c:symbol val="square"/>
            <c:size val="5"/>
            <c:spPr>
              <a:solidFill>
                <a:schemeClr val="accent2"/>
              </a:solidFill>
              <a:ln>
                <a:solidFill>
                  <a:schemeClr val="accent2"/>
                </a:solidFill>
              </a:ln>
            </c:spPr>
          </c:marker>
          <c:dLbls>
            <c:dLbl>
              <c:idx val="0"/>
              <c:layout>
                <c:manualLayout>
                  <c:x val="-5.8064729629904603E-2"/>
                  <c:y val="-4.98492934974792E-2"/>
                </c:manualLayout>
              </c:layout>
              <c:showLegendKey val="0"/>
              <c:showVal val="1"/>
              <c:showCatName val="0"/>
              <c:showSerName val="0"/>
              <c:showPercent val="0"/>
              <c:showBubbleSize val="0"/>
            </c:dLbl>
            <c:dLbl>
              <c:idx val="1"/>
              <c:layout>
                <c:manualLayout>
                  <c:x val="-6.0829706387771201E-2"/>
                  <c:y val="-5.8912379699743098E-2"/>
                </c:manualLayout>
              </c:layout>
              <c:showLegendKey val="0"/>
              <c:showVal val="1"/>
              <c:showCatName val="0"/>
              <c:showSerName val="0"/>
              <c:showPercent val="0"/>
              <c:showBubbleSize val="0"/>
            </c:dLbl>
            <c:dLbl>
              <c:idx val="2"/>
              <c:layout>
                <c:manualLayout>
                  <c:x val="-5.5299535157332602E-2"/>
                  <c:y val="-4.9848936669013397E-2"/>
                </c:manualLayout>
              </c:layout>
              <c:showLegendKey val="0"/>
              <c:showVal val="1"/>
              <c:showCatName val="0"/>
              <c:showSerName val="0"/>
              <c:showPercent val="0"/>
              <c:showBubbleSize val="0"/>
            </c:dLbl>
            <c:dLbl>
              <c:idx val="3"/>
              <c:layout>
                <c:manualLayout>
                  <c:x val="-5.8064729629904603E-2"/>
                  <c:y val="-4.98492934974792E-2"/>
                </c:manualLayout>
              </c:layout>
              <c:showLegendKey val="0"/>
              <c:showVal val="1"/>
              <c:showCatName val="0"/>
              <c:showSerName val="0"/>
              <c:showPercent val="0"/>
              <c:showBubbleSize val="0"/>
            </c:dLbl>
            <c:dLbl>
              <c:idx val="4"/>
              <c:layout>
                <c:manualLayout>
                  <c:x val="-6.0829706387771201E-2"/>
                  <c:y val="-4.5317215153648602E-2"/>
                </c:manualLayout>
              </c:layout>
              <c:showLegendKey val="0"/>
              <c:showVal val="1"/>
              <c:showCatName val="0"/>
              <c:showSerName val="0"/>
              <c:showPercent val="0"/>
              <c:showBubbleSize val="0"/>
            </c:dLbl>
            <c:dLbl>
              <c:idx val="5"/>
              <c:layout>
                <c:manualLayout>
                  <c:x val="-5.5299535157332699E-2"/>
                  <c:y val="-4.5317215153648498E-2"/>
                </c:manualLayout>
              </c:layout>
              <c:showLegendKey val="0"/>
              <c:showVal val="1"/>
              <c:showCatName val="0"/>
              <c:showSerName val="0"/>
              <c:showPercent val="0"/>
              <c:showBubbleSize val="0"/>
            </c:dLbl>
            <c:txPr>
              <a:bodyPr/>
              <a:lstStyle/>
              <a:p>
                <a:pPr>
                  <a:defRPr sz="800">
                    <a:solidFill>
                      <a:srgbClr val="660066"/>
                    </a:solidFill>
                    <a:latin typeface="Franklin Gothic Medium Cond" pitchFamily="34" charset="0"/>
                  </a:defRPr>
                </a:pPr>
                <a:endParaRPr lang="en-US"/>
              </a:p>
            </c:txPr>
            <c:showLegendKey val="0"/>
            <c:showVal val="1"/>
            <c:showCatName val="0"/>
            <c:showSerName val="0"/>
            <c:showPercent val="0"/>
            <c:showBubbleSize val="0"/>
            <c:showLeaderLines val="0"/>
          </c:dLbls>
          <c:cat>
            <c:numRef>
              <c:f>Sheet1!$A$3:$A$8</c:f>
              <c:numCache>
                <c:formatCode>General</c:formatCode>
                <c:ptCount val="6"/>
                <c:pt idx="0">
                  <c:v>2007</c:v>
                </c:pt>
                <c:pt idx="1">
                  <c:v>2008</c:v>
                </c:pt>
                <c:pt idx="2">
                  <c:v>2009</c:v>
                </c:pt>
                <c:pt idx="3">
                  <c:v>2010</c:v>
                </c:pt>
                <c:pt idx="4">
                  <c:v>2011</c:v>
                </c:pt>
                <c:pt idx="5">
                  <c:v>2012</c:v>
                </c:pt>
              </c:numCache>
            </c:numRef>
          </c:cat>
          <c:val>
            <c:numRef>
              <c:f>Sheet1!$B$3:$B$8</c:f>
              <c:numCache>
                <c:formatCode>#,##0</c:formatCode>
                <c:ptCount val="6"/>
                <c:pt idx="0">
                  <c:v>1642</c:v>
                </c:pt>
                <c:pt idx="1">
                  <c:v>1646</c:v>
                </c:pt>
                <c:pt idx="2">
                  <c:v>1992</c:v>
                </c:pt>
                <c:pt idx="3">
                  <c:v>1863</c:v>
                </c:pt>
                <c:pt idx="4">
                  <c:v>2128</c:v>
                </c:pt>
                <c:pt idx="5">
                  <c:v>1913</c:v>
                </c:pt>
              </c:numCache>
            </c:numRef>
          </c:val>
          <c:smooth val="0"/>
        </c:ser>
        <c:ser>
          <c:idx val="1"/>
          <c:order val="1"/>
          <c:tx>
            <c:strRef>
              <c:f>Sheet1!$C$2</c:f>
              <c:strCache>
                <c:ptCount val="1"/>
                <c:pt idx="0">
                  <c:v>Chronic Homeless</c:v>
                </c:pt>
              </c:strCache>
            </c:strRef>
          </c:tx>
          <c:spPr>
            <a:ln>
              <a:solidFill>
                <a:srgbClr val="FF0000"/>
              </a:solidFill>
            </a:ln>
          </c:spPr>
          <c:marker>
            <c:symbol val="square"/>
            <c:size val="5"/>
            <c:spPr>
              <a:solidFill>
                <a:srgbClr val="FF0000"/>
              </a:solidFill>
              <a:ln>
                <a:solidFill>
                  <a:srgbClr val="FF0000"/>
                </a:solidFill>
              </a:ln>
            </c:spPr>
          </c:marker>
          <c:dLbls>
            <c:dLbl>
              <c:idx val="0"/>
              <c:layout>
                <c:manualLayout>
                  <c:x val="-4.9769581641599399E-2"/>
                  <c:y val="-6.3444101215108004E-2"/>
                </c:manualLayout>
              </c:layout>
              <c:showLegendKey val="0"/>
              <c:showVal val="1"/>
              <c:showCatName val="0"/>
              <c:showSerName val="0"/>
              <c:showPercent val="0"/>
              <c:showBubbleSize val="0"/>
            </c:dLbl>
            <c:dLbl>
              <c:idx val="1"/>
              <c:layout>
                <c:manualLayout>
                  <c:x val="-4.14746513679995E-2"/>
                  <c:y val="-5.4380658184378303E-2"/>
                </c:manualLayout>
              </c:layout>
              <c:showLegendKey val="0"/>
              <c:showVal val="1"/>
              <c:showCatName val="0"/>
              <c:showSerName val="0"/>
              <c:showPercent val="0"/>
              <c:showBubbleSize val="0"/>
            </c:dLbl>
            <c:dLbl>
              <c:idx val="2"/>
              <c:layout>
                <c:manualLayout>
                  <c:x val="-4.14746513679995E-2"/>
                  <c:y val="-5.4380658184378303E-2"/>
                </c:manualLayout>
              </c:layout>
              <c:showLegendKey val="0"/>
              <c:showVal val="1"/>
              <c:showCatName val="0"/>
              <c:showSerName val="0"/>
              <c:showPercent val="0"/>
              <c:showBubbleSize val="0"/>
            </c:dLbl>
            <c:dLbl>
              <c:idx val="3"/>
              <c:layout>
                <c:manualLayout>
                  <c:x val="-4.9769581641599302E-2"/>
                  <c:y val="-5.4380658184378303E-2"/>
                </c:manualLayout>
              </c:layout>
              <c:showLegendKey val="0"/>
              <c:showVal val="1"/>
              <c:showCatName val="0"/>
              <c:showSerName val="0"/>
              <c:showPercent val="0"/>
              <c:showBubbleSize val="0"/>
            </c:dLbl>
            <c:dLbl>
              <c:idx val="4"/>
              <c:layout>
                <c:manualLayout>
                  <c:x val="-4.4239628125866098E-2"/>
                  <c:y val="-5.4380658184378199E-2"/>
                </c:manualLayout>
              </c:layout>
              <c:showLegendKey val="0"/>
              <c:showVal val="1"/>
              <c:showCatName val="0"/>
              <c:showSerName val="0"/>
              <c:showPercent val="0"/>
              <c:showBubbleSize val="0"/>
            </c:dLbl>
            <c:dLbl>
              <c:idx val="5"/>
              <c:layout>
                <c:manualLayout>
                  <c:x val="-4.4239628125866098E-2"/>
                  <c:y val="-5.4380658184378303E-2"/>
                </c:manualLayout>
              </c:layout>
              <c:showLegendKey val="0"/>
              <c:showVal val="1"/>
              <c:showCatName val="0"/>
              <c:showSerName val="0"/>
              <c:showPercent val="0"/>
              <c:showBubbleSize val="0"/>
            </c:dLbl>
            <c:txPr>
              <a:bodyPr/>
              <a:lstStyle/>
              <a:p>
                <a:pPr>
                  <a:defRPr sz="800">
                    <a:solidFill>
                      <a:srgbClr val="660066"/>
                    </a:solidFill>
                    <a:latin typeface="Franklin Gothic Medium Cond" pitchFamily="34" charset="0"/>
                  </a:defRPr>
                </a:pPr>
                <a:endParaRPr lang="en-US"/>
              </a:p>
            </c:txPr>
            <c:showLegendKey val="0"/>
            <c:showVal val="1"/>
            <c:showCatName val="0"/>
            <c:showSerName val="0"/>
            <c:showPercent val="0"/>
            <c:showBubbleSize val="0"/>
            <c:showLeaderLines val="0"/>
          </c:dLbls>
          <c:cat>
            <c:numRef>
              <c:f>Sheet1!$A$3:$A$8</c:f>
              <c:numCache>
                <c:formatCode>General</c:formatCode>
                <c:ptCount val="6"/>
                <c:pt idx="0">
                  <c:v>2007</c:v>
                </c:pt>
                <c:pt idx="1">
                  <c:v>2008</c:v>
                </c:pt>
                <c:pt idx="2">
                  <c:v>2009</c:v>
                </c:pt>
                <c:pt idx="3">
                  <c:v>2010</c:v>
                </c:pt>
                <c:pt idx="4">
                  <c:v>2011</c:v>
                </c:pt>
                <c:pt idx="5">
                  <c:v>2012</c:v>
                </c:pt>
              </c:numCache>
            </c:numRef>
          </c:cat>
          <c:val>
            <c:numRef>
              <c:f>Sheet1!$C$3:$C$8</c:f>
              <c:numCache>
                <c:formatCode>#,##0</c:formatCode>
                <c:ptCount val="6"/>
                <c:pt idx="0">
                  <c:v>278</c:v>
                </c:pt>
                <c:pt idx="1">
                  <c:v>439</c:v>
                </c:pt>
                <c:pt idx="2">
                  <c:v>323</c:v>
                </c:pt>
                <c:pt idx="3">
                  <c:v>164</c:v>
                </c:pt>
                <c:pt idx="4">
                  <c:v>226</c:v>
                </c:pt>
                <c:pt idx="5" formatCode="General">
                  <c:v>279</c:v>
                </c:pt>
              </c:numCache>
            </c:numRef>
          </c:val>
          <c:smooth val="0"/>
        </c:ser>
        <c:dLbls>
          <c:showLegendKey val="0"/>
          <c:showVal val="0"/>
          <c:showCatName val="0"/>
          <c:showSerName val="0"/>
          <c:showPercent val="0"/>
          <c:showBubbleSize val="0"/>
        </c:dLbls>
        <c:marker val="1"/>
        <c:smooth val="0"/>
        <c:axId val="42001152"/>
        <c:axId val="42002688"/>
      </c:lineChart>
      <c:catAx>
        <c:axId val="42001152"/>
        <c:scaling>
          <c:orientation val="minMax"/>
        </c:scaling>
        <c:delete val="0"/>
        <c:axPos val="b"/>
        <c:numFmt formatCode="General" sourceLinked="1"/>
        <c:majorTickMark val="out"/>
        <c:minorTickMark val="none"/>
        <c:tickLblPos val="nextTo"/>
        <c:txPr>
          <a:bodyPr/>
          <a:lstStyle/>
          <a:p>
            <a:pPr>
              <a:defRPr>
                <a:solidFill>
                  <a:srgbClr val="660066"/>
                </a:solidFill>
                <a:latin typeface="Franklin Gothic Medium Cond" pitchFamily="34" charset="0"/>
              </a:defRPr>
            </a:pPr>
            <a:endParaRPr lang="en-US"/>
          </a:p>
        </c:txPr>
        <c:crossAx val="42002688"/>
        <c:crosses val="autoZero"/>
        <c:auto val="1"/>
        <c:lblAlgn val="ctr"/>
        <c:lblOffset val="100"/>
        <c:noMultiLvlLbl val="0"/>
      </c:catAx>
      <c:valAx>
        <c:axId val="42002688"/>
        <c:scaling>
          <c:orientation val="minMax"/>
        </c:scaling>
        <c:delete val="0"/>
        <c:axPos val="l"/>
        <c:majorGridlines/>
        <c:numFmt formatCode="#,##0" sourceLinked="1"/>
        <c:majorTickMark val="out"/>
        <c:minorTickMark val="none"/>
        <c:tickLblPos val="nextTo"/>
        <c:txPr>
          <a:bodyPr/>
          <a:lstStyle/>
          <a:p>
            <a:pPr>
              <a:defRPr sz="900">
                <a:solidFill>
                  <a:srgbClr val="660066"/>
                </a:solidFill>
                <a:latin typeface="Franklin Gothic Medium Cond" pitchFamily="34" charset="0"/>
              </a:defRPr>
            </a:pPr>
            <a:endParaRPr lang="en-US"/>
          </a:p>
        </c:txPr>
        <c:crossAx val="42001152"/>
        <c:crosses val="autoZero"/>
        <c:crossBetween val="between"/>
      </c:valAx>
    </c:plotArea>
    <c:legend>
      <c:legendPos val="b"/>
      <c:overlay val="0"/>
      <c:txPr>
        <a:bodyPr/>
        <a:lstStyle/>
        <a:p>
          <a:pPr>
            <a:defRPr>
              <a:solidFill>
                <a:srgbClr val="660066"/>
              </a:solidFill>
              <a:latin typeface="Franklin Gothic Medium Cond"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60238568537301"/>
          <c:y val="0.25529040724748098"/>
          <c:w val="0.86794130205115605"/>
          <c:h val="0.64428617205029204"/>
        </c:manualLayout>
      </c:layout>
      <c:barChart>
        <c:barDir val="col"/>
        <c:grouping val="clustered"/>
        <c:varyColors val="0"/>
        <c:ser>
          <c:idx val="0"/>
          <c:order val="0"/>
          <c:spPr>
            <a:solidFill>
              <a:srgbClr val="C5900D"/>
            </a:solidFill>
          </c:spPr>
          <c:invertIfNegative val="0"/>
          <c:dLbls>
            <c:dLbl>
              <c:idx val="0"/>
              <c:layout>
                <c:manualLayout>
                  <c:x val="6.5997484721240602E-3"/>
                  <c:y val="-2.8571428571428598E-2"/>
                </c:manualLayout>
              </c:layout>
              <c:showLegendKey val="0"/>
              <c:showVal val="1"/>
              <c:showCatName val="0"/>
              <c:showSerName val="0"/>
              <c:showPercent val="0"/>
              <c:showBubbleSize val="0"/>
            </c:dLbl>
            <c:dLbl>
              <c:idx val="1"/>
              <c:layout>
                <c:manualLayout>
                  <c:x val="0"/>
                  <c:y val="4.7619047619047597E-3"/>
                </c:manualLayout>
              </c:layout>
              <c:showLegendKey val="0"/>
              <c:showVal val="1"/>
              <c:showCatName val="0"/>
              <c:showSerName val="0"/>
              <c:showPercent val="0"/>
              <c:showBubbleSize val="0"/>
            </c:dLbl>
            <c:dLbl>
              <c:idx val="2"/>
              <c:layout>
                <c:manualLayout>
                  <c:x val="9.0000113385969617E-3"/>
                  <c:y val="-2.9411764705882353E-2"/>
                </c:manualLayout>
              </c:layout>
              <c:showLegendKey val="0"/>
              <c:showVal val="1"/>
              <c:showCatName val="0"/>
              <c:showSerName val="0"/>
              <c:showPercent val="0"/>
              <c:showBubbleSize val="0"/>
            </c:dLbl>
            <c:txPr>
              <a:bodyPr/>
              <a:lstStyle/>
              <a:p>
                <a:pPr>
                  <a:defRPr>
                    <a:solidFill>
                      <a:srgbClr val="660066"/>
                    </a:solidFill>
                    <a:latin typeface="Franklin Gothic Medium" pitchFamily="34" charset="0"/>
                  </a:defRPr>
                </a:pPr>
                <a:endParaRPr lang="en-US"/>
              </a:p>
            </c:txPr>
            <c:showLegendKey val="0"/>
            <c:showVal val="1"/>
            <c:showCatName val="0"/>
            <c:showSerName val="0"/>
            <c:showPercent val="0"/>
            <c:showBubbleSize val="0"/>
            <c:showLeaderLines val="0"/>
          </c:dLbls>
          <c:cat>
            <c:strRef>
              <c:f>Sheet1!$A$31:$A$33</c:f>
              <c:strCache>
                <c:ptCount val="3"/>
                <c:pt idx="0">
                  <c:v>SSI and state supplement</c:v>
                </c:pt>
                <c:pt idx="1">
                  <c:v>Alaska minimum wage</c:v>
                </c:pt>
                <c:pt idx="2">
                  <c:v>Cost of living including studio apartment</c:v>
                </c:pt>
              </c:strCache>
            </c:strRef>
          </c:cat>
          <c:val>
            <c:numRef>
              <c:f>Sheet1!$B$31:$B$33</c:f>
              <c:numCache>
                <c:formatCode>"$"#,##0_);[Red]\("$"#,##0\)</c:formatCode>
                <c:ptCount val="3"/>
                <c:pt idx="0">
                  <c:v>12720</c:v>
                </c:pt>
                <c:pt idx="1">
                  <c:v>16120</c:v>
                </c:pt>
                <c:pt idx="2">
                  <c:v>28246</c:v>
                </c:pt>
              </c:numCache>
            </c:numRef>
          </c:val>
        </c:ser>
        <c:dLbls>
          <c:showLegendKey val="0"/>
          <c:showVal val="0"/>
          <c:showCatName val="0"/>
          <c:showSerName val="0"/>
          <c:showPercent val="0"/>
          <c:showBubbleSize val="0"/>
        </c:dLbls>
        <c:gapWidth val="150"/>
        <c:axId val="42044416"/>
        <c:axId val="42054400"/>
      </c:barChart>
      <c:catAx>
        <c:axId val="42044416"/>
        <c:scaling>
          <c:orientation val="minMax"/>
        </c:scaling>
        <c:delete val="0"/>
        <c:axPos val="b"/>
        <c:majorTickMark val="out"/>
        <c:minorTickMark val="none"/>
        <c:tickLblPos val="nextTo"/>
        <c:txPr>
          <a:bodyPr/>
          <a:lstStyle/>
          <a:p>
            <a:pPr>
              <a:defRPr sz="900">
                <a:solidFill>
                  <a:srgbClr val="660066"/>
                </a:solidFill>
                <a:latin typeface="Franklin Gothic Medium" pitchFamily="34" charset="0"/>
              </a:defRPr>
            </a:pPr>
            <a:endParaRPr lang="en-US"/>
          </a:p>
        </c:txPr>
        <c:crossAx val="42054400"/>
        <c:crosses val="autoZero"/>
        <c:auto val="1"/>
        <c:lblAlgn val="ctr"/>
        <c:lblOffset val="100"/>
        <c:noMultiLvlLbl val="0"/>
      </c:catAx>
      <c:valAx>
        <c:axId val="42054400"/>
        <c:scaling>
          <c:orientation val="minMax"/>
        </c:scaling>
        <c:delete val="0"/>
        <c:axPos val="l"/>
        <c:majorGridlines/>
        <c:numFmt formatCode="&quot;$&quot;#,##0_);[Red]\(&quot;$&quot;#,##0\)" sourceLinked="1"/>
        <c:majorTickMark val="out"/>
        <c:minorTickMark val="none"/>
        <c:tickLblPos val="nextTo"/>
        <c:txPr>
          <a:bodyPr/>
          <a:lstStyle/>
          <a:p>
            <a:pPr>
              <a:defRPr sz="900">
                <a:solidFill>
                  <a:srgbClr val="660066"/>
                </a:solidFill>
                <a:latin typeface="Franklin Gothic Medium" pitchFamily="34" charset="0"/>
              </a:defRPr>
            </a:pPr>
            <a:endParaRPr lang="en-US"/>
          </a:p>
        </c:txPr>
        <c:crossAx val="42044416"/>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57190459584299E-2"/>
          <c:y val="6.3218390804597693E-2"/>
          <c:w val="0.72695976620126501"/>
          <c:h val="0.66879219838899495"/>
        </c:manualLayout>
      </c:layout>
      <c:barChart>
        <c:barDir val="col"/>
        <c:grouping val="stacked"/>
        <c:varyColors val="0"/>
        <c:ser>
          <c:idx val="0"/>
          <c:order val="0"/>
          <c:tx>
            <c:strRef>
              <c:f>Sheet1!$A$18</c:f>
              <c:strCache>
                <c:ptCount val="1"/>
                <c:pt idx="0">
                  <c:v>Anchorage</c:v>
                </c:pt>
              </c:strCache>
            </c:strRef>
          </c:tx>
          <c:spPr>
            <a:solidFill>
              <a:schemeClr val="accent2"/>
            </a:solidFill>
          </c:spPr>
          <c:invertIfNegative val="0"/>
          <c:cat>
            <c:strRef>
              <c:f>Sheet1!$B$17:$F$17</c:f>
              <c:strCache>
                <c:ptCount val="5"/>
                <c:pt idx="0">
                  <c:v>Self-reported ER visit 3X or more past 3 months</c:v>
                </c:pt>
                <c:pt idx="1">
                  <c:v>Self-reported hospitalization 3X or more in last year</c:v>
                </c:pt>
                <c:pt idx="2">
                  <c:v>Previously                 in Foster Care</c:v>
                </c:pt>
                <c:pt idx="3">
                  <c:v>Suspected           brain injury</c:v>
                </c:pt>
                <c:pt idx="4">
                  <c:v>Veterans</c:v>
                </c:pt>
              </c:strCache>
            </c:strRef>
          </c:cat>
          <c:val>
            <c:numRef>
              <c:f>Sheet1!$B$18:$F$18</c:f>
              <c:numCache>
                <c:formatCode>General</c:formatCode>
                <c:ptCount val="5"/>
                <c:pt idx="0">
                  <c:v>51</c:v>
                </c:pt>
                <c:pt idx="1">
                  <c:v>56</c:v>
                </c:pt>
                <c:pt idx="2">
                  <c:v>81</c:v>
                </c:pt>
                <c:pt idx="3">
                  <c:v>55</c:v>
                </c:pt>
                <c:pt idx="4">
                  <c:v>41</c:v>
                </c:pt>
              </c:numCache>
            </c:numRef>
          </c:val>
        </c:ser>
        <c:ser>
          <c:idx val="1"/>
          <c:order val="1"/>
          <c:tx>
            <c:strRef>
              <c:f>Sheet1!$A$19</c:f>
              <c:strCache>
                <c:ptCount val="1"/>
                <c:pt idx="0">
                  <c:v>Juneau</c:v>
                </c:pt>
              </c:strCache>
            </c:strRef>
          </c:tx>
          <c:spPr>
            <a:solidFill>
              <a:srgbClr val="C00000"/>
            </a:solidFill>
          </c:spPr>
          <c:invertIfNegative val="0"/>
          <c:cat>
            <c:strRef>
              <c:f>Sheet1!$B$17:$F$17</c:f>
              <c:strCache>
                <c:ptCount val="5"/>
                <c:pt idx="0">
                  <c:v>Self-reported ER visit 3X or more past 3 months</c:v>
                </c:pt>
                <c:pt idx="1">
                  <c:v>Self-reported hospitalization 3X or more in last year</c:v>
                </c:pt>
                <c:pt idx="2">
                  <c:v>Previously                 in Foster Care</c:v>
                </c:pt>
                <c:pt idx="3">
                  <c:v>Suspected           brain injury</c:v>
                </c:pt>
                <c:pt idx="4">
                  <c:v>Veterans</c:v>
                </c:pt>
              </c:strCache>
            </c:strRef>
          </c:cat>
          <c:val>
            <c:numRef>
              <c:f>Sheet1!$B$19:$F$19</c:f>
              <c:numCache>
                <c:formatCode>General</c:formatCode>
                <c:ptCount val="5"/>
                <c:pt idx="0">
                  <c:v>22</c:v>
                </c:pt>
                <c:pt idx="1">
                  <c:v>22</c:v>
                </c:pt>
                <c:pt idx="2">
                  <c:v>21</c:v>
                </c:pt>
                <c:pt idx="3">
                  <c:v>17</c:v>
                </c:pt>
                <c:pt idx="4">
                  <c:v>21</c:v>
                </c:pt>
              </c:numCache>
            </c:numRef>
          </c:val>
        </c:ser>
        <c:dLbls>
          <c:showLegendKey val="0"/>
          <c:showVal val="0"/>
          <c:showCatName val="0"/>
          <c:showSerName val="0"/>
          <c:showPercent val="0"/>
          <c:showBubbleSize val="0"/>
        </c:dLbls>
        <c:gapWidth val="150"/>
        <c:overlap val="100"/>
        <c:axId val="42195584"/>
        <c:axId val="42205568"/>
      </c:barChart>
      <c:catAx>
        <c:axId val="42195584"/>
        <c:scaling>
          <c:orientation val="minMax"/>
        </c:scaling>
        <c:delete val="0"/>
        <c:axPos val="b"/>
        <c:majorTickMark val="out"/>
        <c:minorTickMark val="none"/>
        <c:tickLblPos val="nextTo"/>
        <c:txPr>
          <a:bodyPr/>
          <a:lstStyle/>
          <a:p>
            <a:pPr>
              <a:defRPr>
                <a:solidFill>
                  <a:srgbClr val="660066"/>
                </a:solidFill>
                <a:latin typeface="Franklin Gothic Medium" pitchFamily="34" charset="0"/>
              </a:defRPr>
            </a:pPr>
            <a:endParaRPr lang="en-US"/>
          </a:p>
        </c:txPr>
        <c:crossAx val="42205568"/>
        <c:crosses val="autoZero"/>
        <c:auto val="1"/>
        <c:lblAlgn val="ctr"/>
        <c:lblOffset val="100"/>
        <c:noMultiLvlLbl val="0"/>
      </c:catAx>
      <c:valAx>
        <c:axId val="42205568"/>
        <c:scaling>
          <c:orientation val="minMax"/>
        </c:scaling>
        <c:delete val="0"/>
        <c:axPos val="l"/>
        <c:majorGridlines/>
        <c:numFmt formatCode="General" sourceLinked="1"/>
        <c:majorTickMark val="out"/>
        <c:minorTickMark val="none"/>
        <c:tickLblPos val="nextTo"/>
        <c:txPr>
          <a:bodyPr/>
          <a:lstStyle/>
          <a:p>
            <a:pPr>
              <a:defRPr sz="900">
                <a:solidFill>
                  <a:srgbClr val="660066"/>
                </a:solidFill>
                <a:latin typeface="Franklin Gothic Medium" pitchFamily="34" charset="0"/>
              </a:defRPr>
            </a:pPr>
            <a:endParaRPr lang="en-US"/>
          </a:p>
        </c:txPr>
        <c:crossAx val="42195584"/>
        <c:crosses val="autoZero"/>
        <c:crossBetween val="between"/>
      </c:valAx>
    </c:plotArea>
    <c:legend>
      <c:legendPos val="r"/>
      <c:layout>
        <c:manualLayout>
          <c:xMode val="edge"/>
          <c:yMode val="edge"/>
          <c:x val="0.83359930703821405"/>
          <c:y val="0.53892750475156104"/>
          <c:w val="0.10327336018708499"/>
          <c:h val="0.198007059462395"/>
        </c:manualLayout>
      </c:layout>
      <c:overlay val="0"/>
      <c:txPr>
        <a:bodyPr/>
        <a:lstStyle/>
        <a:p>
          <a:pPr>
            <a:defRPr>
              <a:solidFill>
                <a:srgbClr val="660066"/>
              </a:solidFill>
              <a:latin typeface="Franklin Gothic Medium" pitchFamily="34" charset="0"/>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0.30953</cdr:x>
      <cdr:y>0.01036</cdr:y>
    </cdr:from>
    <cdr:to>
      <cdr:x>0.73023</cdr:x>
      <cdr:y>0.07692</cdr:y>
    </cdr:to>
    <cdr:sp macro="" textlink="">
      <cdr:nvSpPr>
        <cdr:cNvPr id="2" name="TextBox 1"/>
        <cdr:cNvSpPr txBox="1"/>
      </cdr:nvSpPr>
      <cdr:spPr>
        <a:xfrm xmlns:a="http://schemas.openxmlformats.org/drawingml/2006/main">
          <a:off x="1532467" y="29634"/>
          <a:ext cx="20828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0.05886</cdr:x>
      <cdr:y>3.74953E-7</cdr:y>
    </cdr:from>
    <cdr:to>
      <cdr:x>0.96131</cdr:x>
      <cdr:y>0.2</cdr:y>
    </cdr:to>
    <cdr:sp macro="" textlink="">
      <cdr:nvSpPr>
        <cdr:cNvPr id="3" name="TextBox 2"/>
        <cdr:cNvSpPr txBox="1"/>
      </cdr:nvSpPr>
      <cdr:spPr>
        <a:xfrm xmlns:a="http://schemas.openxmlformats.org/drawingml/2006/main">
          <a:off x="226522" y="1"/>
          <a:ext cx="3473060" cy="533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660066"/>
              </a:solidFill>
              <a:latin typeface="Franklin Gothic Medium" pitchFamily="34" charset="0"/>
            </a:rPr>
            <a:t>2012 Annual Income and </a:t>
          </a:r>
          <a:r>
            <a:rPr lang="en-US" sz="1400" b="1" dirty="0" smtClean="0">
              <a:solidFill>
                <a:srgbClr val="660066"/>
              </a:solidFill>
              <a:latin typeface="Franklin Gothic Medium" pitchFamily="34" charset="0"/>
            </a:rPr>
            <a:t>Cost</a:t>
          </a:r>
          <a:r>
            <a:rPr lang="en-US" sz="1400" b="1" baseline="0" dirty="0" smtClean="0">
              <a:solidFill>
                <a:srgbClr val="660066"/>
              </a:solidFill>
              <a:latin typeface="Franklin Gothic Medium" pitchFamily="34" charset="0"/>
            </a:rPr>
            <a:t> </a:t>
          </a:r>
          <a:r>
            <a:rPr lang="en-US" sz="1400" b="1" baseline="0" dirty="0">
              <a:solidFill>
                <a:srgbClr val="660066"/>
              </a:solidFill>
              <a:latin typeface="Franklin Gothic Medium" pitchFamily="34" charset="0"/>
            </a:rPr>
            <a:t>of </a:t>
          </a:r>
          <a:r>
            <a:rPr lang="en-US" sz="1400" b="1" baseline="0" dirty="0" smtClean="0">
              <a:solidFill>
                <a:srgbClr val="660066"/>
              </a:solidFill>
              <a:latin typeface="Franklin Gothic Medium" pitchFamily="34" charset="0"/>
            </a:rPr>
            <a:t>Living</a:t>
          </a:r>
          <a:endParaRPr lang="en-US" sz="1400" b="1" baseline="0" dirty="0">
            <a:solidFill>
              <a:srgbClr val="660066"/>
            </a:solidFill>
            <a:latin typeface="Franklin Gothic Medium" pitchFamily="34" charset="0"/>
          </a:endParaRPr>
        </a:p>
        <a:p xmlns:a="http://schemas.openxmlformats.org/drawingml/2006/main">
          <a:pPr algn="ctr"/>
          <a:r>
            <a:rPr lang="en-US" sz="1400" b="1" baseline="0" dirty="0">
              <a:solidFill>
                <a:srgbClr val="660066"/>
              </a:solidFill>
              <a:latin typeface="Franklin Gothic Medium" pitchFamily="34" charset="0"/>
            </a:rPr>
            <a:t>for Trust </a:t>
          </a:r>
          <a:r>
            <a:rPr lang="en-US" sz="1400" b="1" baseline="0" dirty="0" smtClean="0">
              <a:solidFill>
                <a:srgbClr val="660066"/>
              </a:solidFill>
              <a:latin typeface="Franklin Gothic Medium" pitchFamily="34" charset="0"/>
            </a:rPr>
            <a:t>Beneficiaries </a:t>
          </a:r>
          <a:r>
            <a:rPr lang="en-US" sz="1050" b="1" baseline="0" dirty="0" smtClean="0">
              <a:solidFill>
                <a:srgbClr val="660066"/>
              </a:solidFill>
              <a:latin typeface="Franklin Gothic Medium" pitchFamily="34" charset="0"/>
            </a:rPr>
            <a:t>**</a:t>
          </a:r>
          <a:endParaRPr lang="en-US" sz="1050" b="1" dirty="0">
            <a:solidFill>
              <a:srgbClr val="660066"/>
            </a:solidFill>
            <a:latin typeface="Franklin Gothic Medium"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0.76705</cdr:x>
      <cdr:y>0.06897</cdr:y>
    </cdr:from>
    <cdr:to>
      <cdr:x>1</cdr:x>
      <cdr:y>0.72414</cdr:y>
    </cdr:to>
    <cdr:sp macro="" textlink="">
      <cdr:nvSpPr>
        <cdr:cNvPr id="2" name="TextBox 1"/>
        <cdr:cNvSpPr txBox="1"/>
      </cdr:nvSpPr>
      <cdr:spPr>
        <a:xfrm xmlns:a="http://schemas.openxmlformats.org/drawingml/2006/main">
          <a:off x="5520087" y="152400"/>
          <a:ext cx="1676402" cy="1447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solidFill>
                <a:srgbClr val="660066"/>
              </a:solidFill>
              <a:latin typeface="Franklin Gothic Medium" pitchFamily="34" charset="0"/>
            </a:rPr>
            <a:t>Juneau surveyed = 55</a:t>
          </a:r>
        </a:p>
        <a:p xmlns:a="http://schemas.openxmlformats.org/drawingml/2006/main">
          <a:r>
            <a:rPr lang="en-US" sz="1000" dirty="0" smtClean="0">
              <a:solidFill>
                <a:srgbClr val="660066"/>
              </a:solidFill>
              <a:latin typeface="Franklin Gothic Medium" pitchFamily="34" charset="0"/>
            </a:rPr>
            <a:t># “vulnerable” = 40 (73%)</a:t>
          </a:r>
        </a:p>
        <a:p xmlns:a="http://schemas.openxmlformats.org/drawingml/2006/main">
          <a:endParaRPr lang="en-US" sz="1000" dirty="0" smtClean="0">
            <a:solidFill>
              <a:srgbClr val="660066"/>
            </a:solidFill>
            <a:latin typeface="Franklin Gothic Medium" pitchFamily="34" charset="0"/>
          </a:endParaRPr>
        </a:p>
        <a:p xmlns:a="http://schemas.openxmlformats.org/drawingml/2006/main">
          <a:r>
            <a:rPr lang="en-US" sz="1000" dirty="0" smtClean="0">
              <a:solidFill>
                <a:srgbClr val="660066"/>
              </a:solidFill>
              <a:latin typeface="Franklin Gothic Medium" pitchFamily="34" charset="0"/>
            </a:rPr>
            <a:t>Anchorage surveyed = 355</a:t>
          </a:r>
        </a:p>
        <a:p xmlns:a="http://schemas.openxmlformats.org/drawingml/2006/main">
          <a:r>
            <a:rPr lang="en-US" sz="1000" dirty="0" smtClean="0">
              <a:solidFill>
                <a:srgbClr val="660066"/>
              </a:solidFill>
              <a:latin typeface="Franklin Gothic Medium" pitchFamily="34" charset="0"/>
            </a:rPr>
            <a:t># “vulnerable = 161 (45%)</a:t>
          </a:r>
          <a:endParaRPr lang="en-US" sz="1000" dirty="0">
            <a:solidFill>
              <a:srgbClr val="660066"/>
            </a:solidFill>
            <a:latin typeface="Franklin Gothic Medium"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8927" cy="478748"/>
          </a:xfrm>
          <a:prstGeom prst="rect">
            <a:avLst/>
          </a:prstGeom>
        </p:spPr>
        <p:txBody>
          <a:bodyPr vert="horz" lIns="95033" tIns="47517" rIns="95033" bIns="47517" rtlCol="0"/>
          <a:lstStyle>
            <a:lvl1pPr algn="l">
              <a:defRPr sz="13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4142974" y="0"/>
            <a:ext cx="3170583" cy="478748"/>
          </a:xfrm>
          <a:prstGeom prst="rect">
            <a:avLst/>
          </a:prstGeom>
        </p:spPr>
        <p:txBody>
          <a:bodyPr vert="horz" lIns="95033" tIns="47517" rIns="95033" bIns="47517" rtlCol="0"/>
          <a:lstStyle>
            <a:lvl1pPr algn="r">
              <a:defRPr sz="1300">
                <a:latin typeface="Arial" charset="0"/>
                <a:cs typeface="Arial" charset="0"/>
              </a:defRPr>
            </a:lvl1pPr>
          </a:lstStyle>
          <a:p>
            <a:pPr>
              <a:defRPr/>
            </a:pPr>
            <a:endParaRPr lang="en-US" dirty="0"/>
          </a:p>
        </p:txBody>
      </p:sp>
      <p:sp>
        <p:nvSpPr>
          <p:cNvPr id="4" name="Footer Placeholder 3"/>
          <p:cNvSpPr>
            <a:spLocks noGrp="1"/>
          </p:cNvSpPr>
          <p:nvPr>
            <p:ph type="ftr" sz="quarter" idx="2"/>
          </p:nvPr>
        </p:nvSpPr>
        <p:spPr>
          <a:xfrm>
            <a:off x="2" y="9120814"/>
            <a:ext cx="3168927" cy="478748"/>
          </a:xfrm>
          <a:prstGeom prst="rect">
            <a:avLst/>
          </a:prstGeom>
        </p:spPr>
        <p:txBody>
          <a:bodyPr vert="horz" lIns="95033" tIns="47517" rIns="95033" bIns="47517" rtlCol="0" anchor="b"/>
          <a:lstStyle>
            <a:lvl1pPr algn="l">
              <a:defRPr sz="13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4142974" y="9120814"/>
            <a:ext cx="3170583" cy="478748"/>
          </a:xfrm>
          <a:prstGeom prst="rect">
            <a:avLst/>
          </a:prstGeom>
        </p:spPr>
        <p:txBody>
          <a:bodyPr vert="horz" lIns="95033" tIns="47517" rIns="95033" bIns="47517" rtlCol="0" anchor="b"/>
          <a:lstStyle>
            <a:lvl1pPr algn="r">
              <a:defRPr sz="1300">
                <a:latin typeface="Arial" charset="0"/>
                <a:cs typeface="Arial" charset="0"/>
              </a:defRPr>
            </a:lvl1pPr>
          </a:lstStyle>
          <a:p>
            <a:pPr>
              <a:defRPr/>
            </a:pPr>
            <a:fld id="{4938D1FE-95AE-4315-AE00-B9C79D7E2AA5}" type="slidenum">
              <a:rPr lang="en-US"/>
              <a:pPr>
                <a:defRPr/>
              </a:pPr>
              <a:t>‹#›</a:t>
            </a:fld>
            <a:endParaRPr lang="en-US" dirty="0"/>
          </a:p>
        </p:txBody>
      </p:sp>
    </p:spTree>
    <p:extLst>
      <p:ext uri="{BB962C8B-B14F-4D97-AF65-F5344CB8AC3E}">
        <p14:creationId xmlns:p14="http://schemas.microsoft.com/office/powerpoint/2010/main" val="416794710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172240" cy="478748"/>
          </a:xfrm>
          <a:prstGeom prst="rect">
            <a:avLst/>
          </a:prstGeom>
          <a:noFill/>
          <a:ln w="9525">
            <a:noFill/>
            <a:miter lim="800000"/>
            <a:headEnd/>
            <a:tailEnd/>
          </a:ln>
          <a:effectLst/>
        </p:spPr>
        <p:txBody>
          <a:bodyPr vert="horz" wrap="square" lIns="96199" tIns="48101" rIns="96199" bIns="48101" numCol="1" anchor="t" anchorCtr="0" compatLnSpc="1">
            <a:prstTxWarp prst="textNoShape">
              <a:avLst/>
            </a:prstTxWarp>
          </a:bodyPr>
          <a:lstStyle>
            <a:lvl1pPr defTabSz="961874">
              <a:defRPr sz="1300">
                <a:latin typeface="Arial" charset="0"/>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4141316" y="0"/>
            <a:ext cx="3172240" cy="478748"/>
          </a:xfrm>
          <a:prstGeom prst="rect">
            <a:avLst/>
          </a:prstGeom>
          <a:noFill/>
          <a:ln w="9525">
            <a:noFill/>
            <a:miter lim="800000"/>
            <a:headEnd/>
            <a:tailEnd/>
          </a:ln>
          <a:effectLst/>
        </p:spPr>
        <p:txBody>
          <a:bodyPr vert="horz" wrap="square" lIns="96199" tIns="48101" rIns="96199" bIns="48101" numCol="1" anchor="t" anchorCtr="0" compatLnSpc="1">
            <a:prstTxWarp prst="textNoShape">
              <a:avLst/>
            </a:prstTxWarp>
          </a:bodyPr>
          <a:lstStyle>
            <a:lvl1pPr algn="r" defTabSz="961874">
              <a:defRPr sz="1300">
                <a:latin typeface="Arial" charset="0"/>
                <a:cs typeface="Arial"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260475" y="722313"/>
            <a:ext cx="4794250" cy="3597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0528" y="4561231"/>
            <a:ext cx="5854148" cy="4318573"/>
          </a:xfrm>
          <a:prstGeom prst="rect">
            <a:avLst/>
          </a:prstGeom>
          <a:noFill/>
          <a:ln w="9525">
            <a:noFill/>
            <a:miter lim="800000"/>
            <a:headEnd/>
            <a:tailEnd/>
          </a:ln>
          <a:effectLst/>
        </p:spPr>
        <p:txBody>
          <a:bodyPr vert="horz" wrap="square" lIns="96199" tIns="48101" rIns="96199" bIns="481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9120814"/>
            <a:ext cx="3172240" cy="478748"/>
          </a:xfrm>
          <a:prstGeom prst="rect">
            <a:avLst/>
          </a:prstGeom>
          <a:noFill/>
          <a:ln w="9525">
            <a:noFill/>
            <a:miter lim="800000"/>
            <a:headEnd/>
            <a:tailEnd/>
          </a:ln>
          <a:effectLst/>
        </p:spPr>
        <p:txBody>
          <a:bodyPr vert="horz" wrap="square" lIns="96199" tIns="48101" rIns="96199" bIns="48101" numCol="1" anchor="b" anchorCtr="0" compatLnSpc="1">
            <a:prstTxWarp prst="textNoShape">
              <a:avLst/>
            </a:prstTxWarp>
          </a:bodyPr>
          <a:lstStyle>
            <a:lvl1pPr defTabSz="961874">
              <a:defRPr sz="1300">
                <a:latin typeface="Arial" charset="0"/>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4141316" y="9120814"/>
            <a:ext cx="3172240" cy="478748"/>
          </a:xfrm>
          <a:prstGeom prst="rect">
            <a:avLst/>
          </a:prstGeom>
          <a:noFill/>
          <a:ln w="9525">
            <a:noFill/>
            <a:miter lim="800000"/>
            <a:headEnd/>
            <a:tailEnd/>
          </a:ln>
          <a:effectLst/>
        </p:spPr>
        <p:txBody>
          <a:bodyPr vert="horz" wrap="square" lIns="96199" tIns="48101" rIns="96199" bIns="48101" numCol="1" anchor="b" anchorCtr="0" compatLnSpc="1">
            <a:prstTxWarp prst="textNoShape">
              <a:avLst/>
            </a:prstTxWarp>
          </a:bodyPr>
          <a:lstStyle>
            <a:lvl1pPr algn="r" defTabSz="961874">
              <a:defRPr sz="1300">
                <a:latin typeface="Arial" charset="0"/>
                <a:cs typeface="Arial" charset="0"/>
              </a:defRPr>
            </a:lvl1pPr>
          </a:lstStyle>
          <a:p>
            <a:pPr>
              <a:defRPr/>
            </a:pPr>
            <a:fld id="{E9F33799-0614-4542-85B8-3A99FBE56190}" type="slidenum">
              <a:rPr lang="en-US"/>
              <a:pPr>
                <a:defRPr/>
              </a:pPr>
              <a:t>‹#›</a:t>
            </a:fld>
            <a:endParaRPr lang="en-US" dirty="0"/>
          </a:p>
        </p:txBody>
      </p:sp>
    </p:spTree>
    <p:extLst>
      <p:ext uri="{BB962C8B-B14F-4D97-AF65-F5344CB8AC3E}">
        <p14:creationId xmlns:p14="http://schemas.microsoft.com/office/powerpoint/2010/main" val="2032600920"/>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039"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079"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119"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159"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1260475" y="722313"/>
            <a:ext cx="4794250" cy="3597275"/>
          </a:xfrm>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260475" y="722313"/>
            <a:ext cx="4794250" cy="3597275"/>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260475" y="722313"/>
            <a:ext cx="4794250" cy="3597275"/>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260475" y="722313"/>
            <a:ext cx="4794250" cy="3597275"/>
          </a:xfrm>
          <a:ln/>
        </p:spPr>
      </p:sp>
      <p:sp>
        <p:nvSpPr>
          <p:cNvPr id="3" name="Notes Placeholder 2"/>
          <p:cNvSpPr>
            <a:spLocks noGrp="1"/>
          </p:cNvSpPr>
          <p:nvPr>
            <p:ph type="body" idx="1"/>
          </p:nvPr>
        </p:nvSpPr>
        <p:spPr/>
        <p:txBody>
          <a:bodyPr>
            <a:normAutofit fontScale="70000" lnSpcReduction="20000"/>
          </a:bodyPr>
          <a:lstStyle/>
          <a:p>
            <a:pPr eaLnBrk="1" hangingPunct="1">
              <a:lnSpc>
                <a:spcPct val="80000"/>
              </a:lnSpc>
              <a:buFontTx/>
              <a:buChar char="•"/>
              <a:defRPr/>
            </a:pPr>
            <a:r>
              <a:rPr lang="en-US" dirty="0" smtClean="0"/>
              <a:t> 38,000 bookings a year (22,000 individuals)</a:t>
            </a:r>
          </a:p>
          <a:p>
            <a:pPr eaLnBrk="1" hangingPunct="1">
              <a:lnSpc>
                <a:spcPct val="80000"/>
              </a:lnSpc>
              <a:buFontTx/>
              <a:buChar char="•"/>
              <a:defRPr/>
            </a:pPr>
            <a:r>
              <a:rPr lang="en-US" dirty="0" smtClean="0"/>
              <a:t> 76% of offenders returning to the community in 2009 were convicted of a misdemeanor crime</a:t>
            </a:r>
          </a:p>
          <a:p>
            <a:pPr eaLnBrk="1" hangingPunct="1">
              <a:lnSpc>
                <a:spcPct val="80000"/>
              </a:lnSpc>
              <a:buFontTx/>
              <a:buChar char="•"/>
              <a:defRPr/>
            </a:pPr>
            <a:r>
              <a:rPr lang="en-US" dirty="0" smtClean="0"/>
              <a:t> Alaska has the </a:t>
            </a:r>
            <a:r>
              <a:rPr lang="en-US" b="1" dirty="0" smtClean="0"/>
              <a:t>highest growth rate</a:t>
            </a:r>
            <a:r>
              <a:rPr lang="en-US" dirty="0" smtClean="0"/>
              <a:t> for incarceration per capita in the USA from 2005-2006 at 9.4%. </a:t>
            </a:r>
          </a:p>
          <a:p>
            <a:pPr eaLnBrk="1" hangingPunct="1">
              <a:lnSpc>
                <a:spcPct val="80000"/>
              </a:lnSpc>
              <a:defRPr/>
            </a:pPr>
            <a:endParaRPr lang="en-US" dirty="0" smtClean="0"/>
          </a:p>
          <a:p>
            <a:pPr eaLnBrk="1" hangingPunct="1">
              <a:lnSpc>
                <a:spcPct val="80000"/>
              </a:lnSpc>
              <a:buFontTx/>
              <a:buChar char="•"/>
              <a:defRPr/>
            </a:pPr>
            <a:r>
              <a:rPr lang="en-US" dirty="0" smtClean="0"/>
              <a:t> Not surprisingly, officials in the criminal justice system have encountered people with mental illness with increasing frequency</a:t>
            </a:r>
          </a:p>
          <a:p>
            <a:pPr marL="470439" lvl="1">
              <a:defRPr/>
            </a:pPr>
            <a:r>
              <a:rPr lang="en-US" dirty="0" smtClean="0">
                <a:latin typeface="Adobe Caslon Pro" pitchFamily="18" charset="0"/>
              </a:rPr>
              <a:t>27%  severe mental illness 	</a:t>
            </a:r>
            <a:r>
              <a:rPr lang="en-US" dirty="0" smtClean="0">
                <a:solidFill>
                  <a:srgbClr val="660066"/>
                </a:solidFill>
                <a:latin typeface="Adobe Caslon Pro" pitchFamily="18" charset="0"/>
              </a:rPr>
              <a:t>8.2% organic disorder</a:t>
            </a:r>
            <a:r>
              <a:rPr lang="en-US" dirty="0" smtClean="0">
                <a:latin typeface="Adobe Caslon Pro" pitchFamily="18" charset="0"/>
              </a:rPr>
              <a:t>			</a:t>
            </a:r>
          </a:p>
          <a:p>
            <a:pPr marL="470439" lvl="1">
              <a:defRPr/>
            </a:pPr>
            <a:r>
              <a:rPr lang="en-US" dirty="0" smtClean="0">
                <a:latin typeface="Adobe Caslon Pro" pitchFamily="18" charset="0"/>
              </a:rPr>
              <a:t>60% substance disorder 	</a:t>
            </a:r>
            <a:r>
              <a:rPr lang="en-US" dirty="0" smtClean="0">
                <a:solidFill>
                  <a:srgbClr val="660066"/>
                </a:solidFill>
                <a:latin typeface="Adobe Caslon Pro" pitchFamily="18" charset="0"/>
              </a:rPr>
              <a:t>2.8% FASD</a:t>
            </a:r>
            <a:r>
              <a:rPr lang="en-US" dirty="0" smtClean="0">
                <a:latin typeface="Adobe Caslon Pro" pitchFamily="18" charset="0"/>
              </a:rPr>
              <a:t>	</a:t>
            </a:r>
          </a:p>
          <a:p>
            <a:pPr marL="470439" lvl="1">
              <a:defRPr/>
            </a:pPr>
            <a:r>
              <a:rPr lang="en-US" dirty="0" smtClean="0">
                <a:latin typeface="Adobe Caslon Pro" pitchFamily="18" charset="0"/>
              </a:rPr>
              <a:t>16%  bipolar disorder 	</a:t>
            </a:r>
            <a:r>
              <a:rPr lang="en-US" dirty="0" smtClean="0">
                <a:solidFill>
                  <a:srgbClr val="660066"/>
                </a:solidFill>
                <a:latin typeface="Adobe Caslon Pro" pitchFamily="18" charset="0"/>
              </a:rPr>
              <a:t>2.8% dementia</a:t>
            </a:r>
            <a:endParaRPr lang="en-US" dirty="0" smtClean="0">
              <a:latin typeface="Adobe Caslon Pro" pitchFamily="18" charset="0"/>
            </a:endParaRPr>
          </a:p>
          <a:p>
            <a:pPr marL="470439" lvl="1">
              <a:defRPr/>
            </a:pPr>
            <a:r>
              <a:rPr lang="en-US" dirty="0" smtClean="0">
                <a:latin typeface="Adobe Caslon Pro" pitchFamily="18" charset="0"/>
              </a:rPr>
              <a:t>11%  psychotic disorder	</a:t>
            </a:r>
            <a:r>
              <a:rPr lang="en-US" dirty="0" smtClean="0">
                <a:solidFill>
                  <a:srgbClr val="660066"/>
                </a:solidFill>
                <a:latin typeface="Adobe Caslon Pro" pitchFamily="18" charset="0"/>
              </a:rPr>
              <a:t>1.7% MR</a:t>
            </a:r>
            <a:endParaRPr lang="en-US" dirty="0" smtClean="0">
              <a:latin typeface="Adobe Caslon Pro" pitchFamily="18" charset="0"/>
            </a:endParaRPr>
          </a:p>
          <a:p>
            <a:pPr marL="470439" lvl="1">
              <a:defRPr/>
            </a:pPr>
            <a:r>
              <a:rPr lang="en-US" dirty="0" smtClean="0">
                <a:latin typeface="Adobe Caslon Pro" pitchFamily="18" charset="0"/>
              </a:rPr>
              <a:t>11%  psychotic disorder	</a:t>
            </a:r>
            <a:r>
              <a:rPr lang="en-US" dirty="0" smtClean="0">
                <a:solidFill>
                  <a:srgbClr val="660066"/>
                </a:solidFill>
                <a:latin typeface="Adobe Caslon Pro" pitchFamily="18" charset="0"/>
              </a:rPr>
              <a:t>0.9% TBI</a:t>
            </a:r>
            <a:r>
              <a:rPr lang="en-US" dirty="0" smtClean="0">
                <a:latin typeface="Adobe Caslon Pro" pitchFamily="18" charset="0"/>
              </a:rPr>
              <a:t>				</a:t>
            </a:r>
          </a:p>
          <a:p>
            <a:pPr marL="470439" lvl="1">
              <a:defRPr/>
            </a:pPr>
            <a:r>
              <a:rPr lang="en-US" dirty="0" smtClean="0">
                <a:latin typeface="Adobe Caslon Pro" pitchFamily="18" charset="0"/>
              </a:rPr>
              <a:t>					</a:t>
            </a:r>
            <a:endParaRPr lang="en-US" dirty="0" smtClean="0"/>
          </a:p>
          <a:p>
            <a:pPr eaLnBrk="1" hangingPunct="1">
              <a:lnSpc>
                <a:spcPct val="80000"/>
              </a:lnSpc>
              <a:buFontTx/>
              <a:buChar char="•"/>
              <a:defRPr/>
            </a:pPr>
            <a:r>
              <a:rPr lang="en-US" dirty="0" smtClean="0"/>
              <a:t> Calls for crackdowns on quality-of-life crimes and offenses, have netted many people with mental illness, especially those with co-occurring substance abuse disorders.  </a:t>
            </a:r>
          </a:p>
          <a:p>
            <a:pPr lvl="1" eaLnBrk="1" hangingPunct="1">
              <a:lnSpc>
                <a:spcPct val="80000"/>
              </a:lnSpc>
              <a:buFont typeface="Arial" pitchFamily="34" charset="0"/>
              <a:buNone/>
              <a:defRPr/>
            </a:pPr>
            <a:r>
              <a:rPr lang="en-US" dirty="0" smtClean="0"/>
              <a:t>-  Ill equipped to provide the comprehensive array of services that these individuals need, corrections administrators often watch the health of people with mental illness deteriorate further, prompting behavior and disciplinary infractions that only prolong their involvement in the criminal justice system</a:t>
            </a:r>
          </a:p>
          <a:p>
            <a:pPr eaLnBrk="1" hangingPunct="1">
              <a:lnSpc>
                <a:spcPct val="80000"/>
              </a:lnSpc>
              <a:defRPr/>
            </a:pPr>
            <a:endParaRPr lang="en-US" dirty="0" smtClean="0"/>
          </a:p>
          <a:p>
            <a:pPr eaLnBrk="1" hangingPunct="1">
              <a:buFontTx/>
              <a:buChar char="•"/>
              <a:defRPr/>
            </a:pPr>
            <a:r>
              <a:rPr lang="en-US" dirty="0" smtClean="0"/>
              <a:t> 44% of the Dept. of Corrections Inmate Health Pharmacy budget is spent on psychotropic medications</a:t>
            </a:r>
          </a:p>
          <a:p>
            <a:pPr eaLnBrk="1" hangingPunct="1">
              <a:buFontTx/>
              <a:buChar char="•"/>
              <a:defRPr/>
            </a:pPr>
            <a:endParaRPr lang="en-US" dirty="0" smtClean="0"/>
          </a:p>
          <a:p>
            <a:pPr eaLnBrk="1" hangingPunct="1">
              <a:buFontTx/>
              <a:buChar char="•"/>
              <a:defRPr/>
            </a:pPr>
            <a:r>
              <a:rPr lang="en-US" b="1" u="sng" dirty="0" smtClean="0"/>
              <a:t> DJJ Info (779):</a:t>
            </a:r>
          </a:p>
          <a:p>
            <a:pPr eaLnBrk="1" hangingPunct="1">
              <a:defRPr/>
            </a:pPr>
            <a:r>
              <a:rPr lang="en-US" dirty="0" smtClean="0"/>
              <a:t>48% - Attention Deficit &amp; Disruptive Behaviors Disorders</a:t>
            </a:r>
          </a:p>
          <a:p>
            <a:pPr eaLnBrk="1" hangingPunct="1">
              <a:defRPr/>
            </a:pPr>
            <a:r>
              <a:rPr lang="en-US" dirty="0" smtClean="0"/>
              <a:t>13% – Cannabis &amp; other drugs</a:t>
            </a:r>
          </a:p>
          <a:p>
            <a:pPr eaLnBrk="1" hangingPunct="1">
              <a:defRPr/>
            </a:pPr>
            <a:r>
              <a:rPr lang="en-US" dirty="0" smtClean="0"/>
              <a:t>12% - Depressive Disorders</a:t>
            </a:r>
          </a:p>
          <a:p>
            <a:pPr eaLnBrk="1" hangingPunct="1">
              <a:defRPr/>
            </a:pPr>
            <a:r>
              <a:rPr lang="en-US" dirty="0" smtClean="0"/>
              <a:t>7% - Alcohol related Disorders</a:t>
            </a:r>
          </a:p>
          <a:p>
            <a:pPr eaLnBrk="1" hangingPunct="1">
              <a:defRPr/>
            </a:pPr>
            <a:r>
              <a:rPr lang="en-US" dirty="0" smtClean="0"/>
              <a:t>6% - PTSD</a:t>
            </a:r>
          </a:p>
          <a:p>
            <a:pPr eaLnBrk="1" hangingPunct="1">
              <a:defRPr/>
            </a:pPr>
            <a:r>
              <a:rPr lang="en-US" dirty="0" smtClean="0"/>
              <a:t>4% - Adjustment</a:t>
            </a:r>
          </a:p>
          <a:p>
            <a:pPr eaLnBrk="1" hangingPunct="1">
              <a:defRPr/>
            </a:pPr>
            <a:r>
              <a:rPr lang="en-US" dirty="0" smtClean="0"/>
              <a:t>3% - BiPolar</a:t>
            </a:r>
          </a:p>
          <a:p>
            <a:pPr eaLnBrk="1" hangingPunct="1">
              <a:defRPr/>
            </a:pPr>
            <a:r>
              <a:rPr lang="en-US" dirty="0" smtClean="0"/>
              <a:t>1% - Other Mood Disorders</a:t>
            </a:r>
          </a:p>
          <a:p>
            <a:pPr eaLnBrk="1" hangingPunct="1">
              <a:defRPr/>
            </a:pPr>
            <a:r>
              <a:rPr lang="en-US" dirty="0" smtClean="0"/>
              <a:t>7% - Other</a:t>
            </a:r>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Header Placeholder 4"/>
          <p:cNvSpPr>
            <a:spLocks noGrp="1"/>
          </p:cNvSpPr>
          <p:nvPr>
            <p:ph type="hdr" sz="quarter" idx="12"/>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260475" y="722313"/>
            <a:ext cx="4794250" cy="3597275"/>
          </a:xfrm>
          <a:ln/>
        </p:spPr>
      </p:sp>
      <p:sp>
        <p:nvSpPr>
          <p:cNvPr id="56323"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60475" y="722313"/>
            <a:ext cx="4794250" cy="3597275"/>
          </a:xfrm>
          <a:ln/>
        </p:spPr>
      </p:sp>
      <p:sp>
        <p:nvSpPr>
          <p:cNvPr id="5734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1260475" y="722313"/>
            <a:ext cx="4794250" cy="3597275"/>
          </a:xfrm>
          <a:ln/>
        </p:spPr>
      </p:sp>
      <p:sp>
        <p:nvSpPr>
          <p:cNvPr id="5837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4250" cy="3597275"/>
          </a:xfrm>
        </p:spPr>
      </p:sp>
      <p:sp>
        <p:nvSpPr>
          <p:cNvPr id="3" name="Notes Placeholder 2"/>
          <p:cNvSpPr>
            <a:spLocks noGrp="1"/>
          </p:cNvSpPr>
          <p:nvPr>
            <p:ph type="body" idx="1"/>
          </p:nvPr>
        </p:nvSpPr>
        <p:spPr/>
        <p:txBody>
          <a:bodyPr/>
          <a:lstStyle/>
          <a:p>
            <a:r>
              <a:rPr lang="en-US" dirty="0" smtClean="0"/>
              <a:t>Anecdotal results:</a:t>
            </a:r>
            <a:r>
              <a:rPr lang="en-US" baseline="0" dirty="0" smtClean="0"/>
              <a:t>  will have data points for the presentation about the reductions in hospitalization and corrections if possible.</a:t>
            </a:r>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6" name="Header Placeholder 5"/>
          <p:cNvSpPr>
            <a:spLocks noGrp="1"/>
          </p:cNvSpPr>
          <p:nvPr>
            <p:ph type="hdr" sz="quarter" idx="13"/>
          </p:nvPr>
        </p:nvSpPr>
        <p:spPr/>
        <p:txBody>
          <a:bodyPr/>
          <a:lstStyle/>
          <a:p>
            <a:pPr>
              <a:defRPr/>
            </a:pPr>
            <a:endParaRPr lang="en-US" dirty="0"/>
          </a:p>
        </p:txBody>
      </p:sp>
    </p:spTree>
    <p:extLst>
      <p:ext uri="{BB962C8B-B14F-4D97-AF65-F5344CB8AC3E}">
        <p14:creationId xmlns:p14="http://schemas.microsoft.com/office/powerpoint/2010/main" val="66468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1260475" y="722313"/>
            <a:ext cx="4794250" cy="3597275"/>
          </a:xfrm>
          <a:ln/>
        </p:spPr>
      </p:sp>
      <p:sp>
        <p:nvSpPr>
          <p:cNvPr id="5837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60475" y="722313"/>
            <a:ext cx="4794250" cy="3597275"/>
          </a:xfrm>
          <a:ln/>
        </p:spPr>
      </p:sp>
      <p:sp>
        <p:nvSpPr>
          <p:cNvPr id="59395" name="Notes Placeholder 2"/>
          <p:cNvSpPr>
            <a:spLocks noGrp="1"/>
          </p:cNvSpPr>
          <p:nvPr>
            <p:ph type="body" idx="1"/>
          </p:nvPr>
        </p:nvSpPr>
        <p:spPr>
          <a:noFill/>
          <a:ln/>
        </p:spPr>
        <p:txBody>
          <a:bodyPr/>
          <a:lstStyle/>
          <a:p>
            <a:r>
              <a:rPr lang="en-US" dirty="0" smtClean="0">
                <a:latin typeface="Arial" pitchFamily="34" charset="0"/>
                <a:cs typeface="Arial" pitchFamily="34" charset="0"/>
              </a:rPr>
              <a:t>Notes:</a:t>
            </a:r>
          </a:p>
          <a:p>
            <a:r>
              <a:rPr lang="en-US" dirty="0" smtClean="0">
                <a:latin typeface="Arial" pitchFamily="34" charset="0"/>
                <a:cs typeface="Arial" pitchFamily="34" charset="0"/>
              </a:rPr>
              <a:t>Social services support is covered in part in our major BH and SDS grants and are also important to maintaining housing stability: </a:t>
            </a:r>
          </a:p>
          <a:p>
            <a:r>
              <a:rPr lang="en-US" dirty="0" smtClean="0">
                <a:latin typeface="Arial" pitchFamily="34" charset="0"/>
                <a:cs typeface="Arial" pitchFamily="34" charset="0"/>
              </a:rPr>
              <a:t>BH grants, in-home support services (PCA, elder care supports, etc)</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In the absence of a strategic plan, services tend toward more costly institutional levels of care.  In communities where there is long term care services and planning, elders and people with disabilities are able to reside at home for longer and for much less.</a:t>
            </a:r>
          </a:p>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260475" y="722313"/>
            <a:ext cx="4794250" cy="3597275"/>
          </a:xfrm>
          <a:ln/>
        </p:spPr>
      </p:sp>
      <p:sp>
        <p:nvSpPr>
          <p:cNvPr id="60419"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1262063" y="722313"/>
            <a:ext cx="4794250" cy="3597275"/>
          </a:xfrm>
          <a:ln/>
        </p:spPr>
      </p:sp>
      <p:sp>
        <p:nvSpPr>
          <p:cNvPr id="46084" name="Rectangle 3"/>
          <p:cNvSpPr>
            <a:spLocks noGrp="1" noChangeArrowheads="1"/>
          </p:cNvSpPr>
          <p:nvPr>
            <p:ph type="body" idx="1"/>
          </p:nvPr>
        </p:nvSpPr>
        <p:spPr>
          <a:noFill/>
          <a:ln/>
        </p:spPr>
        <p:txBody>
          <a:bodyPr/>
          <a:lstStyle/>
          <a:p>
            <a:pPr eaLnBrk="1" hangingPunct="1"/>
            <a:endParaRPr lang="en-US" b="1"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260475" y="722313"/>
            <a:ext cx="4794250" cy="3597275"/>
          </a:xfrm>
          <a:ln/>
        </p:spPr>
      </p:sp>
      <p:sp>
        <p:nvSpPr>
          <p:cNvPr id="61443" name="Rectangle 2"/>
          <p:cNvSpPr>
            <a:spLocks noGrp="1" noChangeArrowheads="1"/>
          </p:cNvSpPr>
          <p:nvPr>
            <p:ph type="body" idx="1"/>
          </p:nvPr>
        </p:nvSpPr>
        <p:spPr>
          <a:noFill/>
          <a:ln/>
        </p:spPr>
        <p:txBody>
          <a:bodyPr/>
          <a:lstStyle/>
          <a:p>
            <a:pPr eaLnBrk="1"/>
            <a:r>
              <a:rPr lang="en-US" dirty="0" smtClean="0">
                <a:latin typeface="Arial" pitchFamily="34" charset="0"/>
                <a:cs typeface="Arial" pitchFamily="34" charset="0"/>
              </a:rPr>
              <a:t>A public-private partnership created to develop, implement, and support a statewide approach to ensure a robust workforce to address Alaska’s growing health care needs</a:t>
            </a: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60475" y="722313"/>
            <a:ext cx="4794250" cy="3597275"/>
          </a:xfrm>
          <a:ln/>
        </p:spPr>
      </p:sp>
      <p:sp>
        <p:nvSpPr>
          <p:cNvPr id="6246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60475" y="722313"/>
            <a:ext cx="4794250" cy="3597275"/>
          </a:xfrm>
          <a:ln/>
        </p:spPr>
      </p:sp>
      <p:sp>
        <p:nvSpPr>
          <p:cNvPr id="63491" name="Notes Placeholder 2"/>
          <p:cNvSpPr>
            <a:spLocks noGrp="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60475" y="722313"/>
            <a:ext cx="4794250" cy="3597275"/>
          </a:xfrm>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260475" y="722313"/>
            <a:ext cx="4794250" cy="3597275"/>
          </a:xfrm>
          <a:ln/>
        </p:spPr>
      </p:sp>
      <p:sp>
        <p:nvSpPr>
          <p:cNvPr id="65539"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4250" cy="35972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6" name="Header Placeholder 5"/>
          <p:cNvSpPr>
            <a:spLocks noGrp="1"/>
          </p:cNvSpPr>
          <p:nvPr>
            <p:ph type="hdr" sz="quarter" idx="13"/>
          </p:nvPr>
        </p:nvSpPr>
        <p:spPr/>
        <p:txBody>
          <a:bodyPr/>
          <a:lstStyle/>
          <a:p>
            <a:pPr>
              <a:defRPr/>
            </a:pPr>
            <a:endParaRPr lang="en-US" dirty="0"/>
          </a:p>
        </p:txBody>
      </p:sp>
    </p:spTree>
    <p:extLst>
      <p:ext uri="{BB962C8B-B14F-4D97-AF65-F5344CB8AC3E}">
        <p14:creationId xmlns:p14="http://schemas.microsoft.com/office/powerpoint/2010/main" val="253281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xfrm>
            <a:off x="1270000" y="728663"/>
            <a:ext cx="4776788" cy="3584575"/>
          </a:xfrm>
          <a:ln w="12700" cap="flat">
            <a:solidFill>
              <a:schemeClr val="tx1"/>
            </a:solidFill>
          </a:ln>
        </p:spPr>
      </p:sp>
      <p:sp>
        <p:nvSpPr>
          <p:cNvPr id="47108" name="Rectangle 3"/>
          <p:cNvSpPr>
            <a:spLocks noGrp="1" noChangeArrowheads="1"/>
          </p:cNvSpPr>
          <p:nvPr>
            <p:ph type="body" idx="1"/>
          </p:nvPr>
        </p:nvSpPr>
        <p:spPr>
          <a:xfrm>
            <a:off x="974035" y="4559595"/>
            <a:ext cx="5367130" cy="4318573"/>
          </a:xfrm>
          <a:noFill/>
          <a:ln/>
        </p:spPr>
        <p:txBody>
          <a:bodyPr lIns="96635" tIns="48318" rIns="96635" bIns="48318"/>
          <a:lstStyle/>
          <a:p>
            <a:pPr algn="just" defTabSz="785560" eaLnBrk="1" hangingPunct="1">
              <a:spcBef>
                <a:spcPct val="96000"/>
              </a:spcBef>
              <a:spcAft>
                <a:spcPct val="24000"/>
              </a:spcAft>
            </a:pPr>
            <a:endParaRPr lang="en-US" b="1"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xfrm>
            <a:off x="1260475" y="722313"/>
            <a:ext cx="4794250" cy="3597275"/>
          </a:xfrm>
          <a:ln/>
        </p:spPr>
      </p:sp>
      <p:sp>
        <p:nvSpPr>
          <p:cNvPr id="54276" name="Rectangle 3"/>
          <p:cNvSpPr>
            <a:spLocks noGrp="1" noChangeArrowheads="1"/>
          </p:cNvSpPr>
          <p:nvPr>
            <p:ph type="body" idx="1"/>
          </p:nvPr>
        </p:nvSpPr>
        <p:spPr>
          <a:noFill/>
          <a:ln/>
        </p:spPr>
        <p:txBody>
          <a:bodyPr/>
          <a:lstStyle/>
          <a:p>
            <a:pPr marL="232879" indent="-232879" eaLnBrk="1" hangingPunct="1"/>
            <a:endParaRPr lang="en-US" dirty="0" smtClean="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4250" cy="35972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6" name="Header Placeholder 5"/>
          <p:cNvSpPr>
            <a:spLocks noGrp="1"/>
          </p:cNvSpPr>
          <p:nvPr>
            <p:ph type="hdr" sz="quarter" idx="13"/>
          </p:nvPr>
        </p:nvSpPr>
        <p:spPr/>
        <p:txBody>
          <a:bodyPr/>
          <a:lstStyle/>
          <a:p>
            <a:pPr>
              <a:defRPr/>
            </a:pPr>
            <a:endParaRPr lang="en-US" dirty="0"/>
          </a:p>
        </p:txBody>
      </p:sp>
    </p:spTree>
    <p:extLst>
      <p:ext uri="{BB962C8B-B14F-4D97-AF65-F5344CB8AC3E}">
        <p14:creationId xmlns:p14="http://schemas.microsoft.com/office/powerpoint/2010/main" val="291858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xfrm>
            <a:off x="1260475" y="722313"/>
            <a:ext cx="4794250" cy="3597275"/>
          </a:xfrm>
          <a:ln/>
        </p:spPr>
      </p:sp>
      <p:sp>
        <p:nvSpPr>
          <p:cNvPr id="51204" name="Rectangle 3"/>
          <p:cNvSpPr>
            <a:spLocks noGrp="1" noChangeArrowheads="1"/>
          </p:cNvSpPr>
          <p:nvPr>
            <p:ph type="body" idx="1"/>
          </p:nvPr>
        </p:nvSpPr>
        <p:spPr>
          <a:noFill/>
          <a:ln/>
        </p:spPr>
        <p:txBody>
          <a:bodyPr/>
          <a:lstStyle/>
          <a:p>
            <a:pPr eaLnBrk="1" hangingPunct="1"/>
            <a:r>
              <a:rPr lang="en-US" sz="1100" dirty="0">
                <a:latin typeface="Arial" pitchFamily="34" charset="0"/>
                <a:cs typeface="Arial" pitchFamily="34" charset="0"/>
              </a:rPr>
              <a:t>Jeff – If people remember that recidivism was down at 3.4% last year, and ask questions about that – here is part of what we think is happening: we have trimmed the number of INTAKES into RPTC way down. So now we are having more discharges than we are intakes. That means that we have more youth to potentially  “recidivate”. Also, the youth going into RPTC now have pretty severe problems so there is more of a good reason to expect that they might struggle upon discharge and need a re-admission. </a:t>
            </a:r>
          </a:p>
          <a:p>
            <a:pPr eaLnBrk="1" hangingPunct="1"/>
            <a:endParaRPr lang="en-US" sz="1100" dirty="0">
              <a:latin typeface="Arial" pitchFamily="34" charset="0"/>
              <a:cs typeface="Arial" pitchFamily="34" charset="0"/>
            </a:endParaRPr>
          </a:p>
          <a:p>
            <a:pPr eaLnBrk="1" hangingPunct="1"/>
            <a:r>
              <a:rPr lang="en-US" sz="1100" dirty="0">
                <a:latin typeface="Arial" pitchFamily="34" charset="0"/>
                <a:cs typeface="Arial" pitchFamily="34" charset="0"/>
              </a:rPr>
              <a:t>For example: </a:t>
            </a:r>
          </a:p>
          <a:p>
            <a:pPr eaLnBrk="1" hangingPunct="1"/>
            <a:r>
              <a:rPr lang="en-US" sz="1100" dirty="0">
                <a:latin typeface="Arial" pitchFamily="34" charset="0"/>
                <a:cs typeface="Arial" pitchFamily="34" charset="0"/>
              </a:rPr>
              <a:t>	for FY07 we had 620 admissions to RPTC</a:t>
            </a:r>
          </a:p>
          <a:p>
            <a:pPr eaLnBrk="1" hangingPunct="1"/>
            <a:r>
              <a:rPr lang="en-US" sz="1100" dirty="0">
                <a:latin typeface="Arial" pitchFamily="34" charset="0"/>
                <a:cs typeface="Arial" pitchFamily="34" charset="0"/>
              </a:rPr>
              <a:t>	for FY07 we had about 560 discharges from RPTC</a:t>
            </a:r>
          </a:p>
          <a:p>
            <a:pPr eaLnBrk="1" hangingPunct="1"/>
            <a:endParaRPr lang="en-US" sz="1100" dirty="0">
              <a:latin typeface="Arial" pitchFamily="34" charset="0"/>
              <a:cs typeface="Arial" pitchFamily="34" charset="0"/>
            </a:endParaRPr>
          </a:p>
          <a:p>
            <a:pPr eaLnBrk="1" hangingPunct="1"/>
            <a:r>
              <a:rPr lang="en-US" sz="1100" dirty="0">
                <a:latin typeface="Arial" pitchFamily="34" charset="0"/>
                <a:cs typeface="Arial" pitchFamily="34" charset="0"/>
              </a:rPr>
              <a:t>	for FY10 we had 295 admissions to RPTC</a:t>
            </a:r>
          </a:p>
          <a:p>
            <a:pPr eaLnBrk="1" hangingPunct="1"/>
            <a:r>
              <a:rPr lang="en-US" sz="1100" dirty="0">
                <a:latin typeface="Arial" pitchFamily="34" charset="0"/>
                <a:cs typeface="Arial" pitchFamily="34" charset="0"/>
              </a:rPr>
              <a:t>	for FY10 we had about 405 discharges from RPTC 	</a:t>
            </a:r>
          </a:p>
          <a:p>
            <a:pPr eaLnBrk="1" hangingPunct="1"/>
            <a:endParaRPr lang="en-US" sz="1100" dirty="0">
              <a:latin typeface="Arial" pitchFamily="34" charset="0"/>
              <a:cs typeface="Arial" pitchFamily="34" charset="0"/>
            </a:endParaRPr>
          </a:p>
          <a:p>
            <a:pPr eaLnBrk="1" hangingPunct="1"/>
            <a:r>
              <a:rPr lang="en-US" sz="1100" dirty="0">
                <a:latin typeface="Arial" pitchFamily="34" charset="0"/>
                <a:cs typeface="Arial" pitchFamily="34" charset="0"/>
              </a:rPr>
              <a:t>So using this percentage starts to become tricky as the number of admissions get smaller because it is figured using the admissions rate. DBH started trying to figure out how to come up with a better way of looking at this, given our smaller numbers and they started using the “re-admission rate” which JUST looks at the percent of the total discharges who went back into an RPTC. 	</a:t>
            </a: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xfrm>
            <a:off x="1260475" y="722313"/>
            <a:ext cx="4794250" cy="3597275"/>
          </a:xfrm>
          <a:ln/>
        </p:spPr>
      </p:sp>
      <p:sp>
        <p:nvSpPr>
          <p:cNvPr id="53252" name="Rectangle 3"/>
          <p:cNvSpPr>
            <a:spLocks noGrp="1" noChangeArrowheads="1"/>
          </p:cNvSpPr>
          <p:nvPr>
            <p:ph type="body" idx="1"/>
          </p:nvPr>
        </p:nvSpPr>
        <p:spPr>
          <a:noFill/>
          <a:ln/>
        </p:spPr>
        <p:txBody>
          <a:bodyPr/>
          <a:lstStyle/>
          <a:p>
            <a:pPr eaLnBrk="1" hangingPunct="1"/>
            <a:r>
              <a:rPr lang="en-US" sz="1000" dirty="0">
                <a:latin typeface="Arial" pitchFamily="34" charset="0"/>
                <a:cs typeface="Arial" pitchFamily="34" charset="0"/>
              </a:rPr>
              <a:t>Jeff – If people remember that recidivism was down at 3.4% last year, and ask questions about that – here is part of what we think is happening: we have trimmed the number of INTAKES into RPTC way down. So now we are having more discharges than we are intakes. That means that we have more youth to potentially  “recidivate”. Also, the youth going into RPTC now have pretty severe problems so there is more of a good reason to expect that they might struggle upon discharge and need a re-admission. </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For example: </a:t>
            </a:r>
          </a:p>
          <a:p>
            <a:pPr eaLnBrk="1" hangingPunct="1"/>
            <a:r>
              <a:rPr lang="en-US" sz="1000" dirty="0">
                <a:latin typeface="Arial" pitchFamily="34" charset="0"/>
                <a:cs typeface="Arial" pitchFamily="34" charset="0"/>
              </a:rPr>
              <a:t>	for FY07 we had 620 admissions to RPTC</a:t>
            </a:r>
          </a:p>
          <a:p>
            <a:pPr eaLnBrk="1" hangingPunct="1"/>
            <a:r>
              <a:rPr lang="en-US" sz="1000" dirty="0">
                <a:latin typeface="Arial" pitchFamily="34" charset="0"/>
                <a:cs typeface="Arial" pitchFamily="34" charset="0"/>
              </a:rPr>
              <a:t>	for FY07 we had about 560 discharges from RPTC</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	for FY10 we had 295 admissions to RPTC</a:t>
            </a:r>
          </a:p>
          <a:p>
            <a:pPr eaLnBrk="1" hangingPunct="1"/>
            <a:r>
              <a:rPr lang="en-US" sz="1000" dirty="0">
                <a:latin typeface="Arial" pitchFamily="34" charset="0"/>
                <a:cs typeface="Arial" pitchFamily="34" charset="0"/>
              </a:rPr>
              <a:t>	for FY10 we had about 405 discharges from RPTC 	</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So using this percentage starts to become tricky as the number of admissions get smaller because it is figured using the admissions rate. DBH started trying to figure out how to come up with a better way of looking at this, given our smaller numbers and they started using the “re-admission rate” which JUST looks at the percent of the total discharges who went back into an RPTC. 	</a:t>
            </a:r>
          </a:p>
        </p:txBody>
      </p:sp>
      <p:sp>
        <p:nvSpPr>
          <p:cNvPr id="3" name="Footer Placeholder 2"/>
          <p:cNvSpPr>
            <a:spLocks noGrp="1"/>
          </p:cNvSpPr>
          <p:nvPr>
            <p:ph type="ftr" sz="quarter" idx="11"/>
          </p:nvPr>
        </p:nvSpPr>
        <p:spPr/>
        <p:txBody>
          <a:bodyPr/>
          <a:lstStyle/>
          <a:p>
            <a:pPr>
              <a:defRPr/>
            </a:pPr>
            <a:endParaRPr lang="en-US" dirty="0"/>
          </a:p>
        </p:txBody>
      </p:sp>
      <p:sp>
        <p:nvSpPr>
          <p:cNvPr id="4" name="Header Placeholder 3"/>
          <p:cNvSpPr>
            <a:spLocks noGrp="1"/>
          </p:cNvSpPr>
          <p:nvPr>
            <p:ph type="hdr" sz="quarter" idx="12"/>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4250" cy="35972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6" name="Header Placeholder 5"/>
          <p:cNvSpPr>
            <a:spLocks noGrp="1"/>
          </p:cNvSpPr>
          <p:nvPr>
            <p:ph type="hdr" sz="quarter" idx="13"/>
          </p:nvPr>
        </p:nvSpPr>
        <p:spPr/>
        <p:txBody>
          <a:bodyPr/>
          <a:lstStyle/>
          <a:p>
            <a:pPr>
              <a:defRPr/>
            </a:pPr>
            <a:endParaRPr lang="en-US" dirty="0"/>
          </a:p>
        </p:txBody>
      </p:sp>
    </p:spTree>
    <p:extLst>
      <p:ext uri="{BB962C8B-B14F-4D97-AF65-F5344CB8AC3E}">
        <p14:creationId xmlns:p14="http://schemas.microsoft.com/office/powerpoint/2010/main" val="409110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0">
                <a:solidFill>
                  <a:srgbClr val="C5900D"/>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imes New Roman" pitchFamily="18" charset="0"/>
                <a:cs typeface="Times New Roman" pitchFamily="18" charset="0"/>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sldNum" sz="quarter" idx="10"/>
          </p:nvPr>
        </p:nvSpPr>
        <p:spPr/>
        <p:txBody>
          <a:bodyPr/>
          <a:lstStyle>
            <a:lvl1pPr algn="ctr">
              <a:defRPr sz="1000"/>
            </a:lvl1pPr>
          </a:lstStyle>
          <a:p>
            <a:pPr>
              <a:defRPr/>
            </a:pPr>
            <a:fld id="{F6F58D90-4657-4431-A6AE-1F6ABCD8E724}" type="slidenum">
              <a:rPr lang="en-US" smtClean="0">
                <a:latin typeface="Times New Roman" pitchFamily="18" charset="0"/>
                <a:cs typeface="Times New Roman" pitchFamily="18" charset="0"/>
              </a:rPr>
              <a:pPr>
                <a:defRPr/>
              </a:pPr>
              <a:t>‹#›</a:t>
            </a:fld>
            <a:endParaRPr lang="en-US" dirty="0">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5F10684D-5BED-4C51-BBB4-AF15008528A0}" type="slidenum">
              <a:rPr lang="en-US" smtClean="0"/>
              <a:pPr>
                <a:defRPr/>
              </a:pPr>
              <a:t>‹#›</a:t>
            </a:fld>
            <a:endParaRPr lang="en-US" dirty="0"/>
          </a:p>
        </p:txBody>
      </p:sp>
    </p:spTree>
    <p:extLst>
      <p:ext uri="{BB962C8B-B14F-4D97-AF65-F5344CB8AC3E}">
        <p14:creationId xmlns:p14="http://schemas.microsoft.com/office/powerpoint/2010/main" val="407958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5F10684D-5BED-4C51-BBB4-AF15008528A0}" type="slidenum">
              <a:rPr lang="en-US"/>
              <a:pPr>
                <a:defRPr/>
              </a:pPr>
              <a:t>‹#›</a:t>
            </a:fld>
            <a:endParaRPr lang="en-US" dirty="0"/>
          </a:p>
        </p:txBody>
      </p:sp>
    </p:spTree>
    <p:extLst>
      <p:ext uri="{BB962C8B-B14F-4D97-AF65-F5344CB8AC3E}">
        <p14:creationId xmlns:p14="http://schemas.microsoft.com/office/powerpoint/2010/main" val="236210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A33DF750-3EF2-45E3-9D68-E2F70D081F12}" type="slidenum">
              <a:rPr lang="en-US"/>
              <a:pPr>
                <a:defRPr/>
              </a:pPr>
              <a:t>‹#›</a:t>
            </a:fld>
            <a:endParaRPr lang="en-US" dirty="0"/>
          </a:p>
        </p:txBody>
      </p:sp>
    </p:spTree>
    <p:extLst>
      <p:ext uri="{BB962C8B-B14F-4D97-AF65-F5344CB8AC3E}">
        <p14:creationId xmlns:p14="http://schemas.microsoft.com/office/powerpoint/2010/main" val="363881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77F0670D-3FFF-457D-A655-5007BF857123}" type="slidenum">
              <a:rPr lang="en-US"/>
              <a:pPr>
                <a:defRPr/>
              </a:pPr>
              <a:t>‹#›</a:t>
            </a:fld>
            <a:endParaRPr lang="en-US" dirty="0"/>
          </a:p>
        </p:txBody>
      </p:sp>
    </p:spTree>
    <p:extLst>
      <p:ext uri="{BB962C8B-B14F-4D97-AF65-F5344CB8AC3E}">
        <p14:creationId xmlns:p14="http://schemas.microsoft.com/office/powerpoint/2010/main" val="377742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B88CCC8F-9BA6-41DE-AB45-9F12A5F06BC8}" type="slidenum">
              <a:rPr lang="en-US"/>
              <a:pPr>
                <a:defRPr/>
              </a:pPr>
              <a:t>‹#›</a:t>
            </a:fld>
            <a:endParaRPr lang="en-US" dirty="0"/>
          </a:p>
        </p:txBody>
      </p:sp>
    </p:spTree>
    <p:extLst>
      <p:ext uri="{BB962C8B-B14F-4D97-AF65-F5344CB8AC3E}">
        <p14:creationId xmlns:p14="http://schemas.microsoft.com/office/powerpoint/2010/main" val="4220850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0">
                <a:solidFill>
                  <a:srgbClr val="C5900D"/>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imes New Roman" pitchFamily="18" charset="0"/>
                <a:cs typeface="Times New Roman"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sldNum" sz="quarter" idx="10"/>
          </p:nvPr>
        </p:nvSpPr>
        <p:spPr/>
        <p:txBody>
          <a:bodyPr/>
          <a:lstStyle>
            <a:lvl1pPr algn="ctr">
              <a:defRPr sz="1000"/>
            </a:lvl1pPr>
          </a:lstStyle>
          <a:p>
            <a:pPr>
              <a:defRPr/>
            </a:pPr>
            <a:fld id="{F6F58D90-4657-4431-A6AE-1F6ABCD8E724}" type="slidenum">
              <a:rPr lang="en-US" smtClean="0">
                <a:latin typeface="Times New Roman" pitchFamily="18" charset="0"/>
                <a:cs typeface="Times New Roman" pitchFamily="18" charset="0"/>
              </a:rPr>
              <a:pPr>
                <a:defRPr/>
              </a:pPr>
              <a:t>‹#›</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584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Franklin Gothic Medium"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8801"/>
            <a:ext cx="7848600" cy="4267200"/>
          </a:xfrm>
        </p:spPr>
        <p:txBody>
          <a:bodyPr/>
          <a:lstStyle>
            <a:lvl1pPr>
              <a:defRPr sz="28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ctr">
              <a:defRPr sz="1000">
                <a:latin typeface="Times New Roman" pitchFamily="18" charset="0"/>
                <a:cs typeface="Times New Roman" pitchFamily="18" charset="0"/>
              </a:defRPr>
            </a:lvl1pPr>
          </a:lstStyle>
          <a:p>
            <a:pPr>
              <a:defRPr/>
            </a:pPr>
            <a:fld id="{2B239427-2449-4BBA-881C-98646204B715}" type="slidenum">
              <a:rPr lang="en-US" smtClean="0"/>
              <a:pPr>
                <a:defRPr/>
              </a:pPr>
              <a:t>‹#›</a:t>
            </a:fld>
            <a:endParaRPr lang="en-US" dirty="0"/>
          </a:p>
        </p:txBody>
      </p:sp>
    </p:spTree>
    <p:extLst>
      <p:ext uri="{BB962C8B-B14F-4D97-AF65-F5344CB8AC3E}">
        <p14:creationId xmlns:p14="http://schemas.microsoft.com/office/powerpoint/2010/main" val="314727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ctr">
              <a:defRPr/>
            </a:pPr>
            <a:fld id="{D187CE1E-674C-4959-9D93-3FDB48986816}" type="slidenum">
              <a:rPr lang="en-US" sz="1000" smtClean="0">
                <a:latin typeface="Times New Roman"/>
              </a:rPr>
              <a:pPr algn="ctr">
                <a:defRPr/>
              </a:pPr>
              <a:t>‹#›</a:t>
            </a:fld>
            <a:endParaRPr lang="en-US" sz="1000" dirty="0">
              <a:latin typeface="Times New Roman"/>
            </a:endParaRPr>
          </a:p>
        </p:txBody>
      </p:sp>
    </p:spTree>
    <p:extLst>
      <p:ext uri="{BB962C8B-B14F-4D97-AF65-F5344CB8AC3E}">
        <p14:creationId xmlns:p14="http://schemas.microsoft.com/office/powerpoint/2010/main" val="4140162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lvl1pPr>
              <a:defRPr>
                <a:latin typeface="+mj-l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838200" y="1828802"/>
            <a:ext cx="7848600" cy="4525963"/>
          </a:xfrm>
        </p:spPr>
        <p:txBody>
          <a:bodyPr/>
          <a:lstStyle>
            <a:lvl1pPr>
              <a:defRPr sz="2800">
                <a:latin typeface="Times New Roman" pitchFamily="18" charset="0"/>
                <a:cs typeface="Times New Roman" pitchFamily="18" charset="0"/>
              </a:defRPr>
            </a:lvl1p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sz="1000"/>
            </a:lvl1pPr>
          </a:lstStyle>
          <a:p>
            <a:pPr algn="ctr">
              <a:defRPr/>
            </a:pPr>
            <a:fld id="{CC6A672E-6376-40F0-BB5E-D9218185F1A0}" type="slidenum">
              <a:rPr lang="en-US" smtClean="0">
                <a:latin typeface="Times New Roman" pitchFamily="18" charset="0"/>
                <a:cs typeface="Times New Roman" pitchFamily="18" charset="0"/>
              </a:rPr>
              <a:pPr algn="ctr">
                <a:defRPr/>
              </a:pPr>
              <a:t>‹#›</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3828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lvl1pPr>
              <a:defRPr>
                <a:latin typeface="Franklin Gothic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8800"/>
            <a:ext cx="7848600" cy="218598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8200" y="4167188"/>
            <a:ext cx="7848600" cy="2187575"/>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sz="1000"/>
            </a:lvl1pPr>
          </a:lstStyle>
          <a:p>
            <a:pPr algn="ctr">
              <a:defRPr/>
            </a:pPr>
            <a:fld id="{98E684EA-0E50-4064-B287-86E6A1DB9173}" type="slidenum">
              <a:rPr lang="en-US" smtClean="0">
                <a:latin typeface="Times New Roman" pitchFamily="18" charset="0"/>
                <a:cs typeface="Times New Roman" pitchFamily="18" charset="0"/>
              </a:rPr>
              <a:pPr algn="ctr">
                <a:defRPr/>
              </a:pPr>
              <a:t>‹#›</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978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Franklin Gothic Medium"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8801"/>
            <a:ext cx="7848600" cy="4267200"/>
          </a:xfrm>
        </p:spPr>
        <p:txBody>
          <a:bodyPr/>
          <a:lstStyle>
            <a:lvl1pPr>
              <a:defRPr sz="28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ctr">
              <a:defRPr sz="1000">
                <a:latin typeface="Times New Roman" pitchFamily="18" charset="0"/>
                <a:cs typeface="Times New Roman" pitchFamily="18" charset="0"/>
              </a:defRPr>
            </a:lvl1pPr>
          </a:lstStyle>
          <a:p>
            <a:pPr>
              <a:defRPr/>
            </a:pPr>
            <a:fld id="{2B239427-2449-4BBA-881C-98646204B715}"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Times New Roman" pitchFamily="18" charset="0"/>
                <a:cs typeface="Times New Roman" pitchFamily="18" charset="0"/>
              </a:defRPr>
            </a:lvl1pPr>
          </a:lstStyle>
          <a:p>
            <a:pPr>
              <a:defRPr/>
            </a:pPr>
            <a:fld id="{5F10684D-5BED-4C51-BBB4-AF15008528A0}" type="slidenum">
              <a:rPr lang="en-US" smtClean="0"/>
              <a:pPr>
                <a:defRPr/>
              </a:pPr>
              <a:t>‹#›</a:t>
            </a:fld>
            <a:endParaRPr lang="en-US" dirty="0"/>
          </a:p>
        </p:txBody>
      </p:sp>
    </p:spTree>
    <p:extLst>
      <p:ext uri="{BB962C8B-B14F-4D97-AF65-F5344CB8AC3E}">
        <p14:creationId xmlns:p14="http://schemas.microsoft.com/office/powerpoint/2010/main" val="3664603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Franklin Gothic Medium" pitchFamily="34"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77F0670D-3FFF-457D-A655-5007BF857123}" type="slidenum">
              <a:rPr lang="en-US" smtClean="0"/>
              <a:pPr>
                <a:defRPr/>
              </a:pPr>
              <a:t>‹#›</a:t>
            </a:fld>
            <a:endParaRPr lang="en-US" dirty="0"/>
          </a:p>
        </p:txBody>
      </p:sp>
    </p:spTree>
    <p:extLst>
      <p:ext uri="{BB962C8B-B14F-4D97-AF65-F5344CB8AC3E}">
        <p14:creationId xmlns:p14="http://schemas.microsoft.com/office/powerpoint/2010/main" val="69772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A33DF750-3EF2-45E3-9D68-E2F70D081F12}" type="slidenum">
              <a:rPr lang="en-US" smtClean="0"/>
              <a:pPr>
                <a:defRPr/>
              </a:pPr>
              <a:t>‹#›</a:t>
            </a:fld>
            <a:endParaRPr lang="en-US" dirty="0"/>
          </a:p>
        </p:txBody>
      </p:sp>
    </p:spTree>
    <p:extLst>
      <p:ext uri="{BB962C8B-B14F-4D97-AF65-F5344CB8AC3E}">
        <p14:creationId xmlns:p14="http://schemas.microsoft.com/office/powerpoint/2010/main" val="1421784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B88CCC8F-9BA6-41DE-AB45-9F12A5F06BC8}" type="slidenum">
              <a:rPr lang="en-US" smtClean="0"/>
              <a:pPr>
                <a:defRPr/>
              </a:pPr>
              <a:t>‹#›</a:t>
            </a:fld>
            <a:endParaRPr lang="en-US" dirty="0"/>
          </a:p>
        </p:txBody>
      </p:sp>
    </p:spTree>
    <p:extLst>
      <p:ext uri="{BB962C8B-B14F-4D97-AF65-F5344CB8AC3E}">
        <p14:creationId xmlns:p14="http://schemas.microsoft.com/office/powerpoint/2010/main" val="110154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5F10684D-5BED-4C51-BBB4-AF15008528A0}" type="slidenum">
              <a:rPr lang="en-US" smtClean="0"/>
              <a:pPr>
                <a:defRPr/>
              </a:pPr>
              <a:t>‹#›</a:t>
            </a:fld>
            <a:endParaRPr lang="en-US" dirty="0"/>
          </a:p>
        </p:txBody>
      </p:sp>
    </p:spTree>
    <p:extLst>
      <p:ext uri="{BB962C8B-B14F-4D97-AF65-F5344CB8AC3E}">
        <p14:creationId xmlns:p14="http://schemas.microsoft.com/office/powerpoint/2010/main" val="2298096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5F10684D-5BED-4C51-BBB4-AF15008528A0}" type="slidenum">
              <a:rPr lang="en-US"/>
              <a:pPr>
                <a:defRPr/>
              </a:pPr>
              <a:t>‹#›</a:t>
            </a:fld>
            <a:endParaRPr lang="en-US" dirty="0"/>
          </a:p>
        </p:txBody>
      </p:sp>
    </p:spTree>
    <p:extLst>
      <p:ext uri="{BB962C8B-B14F-4D97-AF65-F5344CB8AC3E}">
        <p14:creationId xmlns:p14="http://schemas.microsoft.com/office/powerpoint/2010/main" val="3337255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A33DF750-3EF2-45E3-9D68-E2F70D081F12}" type="slidenum">
              <a:rPr lang="en-US"/>
              <a:pPr>
                <a:defRPr/>
              </a:pPr>
              <a:t>‹#›</a:t>
            </a:fld>
            <a:endParaRPr lang="en-US" dirty="0"/>
          </a:p>
        </p:txBody>
      </p:sp>
    </p:spTree>
    <p:extLst>
      <p:ext uri="{BB962C8B-B14F-4D97-AF65-F5344CB8AC3E}">
        <p14:creationId xmlns:p14="http://schemas.microsoft.com/office/powerpoint/2010/main" val="420783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77F0670D-3FFF-457D-A655-5007BF857123}" type="slidenum">
              <a:rPr lang="en-US"/>
              <a:pPr>
                <a:defRPr/>
              </a:pPr>
              <a:t>‹#›</a:t>
            </a:fld>
            <a:endParaRPr lang="en-US" dirty="0"/>
          </a:p>
        </p:txBody>
      </p:sp>
    </p:spTree>
    <p:extLst>
      <p:ext uri="{BB962C8B-B14F-4D97-AF65-F5344CB8AC3E}">
        <p14:creationId xmlns:p14="http://schemas.microsoft.com/office/powerpoint/2010/main" val="3436044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200"/>
            </a:lvl1pPr>
          </a:lstStyle>
          <a:p>
            <a:pPr>
              <a:defRPr/>
            </a:pPr>
            <a:fld id="{B88CCC8F-9BA6-41DE-AB45-9F12A5F06BC8}" type="slidenum">
              <a:rPr lang="en-US"/>
              <a:pPr>
                <a:defRPr/>
              </a:pPr>
              <a:t>‹#›</a:t>
            </a:fld>
            <a:endParaRPr lang="en-US" dirty="0"/>
          </a:p>
        </p:txBody>
      </p:sp>
    </p:spTree>
    <p:extLst>
      <p:ext uri="{BB962C8B-B14F-4D97-AF65-F5344CB8AC3E}">
        <p14:creationId xmlns:p14="http://schemas.microsoft.com/office/powerpoint/2010/main" val="196859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ctr">
              <a:defRPr/>
            </a:pPr>
            <a:fld id="{D187CE1E-674C-4959-9D93-3FDB48986816}" type="slidenum">
              <a:rPr lang="en-US" sz="1000" smtClean="0">
                <a:latin typeface="+mn-lt"/>
              </a:rPr>
              <a:pPr algn="ctr">
                <a:defRPr/>
              </a:pPr>
              <a:t>‹#›</a:t>
            </a:fld>
            <a:endParaRPr lang="en-US" sz="1000"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lvl1pPr>
              <a:defRPr>
                <a:latin typeface="+mj-l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838200" y="1828803"/>
            <a:ext cx="7848600" cy="4525963"/>
          </a:xfrm>
        </p:spPr>
        <p:txBody>
          <a:bodyPr/>
          <a:lstStyle>
            <a:lvl1pPr>
              <a:defRPr sz="2800">
                <a:latin typeface="Times New Roman" pitchFamily="18" charset="0"/>
                <a:cs typeface="Times New Roman" pitchFamily="18" charset="0"/>
              </a:defRPr>
            </a:lvl1p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sz="1000"/>
            </a:lvl1pPr>
          </a:lstStyle>
          <a:p>
            <a:pPr algn="ctr">
              <a:defRPr/>
            </a:pPr>
            <a:fld id="{CC6A672E-6376-40F0-BB5E-D9218185F1A0}" type="slidenum">
              <a:rPr lang="en-US" smtClean="0">
                <a:latin typeface="Times New Roman" pitchFamily="18" charset="0"/>
                <a:cs typeface="Times New Roman" pitchFamily="18" charset="0"/>
              </a:rPr>
              <a:pPr algn="ctr">
                <a:defRPr/>
              </a:pPr>
              <a:t>‹#›</a:t>
            </a:fld>
            <a:endParaRPr lang="en-US" dirty="0">
              <a:latin typeface="Times New Roman" pitchFamily="18" charset="0"/>
              <a:cs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lvl1pPr>
              <a:defRPr>
                <a:latin typeface="Franklin Gothic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8800"/>
            <a:ext cx="7848600" cy="218598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8200" y="4167188"/>
            <a:ext cx="7848600" cy="2187575"/>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sz="1000"/>
            </a:lvl1pPr>
          </a:lstStyle>
          <a:p>
            <a:pPr algn="ctr">
              <a:defRPr/>
            </a:pPr>
            <a:fld id="{98E684EA-0E50-4064-B287-86E6A1DB9173}" type="slidenum">
              <a:rPr lang="en-US" smtClean="0">
                <a:latin typeface="Times New Roman" pitchFamily="18" charset="0"/>
                <a:cs typeface="Times New Roman" pitchFamily="18" charset="0"/>
              </a:rPr>
              <a:pPr algn="ctr">
                <a:defRPr/>
              </a:pPr>
              <a:t>‹#›</a:t>
            </a:fld>
            <a:endParaRPr lang="en-US" dirty="0">
              <a:latin typeface="Times New Roman" pitchFamily="18" charset="0"/>
              <a:cs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Times New Roman" pitchFamily="18" charset="0"/>
                <a:cs typeface="Times New Roman" pitchFamily="18" charset="0"/>
              </a:defRPr>
            </a:lvl1pPr>
          </a:lstStyle>
          <a:p>
            <a:pPr>
              <a:defRPr/>
            </a:pPr>
            <a:fld id="{5F10684D-5BED-4C51-BBB4-AF15008528A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Franklin Gothic Medium" pitchFamily="34" charset="0"/>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77F0670D-3FFF-457D-A655-5007BF85712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A33DF750-3EF2-45E3-9D68-E2F70D081F12}" type="slidenum">
              <a:rPr lang="en-US" smtClean="0"/>
              <a:pPr>
                <a:defRPr/>
              </a:pPr>
              <a:t>‹#›</a:t>
            </a:fld>
            <a:endParaRPr lang="en-US" dirty="0"/>
          </a:p>
        </p:txBody>
      </p:sp>
    </p:spTree>
    <p:extLst>
      <p:ext uri="{BB962C8B-B14F-4D97-AF65-F5344CB8AC3E}">
        <p14:creationId xmlns:p14="http://schemas.microsoft.com/office/powerpoint/2010/main" val="293689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Times New Roman" pitchFamily="18" charset="0"/>
              </a:defRPr>
            </a:lvl1p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lgn="ctr">
              <a:defRPr sz="1000">
                <a:latin typeface="+mn-lt"/>
              </a:defRPr>
            </a:lvl1pPr>
          </a:lstStyle>
          <a:p>
            <a:pPr>
              <a:defRPr/>
            </a:pPr>
            <a:fld id="{B88CCC8F-9BA6-41DE-AB45-9F12A5F06BC8}" type="slidenum">
              <a:rPr lang="en-US" smtClean="0"/>
              <a:pPr>
                <a:defRPr/>
              </a:pPr>
              <a:t>‹#›</a:t>
            </a:fld>
            <a:endParaRPr lang="en-US" dirty="0"/>
          </a:p>
        </p:txBody>
      </p:sp>
    </p:spTree>
    <p:extLst>
      <p:ext uri="{BB962C8B-B14F-4D97-AF65-F5344CB8AC3E}">
        <p14:creationId xmlns:p14="http://schemas.microsoft.com/office/powerpoint/2010/main" val="178355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304800"/>
            <a:ext cx="76962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838200" y="1828803"/>
            <a:ext cx="78486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endParaRPr lang="en-US" dirty="0" smtClean="0"/>
          </a:p>
        </p:txBody>
      </p:sp>
      <p:sp>
        <p:nvSpPr>
          <p:cNvPr id="1030" name="Rectangle 6"/>
          <p:cNvSpPr>
            <a:spLocks noGrp="1" noChangeArrowheads="1"/>
          </p:cNvSpPr>
          <p:nvPr>
            <p:ph type="sldNum" sz="quarter" idx="4"/>
          </p:nvPr>
        </p:nvSpPr>
        <p:spPr bwMode="auto">
          <a:xfrm>
            <a:off x="3429000" y="6172200"/>
            <a:ext cx="27432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sz="1400">
                <a:solidFill>
                  <a:srgbClr val="660066"/>
                </a:solidFill>
                <a:latin typeface="Adobe Caslon Pro" pitchFamily="18" charset="0"/>
                <a:cs typeface="Arial" charset="0"/>
              </a:defRPr>
            </a:lvl1pPr>
          </a:lstStyle>
          <a:p>
            <a:pPr algn="ctr">
              <a:defRPr/>
            </a:pPr>
            <a:fld id="{AFFE7A4D-9538-4CF8-8FD2-BEF5672B3090}" type="slidenum">
              <a:rPr lang="en-US" smtClean="0"/>
              <a:pPr algn="ctr">
                <a:defRPr/>
              </a:pPr>
              <a:t>‹#›</a:t>
            </a:fld>
            <a:endParaRPr lang="en-US" dirty="0"/>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749" y="2"/>
            <a:ext cx="9167751" cy="6875813"/>
          </a:xfrm>
          <a:prstGeom prst="rect">
            <a:avLst/>
          </a:prstGeom>
        </p:spPr>
      </p:pic>
    </p:spTree>
  </p:cSld>
  <p:clrMap bg1="lt1" tx1="dk1" bg2="lt2" tx2="dk2" accent1="accent1" accent2="accent2" accent3="accent3" accent4="accent4" accent5="accent5" accent6="accent6" hlink="hlink" folHlink="folHlink"/>
  <p:sldLayoutIdLst>
    <p:sldLayoutId id="2147484785" r:id="rId1"/>
    <p:sldLayoutId id="2147484786" r:id="rId2"/>
    <p:sldLayoutId id="2147484777" r:id="rId3"/>
    <p:sldLayoutId id="2147484782" r:id="rId4"/>
    <p:sldLayoutId id="2147484783" r:id="rId5"/>
    <p:sldLayoutId id="2147484787" r:id="rId6"/>
    <p:sldLayoutId id="2147484789" r:id="rId7"/>
    <p:sldLayoutId id="2147484829" r:id="rId8"/>
    <p:sldLayoutId id="2147484830" r:id="rId9"/>
    <p:sldLayoutId id="2147484806" r:id="rId10"/>
    <p:sldLayoutId id="2147484825" r:id="rId11"/>
    <p:sldLayoutId id="2147484826" r:id="rId12"/>
    <p:sldLayoutId id="2147484827" r:id="rId13"/>
    <p:sldLayoutId id="2147484828" r:id="rId14"/>
  </p:sldLayoutIdLst>
  <p:hf hdr="0" ftr="0" dt="0"/>
  <p:txStyles>
    <p:titleStyle>
      <a:lvl1pPr algn="ctr" rtl="0" eaLnBrk="0" fontAlgn="base" hangingPunct="0">
        <a:spcBef>
          <a:spcPct val="0"/>
        </a:spcBef>
        <a:spcAft>
          <a:spcPct val="0"/>
        </a:spcAft>
        <a:defRPr sz="4000" b="1">
          <a:solidFill>
            <a:srgbClr val="C5900D"/>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5pPr>
      <a:lvl6pPr marL="457039" algn="ctr" rtl="0" fontAlgn="base">
        <a:spcBef>
          <a:spcPct val="0"/>
        </a:spcBef>
        <a:spcAft>
          <a:spcPct val="0"/>
        </a:spcAft>
        <a:defRPr sz="4400" b="1">
          <a:solidFill>
            <a:srgbClr val="C5900D"/>
          </a:solidFill>
          <a:latin typeface="High Strung" pitchFamily="2" charset="0"/>
          <a:cs typeface="Arial" charset="0"/>
        </a:defRPr>
      </a:lvl6pPr>
      <a:lvl7pPr marL="914079" algn="ctr" rtl="0" fontAlgn="base">
        <a:spcBef>
          <a:spcPct val="0"/>
        </a:spcBef>
        <a:spcAft>
          <a:spcPct val="0"/>
        </a:spcAft>
        <a:defRPr sz="4400" b="1">
          <a:solidFill>
            <a:srgbClr val="C5900D"/>
          </a:solidFill>
          <a:latin typeface="High Strung" pitchFamily="2" charset="0"/>
          <a:cs typeface="Arial" charset="0"/>
        </a:defRPr>
      </a:lvl7pPr>
      <a:lvl8pPr marL="1371119" algn="ctr" rtl="0" fontAlgn="base">
        <a:spcBef>
          <a:spcPct val="0"/>
        </a:spcBef>
        <a:spcAft>
          <a:spcPct val="0"/>
        </a:spcAft>
        <a:defRPr sz="4400" b="1">
          <a:solidFill>
            <a:srgbClr val="C5900D"/>
          </a:solidFill>
          <a:latin typeface="High Strung" pitchFamily="2" charset="0"/>
          <a:cs typeface="Arial" charset="0"/>
        </a:defRPr>
      </a:lvl8pPr>
      <a:lvl9pPr marL="1828159" algn="ctr" rtl="0" fontAlgn="base">
        <a:spcBef>
          <a:spcPct val="0"/>
        </a:spcBef>
        <a:spcAft>
          <a:spcPct val="0"/>
        </a:spcAft>
        <a:defRPr sz="4400" b="1">
          <a:solidFill>
            <a:srgbClr val="C5900D"/>
          </a:solidFill>
          <a:latin typeface="High Strung" pitchFamily="2" charset="0"/>
          <a:cs typeface="Arial" charset="0"/>
        </a:defRPr>
      </a:lvl9pPr>
    </p:titleStyle>
    <p:bodyStyle>
      <a:lvl1pPr marL="342780" indent="-342780" algn="l" rtl="0" eaLnBrk="0" fontAlgn="base" hangingPunct="0">
        <a:spcBef>
          <a:spcPct val="20000"/>
        </a:spcBef>
        <a:spcAft>
          <a:spcPct val="0"/>
        </a:spcAft>
        <a:buChar char="•"/>
        <a:defRPr sz="3200" b="1">
          <a:solidFill>
            <a:srgbClr val="660066"/>
          </a:solidFill>
          <a:latin typeface="+mn-lt"/>
          <a:ea typeface="+mn-ea"/>
          <a:cs typeface="+mn-cs"/>
        </a:defRPr>
      </a:lvl1pPr>
      <a:lvl2pPr marL="742689" indent="-285650" algn="l" rtl="0" eaLnBrk="0" fontAlgn="base" hangingPunct="0">
        <a:spcBef>
          <a:spcPct val="20000"/>
        </a:spcBef>
        <a:spcAft>
          <a:spcPct val="0"/>
        </a:spcAft>
        <a:buChar char="–"/>
        <a:defRPr sz="2800" b="1">
          <a:solidFill>
            <a:srgbClr val="660066"/>
          </a:solidFill>
          <a:latin typeface="+mn-lt"/>
          <a:cs typeface="+mn-cs"/>
        </a:defRPr>
      </a:lvl2pPr>
      <a:lvl3pPr marL="1142599" indent="-228519" algn="l" rtl="0" eaLnBrk="0" fontAlgn="base" hangingPunct="0">
        <a:spcBef>
          <a:spcPct val="20000"/>
        </a:spcBef>
        <a:spcAft>
          <a:spcPct val="0"/>
        </a:spcAft>
        <a:buChar char="•"/>
        <a:defRPr sz="2400" b="1">
          <a:solidFill>
            <a:srgbClr val="660066"/>
          </a:solidFill>
          <a:latin typeface="+mn-lt"/>
          <a:cs typeface="+mn-cs"/>
        </a:defRPr>
      </a:lvl3pPr>
      <a:lvl4pPr marL="1599638" indent="-228519" algn="l" rtl="0" eaLnBrk="0" fontAlgn="base" hangingPunct="0">
        <a:spcBef>
          <a:spcPct val="20000"/>
        </a:spcBef>
        <a:spcAft>
          <a:spcPct val="0"/>
        </a:spcAft>
        <a:buChar char="–"/>
        <a:defRPr sz="2000" b="1">
          <a:solidFill>
            <a:srgbClr val="660066"/>
          </a:solidFill>
          <a:latin typeface="+mn-lt"/>
          <a:cs typeface="+mn-cs"/>
        </a:defRPr>
      </a:lvl4pPr>
      <a:lvl5pPr marL="2056678" indent="-228519" algn="l" rtl="0" eaLnBrk="0" fontAlgn="base" hangingPunct="0">
        <a:spcBef>
          <a:spcPct val="20000"/>
        </a:spcBef>
        <a:spcAft>
          <a:spcPct val="0"/>
        </a:spcAft>
        <a:buChar char="»"/>
        <a:defRPr sz="2000" b="1">
          <a:solidFill>
            <a:srgbClr val="660066"/>
          </a:solidFill>
          <a:latin typeface="+mn-lt"/>
          <a:cs typeface="+mn-cs"/>
        </a:defRPr>
      </a:lvl5pPr>
      <a:lvl6pPr marL="2513718" indent="-228519" algn="l" rtl="0" fontAlgn="base">
        <a:spcBef>
          <a:spcPct val="20000"/>
        </a:spcBef>
        <a:spcAft>
          <a:spcPct val="0"/>
        </a:spcAft>
        <a:buChar char="»"/>
        <a:defRPr sz="2000" b="1">
          <a:solidFill>
            <a:srgbClr val="660066"/>
          </a:solidFill>
          <a:latin typeface="+mn-lt"/>
          <a:cs typeface="+mn-cs"/>
        </a:defRPr>
      </a:lvl6pPr>
      <a:lvl7pPr marL="2970758" indent="-228519" algn="l" rtl="0" fontAlgn="base">
        <a:spcBef>
          <a:spcPct val="20000"/>
        </a:spcBef>
        <a:spcAft>
          <a:spcPct val="0"/>
        </a:spcAft>
        <a:buChar char="»"/>
        <a:defRPr sz="2000" b="1">
          <a:solidFill>
            <a:srgbClr val="660066"/>
          </a:solidFill>
          <a:latin typeface="+mn-lt"/>
          <a:cs typeface="+mn-cs"/>
        </a:defRPr>
      </a:lvl7pPr>
      <a:lvl8pPr marL="3427797" indent="-228519" algn="l" rtl="0" fontAlgn="base">
        <a:spcBef>
          <a:spcPct val="20000"/>
        </a:spcBef>
        <a:spcAft>
          <a:spcPct val="0"/>
        </a:spcAft>
        <a:buChar char="»"/>
        <a:defRPr sz="2000" b="1">
          <a:solidFill>
            <a:srgbClr val="660066"/>
          </a:solidFill>
          <a:latin typeface="+mn-lt"/>
          <a:cs typeface="+mn-cs"/>
        </a:defRPr>
      </a:lvl8pPr>
      <a:lvl9pPr marL="3884837" indent="-228519" algn="l" rtl="0" fontAlgn="base">
        <a:spcBef>
          <a:spcPct val="20000"/>
        </a:spcBef>
        <a:spcAft>
          <a:spcPct val="0"/>
        </a:spcAft>
        <a:buChar char="»"/>
        <a:defRPr sz="2000" b="1">
          <a:solidFill>
            <a:srgbClr val="660066"/>
          </a:solidFill>
          <a:latin typeface="+mn-lt"/>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304800"/>
            <a:ext cx="7696200" cy="114300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838200" y="1828802"/>
            <a:ext cx="78486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endParaRPr lang="en-US" dirty="0" smtClean="0"/>
          </a:p>
        </p:txBody>
      </p:sp>
      <p:sp>
        <p:nvSpPr>
          <p:cNvPr id="1030" name="Rectangle 6"/>
          <p:cNvSpPr>
            <a:spLocks noGrp="1" noChangeArrowheads="1"/>
          </p:cNvSpPr>
          <p:nvPr>
            <p:ph type="sldNum" sz="quarter" idx="4"/>
          </p:nvPr>
        </p:nvSpPr>
        <p:spPr bwMode="auto">
          <a:xfrm>
            <a:off x="3429000" y="6172200"/>
            <a:ext cx="2743200" cy="4762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a:defRPr sz="1400">
                <a:solidFill>
                  <a:srgbClr val="660066"/>
                </a:solidFill>
                <a:latin typeface="Adobe Caslon Pro" pitchFamily="18" charset="0"/>
                <a:cs typeface="Arial" charset="0"/>
              </a:defRPr>
            </a:lvl1pPr>
          </a:lstStyle>
          <a:p>
            <a:pPr algn="ctr" defTabSz="914293">
              <a:defRPr/>
            </a:pPr>
            <a:fld id="{AFFE7A4D-9538-4CF8-8FD2-BEF5672B3090}" type="slidenum">
              <a:rPr lang="en-US" smtClean="0"/>
              <a:pPr algn="ctr" defTabSz="914293">
                <a:defRPr/>
              </a:pPr>
              <a:t>‹#›</a:t>
            </a:fld>
            <a:endParaRPr lang="en-US" dirty="0"/>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750" y="1"/>
            <a:ext cx="9167751" cy="6875813"/>
          </a:xfrm>
          <a:prstGeom prst="rect">
            <a:avLst/>
          </a:prstGeom>
        </p:spPr>
      </p:pic>
    </p:spTree>
    <p:extLst>
      <p:ext uri="{BB962C8B-B14F-4D97-AF65-F5344CB8AC3E}">
        <p14:creationId xmlns:p14="http://schemas.microsoft.com/office/powerpoint/2010/main" val="3668640295"/>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45" r:id="rId14"/>
  </p:sldLayoutIdLst>
  <p:hf hdr="0" ftr="0" dt="0"/>
  <p:txStyles>
    <p:titleStyle>
      <a:lvl1pPr algn="ctr" rtl="0" eaLnBrk="0" fontAlgn="base" hangingPunct="0">
        <a:spcBef>
          <a:spcPct val="0"/>
        </a:spcBef>
        <a:spcAft>
          <a:spcPct val="0"/>
        </a:spcAft>
        <a:defRPr sz="4000" b="1">
          <a:solidFill>
            <a:srgbClr val="C5900D"/>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rgbClr val="C5900D"/>
          </a:solidFill>
          <a:latin typeface="Times New Roman" pitchFamily="18" charset="0"/>
          <a:cs typeface="Times New Roman" pitchFamily="18" charset="0"/>
        </a:defRPr>
      </a:lvl5pPr>
      <a:lvl6pPr marL="457092" algn="ctr" rtl="0" fontAlgn="base">
        <a:spcBef>
          <a:spcPct val="0"/>
        </a:spcBef>
        <a:spcAft>
          <a:spcPct val="0"/>
        </a:spcAft>
        <a:defRPr sz="4400" b="1">
          <a:solidFill>
            <a:srgbClr val="C5900D"/>
          </a:solidFill>
          <a:latin typeface="High Strung" pitchFamily="2" charset="0"/>
          <a:cs typeface="Arial" charset="0"/>
        </a:defRPr>
      </a:lvl6pPr>
      <a:lvl7pPr marL="914186" algn="ctr" rtl="0" fontAlgn="base">
        <a:spcBef>
          <a:spcPct val="0"/>
        </a:spcBef>
        <a:spcAft>
          <a:spcPct val="0"/>
        </a:spcAft>
        <a:defRPr sz="4400" b="1">
          <a:solidFill>
            <a:srgbClr val="C5900D"/>
          </a:solidFill>
          <a:latin typeface="High Strung" pitchFamily="2" charset="0"/>
          <a:cs typeface="Arial" charset="0"/>
        </a:defRPr>
      </a:lvl7pPr>
      <a:lvl8pPr marL="1371279" algn="ctr" rtl="0" fontAlgn="base">
        <a:spcBef>
          <a:spcPct val="0"/>
        </a:spcBef>
        <a:spcAft>
          <a:spcPct val="0"/>
        </a:spcAft>
        <a:defRPr sz="4400" b="1">
          <a:solidFill>
            <a:srgbClr val="C5900D"/>
          </a:solidFill>
          <a:latin typeface="High Strung" pitchFamily="2" charset="0"/>
          <a:cs typeface="Arial" charset="0"/>
        </a:defRPr>
      </a:lvl8pPr>
      <a:lvl9pPr marL="1828373" algn="ctr" rtl="0" fontAlgn="base">
        <a:spcBef>
          <a:spcPct val="0"/>
        </a:spcBef>
        <a:spcAft>
          <a:spcPct val="0"/>
        </a:spcAft>
        <a:defRPr sz="4400" b="1">
          <a:solidFill>
            <a:srgbClr val="C5900D"/>
          </a:solidFill>
          <a:latin typeface="High Strung" pitchFamily="2" charset="0"/>
          <a:cs typeface="Arial" charset="0"/>
        </a:defRPr>
      </a:lvl9pPr>
    </p:titleStyle>
    <p:bodyStyle>
      <a:lvl1pPr marL="342820" indent="-342820" algn="l" rtl="0" eaLnBrk="0" fontAlgn="base" hangingPunct="0">
        <a:spcBef>
          <a:spcPct val="20000"/>
        </a:spcBef>
        <a:spcAft>
          <a:spcPct val="0"/>
        </a:spcAft>
        <a:buChar char="•"/>
        <a:defRPr sz="3200" b="1">
          <a:solidFill>
            <a:srgbClr val="660066"/>
          </a:solidFill>
          <a:latin typeface="+mn-lt"/>
          <a:ea typeface="+mn-ea"/>
          <a:cs typeface="+mn-cs"/>
        </a:defRPr>
      </a:lvl1pPr>
      <a:lvl2pPr marL="742776" indent="-285684" algn="l" rtl="0" eaLnBrk="0" fontAlgn="base" hangingPunct="0">
        <a:spcBef>
          <a:spcPct val="20000"/>
        </a:spcBef>
        <a:spcAft>
          <a:spcPct val="0"/>
        </a:spcAft>
        <a:buChar char="–"/>
        <a:defRPr sz="2800" b="1">
          <a:solidFill>
            <a:srgbClr val="660066"/>
          </a:solidFill>
          <a:latin typeface="+mn-lt"/>
          <a:cs typeface="+mn-cs"/>
        </a:defRPr>
      </a:lvl2pPr>
      <a:lvl3pPr marL="1142733" indent="-228546" algn="l" rtl="0" eaLnBrk="0" fontAlgn="base" hangingPunct="0">
        <a:spcBef>
          <a:spcPct val="20000"/>
        </a:spcBef>
        <a:spcAft>
          <a:spcPct val="0"/>
        </a:spcAft>
        <a:buChar char="•"/>
        <a:defRPr sz="2400" b="1">
          <a:solidFill>
            <a:srgbClr val="660066"/>
          </a:solidFill>
          <a:latin typeface="+mn-lt"/>
          <a:cs typeface="+mn-cs"/>
        </a:defRPr>
      </a:lvl3pPr>
      <a:lvl4pPr marL="1599825" indent="-228546" algn="l" rtl="0" eaLnBrk="0" fontAlgn="base" hangingPunct="0">
        <a:spcBef>
          <a:spcPct val="20000"/>
        </a:spcBef>
        <a:spcAft>
          <a:spcPct val="0"/>
        </a:spcAft>
        <a:buChar char="–"/>
        <a:defRPr sz="2000" b="1">
          <a:solidFill>
            <a:srgbClr val="660066"/>
          </a:solidFill>
          <a:latin typeface="+mn-lt"/>
          <a:cs typeface="+mn-cs"/>
        </a:defRPr>
      </a:lvl4pPr>
      <a:lvl5pPr marL="2056919" indent="-228546" algn="l" rtl="0" eaLnBrk="0" fontAlgn="base" hangingPunct="0">
        <a:spcBef>
          <a:spcPct val="20000"/>
        </a:spcBef>
        <a:spcAft>
          <a:spcPct val="0"/>
        </a:spcAft>
        <a:buChar char="»"/>
        <a:defRPr sz="2000" b="1">
          <a:solidFill>
            <a:srgbClr val="660066"/>
          </a:solidFill>
          <a:latin typeface="+mn-lt"/>
          <a:cs typeface="+mn-cs"/>
        </a:defRPr>
      </a:lvl5pPr>
      <a:lvl6pPr marL="2514012" indent="-228546" algn="l" rtl="0" fontAlgn="base">
        <a:spcBef>
          <a:spcPct val="20000"/>
        </a:spcBef>
        <a:spcAft>
          <a:spcPct val="0"/>
        </a:spcAft>
        <a:buChar char="»"/>
        <a:defRPr sz="2000" b="1">
          <a:solidFill>
            <a:srgbClr val="660066"/>
          </a:solidFill>
          <a:latin typeface="+mn-lt"/>
          <a:cs typeface="+mn-cs"/>
        </a:defRPr>
      </a:lvl6pPr>
      <a:lvl7pPr marL="2971106" indent="-228546" algn="l" rtl="0" fontAlgn="base">
        <a:spcBef>
          <a:spcPct val="20000"/>
        </a:spcBef>
        <a:spcAft>
          <a:spcPct val="0"/>
        </a:spcAft>
        <a:buChar char="»"/>
        <a:defRPr sz="2000" b="1">
          <a:solidFill>
            <a:srgbClr val="660066"/>
          </a:solidFill>
          <a:latin typeface="+mn-lt"/>
          <a:cs typeface="+mn-cs"/>
        </a:defRPr>
      </a:lvl7pPr>
      <a:lvl8pPr marL="3428198" indent="-228546" algn="l" rtl="0" fontAlgn="base">
        <a:spcBef>
          <a:spcPct val="20000"/>
        </a:spcBef>
        <a:spcAft>
          <a:spcPct val="0"/>
        </a:spcAft>
        <a:buChar char="»"/>
        <a:defRPr sz="2000" b="1">
          <a:solidFill>
            <a:srgbClr val="660066"/>
          </a:solidFill>
          <a:latin typeface="+mn-lt"/>
          <a:cs typeface="+mn-cs"/>
        </a:defRPr>
      </a:lvl8pPr>
      <a:lvl9pPr marL="3885292" indent="-228546" algn="l" rtl="0" fontAlgn="base">
        <a:spcBef>
          <a:spcPct val="20000"/>
        </a:spcBef>
        <a:spcAft>
          <a:spcPct val="0"/>
        </a:spcAft>
        <a:buChar char="»"/>
        <a:defRPr sz="2000" b="1">
          <a:solidFill>
            <a:srgbClr val="660066"/>
          </a:solidFill>
          <a:latin typeface="+mn-lt"/>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bhchp.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desc.org/"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z="1100" dirty="0" smtClean="0">
                <a:latin typeface="Times New Roman" pitchFamily="18" charset="0"/>
                <a:cs typeface="Times New Roman" pitchFamily="18" charset="0"/>
              </a:rPr>
              <a:t>February 18, </a:t>
            </a:r>
            <a:r>
              <a:rPr lang="en-US" sz="1100" dirty="0">
                <a:latin typeface="Times New Roman" pitchFamily="18" charset="0"/>
                <a:cs typeface="Times New Roman" pitchFamily="18" charset="0"/>
              </a:rPr>
              <a:t>2013</a:t>
            </a:r>
          </a:p>
        </p:txBody>
      </p:sp>
      <p:sp>
        <p:nvSpPr>
          <p:cNvPr id="3" name="Subtitle 2"/>
          <p:cNvSpPr>
            <a:spLocks noGrp="1"/>
          </p:cNvSpPr>
          <p:nvPr>
            <p:ph type="subTitle" idx="1"/>
          </p:nvPr>
        </p:nvSpPr>
        <p:spPr>
          <a:xfrm>
            <a:off x="900545" y="5277226"/>
            <a:ext cx="7467600" cy="560450"/>
          </a:xfrm>
        </p:spPr>
        <p:txBody>
          <a:bodyPr/>
          <a:lstStyle/>
          <a:p>
            <a:r>
              <a:rPr lang="en-US" sz="2900" dirty="0"/>
              <a:t>Alaska Mental Health Trust Authority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9049">
            <a:off x="772566" y="690556"/>
            <a:ext cx="3371286" cy="4360940"/>
          </a:xfrm>
          <a:prstGeom prst="rect">
            <a:avLst/>
          </a:prstGeom>
          <a:ln>
            <a:noFill/>
          </a:ln>
          <a:effectLst>
            <a:softEdge rad="112500"/>
          </a:effectLst>
        </p:spPr>
      </p:pic>
      <p:sp>
        <p:nvSpPr>
          <p:cNvPr id="9219" name="Rectangle 4"/>
          <p:cNvSpPr>
            <a:spLocks noGrp="1" noChangeArrowheads="1"/>
          </p:cNvSpPr>
          <p:nvPr>
            <p:ph type="ctrTitle"/>
          </p:nvPr>
        </p:nvSpPr>
        <p:spPr>
          <a:xfrm>
            <a:off x="3810000" y="914400"/>
            <a:ext cx="4953000" cy="3048000"/>
          </a:xfrm>
        </p:spPr>
        <p:txBody>
          <a:bodyPr/>
          <a:lstStyle/>
          <a:p>
            <a:pPr eaLnBrk="1" hangingPunct="1"/>
            <a:r>
              <a:rPr lang="en-US" sz="4300" b="1" dirty="0" smtClean="0">
                <a:cs typeface="Times New Roman" pitchFamily="18" charset="0"/>
              </a:rPr>
              <a:t>House </a:t>
            </a:r>
            <a:r>
              <a:rPr lang="en-US" sz="4300" b="1" dirty="0">
                <a:cs typeface="Times New Roman" pitchFamily="18" charset="0"/>
              </a:rPr>
              <a:t>Finance </a:t>
            </a:r>
            <a:br>
              <a:rPr lang="en-US" sz="4300" b="1" dirty="0">
                <a:cs typeface="Times New Roman" pitchFamily="18" charset="0"/>
              </a:rPr>
            </a:br>
            <a:r>
              <a:rPr lang="en-US" sz="4300" b="1" dirty="0" smtClean="0">
                <a:cs typeface="Times New Roman" pitchFamily="18" charset="0"/>
              </a:rPr>
              <a:t>Health &amp; Social Services  </a:t>
            </a:r>
            <a:br>
              <a:rPr lang="en-US" sz="4300" b="1" dirty="0" smtClean="0">
                <a:cs typeface="Times New Roman" pitchFamily="18" charset="0"/>
              </a:rPr>
            </a:br>
            <a:r>
              <a:rPr lang="en-US" sz="4300" b="1" dirty="0" smtClean="0">
                <a:cs typeface="Times New Roman" pitchFamily="18" charset="0"/>
              </a:rPr>
              <a:t>Subcommittee </a:t>
            </a:r>
            <a:r>
              <a:rPr lang="en-US" sz="4300" b="1" dirty="0">
                <a:cs typeface="Times New Roman" pitchFamily="18" charset="0"/>
              </a:rPr>
              <a:t/>
            </a:r>
            <a:br>
              <a:rPr lang="en-US" sz="4300" b="1" dirty="0">
                <a:cs typeface="Times New Roman" pitchFamily="18" charset="0"/>
              </a:rPr>
            </a:br>
            <a:r>
              <a:rPr lang="en-US" sz="4300" b="1" dirty="0">
                <a:cs typeface="Times New Roman" pitchFamily="18" charset="0"/>
              </a:rPr>
              <a:t>FY14 </a:t>
            </a:r>
            <a:r>
              <a:rPr lang="en-US" sz="4300" b="1" dirty="0" smtClean="0">
                <a:cs typeface="Times New Roman" pitchFamily="18" charset="0"/>
              </a:rPr>
              <a:t>Budget</a:t>
            </a:r>
            <a:endParaRPr lang="en-US" sz="4300" b="1" dirty="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90600" y="304800"/>
            <a:ext cx="7696200" cy="838200"/>
          </a:xfrm>
        </p:spPr>
        <p:txBody>
          <a:bodyPr/>
          <a:lstStyle/>
          <a:p>
            <a:pPr eaLnBrk="1" hangingPunct="1">
              <a:defRPr/>
            </a:pPr>
            <a:r>
              <a:rPr lang="en-US" dirty="0" smtClean="0">
                <a:latin typeface="Franklin Gothic Medium" pitchFamily="34" charset="0"/>
              </a:rPr>
              <a:t>Results for Beneficiaries</a:t>
            </a:r>
            <a:endParaRPr lang="en-US" sz="2800" dirty="0">
              <a:solidFill>
                <a:srgbClr val="660066"/>
              </a:solidFill>
              <a:latin typeface="Times New Roman" pitchFamily="18" charset="0"/>
              <a:ea typeface="+mn-ea"/>
            </a:endParaRPr>
          </a:p>
        </p:txBody>
      </p:sp>
      <p:sp>
        <p:nvSpPr>
          <p:cNvPr id="21508" name="Rectangle 2"/>
          <p:cNvSpPr>
            <a:spLocks noChangeArrowheads="1"/>
          </p:cNvSpPr>
          <p:nvPr/>
        </p:nvSpPr>
        <p:spPr bwMode="auto">
          <a:xfrm>
            <a:off x="1" y="-184652"/>
            <a:ext cx="184664" cy="369300"/>
          </a:xfrm>
          <a:prstGeom prst="rect">
            <a:avLst/>
          </a:prstGeom>
          <a:noFill/>
          <a:ln w="9525">
            <a:noFill/>
            <a:miter lim="800000"/>
            <a:headEnd/>
            <a:tailEnd/>
          </a:ln>
        </p:spPr>
        <p:txBody>
          <a:bodyPr wrap="none" lIns="91407" tIns="45704" rIns="91407" bIns="45704" anchor="ctr">
            <a:spAutoFit/>
          </a:bodyPr>
          <a:lstStyle/>
          <a:p>
            <a:endParaRPr lang="en-US" dirty="0">
              <a:solidFill>
                <a:srgbClr val="000000"/>
              </a:solidFill>
              <a:cs typeface="Arial"/>
            </a:endParaRPr>
          </a:p>
        </p:txBody>
      </p:sp>
      <p:sp>
        <p:nvSpPr>
          <p:cNvPr id="21509" name="Content Placeholder 8"/>
          <p:cNvSpPr>
            <a:spLocks noGrp="1"/>
          </p:cNvSpPr>
          <p:nvPr>
            <p:ph idx="1"/>
          </p:nvPr>
        </p:nvSpPr>
        <p:spPr>
          <a:xfrm>
            <a:off x="647700" y="1143000"/>
            <a:ext cx="7848600" cy="1752600"/>
          </a:xfrm>
        </p:spPr>
        <p:txBody>
          <a:bodyPr/>
          <a:lstStyle/>
          <a:p>
            <a:pPr marL="347350" indent="-347350">
              <a:lnSpc>
                <a:spcPct val="80000"/>
              </a:lnSpc>
              <a:spcBef>
                <a:spcPts val="672"/>
              </a:spcBef>
            </a:pPr>
            <a:r>
              <a:rPr lang="en-US" sz="2000" dirty="0"/>
              <a:t>Developing in-state treatment options for children with </a:t>
            </a:r>
            <a:br>
              <a:rPr lang="en-US" sz="2000" dirty="0"/>
            </a:br>
            <a:r>
              <a:rPr lang="en-US" sz="2000" dirty="0"/>
              <a:t>co-occurring and complex disorders</a:t>
            </a:r>
            <a:endParaRPr lang="en-US" sz="2000" dirty="0">
              <a:solidFill>
                <a:srgbClr val="FF0000"/>
              </a:solidFill>
            </a:endParaRPr>
          </a:p>
          <a:p>
            <a:pPr marL="739514" indent="-282476">
              <a:lnSpc>
                <a:spcPct val="80000"/>
              </a:lnSpc>
              <a:spcBef>
                <a:spcPts val="480"/>
              </a:spcBef>
              <a:buFont typeface="Times New Roman" pitchFamily="18" charset="0"/>
              <a:buChar char="‒"/>
            </a:pPr>
            <a:r>
              <a:rPr lang="en-US" sz="1600" dirty="0"/>
              <a:t>Complex Behaviors Collaborative </a:t>
            </a:r>
          </a:p>
          <a:p>
            <a:pPr marL="739514" lvl="1" indent="-282476">
              <a:lnSpc>
                <a:spcPct val="80000"/>
              </a:lnSpc>
              <a:spcBef>
                <a:spcPts val="480"/>
              </a:spcBef>
            </a:pPr>
            <a:r>
              <a:rPr lang="en-US" sz="1600" dirty="0"/>
              <a:t>in-state RPTC unit</a:t>
            </a:r>
          </a:p>
          <a:p>
            <a:pPr marL="739514" lvl="1" indent="-282476">
              <a:lnSpc>
                <a:spcPct val="80000"/>
              </a:lnSpc>
              <a:spcBef>
                <a:spcPts val="480"/>
              </a:spcBef>
            </a:pPr>
            <a:r>
              <a:rPr lang="en-US" sz="1600" dirty="0"/>
              <a:t>resources for youth who experience FASD</a:t>
            </a:r>
          </a:p>
        </p:txBody>
      </p:sp>
      <p:sp>
        <p:nvSpPr>
          <p:cNvPr id="21510" name="TextBox 8"/>
          <p:cNvSpPr txBox="1">
            <a:spLocks noChangeArrowheads="1"/>
          </p:cNvSpPr>
          <p:nvPr/>
        </p:nvSpPr>
        <p:spPr bwMode="auto">
          <a:xfrm flipH="1">
            <a:off x="1219200" y="5715002"/>
            <a:ext cx="6019800" cy="338554"/>
          </a:xfrm>
          <a:prstGeom prst="rect">
            <a:avLst/>
          </a:prstGeom>
          <a:noFill/>
          <a:ln w="9525">
            <a:noFill/>
            <a:miter lim="800000"/>
            <a:headEnd/>
            <a:tailEnd/>
          </a:ln>
        </p:spPr>
        <p:txBody>
          <a:bodyPr wrap="square" lIns="91407" tIns="45704" rIns="91407" bIns="45704">
            <a:spAutoFit/>
          </a:bodyPr>
          <a:lstStyle/>
          <a:p>
            <a:pPr>
              <a:lnSpc>
                <a:spcPct val="80000"/>
              </a:lnSpc>
              <a:spcBef>
                <a:spcPct val="20000"/>
              </a:spcBef>
            </a:pPr>
            <a:r>
              <a:rPr lang="en-US" sz="1000" i="1" dirty="0">
                <a:solidFill>
                  <a:srgbClr val="660066"/>
                </a:solidFill>
                <a:latin typeface="Times New Roman" pitchFamily="18" charset="0"/>
                <a:cs typeface="Times New Roman" pitchFamily="18" charset="0"/>
              </a:rPr>
              <a:t>*Source: DHSS, Division of Behavioral Health, Policy and Planning for sample of youth in RPTC on  11/23/12; youth may also have a co-occurring Fetal Alcohol Spectrum Disorder or a substance use disorder. </a:t>
            </a:r>
          </a:p>
        </p:txBody>
      </p:sp>
      <p:graphicFrame>
        <p:nvGraphicFramePr>
          <p:cNvPr id="9" name="Chart 8"/>
          <p:cNvGraphicFramePr>
            <a:graphicFrameLocks/>
          </p:cNvGraphicFramePr>
          <p:nvPr>
            <p:extLst>
              <p:ext uri="{D42A27DB-BD31-4B8C-83A1-F6EECF244321}">
                <p14:modId xmlns:p14="http://schemas.microsoft.com/office/powerpoint/2010/main" val="3291340275"/>
              </p:ext>
            </p:extLst>
          </p:nvPr>
        </p:nvGraphicFramePr>
        <p:xfrm>
          <a:off x="876300" y="2743200"/>
          <a:ext cx="73914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a:xfrm>
            <a:off x="3394364" y="6252882"/>
            <a:ext cx="2743200" cy="298054"/>
          </a:xfrm>
        </p:spPr>
        <p:txBody>
          <a:bodyPr/>
          <a:lstStyle/>
          <a:p>
            <a:pPr algn="ctr">
              <a:defRPr/>
            </a:pPr>
            <a:fld id="{98E684EA-0E50-4064-B287-86E6A1DB9173}" type="slidenum">
              <a:rPr lang="en-US" smtClean="0">
                <a:latin typeface="Times New Roman" pitchFamily="18" charset="0"/>
                <a:cs typeface="Times New Roman" pitchFamily="18" charset="0"/>
              </a:rPr>
              <a:pPr algn="ctr">
                <a:defRPr/>
              </a:pPr>
              <a:t>10</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07083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90600" y="304800"/>
            <a:ext cx="7696200" cy="914400"/>
          </a:xfrm>
        </p:spPr>
        <p:txBody>
          <a:bodyPr/>
          <a:lstStyle/>
          <a:p>
            <a:r>
              <a:rPr lang="en-US" dirty="0" smtClean="0">
                <a:latin typeface="Franklin Gothic Medium" pitchFamily="34" charset="0"/>
              </a:rPr>
              <a:t>Results for Beneficiaries</a:t>
            </a:r>
            <a:endParaRPr lang="en-US" sz="2600" dirty="0"/>
          </a:p>
        </p:txBody>
      </p:sp>
      <p:sp>
        <p:nvSpPr>
          <p:cNvPr id="22532" name="Rectangle 7"/>
          <p:cNvSpPr>
            <a:spLocks noChangeArrowheads="1"/>
          </p:cNvSpPr>
          <p:nvPr/>
        </p:nvSpPr>
        <p:spPr bwMode="auto">
          <a:xfrm>
            <a:off x="609600" y="1066803"/>
            <a:ext cx="8001000" cy="1531669"/>
          </a:xfrm>
          <a:prstGeom prst="rect">
            <a:avLst/>
          </a:prstGeom>
          <a:noFill/>
          <a:ln w="9525">
            <a:noFill/>
            <a:miter lim="800000"/>
            <a:headEnd/>
            <a:tailEnd/>
          </a:ln>
        </p:spPr>
        <p:txBody>
          <a:bodyPr wrap="square" lIns="91407" tIns="45704" rIns="91407" bIns="45704">
            <a:spAutoFit/>
          </a:bodyPr>
          <a:lstStyle/>
          <a:p>
            <a:pPr marL="347350" indent="-347350">
              <a:lnSpc>
                <a:spcPct val="80000"/>
              </a:lnSpc>
              <a:spcBef>
                <a:spcPts val="672"/>
              </a:spcBef>
              <a:buFont typeface="Arial" pitchFamily="34" charset="0"/>
              <a:buChar char="•"/>
            </a:pPr>
            <a:r>
              <a:rPr lang="en-US" sz="2000" b="1" dirty="0">
                <a:solidFill>
                  <a:srgbClr val="660066"/>
                </a:solidFill>
                <a:latin typeface="Times New Roman" pitchFamily="18" charset="0"/>
                <a:cs typeface="Times New Roman" pitchFamily="18" charset="0"/>
              </a:rPr>
              <a:t>Working with young children to prevent severe disturbances</a:t>
            </a:r>
          </a:p>
          <a:p>
            <a:pPr marL="347350" indent="-347350">
              <a:lnSpc>
                <a:spcPct val="80000"/>
              </a:lnSpc>
              <a:spcBef>
                <a:spcPts val="672"/>
              </a:spcBef>
              <a:buFont typeface="Arial" pitchFamily="34" charset="0"/>
              <a:buChar char="•"/>
            </a:pPr>
            <a:r>
              <a:rPr lang="en-US" sz="2000" b="1" dirty="0">
                <a:solidFill>
                  <a:srgbClr val="660066"/>
                </a:solidFill>
                <a:latin typeface="Times New Roman" pitchFamily="18" charset="0"/>
                <a:cs typeface="Times New Roman" pitchFamily="18" charset="0"/>
              </a:rPr>
              <a:t>Working with families to keep/return children to their homes</a:t>
            </a:r>
          </a:p>
          <a:p>
            <a:pPr marL="740404" lvl="1" indent="-282476" eaLnBrk="0" hangingPunct="0">
              <a:lnSpc>
                <a:spcPct val="80000"/>
              </a:lnSpc>
              <a:spcBef>
                <a:spcPts val="480"/>
              </a:spcBef>
              <a:buFont typeface="Arial" pitchFamily="34" charset="0"/>
              <a:buChar char="–"/>
            </a:pPr>
            <a:r>
              <a:rPr lang="en-US" b="1" dirty="0">
                <a:solidFill>
                  <a:srgbClr val="660066"/>
                </a:solidFill>
                <a:latin typeface="Times New Roman" pitchFamily="18" charset="0"/>
                <a:cs typeface="Times New Roman" pitchFamily="18" charset="0"/>
              </a:rPr>
              <a:t>expanding early childhood services</a:t>
            </a:r>
          </a:p>
          <a:p>
            <a:pPr marL="740404" lvl="1" indent="-282476" eaLnBrk="0" hangingPunct="0">
              <a:lnSpc>
                <a:spcPct val="80000"/>
              </a:lnSpc>
              <a:spcBef>
                <a:spcPts val="480"/>
              </a:spcBef>
              <a:buFont typeface="Arial" pitchFamily="34" charset="0"/>
              <a:buChar char="–"/>
            </a:pPr>
            <a:r>
              <a:rPr lang="en-US" b="1" dirty="0">
                <a:solidFill>
                  <a:srgbClr val="660066"/>
                </a:solidFill>
                <a:latin typeface="Times New Roman" pitchFamily="18" charset="0"/>
                <a:cs typeface="Times New Roman" pitchFamily="18" charset="0"/>
              </a:rPr>
              <a:t>increasing delivery and quality of family therapy services</a:t>
            </a:r>
          </a:p>
          <a:p>
            <a:pPr marL="740404" lvl="1" indent="-282476" eaLnBrk="0" hangingPunct="0">
              <a:lnSpc>
                <a:spcPct val="80000"/>
              </a:lnSpc>
              <a:spcBef>
                <a:spcPts val="480"/>
              </a:spcBef>
              <a:buFont typeface="Arial" pitchFamily="34" charset="0"/>
              <a:buChar char="–"/>
            </a:pPr>
            <a:r>
              <a:rPr lang="en-US" b="1" dirty="0">
                <a:solidFill>
                  <a:srgbClr val="660066"/>
                </a:solidFill>
                <a:latin typeface="Times New Roman" pitchFamily="18" charset="0"/>
                <a:cs typeface="Times New Roman" pitchFamily="18" charset="0"/>
              </a:rPr>
              <a:t>expanding trauma training</a:t>
            </a:r>
          </a:p>
        </p:txBody>
      </p:sp>
      <p:sp>
        <p:nvSpPr>
          <p:cNvPr id="22534" name="Rectangle 8"/>
          <p:cNvSpPr>
            <a:spLocks noChangeArrowheads="1"/>
          </p:cNvSpPr>
          <p:nvPr/>
        </p:nvSpPr>
        <p:spPr bwMode="auto">
          <a:xfrm>
            <a:off x="800100" y="5907943"/>
            <a:ext cx="7467600" cy="400097"/>
          </a:xfrm>
          <a:prstGeom prst="rect">
            <a:avLst/>
          </a:prstGeom>
          <a:noFill/>
          <a:ln w="9525">
            <a:noFill/>
            <a:miter lim="800000"/>
            <a:headEnd/>
            <a:tailEnd/>
          </a:ln>
        </p:spPr>
        <p:txBody>
          <a:bodyPr wrap="square" lIns="91407" tIns="45704" rIns="91407" bIns="45704">
            <a:spAutoFit/>
          </a:bodyPr>
          <a:lstStyle/>
          <a:p>
            <a:pPr>
              <a:spcBef>
                <a:spcPct val="20000"/>
              </a:spcBef>
            </a:pPr>
            <a:r>
              <a:rPr lang="en-US" sz="1000" i="1" dirty="0">
                <a:solidFill>
                  <a:srgbClr val="660066"/>
                </a:solidFill>
                <a:latin typeface="Times New Roman" pitchFamily="18" charset="0"/>
                <a:cs typeface="Times New Roman" pitchFamily="18" charset="0"/>
              </a:rPr>
              <a:t>* Source: DHSS, Division of Behavioral Health, Policy and Planning for admissions to RTPC </a:t>
            </a:r>
            <a:br>
              <a:rPr lang="en-US" sz="1000" i="1" dirty="0">
                <a:solidFill>
                  <a:srgbClr val="660066"/>
                </a:solidFill>
                <a:latin typeface="Times New Roman" pitchFamily="18" charset="0"/>
                <a:cs typeface="Times New Roman" pitchFamily="18" charset="0"/>
              </a:rPr>
            </a:br>
            <a:r>
              <a:rPr lang="en-US" sz="1000" i="1" dirty="0">
                <a:solidFill>
                  <a:srgbClr val="660066"/>
                </a:solidFill>
                <a:latin typeface="Times New Roman" pitchFamily="18" charset="0"/>
                <a:cs typeface="Times New Roman" pitchFamily="18" charset="0"/>
              </a:rPr>
              <a:t>between  January 1, 2011 – March 31, 2011 </a:t>
            </a:r>
          </a:p>
        </p:txBody>
      </p:sp>
      <p:grpSp>
        <p:nvGrpSpPr>
          <p:cNvPr id="2" name="Group 1"/>
          <p:cNvGrpSpPr/>
          <p:nvPr/>
        </p:nvGrpSpPr>
        <p:grpSpPr>
          <a:xfrm>
            <a:off x="800100" y="2667000"/>
            <a:ext cx="7467600" cy="2971800"/>
            <a:chOff x="768724" y="3143890"/>
            <a:chExt cx="7467600" cy="2971800"/>
          </a:xfrm>
        </p:grpSpPr>
        <p:graphicFrame>
          <p:nvGraphicFramePr>
            <p:cNvPr id="8" name="Chart 7"/>
            <p:cNvGraphicFramePr>
              <a:graphicFrameLocks/>
            </p:cNvGraphicFramePr>
            <p:nvPr>
              <p:extLst>
                <p:ext uri="{D42A27DB-BD31-4B8C-83A1-F6EECF244321}">
                  <p14:modId xmlns:p14="http://schemas.microsoft.com/office/powerpoint/2010/main" val="1739308498"/>
                </p:ext>
              </p:extLst>
            </p:nvPr>
          </p:nvGraphicFramePr>
          <p:xfrm>
            <a:off x="768724" y="3143890"/>
            <a:ext cx="7467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22535" name="TextBox 9"/>
            <p:cNvSpPr txBox="1">
              <a:spLocks noChangeArrowheads="1"/>
            </p:cNvSpPr>
            <p:nvPr/>
          </p:nvSpPr>
          <p:spPr bwMode="auto">
            <a:xfrm>
              <a:off x="3352800" y="3752815"/>
              <a:ext cx="4191000" cy="276999"/>
            </a:xfrm>
            <a:prstGeom prst="rect">
              <a:avLst/>
            </a:prstGeom>
            <a:noFill/>
            <a:ln w="9525">
              <a:noFill/>
              <a:miter lim="800000"/>
              <a:headEnd/>
              <a:tailEnd/>
            </a:ln>
          </p:spPr>
          <p:txBody>
            <a:bodyPr wrap="square">
              <a:spAutoFit/>
            </a:bodyPr>
            <a:lstStyle/>
            <a:p>
              <a:r>
                <a:rPr lang="en-US" sz="1200" i="1" dirty="0">
                  <a:solidFill>
                    <a:srgbClr val="660066"/>
                  </a:solidFill>
                  <a:latin typeface="Franklin Gothic Medium" pitchFamily="34" charset="0"/>
                  <a:cs typeface="Times New Roman" pitchFamily="18" charset="0"/>
                </a:rPr>
                <a:t>81.4% of the children were in the custody of their parents</a:t>
              </a:r>
            </a:p>
          </p:txBody>
        </p:sp>
      </p:grpSp>
      <p:sp>
        <p:nvSpPr>
          <p:cNvPr id="3" name="Slide Number Placeholder 2"/>
          <p:cNvSpPr>
            <a:spLocks noGrp="1"/>
          </p:cNvSpPr>
          <p:nvPr>
            <p:ph type="sldNum" sz="quarter" idx="10"/>
          </p:nvPr>
        </p:nvSpPr>
        <p:spPr/>
        <p:txBody>
          <a:bodyPr/>
          <a:lstStyle/>
          <a:p>
            <a:pPr algn="ctr">
              <a:defRPr/>
            </a:pPr>
            <a:fld id="{98E684EA-0E50-4064-B287-86E6A1DB9173}" type="slidenum">
              <a:rPr lang="en-US" smtClean="0">
                <a:latin typeface="Times New Roman" pitchFamily="18" charset="0"/>
                <a:cs typeface="Times New Roman" pitchFamily="18" charset="0"/>
              </a:rPr>
              <a:pPr algn="ctr">
                <a:defRPr/>
              </a:pPr>
              <a:t>11</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9787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990600" y="304800"/>
            <a:ext cx="7467600" cy="856565"/>
          </a:xfrm>
        </p:spPr>
        <p:txBody>
          <a:bodyPr/>
          <a:lstStyle/>
          <a:p>
            <a:pPr eaLnBrk="1" hangingPunct="1">
              <a:defRPr/>
            </a:pPr>
            <a:r>
              <a:rPr lang="en-US" dirty="0" smtClean="0"/>
              <a:t>Ahead in FY14 </a:t>
            </a:r>
            <a:endParaRPr lang="en-US" sz="2600" dirty="0">
              <a:solidFill>
                <a:srgbClr val="660066"/>
              </a:solidFill>
              <a:latin typeface="Times New Roman" pitchFamily="18" charset="0"/>
              <a:ea typeface="+mn-ea"/>
            </a:endParaRPr>
          </a:p>
        </p:txBody>
      </p:sp>
      <p:sp>
        <p:nvSpPr>
          <p:cNvPr id="23556" name="Rectangle 3"/>
          <p:cNvSpPr>
            <a:spLocks noGrp="1" noChangeArrowheads="1"/>
          </p:cNvSpPr>
          <p:nvPr>
            <p:ph type="body" idx="1"/>
          </p:nvPr>
        </p:nvSpPr>
        <p:spPr>
          <a:xfrm>
            <a:off x="838200" y="1528494"/>
            <a:ext cx="7924800" cy="4572000"/>
          </a:xfrm>
        </p:spPr>
        <p:txBody>
          <a:bodyPr/>
          <a:lstStyle/>
          <a:p>
            <a:pPr eaLnBrk="1" hangingPunct="1">
              <a:lnSpc>
                <a:spcPct val="90000"/>
              </a:lnSpc>
              <a:buNone/>
              <a:tabLst>
                <a:tab pos="4568825" algn="r"/>
                <a:tab pos="5478463" algn="r"/>
                <a:tab pos="6342063" algn="r"/>
                <a:tab pos="7434263" algn="r"/>
              </a:tabLst>
            </a:pPr>
            <a:r>
              <a:rPr lang="en-US" sz="1500" dirty="0">
                <a:solidFill>
                  <a:srgbClr val="C5900D"/>
                </a:solidFill>
              </a:rPr>
              <a:t>		 </a:t>
            </a:r>
            <a:r>
              <a:rPr lang="en-US" sz="1300" u="sng" dirty="0">
                <a:solidFill>
                  <a:srgbClr val="C5900D"/>
                </a:solidFill>
              </a:rPr>
              <a:t>Trustees Recommended:</a:t>
            </a:r>
            <a:r>
              <a:rPr lang="en-US" sz="1300" dirty="0">
                <a:solidFill>
                  <a:srgbClr val="C5900D"/>
                </a:solidFill>
              </a:rPr>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dirty="0" smtClean="0">
                <a:solidFill>
                  <a:srgbClr val="C5900D"/>
                </a:solidFill>
              </a:rPr>
              <a:t>    </a:t>
            </a:r>
            <a:r>
              <a:rPr lang="en-US" sz="1300" u="sng" dirty="0" smtClean="0"/>
              <a:t>Gov.GF/MH</a:t>
            </a:r>
            <a:endParaRPr lang="en-US" sz="1300" dirty="0"/>
          </a:p>
          <a:p>
            <a:pPr eaLnBrk="1" hangingPunct="1">
              <a:lnSpc>
                <a:spcPct val="90000"/>
              </a:lnSpc>
              <a:buNone/>
              <a:tabLst>
                <a:tab pos="4569577" algn="r"/>
                <a:tab pos="5480210" algn="r"/>
                <a:tab pos="6399048" algn="r"/>
                <a:tab pos="7219439" algn="r"/>
              </a:tabLst>
            </a:pPr>
            <a:r>
              <a:rPr lang="en-US" sz="1500" u="sng" dirty="0"/>
              <a:t>Transition into BTKH base budget</a:t>
            </a:r>
            <a:r>
              <a:rPr lang="en-US" sz="1500" dirty="0"/>
              <a:t> </a:t>
            </a:r>
            <a:r>
              <a:rPr lang="en-US" sz="1800" dirty="0"/>
              <a:t>	</a:t>
            </a:r>
            <a:endParaRPr lang="en-US" sz="1400" u="sng" dirty="0"/>
          </a:p>
          <a:p>
            <a:pPr marL="228519" indent="-228519" eaLnBrk="1" hangingPunct="1">
              <a:lnSpc>
                <a:spcPct val="80000"/>
              </a:lnSpc>
              <a:spcBef>
                <a:spcPts val="25"/>
              </a:spcBef>
              <a:tabLst>
                <a:tab pos="4569577" algn="r"/>
                <a:tab pos="5480210" algn="r"/>
                <a:tab pos="6399048" algn="r"/>
                <a:tab pos="7219439" algn="r"/>
              </a:tabLst>
            </a:pPr>
            <a:r>
              <a:rPr lang="en-US" sz="1400" dirty="0"/>
              <a:t>Transitional aged youth	</a:t>
            </a:r>
            <a:r>
              <a:rPr lang="en-US" sz="1400" dirty="0">
                <a:solidFill>
                  <a:srgbClr val="C5900D"/>
                </a:solidFill>
              </a:rPr>
              <a:t>$200.0</a:t>
            </a:r>
          </a:p>
          <a:p>
            <a:pPr eaLnBrk="1" hangingPunct="1">
              <a:lnSpc>
                <a:spcPct val="90000"/>
              </a:lnSpc>
              <a:spcBef>
                <a:spcPct val="40000"/>
              </a:spcBef>
              <a:buNone/>
              <a:tabLst>
                <a:tab pos="4569577" algn="r"/>
                <a:tab pos="5480210" algn="r"/>
                <a:tab pos="6399048" algn="r"/>
                <a:tab pos="7219439" algn="r"/>
              </a:tabLst>
            </a:pPr>
            <a:endParaRPr lang="en-US" sz="1400" u="sng" dirty="0"/>
          </a:p>
          <a:p>
            <a:pPr eaLnBrk="1" hangingPunct="1">
              <a:lnSpc>
                <a:spcPct val="90000"/>
              </a:lnSpc>
              <a:spcBef>
                <a:spcPct val="40000"/>
              </a:spcBef>
              <a:buNone/>
              <a:tabLst>
                <a:tab pos="4569577" algn="r"/>
                <a:tab pos="5480210" algn="r"/>
                <a:tab pos="6399048" algn="r"/>
                <a:tab pos="7219439" algn="r"/>
              </a:tabLst>
            </a:pPr>
            <a:r>
              <a:rPr lang="en-US" sz="1500" u="sng" dirty="0"/>
              <a:t>Build in-state capacity and/or base funding</a:t>
            </a:r>
          </a:p>
          <a:p>
            <a:pPr marL="228519" indent="-228519" eaLnBrk="1" hangingPunct="1">
              <a:spcBef>
                <a:spcPct val="0"/>
              </a:spcBef>
              <a:tabLst>
                <a:tab pos="4569577" algn="r"/>
                <a:tab pos="5480210" algn="r"/>
                <a:tab pos="6399048" algn="r"/>
                <a:tab pos="7219439" algn="r"/>
              </a:tabLst>
            </a:pPr>
            <a:r>
              <a:rPr lang="en-US" sz="1400" dirty="0"/>
              <a:t>Evidence Based Family Therapy Models	</a:t>
            </a:r>
            <a:r>
              <a:rPr lang="en-US" sz="1400" dirty="0">
                <a:solidFill>
                  <a:srgbClr val="C5900D"/>
                </a:solidFill>
              </a:rPr>
              <a:t>400.0	           	$600.0	</a:t>
            </a:r>
            <a:r>
              <a:rPr lang="en-US" sz="1400" dirty="0">
                <a:solidFill>
                  <a:srgbClr val="FF0000"/>
                </a:solidFill>
              </a:rPr>
              <a:t>$270.0</a:t>
            </a:r>
          </a:p>
          <a:p>
            <a:pPr marL="228519" indent="-228519" eaLnBrk="1" hangingPunct="1">
              <a:spcBef>
                <a:spcPct val="0"/>
              </a:spcBef>
              <a:tabLst>
                <a:tab pos="4569577" algn="r"/>
                <a:tab pos="5480210" algn="r"/>
                <a:tab pos="6399048" algn="r"/>
                <a:tab pos="7219439" algn="r"/>
              </a:tabLst>
            </a:pPr>
            <a:r>
              <a:rPr lang="en-US" sz="1400" dirty="0"/>
              <a:t>Early Intervention for Young Children	</a:t>
            </a:r>
            <a:r>
              <a:rPr lang="en-US" sz="1400" dirty="0">
                <a:solidFill>
                  <a:srgbClr val="C5900D"/>
                </a:solidFill>
              </a:rPr>
              <a:t>200.0	           	  400.0	</a:t>
            </a:r>
            <a:r>
              <a:rPr lang="en-US" sz="1400" dirty="0"/>
              <a:t>400.0  </a:t>
            </a:r>
          </a:p>
          <a:p>
            <a:pPr marL="228519" indent="-228519" eaLnBrk="1" hangingPunct="1">
              <a:spcBef>
                <a:spcPct val="0"/>
              </a:spcBef>
              <a:tabLst>
                <a:tab pos="4569577" algn="r"/>
                <a:tab pos="5480210" algn="r"/>
                <a:tab pos="6399048" algn="r"/>
                <a:tab pos="7219439" algn="r"/>
              </a:tabLst>
            </a:pPr>
            <a:r>
              <a:rPr lang="en-US" sz="1400" dirty="0"/>
              <a:t>BTKH Administrative Costs</a:t>
            </a:r>
            <a:r>
              <a:rPr lang="en-US" sz="1400" dirty="0">
                <a:solidFill>
                  <a:srgbClr val="C5900D"/>
                </a:solidFill>
              </a:rPr>
              <a:t>		85.0</a:t>
            </a:r>
          </a:p>
          <a:p>
            <a:pPr marL="228519" indent="-228519" eaLnBrk="1" hangingPunct="1">
              <a:spcBef>
                <a:spcPct val="0"/>
              </a:spcBef>
              <a:tabLst>
                <a:tab pos="4569577" algn="r"/>
                <a:tab pos="5480210" algn="r"/>
                <a:tab pos="6399048" algn="r"/>
                <a:tab pos="7219439" algn="r"/>
              </a:tabLst>
            </a:pPr>
            <a:r>
              <a:rPr lang="en-US" sz="1400" dirty="0"/>
              <a:t>Independent Evaluation</a:t>
            </a:r>
            <a:r>
              <a:rPr lang="en-US" sz="1400" dirty="0">
                <a:solidFill>
                  <a:srgbClr val="C5900D"/>
                </a:solidFill>
              </a:rPr>
              <a:t>	             	75.0</a:t>
            </a:r>
          </a:p>
          <a:p>
            <a:pPr marL="228519" indent="-228519" eaLnBrk="1" hangingPunct="1">
              <a:spcBef>
                <a:spcPct val="0"/>
              </a:spcBef>
              <a:tabLst>
                <a:tab pos="4569577" algn="r"/>
                <a:tab pos="5480210" algn="r"/>
                <a:tab pos="6399048" algn="r"/>
                <a:tab pos="7219439" algn="r"/>
              </a:tabLst>
            </a:pPr>
            <a:r>
              <a:rPr lang="en-US" sz="1400" dirty="0"/>
              <a:t>Education Subcommittee Contract	</a:t>
            </a:r>
            <a:r>
              <a:rPr lang="en-US" sz="1400" dirty="0">
                <a:solidFill>
                  <a:srgbClr val="C5900D"/>
                </a:solidFill>
              </a:rPr>
              <a:t>	           40.0</a:t>
            </a:r>
          </a:p>
          <a:p>
            <a:pPr eaLnBrk="1" hangingPunct="1">
              <a:spcBef>
                <a:spcPct val="0"/>
              </a:spcBef>
              <a:buNone/>
              <a:tabLst>
                <a:tab pos="4569577" algn="r"/>
                <a:tab pos="5480210" algn="r"/>
                <a:tab pos="6399048" algn="r"/>
                <a:tab pos="7219439" algn="r"/>
              </a:tabLst>
            </a:pPr>
            <a:endParaRPr lang="en-US" sz="1400" dirty="0">
              <a:solidFill>
                <a:srgbClr val="C5900D"/>
              </a:solidFill>
            </a:endParaRPr>
          </a:p>
          <a:p>
            <a:pPr eaLnBrk="1" hangingPunct="1">
              <a:spcBef>
                <a:spcPct val="0"/>
              </a:spcBef>
              <a:buNone/>
              <a:tabLst>
                <a:tab pos="4568825" algn="r"/>
                <a:tab pos="5480050" algn="r"/>
                <a:tab pos="6397625" algn="r"/>
                <a:tab pos="7315200" algn="r"/>
              </a:tabLst>
            </a:pPr>
            <a:r>
              <a:rPr lang="en-US" sz="1400" dirty="0">
                <a:solidFill>
                  <a:srgbClr val="C5900D"/>
                </a:solidFill>
              </a:rPr>
              <a:t>       		</a:t>
            </a:r>
            <a:r>
              <a:rPr lang="en-US" sz="1300" u="sng" dirty="0">
                <a:solidFill>
                  <a:srgbClr val="C5900D"/>
                </a:solidFill>
              </a:rPr>
              <a:t>Trustees Recommended:</a:t>
            </a:r>
            <a:r>
              <a:rPr lang="en-US" sz="1300" dirty="0">
                <a:solidFill>
                  <a:srgbClr val="C5900D"/>
                </a:solidFill>
              </a:rPr>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dirty="0" smtClean="0">
                <a:solidFill>
                  <a:srgbClr val="C5900D"/>
                </a:solidFill>
              </a:rPr>
              <a:t> </a:t>
            </a:r>
            <a:r>
              <a:rPr lang="en-US" sz="1300" u="sng" dirty="0" smtClean="0"/>
              <a:t>Gov</a:t>
            </a:r>
            <a:r>
              <a:rPr lang="en-US" sz="1300" u="sng" dirty="0"/>
              <a:t>. GF/MH </a:t>
            </a:r>
          </a:p>
          <a:p>
            <a:pPr eaLnBrk="1" hangingPunct="1">
              <a:spcBef>
                <a:spcPct val="0"/>
              </a:spcBef>
              <a:buNone/>
              <a:tabLst>
                <a:tab pos="4569121" algn="r"/>
                <a:tab pos="5479242" algn="r"/>
                <a:tab pos="6457728" algn="r"/>
                <a:tab pos="7218299" algn="r"/>
              </a:tabLst>
            </a:pPr>
            <a:r>
              <a:rPr lang="en-US" sz="1400" u="sng" dirty="0"/>
              <a:t>FY14 Budget Increments Totals</a:t>
            </a:r>
            <a:r>
              <a:rPr lang="en-US" sz="1400" i="1" dirty="0"/>
              <a:t>	</a:t>
            </a:r>
            <a:r>
              <a:rPr lang="en-US" sz="1400" dirty="0">
                <a:solidFill>
                  <a:srgbClr val="C5900D"/>
                </a:solidFill>
              </a:rPr>
              <a:t>$800.0     	    $200.0 	 $1,000.0	</a:t>
            </a:r>
            <a:r>
              <a:rPr lang="en-US" sz="1400" dirty="0">
                <a:solidFill>
                  <a:srgbClr val="FF0000"/>
                </a:solidFill>
              </a:rPr>
              <a:t>$670.0  </a:t>
            </a:r>
          </a:p>
          <a:p>
            <a:pPr eaLnBrk="1" hangingPunct="1">
              <a:lnSpc>
                <a:spcPct val="90000"/>
              </a:lnSpc>
              <a:buNone/>
              <a:tabLst>
                <a:tab pos="4570395" algn="r"/>
                <a:tab pos="5484476" algn="r"/>
                <a:tab pos="6398554" algn="r"/>
                <a:tab pos="7312635" algn="r"/>
              </a:tabLst>
            </a:pPr>
            <a:endParaRPr lang="en-US" sz="900" i="1" dirty="0"/>
          </a:p>
          <a:p>
            <a:pPr eaLnBrk="1" hangingPunct="1">
              <a:lnSpc>
                <a:spcPct val="90000"/>
              </a:lnSpc>
              <a:buNone/>
              <a:tabLst>
                <a:tab pos="4570395" algn="r"/>
                <a:tab pos="5484476" algn="r"/>
                <a:tab pos="6398554" algn="r"/>
                <a:tab pos="7312635" algn="r"/>
              </a:tabLst>
            </a:pPr>
            <a:r>
              <a:rPr lang="en-US" sz="900" i="1" dirty="0"/>
              <a:t>Funding in thousands of dollars</a:t>
            </a:r>
          </a:p>
          <a:p>
            <a:pPr eaLnBrk="1" hangingPunct="1">
              <a:lnSpc>
                <a:spcPct val="90000"/>
              </a:lnSpc>
              <a:buNone/>
              <a:tabLst>
                <a:tab pos="4570395" algn="r"/>
                <a:tab pos="5484476" algn="r"/>
                <a:tab pos="6398554" algn="r"/>
                <a:tab pos="7312635" algn="r"/>
              </a:tabLst>
            </a:pPr>
            <a:endParaRPr lang="en-US" sz="900" i="1" dirty="0">
              <a:solidFill>
                <a:srgbClr val="FF0000"/>
              </a:solidFill>
            </a:endParaRPr>
          </a:p>
          <a:p>
            <a:pPr eaLnBrk="1" hangingPunct="1">
              <a:lnSpc>
                <a:spcPct val="90000"/>
              </a:lnSpc>
              <a:buNone/>
              <a:tabLst>
                <a:tab pos="4570395" algn="r"/>
                <a:tab pos="5484476" algn="r"/>
                <a:tab pos="6398554" algn="r"/>
                <a:tab pos="7312635" algn="r"/>
              </a:tabLst>
            </a:pPr>
            <a:r>
              <a:rPr lang="en-US" sz="900" i="1" dirty="0">
                <a:solidFill>
                  <a:srgbClr val="FF0000"/>
                </a:solidFill>
              </a:rPr>
              <a:t>Governor’s budget amount is shown in red when it is  lower than the Trustees’ recommendation</a:t>
            </a:r>
            <a:r>
              <a:rPr lang="en-US" sz="900" i="1" dirty="0">
                <a:ea typeface="Helvetica" charset="0"/>
                <a:sym typeface="Helvetica" charset="0"/>
              </a:rPr>
              <a:t> </a:t>
            </a:r>
          </a:p>
          <a:p>
            <a:pPr eaLnBrk="1" hangingPunct="1">
              <a:lnSpc>
                <a:spcPct val="90000"/>
              </a:lnSpc>
              <a:buNone/>
              <a:tabLst>
                <a:tab pos="4570395" algn="r"/>
                <a:tab pos="5484476" algn="r"/>
                <a:tab pos="6398554" algn="r"/>
                <a:tab pos="7312635" algn="r"/>
              </a:tabLst>
            </a:pPr>
            <a:r>
              <a:rPr lang="en-US" sz="2000" i="1" dirty="0"/>
              <a:t>	</a:t>
            </a:r>
            <a:endParaRPr lang="en-US" sz="1800" i="1" dirty="0"/>
          </a:p>
        </p:txBody>
      </p:sp>
      <p:sp>
        <p:nvSpPr>
          <p:cNvPr id="23557" name="Rectangle 4"/>
          <p:cNvSpPr>
            <a:spLocks noChangeArrowheads="1"/>
          </p:cNvSpPr>
          <p:nvPr/>
        </p:nvSpPr>
        <p:spPr bwMode="auto">
          <a:xfrm>
            <a:off x="838200" y="1161365"/>
            <a:ext cx="7467600" cy="338554"/>
          </a:xfrm>
          <a:prstGeom prst="rect">
            <a:avLst/>
          </a:prstGeom>
          <a:noFill/>
          <a:ln w="9525">
            <a:noFill/>
            <a:miter lim="800000"/>
            <a:headEnd/>
            <a:tailEnd/>
          </a:ln>
        </p:spPr>
        <p:txBody>
          <a:bodyPr wrap="square" lIns="91407" tIns="45704" rIns="91407" bIns="45704">
            <a:spAutoFit/>
          </a:bodyPr>
          <a:lstStyle/>
          <a:p>
            <a:pPr>
              <a:lnSpc>
                <a:spcPct val="80000"/>
              </a:lnSpc>
              <a:spcBef>
                <a:spcPts val="675"/>
              </a:spcBef>
            </a:pPr>
            <a:r>
              <a:rPr lang="en-US" sz="2000" b="1" dirty="0">
                <a:solidFill>
                  <a:srgbClr val="660066"/>
                </a:solidFill>
                <a:latin typeface="Times New Roman" pitchFamily="18" charset="0"/>
                <a:cs typeface="Times New Roman" pitchFamily="18" charset="0"/>
              </a:rPr>
              <a:t>FY14 budget increments address the remaining challenges</a:t>
            </a:r>
          </a:p>
        </p:txBody>
      </p:sp>
      <p:cxnSp>
        <p:nvCxnSpPr>
          <p:cNvPr id="3" name="Straight Connector 2"/>
          <p:cNvCxnSpPr/>
          <p:nvPr/>
        </p:nvCxnSpPr>
        <p:spPr>
          <a:xfrm>
            <a:off x="7464577" y="1600200"/>
            <a:ext cx="0" cy="2895600"/>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12</a:t>
            </a:fld>
            <a:endParaRPr lang="en-US" dirty="0"/>
          </a:p>
        </p:txBody>
      </p:sp>
    </p:spTree>
    <p:extLst>
      <p:ext uri="{BB962C8B-B14F-4D97-AF65-F5344CB8AC3E}">
        <p14:creationId xmlns:p14="http://schemas.microsoft.com/office/powerpoint/2010/main" val="3117220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990600" y="381000"/>
            <a:ext cx="7696200" cy="762000"/>
          </a:xfrm>
        </p:spPr>
        <p:txBody>
          <a:bodyPr/>
          <a:lstStyle/>
          <a:p>
            <a:pPr eaLnBrk="1" hangingPunct="1">
              <a:defRPr/>
            </a:pPr>
            <a:r>
              <a:rPr lang="en-US" dirty="0" smtClean="0"/>
              <a:t>Looking Toward FY15</a:t>
            </a:r>
            <a:endParaRPr lang="en-US" sz="2400" dirty="0">
              <a:solidFill>
                <a:srgbClr val="660066"/>
              </a:solidFill>
              <a:latin typeface="+mn-lt"/>
              <a:ea typeface="+mn-ea"/>
              <a:cs typeface="+mn-cs"/>
            </a:endParaRPr>
          </a:p>
        </p:txBody>
      </p:sp>
      <p:sp>
        <p:nvSpPr>
          <p:cNvPr id="7" name="Content Placeholder 6"/>
          <p:cNvSpPr>
            <a:spLocks noGrp="1"/>
          </p:cNvSpPr>
          <p:nvPr>
            <p:ph idx="1"/>
          </p:nvPr>
        </p:nvSpPr>
        <p:spPr>
          <a:xfrm>
            <a:off x="838200" y="1143000"/>
            <a:ext cx="7467600" cy="4267200"/>
          </a:xfrm>
        </p:spPr>
        <p:txBody>
          <a:bodyPr/>
          <a:lstStyle/>
          <a:p>
            <a:pPr marL="345954" indent="-345954">
              <a:lnSpc>
                <a:spcPct val="80000"/>
              </a:lnSpc>
              <a:spcBef>
                <a:spcPts val="672"/>
              </a:spcBef>
              <a:buFont typeface="Arial" pitchFamily="34" charset="0"/>
              <a:buChar char="•"/>
            </a:pPr>
            <a:r>
              <a:rPr lang="en-US" sz="2600" dirty="0"/>
              <a:t>FY15 BTKH increments, if any, will transition </a:t>
            </a:r>
            <a:br>
              <a:rPr lang="en-US" sz="2600" dirty="0"/>
            </a:br>
            <a:r>
              <a:rPr lang="en-US" sz="2600" u="sng" dirty="0"/>
              <a:t>on-going successful</a:t>
            </a:r>
            <a:r>
              <a:rPr lang="en-US" sz="2600" dirty="0"/>
              <a:t> projects from MHTAAR to </a:t>
            </a:r>
            <a:br>
              <a:rPr lang="en-US" sz="2600" dirty="0"/>
            </a:br>
            <a:r>
              <a:rPr lang="en-US" sz="2600" dirty="0"/>
              <a:t>GF/MH for long-term sustainability</a:t>
            </a:r>
          </a:p>
          <a:p>
            <a:pPr marL="345954" indent="-345954">
              <a:lnSpc>
                <a:spcPct val="80000"/>
              </a:lnSpc>
              <a:spcBef>
                <a:spcPts val="672"/>
              </a:spcBef>
              <a:buFont typeface="Arial" pitchFamily="34" charset="0"/>
              <a:buChar char="•"/>
            </a:pPr>
            <a:r>
              <a:rPr lang="en-US" sz="2600" dirty="0"/>
              <a:t>BTKH efforts will continue, using existing GF/MH resources to sustain planning and to maintain and build on success</a:t>
            </a:r>
          </a:p>
          <a:p>
            <a:pPr marL="345954" indent="-345954">
              <a:lnSpc>
                <a:spcPct val="80000"/>
              </a:lnSpc>
              <a:spcBef>
                <a:spcPts val="672"/>
              </a:spcBef>
              <a:buFont typeface="Arial" pitchFamily="34" charset="0"/>
              <a:buChar char="•"/>
            </a:pPr>
            <a:r>
              <a:rPr lang="en-US" sz="2600" dirty="0"/>
              <a:t>The Trust believes further progress will require a</a:t>
            </a:r>
            <a:r>
              <a:rPr lang="en-US" sz="2600" u="sng" dirty="0"/>
              <a:t> shift in focus</a:t>
            </a:r>
            <a:r>
              <a:rPr lang="en-US" sz="2600" dirty="0"/>
              <a:t> to earlier intervention, prevention and family-based services to </a:t>
            </a:r>
            <a:r>
              <a:rPr lang="en-US" sz="2600" u="sng" dirty="0"/>
              <a:t>decrease long-term costs</a:t>
            </a:r>
            <a:r>
              <a:rPr lang="en-US" sz="2600" dirty="0"/>
              <a:t> for behavioral health while </a:t>
            </a:r>
            <a:r>
              <a:rPr lang="en-US" sz="2600" u="sng" dirty="0"/>
              <a:t>improving outcomes</a:t>
            </a:r>
            <a:r>
              <a:rPr lang="en-US" sz="2600" dirty="0"/>
              <a:t> for children and families</a:t>
            </a:r>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13</a:t>
            </a:fld>
            <a:endParaRPr lang="en-US" dirty="0"/>
          </a:p>
        </p:txBody>
      </p:sp>
    </p:spTree>
    <p:extLst>
      <p:ext uri="{BB962C8B-B14F-4D97-AF65-F5344CB8AC3E}">
        <p14:creationId xmlns:p14="http://schemas.microsoft.com/office/powerpoint/2010/main" val="178955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0600" y="381000"/>
            <a:ext cx="7696200" cy="685800"/>
          </a:xfrm>
        </p:spPr>
        <p:txBody>
          <a:bodyPr/>
          <a:lstStyle/>
          <a:p>
            <a:r>
              <a:rPr lang="en-US" dirty="0" smtClean="0"/>
              <a:t>Disability Justice</a:t>
            </a:r>
          </a:p>
        </p:txBody>
      </p:sp>
      <p:sp>
        <p:nvSpPr>
          <p:cNvPr id="24579" name="Content Placeholder 4"/>
          <p:cNvSpPr>
            <a:spLocks noGrp="1"/>
          </p:cNvSpPr>
          <p:nvPr>
            <p:ph idx="1"/>
          </p:nvPr>
        </p:nvSpPr>
        <p:spPr>
          <a:xfrm>
            <a:off x="838200" y="1066800"/>
            <a:ext cx="7848600" cy="1143000"/>
          </a:xfrm>
        </p:spPr>
        <p:txBody>
          <a:bodyPr/>
          <a:lstStyle/>
          <a:p>
            <a:pPr eaLnBrk="1" hangingPunct="1">
              <a:lnSpc>
                <a:spcPct val="80000"/>
              </a:lnSpc>
              <a:spcBef>
                <a:spcPts val="672"/>
              </a:spcBef>
            </a:pPr>
            <a:r>
              <a:rPr lang="en-US" sz="2600" dirty="0"/>
              <a:t>Problem </a:t>
            </a:r>
          </a:p>
          <a:p>
            <a:pPr lvl="1" eaLnBrk="1" hangingPunct="1">
              <a:lnSpc>
                <a:spcPct val="80000"/>
              </a:lnSpc>
            </a:pPr>
            <a:r>
              <a:rPr lang="en-US" dirty="0"/>
              <a:t>43% of youth in juvenile justice system are Trust beneficiaries</a:t>
            </a:r>
          </a:p>
          <a:p>
            <a:pPr lvl="1" eaLnBrk="1" hangingPunct="1">
              <a:lnSpc>
                <a:spcPct val="80000"/>
              </a:lnSpc>
            </a:pPr>
            <a:r>
              <a:rPr lang="en-US" dirty="0"/>
              <a:t>42% of incarcerated adults are Trust beneficiaries</a:t>
            </a:r>
          </a:p>
          <a:p>
            <a:endParaRPr lang="en-US" dirty="0" smtClean="0"/>
          </a:p>
        </p:txBody>
      </p:sp>
      <p:grpSp>
        <p:nvGrpSpPr>
          <p:cNvPr id="24581" name="Group 7"/>
          <p:cNvGrpSpPr>
            <a:grpSpLocks/>
          </p:cNvGrpSpPr>
          <p:nvPr/>
        </p:nvGrpSpPr>
        <p:grpSpPr bwMode="auto">
          <a:xfrm>
            <a:off x="609600" y="2188303"/>
            <a:ext cx="7924800" cy="3505200"/>
            <a:chOff x="685800" y="2209800"/>
            <a:chExt cx="7924800" cy="3505200"/>
          </a:xfrm>
        </p:grpSpPr>
        <p:graphicFrame>
          <p:nvGraphicFramePr>
            <p:cNvPr id="11" name="Chart 10"/>
            <p:cNvGraphicFramePr>
              <a:graphicFrameLocks/>
            </p:cNvGraphicFramePr>
            <p:nvPr>
              <p:extLst>
                <p:ext uri="{D42A27DB-BD31-4B8C-83A1-F6EECF244321}">
                  <p14:modId xmlns:p14="http://schemas.microsoft.com/office/powerpoint/2010/main" val="2079931403"/>
                </p:ext>
              </p:extLst>
            </p:nvPr>
          </p:nvGraphicFramePr>
          <p:xfrm>
            <a:off x="4572000" y="2209800"/>
            <a:ext cx="40386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88648027"/>
                </p:ext>
              </p:extLst>
            </p:nvPr>
          </p:nvGraphicFramePr>
          <p:xfrm>
            <a:off x="685800" y="2209800"/>
            <a:ext cx="3619500" cy="3505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extBox 1"/>
          <p:cNvSpPr txBox="1"/>
          <p:nvPr/>
        </p:nvSpPr>
        <p:spPr>
          <a:xfrm>
            <a:off x="685800" y="5693503"/>
            <a:ext cx="6172200" cy="400110"/>
          </a:xfrm>
          <a:prstGeom prst="rect">
            <a:avLst/>
          </a:prstGeom>
          <a:noFill/>
        </p:spPr>
        <p:txBody>
          <a:bodyPr wrap="square" lIns="91407" tIns="45704" rIns="91407" bIns="45704" rtlCol="0">
            <a:spAutoFit/>
          </a:bodyPr>
          <a:lstStyle/>
          <a:p>
            <a:r>
              <a:rPr lang="en-US" sz="1000" dirty="0">
                <a:solidFill>
                  <a:srgbClr val="660066"/>
                </a:solidFill>
                <a:latin typeface="Times New Roman" pitchFamily="18" charset="0"/>
                <a:cs typeface="Times New Roman" pitchFamily="18" charset="0"/>
              </a:rPr>
              <a:t>Source: </a:t>
            </a:r>
            <a:r>
              <a:rPr lang="en-US" sz="1000" i="1" dirty="0">
                <a:solidFill>
                  <a:srgbClr val="660066"/>
                </a:solidFill>
                <a:latin typeface="Times New Roman" pitchFamily="18" charset="0"/>
                <a:cs typeface="Times New Roman" pitchFamily="18" charset="0"/>
              </a:rPr>
              <a:t>A Study of Trust Beneficiaries in the Alaska Dept. of Corrections</a:t>
            </a:r>
            <a:r>
              <a:rPr lang="en-US" sz="1000" dirty="0">
                <a:solidFill>
                  <a:srgbClr val="660066"/>
                </a:solidFill>
                <a:latin typeface="Times New Roman" pitchFamily="18" charset="0"/>
                <a:cs typeface="Times New Roman" pitchFamily="18" charset="0"/>
              </a:rPr>
              <a:t>, Hornby Zeller Assoc., Dec. 2007. </a:t>
            </a:r>
          </a:p>
          <a:p>
            <a:r>
              <a:rPr lang="en-US" sz="1000" dirty="0">
                <a:solidFill>
                  <a:srgbClr val="660066"/>
                </a:solidFill>
                <a:latin typeface="Times New Roman" pitchFamily="18" charset="0"/>
                <a:cs typeface="Times New Roman" pitchFamily="18" charset="0"/>
              </a:rPr>
              <a:t>Note: New data is being gathered and analyzed, with a new report expected later in FY13.</a:t>
            </a:r>
          </a:p>
        </p:txBody>
      </p:sp>
      <p:sp>
        <p:nvSpPr>
          <p:cNvPr id="3" name="Slide Number Placeholder 2"/>
          <p:cNvSpPr>
            <a:spLocks noGrp="1"/>
          </p:cNvSpPr>
          <p:nvPr>
            <p:ph type="sldNum" sz="quarter" idx="10"/>
          </p:nvPr>
        </p:nvSpPr>
        <p:spPr/>
        <p:txBody>
          <a:bodyPr/>
          <a:lstStyle/>
          <a:p>
            <a:pPr>
              <a:defRPr/>
            </a:pPr>
            <a:fld id="{2B239427-2449-4BBA-881C-98646204B71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96200" cy="914400"/>
          </a:xfrm>
        </p:spPr>
        <p:txBody>
          <a:bodyPr/>
          <a:lstStyle/>
          <a:p>
            <a:r>
              <a:rPr lang="en-US" dirty="0" smtClean="0"/>
              <a:t>Committed Partners</a:t>
            </a:r>
            <a:endParaRPr lang="en-US" dirty="0"/>
          </a:p>
        </p:txBody>
      </p:sp>
      <p:sp>
        <p:nvSpPr>
          <p:cNvPr id="3" name="Content Placeholder 2"/>
          <p:cNvSpPr>
            <a:spLocks noGrp="1"/>
          </p:cNvSpPr>
          <p:nvPr>
            <p:ph idx="1"/>
          </p:nvPr>
        </p:nvSpPr>
        <p:spPr>
          <a:xfrm>
            <a:off x="762000" y="1075765"/>
            <a:ext cx="7848600" cy="4267200"/>
          </a:xfrm>
        </p:spPr>
        <p:txBody>
          <a:bodyPr/>
          <a:lstStyle/>
          <a:p>
            <a:r>
              <a:rPr lang="en-US" dirty="0" smtClean="0"/>
              <a:t>Local governments </a:t>
            </a:r>
          </a:p>
          <a:p>
            <a:r>
              <a:rPr lang="en-US" dirty="0" smtClean="0"/>
              <a:t>Alaska </a:t>
            </a:r>
            <a:r>
              <a:rPr lang="en-US" dirty="0"/>
              <a:t>Native tribal </a:t>
            </a:r>
            <a:r>
              <a:rPr lang="en-US" dirty="0" smtClean="0"/>
              <a:t>entities</a:t>
            </a:r>
          </a:p>
          <a:p>
            <a:r>
              <a:rPr lang="en-US" dirty="0" smtClean="0"/>
              <a:t>Alaska </a:t>
            </a:r>
            <a:r>
              <a:rPr lang="en-US" dirty="0"/>
              <a:t>Court </a:t>
            </a:r>
            <a:r>
              <a:rPr lang="en-US" dirty="0" smtClean="0"/>
              <a:t>System </a:t>
            </a:r>
          </a:p>
          <a:p>
            <a:r>
              <a:rPr lang="en-US" dirty="0" smtClean="0"/>
              <a:t>Departments </a:t>
            </a:r>
            <a:r>
              <a:rPr lang="en-US" dirty="0"/>
              <a:t>of Administration, Corrections, Health and Social Services, Law, </a:t>
            </a:r>
            <a:r>
              <a:rPr lang="en-US" dirty="0" smtClean="0"/>
              <a:t>Public Safety</a:t>
            </a:r>
          </a:p>
          <a:p>
            <a:pPr>
              <a:lnSpc>
                <a:spcPct val="80000"/>
              </a:lnSpc>
            </a:pPr>
            <a:r>
              <a:rPr lang="en-US" dirty="0" smtClean="0"/>
              <a:t>Trust partner boards</a:t>
            </a:r>
          </a:p>
          <a:p>
            <a:pPr>
              <a:lnSpc>
                <a:spcPct val="80000"/>
              </a:lnSpc>
            </a:pPr>
            <a:r>
              <a:rPr lang="en-US" dirty="0" smtClean="0"/>
              <a:t>Community </a:t>
            </a:r>
            <a:r>
              <a:rPr lang="en-US" dirty="0"/>
              <a:t>behavioral health </a:t>
            </a:r>
            <a:r>
              <a:rPr lang="en-US" dirty="0" smtClean="0"/>
              <a:t>providers</a:t>
            </a:r>
            <a:endParaRPr lang="en-US" dirty="0"/>
          </a:p>
        </p:txBody>
      </p:sp>
      <p:sp>
        <p:nvSpPr>
          <p:cNvPr id="5" name="Slide Number Placeholder 4"/>
          <p:cNvSpPr>
            <a:spLocks noGrp="1"/>
          </p:cNvSpPr>
          <p:nvPr>
            <p:ph type="sldNum" sz="quarter" idx="10"/>
          </p:nvPr>
        </p:nvSpPr>
        <p:spPr/>
        <p:txBody>
          <a:bodyPr/>
          <a:lstStyle/>
          <a:p>
            <a:pPr>
              <a:defRPr/>
            </a:pPr>
            <a:fld id="{2B239427-2449-4BBA-881C-98646204B715}" type="slidenum">
              <a:rPr lang="en-US" smtClean="0"/>
              <a:pPr>
                <a:defRPr/>
              </a:pPr>
              <a:t>15</a:t>
            </a:fld>
            <a:endParaRPr lang="en-US" dirty="0"/>
          </a:p>
        </p:txBody>
      </p:sp>
    </p:spTree>
    <p:extLst>
      <p:ext uri="{BB962C8B-B14F-4D97-AF65-F5344CB8AC3E}">
        <p14:creationId xmlns:p14="http://schemas.microsoft.com/office/powerpoint/2010/main" val="177295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3"/>
          <p:cNvSpPr>
            <a:spLocks noGrp="1"/>
          </p:cNvSpPr>
          <p:nvPr>
            <p:ph type="title"/>
          </p:nvPr>
        </p:nvSpPr>
        <p:spPr>
          <a:xfrm>
            <a:off x="969818" y="201706"/>
            <a:ext cx="7696200" cy="990600"/>
          </a:xfrm>
        </p:spPr>
        <p:txBody>
          <a:bodyPr/>
          <a:lstStyle/>
          <a:p>
            <a:pPr>
              <a:defRPr/>
            </a:pPr>
            <a:r>
              <a:rPr lang="en-US" dirty="0" smtClean="0"/>
              <a:t>Strategic Thinking</a:t>
            </a:r>
            <a:endParaRPr lang="en-US" i="1" dirty="0">
              <a:latin typeface="+mn-lt"/>
            </a:endParaRPr>
          </a:p>
        </p:txBody>
      </p:sp>
      <p:sp>
        <p:nvSpPr>
          <p:cNvPr id="25603" name="Content Placeholder 8"/>
          <p:cNvSpPr>
            <a:spLocks noGrp="1"/>
          </p:cNvSpPr>
          <p:nvPr>
            <p:ph idx="1"/>
          </p:nvPr>
        </p:nvSpPr>
        <p:spPr>
          <a:xfrm>
            <a:off x="838200" y="1143000"/>
            <a:ext cx="7467600" cy="4495800"/>
          </a:xfrm>
        </p:spPr>
        <p:txBody>
          <a:bodyPr/>
          <a:lstStyle/>
          <a:p>
            <a:pPr marL="349127" lvl="1" indent="-349127">
              <a:lnSpc>
                <a:spcPct val="80000"/>
              </a:lnSpc>
              <a:spcBef>
                <a:spcPts val="672"/>
              </a:spcBef>
              <a:buFont typeface="Arial" pitchFamily="34" charset="0"/>
              <a:buChar char="•"/>
            </a:pPr>
            <a:r>
              <a:rPr lang="en-US" sz="2400" u="sng" dirty="0"/>
              <a:t>Prevent and reduce </a:t>
            </a:r>
            <a:r>
              <a:rPr lang="en-US" sz="2400" dirty="0"/>
              <a:t>inappropriate or avoidable arrest, prosecution, incarceration and criminal recidivism of juvenile and adult Trust beneficiaries</a:t>
            </a:r>
          </a:p>
          <a:p>
            <a:pPr marL="349127" lvl="1" indent="-349127">
              <a:lnSpc>
                <a:spcPct val="80000"/>
              </a:lnSpc>
              <a:spcBef>
                <a:spcPts val="672"/>
              </a:spcBef>
              <a:buFont typeface="Arial" pitchFamily="34" charset="0"/>
              <a:buChar char="•"/>
            </a:pPr>
            <a:r>
              <a:rPr lang="en-US" sz="2400" u="sng" dirty="0"/>
              <a:t>Increase </a:t>
            </a:r>
            <a:r>
              <a:rPr lang="en-US" sz="2400" dirty="0"/>
              <a:t>criminal justice system’s ability to accommodate, support, protect and provide treatment for victims and offenders who are Trust beneficiaries</a:t>
            </a:r>
          </a:p>
          <a:p>
            <a:pPr marL="349127" lvl="1" indent="-349127">
              <a:lnSpc>
                <a:spcPct val="80000"/>
              </a:lnSpc>
              <a:spcBef>
                <a:spcPts val="672"/>
              </a:spcBef>
              <a:buFont typeface="Arial" pitchFamily="34" charset="0"/>
              <a:buChar char="•"/>
            </a:pPr>
            <a:r>
              <a:rPr lang="en-US" sz="2400" u="sng" dirty="0"/>
              <a:t>Reduce</a:t>
            </a:r>
            <a:r>
              <a:rPr lang="en-US" sz="2400" dirty="0"/>
              <a:t> use of jails and prisons to provide protective custody of adult Trust beneficiaries under Alaska Statute 47.37.170 (protective custody hold)</a:t>
            </a:r>
          </a:p>
          <a:p>
            <a:pPr marL="349127" lvl="1" indent="-349127">
              <a:lnSpc>
                <a:spcPct val="80000"/>
              </a:lnSpc>
              <a:spcBef>
                <a:spcPts val="672"/>
              </a:spcBef>
              <a:buFont typeface="Arial" pitchFamily="34" charset="0"/>
              <a:buChar char="•"/>
            </a:pPr>
            <a:r>
              <a:rPr lang="en-US" sz="2400" u="sng" dirty="0"/>
              <a:t>Improve</a:t>
            </a:r>
            <a:r>
              <a:rPr lang="en-US" sz="2400" dirty="0"/>
              <a:t> community re-entry planning from juvenile detention and treatment, and adult correctional facilities back into Alaska communities </a:t>
            </a:r>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838200" y="228600"/>
            <a:ext cx="7696200" cy="762000"/>
          </a:xfrm>
        </p:spPr>
        <p:txBody>
          <a:bodyPr/>
          <a:lstStyle/>
          <a:p>
            <a:pPr eaLnBrk="1" hangingPunct="1">
              <a:defRPr/>
            </a:pPr>
            <a:r>
              <a:rPr lang="en-US" dirty="0" smtClean="0"/>
              <a:t>Outcomes Driven Results</a:t>
            </a:r>
            <a:endParaRPr lang="en-US" sz="2800" i="1" dirty="0">
              <a:latin typeface="+mn-lt"/>
            </a:endParaRPr>
          </a:p>
        </p:txBody>
      </p:sp>
      <p:sp>
        <p:nvSpPr>
          <p:cNvPr id="6150" name="Rectangle 3"/>
          <p:cNvSpPr>
            <a:spLocks noGrp="1" noChangeArrowheads="1"/>
          </p:cNvSpPr>
          <p:nvPr>
            <p:ph idx="1"/>
          </p:nvPr>
        </p:nvSpPr>
        <p:spPr>
          <a:xfrm>
            <a:off x="533400" y="914400"/>
            <a:ext cx="8077200" cy="5257800"/>
          </a:xfrm>
        </p:spPr>
        <p:txBody>
          <a:bodyPr/>
          <a:lstStyle/>
          <a:p>
            <a:pPr marL="347350" lvl="1" indent="-347350" eaLnBrk="1" hangingPunct="1">
              <a:lnSpc>
                <a:spcPct val="80000"/>
              </a:lnSpc>
              <a:spcBef>
                <a:spcPts val="672"/>
              </a:spcBef>
              <a:buFontTx/>
              <a:buChar char="•"/>
              <a:defRPr/>
            </a:pPr>
            <a:r>
              <a:rPr lang="en-US" sz="2600" dirty="0"/>
              <a:t>Working together state, local agencies save lives, improve public safety</a:t>
            </a:r>
          </a:p>
          <a:p>
            <a:pPr marL="740404" lvl="1" eaLnBrk="1" hangingPunct="1">
              <a:lnSpc>
                <a:spcPct val="80000"/>
              </a:lnSpc>
              <a:spcBef>
                <a:spcPts val="432"/>
              </a:spcBef>
              <a:defRPr/>
            </a:pPr>
            <a:r>
              <a:rPr lang="en-US" dirty="0" smtClean="0"/>
              <a:t>75 % reduction in non-criminal Title 47 protective custody holds at Yukon Kuskokwim Correctional Center from 2010-2012</a:t>
            </a:r>
          </a:p>
          <a:p>
            <a:pPr marL="740404" lvl="1" eaLnBrk="1" hangingPunct="1">
              <a:lnSpc>
                <a:spcPct val="80000"/>
              </a:lnSpc>
              <a:spcBef>
                <a:spcPts val="432"/>
              </a:spcBef>
              <a:defRPr/>
            </a:pPr>
            <a:r>
              <a:rPr lang="en-US" dirty="0" smtClean="0"/>
              <a:t>individuals s</a:t>
            </a:r>
            <a:r>
              <a:rPr lang="en-US" dirty="0"/>
              <a:t>creened, referred to appropriate treatment</a:t>
            </a:r>
          </a:p>
          <a:p>
            <a:pPr marL="454755" lvl="1" indent="0" eaLnBrk="1" hangingPunct="1">
              <a:lnSpc>
                <a:spcPct val="80000"/>
              </a:lnSpc>
              <a:spcBef>
                <a:spcPts val="432"/>
              </a:spcBef>
              <a:buNone/>
              <a:defRPr/>
            </a:pPr>
            <a:endParaRPr lang="en-US" sz="1700" dirty="0"/>
          </a:p>
          <a:p>
            <a:pPr marL="571300" lvl="1" eaLnBrk="1" hangingPunct="1">
              <a:lnSpc>
                <a:spcPct val="80000"/>
              </a:lnSpc>
              <a:defRPr/>
            </a:pPr>
            <a:endParaRPr lang="en-US" sz="1700" dirty="0"/>
          </a:p>
          <a:p>
            <a:pPr marL="571300" lvl="1" eaLnBrk="1" hangingPunct="1">
              <a:lnSpc>
                <a:spcPct val="80000"/>
              </a:lnSpc>
              <a:buNone/>
              <a:defRPr/>
            </a:pPr>
            <a:endParaRPr lang="en-US" sz="1700" dirty="0"/>
          </a:p>
          <a:p>
            <a:pPr marL="571300" lvl="1" eaLnBrk="1" hangingPunct="1">
              <a:lnSpc>
                <a:spcPct val="80000"/>
              </a:lnSpc>
              <a:buNone/>
              <a:defRPr/>
            </a:pPr>
            <a:endParaRPr lang="en-US" sz="1700" dirty="0"/>
          </a:p>
          <a:p>
            <a:pPr marL="571300" lvl="1" eaLnBrk="1" hangingPunct="1">
              <a:lnSpc>
                <a:spcPct val="80000"/>
              </a:lnSpc>
              <a:buNone/>
              <a:defRPr/>
            </a:pPr>
            <a:endParaRPr lang="en-US" sz="1700" dirty="0"/>
          </a:p>
          <a:p>
            <a:pPr marL="571300" lvl="1" eaLnBrk="1" hangingPunct="1">
              <a:lnSpc>
                <a:spcPct val="80000"/>
              </a:lnSpc>
              <a:buNone/>
              <a:defRPr/>
            </a:pPr>
            <a:endParaRPr lang="en-US" sz="1700" dirty="0"/>
          </a:p>
          <a:p>
            <a:pPr marL="571300" lvl="1" eaLnBrk="1" hangingPunct="1">
              <a:lnSpc>
                <a:spcPct val="80000"/>
              </a:lnSpc>
              <a:buNone/>
              <a:defRPr/>
            </a:pPr>
            <a:endParaRPr lang="en-US" sz="1700" dirty="0"/>
          </a:p>
          <a:p>
            <a:pPr marL="571300" lvl="1" eaLnBrk="1" hangingPunct="1">
              <a:lnSpc>
                <a:spcPct val="80000"/>
              </a:lnSpc>
              <a:buNone/>
              <a:defRPr/>
            </a:pPr>
            <a:endParaRPr lang="en-US" sz="1700" dirty="0"/>
          </a:p>
          <a:p>
            <a:pPr marL="399909" lvl="1" indent="0" eaLnBrk="1" hangingPunct="1">
              <a:lnSpc>
                <a:spcPct val="80000"/>
              </a:lnSpc>
              <a:buNone/>
              <a:defRPr/>
            </a:pPr>
            <a:endParaRPr lang="en-US" sz="1900" dirty="0"/>
          </a:p>
          <a:p>
            <a:pPr marL="347350" indent="-347350" eaLnBrk="1" hangingPunct="1">
              <a:lnSpc>
                <a:spcPct val="80000"/>
              </a:lnSpc>
              <a:spcBef>
                <a:spcPts val="672"/>
              </a:spcBef>
              <a:defRPr/>
            </a:pPr>
            <a:r>
              <a:rPr lang="en-US" sz="2600" dirty="0"/>
              <a:t>Therapeutic Courts</a:t>
            </a:r>
          </a:p>
          <a:p>
            <a:pPr marL="740404" lvl="1" eaLnBrk="1" hangingPunct="1">
              <a:lnSpc>
                <a:spcPct val="80000"/>
              </a:lnSpc>
              <a:spcBef>
                <a:spcPts val="432"/>
              </a:spcBef>
              <a:defRPr/>
            </a:pPr>
            <a:r>
              <a:rPr lang="en-US" dirty="0"/>
              <a:t>Juneau Mental Health Court opened May 2012</a:t>
            </a:r>
          </a:p>
          <a:p>
            <a:pPr marL="740404" lvl="1" eaLnBrk="1" hangingPunct="1">
              <a:lnSpc>
                <a:spcPct val="80000"/>
              </a:lnSpc>
              <a:spcBef>
                <a:spcPts val="432"/>
              </a:spcBef>
              <a:defRPr/>
            </a:pPr>
            <a:r>
              <a:rPr lang="en-US" i="1" dirty="0"/>
              <a:t>Anchorage Mental Health Court</a:t>
            </a:r>
            <a:r>
              <a:rPr lang="en-US" dirty="0"/>
              <a:t> </a:t>
            </a:r>
            <a:r>
              <a:rPr lang="en-US" dirty="0" smtClean="0"/>
              <a:t> c</a:t>
            </a:r>
            <a:r>
              <a:rPr lang="en-US" dirty="0"/>
              <a:t>ombined savings almost </a:t>
            </a:r>
            <a:br>
              <a:rPr lang="en-US" dirty="0"/>
            </a:br>
            <a:r>
              <a:rPr lang="en-US" dirty="0"/>
              <a:t>2½ times program annual operating cost ($293,000)</a:t>
            </a:r>
          </a:p>
          <a:p>
            <a:pPr eaLnBrk="1" hangingPunct="1">
              <a:lnSpc>
                <a:spcPct val="80000"/>
              </a:lnSpc>
              <a:buFontTx/>
              <a:buNone/>
              <a:defRPr/>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8382000" cy="2362200"/>
          </a:xfrm>
          <a:prstGeom prst="rect">
            <a:avLst/>
          </a:prstGeom>
        </p:spPr>
      </p:pic>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914400" y="152400"/>
            <a:ext cx="7696200" cy="990600"/>
          </a:xfrm>
        </p:spPr>
        <p:txBody>
          <a:bodyPr/>
          <a:lstStyle/>
          <a:p>
            <a:pPr eaLnBrk="1" hangingPunct="1"/>
            <a:r>
              <a:rPr lang="en-US" dirty="0" smtClean="0"/>
              <a:t>Ahead in FY14</a:t>
            </a:r>
          </a:p>
        </p:txBody>
      </p:sp>
      <p:sp>
        <p:nvSpPr>
          <p:cNvPr id="19460" name="Rectangle 3"/>
          <p:cNvSpPr>
            <a:spLocks noGrp="1" noChangeArrowheads="1"/>
          </p:cNvSpPr>
          <p:nvPr>
            <p:ph type="body" idx="1"/>
          </p:nvPr>
        </p:nvSpPr>
        <p:spPr>
          <a:xfrm>
            <a:off x="685800" y="914400"/>
            <a:ext cx="8001000" cy="5334000"/>
          </a:xfrm>
        </p:spPr>
        <p:txBody>
          <a:bodyPr/>
          <a:lstStyle/>
          <a:p>
            <a:pPr marL="228519" indent="-228519" defTabSz="1145773" eaLnBrk="1" hangingPunct="1">
              <a:lnSpc>
                <a:spcPct val="70000"/>
              </a:lnSpc>
              <a:spcBef>
                <a:spcPts val="432"/>
              </a:spcBef>
              <a:buNone/>
              <a:tabLst>
                <a:tab pos="4569121" algn="r"/>
                <a:tab pos="5483515" algn="r"/>
                <a:tab pos="6397908" algn="r"/>
                <a:tab pos="7688314" algn="r"/>
              </a:tabLst>
              <a:defRPr/>
            </a:pPr>
            <a:r>
              <a:rPr lang="en-US" sz="1400" dirty="0"/>
              <a:t>		 </a:t>
            </a:r>
            <a:r>
              <a:rPr lang="en-US" sz="1500" u="sng" dirty="0">
                <a:solidFill>
                  <a:srgbClr val="C5900D"/>
                </a:solidFill>
              </a:rPr>
              <a:t>Trustees Recommended:</a:t>
            </a:r>
            <a:r>
              <a:rPr lang="en-US" sz="1400" dirty="0"/>
              <a:t> </a:t>
            </a:r>
            <a:r>
              <a:rPr lang="en-US" sz="1400" u="sng" dirty="0">
                <a:solidFill>
                  <a:srgbClr val="C5900D"/>
                </a:solidFill>
              </a:rPr>
              <a:t>MHTAAR</a:t>
            </a:r>
            <a:r>
              <a:rPr lang="en-US" sz="1400" dirty="0">
                <a:solidFill>
                  <a:srgbClr val="C5900D"/>
                </a:solidFill>
              </a:rPr>
              <a:t> 	</a:t>
            </a:r>
            <a:r>
              <a:rPr lang="en-US" sz="1400" u="sng" dirty="0">
                <a:solidFill>
                  <a:srgbClr val="C5900D"/>
                </a:solidFill>
              </a:rPr>
              <a:t>Authority Grant</a:t>
            </a:r>
            <a:r>
              <a:rPr lang="en-US" sz="1400" dirty="0">
                <a:solidFill>
                  <a:srgbClr val="C5900D"/>
                </a:solidFill>
              </a:rPr>
              <a:t> </a:t>
            </a:r>
            <a:r>
              <a:rPr lang="en-US" sz="1400" u="sng" dirty="0">
                <a:solidFill>
                  <a:srgbClr val="C5900D"/>
                </a:solidFill>
              </a:rPr>
              <a:t>GF/MH</a:t>
            </a:r>
            <a:r>
              <a:rPr lang="en-US" sz="1400" dirty="0">
                <a:solidFill>
                  <a:srgbClr val="C5900D"/>
                </a:solidFill>
              </a:rPr>
              <a:t> 	</a:t>
            </a:r>
            <a:r>
              <a:rPr lang="en-US" sz="1400" u="sng" dirty="0"/>
              <a:t>Gov. GF/MH</a:t>
            </a:r>
          </a:p>
          <a:p>
            <a:pPr marL="228519" indent="-228519" defTabSz="1145773" eaLnBrk="1" hangingPunct="1">
              <a:lnSpc>
                <a:spcPct val="70000"/>
              </a:lnSpc>
              <a:spcBef>
                <a:spcPts val="432"/>
              </a:spcBef>
              <a:spcAft>
                <a:spcPts val="0"/>
              </a:spcAft>
              <a:buNone/>
              <a:tabLst>
                <a:tab pos="4570395" algn="r"/>
                <a:tab pos="5484476" algn="r"/>
                <a:tab pos="6398554" algn="r"/>
                <a:tab pos="7312635" algn="r"/>
              </a:tabLst>
              <a:defRPr/>
            </a:pPr>
            <a:r>
              <a:rPr lang="en-US" sz="1500" u="sng" dirty="0"/>
              <a:t>Training for Criminal Justice Personnel</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Anchorage &amp; Fairbanks police CIT training  </a:t>
            </a:r>
            <a:r>
              <a:rPr lang="en-US" sz="1400" dirty="0">
                <a:solidFill>
                  <a:srgbClr val="C5900D"/>
                </a:solidFill>
              </a:rPr>
              <a:t>		$  62.0</a:t>
            </a:r>
            <a:endParaRPr lang="en-US" sz="1400" dirty="0"/>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Deliver training for defense attorneys 	</a:t>
            </a:r>
            <a:r>
              <a:rPr lang="en-US" sz="1400" dirty="0">
                <a:solidFill>
                  <a:srgbClr val="C5900D"/>
                </a:solidFill>
              </a:rPr>
              <a:t>$ 15.0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Training for DOC mental health staff</a:t>
            </a:r>
            <a:r>
              <a:rPr lang="en-US" sz="1400" dirty="0">
                <a:solidFill>
                  <a:srgbClr val="C5900D"/>
                </a:solidFill>
              </a:rPr>
              <a:t>	15.0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Training for therapeutic court clinical staff 	  </a:t>
            </a:r>
            <a:r>
              <a:rPr lang="en-US" sz="1400" dirty="0">
                <a:solidFill>
                  <a:srgbClr val="C5900D"/>
                </a:solidFill>
              </a:rPr>
              <a:t>15.0</a:t>
            </a:r>
          </a:p>
          <a:p>
            <a:pPr marL="0" indent="0" defTabSz="1145773" eaLnBrk="1" hangingPunct="1">
              <a:lnSpc>
                <a:spcPct val="70000"/>
              </a:lnSpc>
              <a:spcBef>
                <a:spcPts val="432"/>
              </a:spcBef>
              <a:spcAft>
                <a:spcPts val="0"/>
              </a:spcAft>
              <a:buNone/>
              <a:tabLst>
                <a:tab pos="4570395" algn="r"/>
                <a:tab pos="5484476" algn="r"/>
                <a:tab pos="6398554" algn="r"/>
                <a:tab pos="7312635" algn="r"/>
              </a:tabLst>
              <a:defRPr/>
            </a:pPr>
            <a:r>
              <a:rPr lang="en-US" sz="1400" dirty="0">
                <a:solidFill>
                  <a:srgbClr val="C5900D"/>
                </a:solidFill>
              </a:rPr>
              <a:t>	</a:t>
            </a:r>
            <a:endParaRPr lang="en-US" sz="1400" u="sng" dirty="0"/>
          </a:p>
          <a:p>
            <a:pPr marL="228519" indent="-228519" defTabSz="1145773" eaLnBrk="1" hangingPunct="1">
              <a:lnSpc>
                <a:spcPct val="70000"/>
              </a:lnSpc>
              <a:spcBef>
                <a:spcPts val="432"/>
              </a:spcBef>
              <a:spcAft>
                <a:spcPts val="0"/>
              </a:spcAft>
              <a:buNone/>
              <a:tabLst>
                <a:tab pos="4570395" algn="r"/>
                <a:tab pos="5484476" algn="r"/>
                <a:tab pos="6398554" algn="r"/>
                <a:tab pos="7312635" algn="r"/>
              </a:tabLst>
              <a:defRPr/>
            </a:pPr>
            <a:r>
              <a:rPr lang="en-US" sz="1500" u="sng" dirty="0"/>
              <a:t>Sustain &amp; Expand Therapeutic Models &amp; Practices</a:t>
            </a:r>
            <a:r>
              <a:rPr lang="en-US" sz="1500" dirty="0"/>
              <a:t> </a:t>
            </a:r>
            <a:endParaRPr lang="en-US" sz="1500" u="sng" dirty="0">
              <a:solidFill>
                <a:srgbClr val="C5900D"/>
              </a:solidFill>
            </a:endParaRP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Fairbanks Juvenile Mental Health Court  	</a:t>
            </a:r>
            <a:r>
              <a:rPr lang="en-US" sz="1400" dirty="0">
                <a:solidFill>
                  <a:srgbClr val="C5900D"/>
                </a:solidFill>
              </a:rPr>
              <a:t>245.9	         15.0		</a:t>
            </a:r>
            <a:endParaRPr lang="en-US" sz="1400" dirty="0"/>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Mental Health Court expansion 	</a:t>
            </a:r>
            <a:r>
              <a:rPr lang="en-US" sz="1400" dirty="0">
                <a:solidFill>
                  <a:srgbClr val="C5900D"/>
                </a:solidFill>
              </a:rPr>
              <a:t>    204.4	         25.0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Flex funds for Anchorage mental health court		</a:t>
            </a:r>
            <a:r>
              <a:rPr lang="en-US" sz="1400" dirty="0">
                <a:solidFill>
                  <a:srgbClr val="C5900D"/>
                </a:solidFill>
              </a:rPr>
              <a:t>65.0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Flex funds for Palmer mental health court		</a:t>
            </a:r>
            <a:r>
              <a:rPr lang="en-US" sz="1400" dirty="0">
                <a:solidFill>
                  <a:srgbClr val="C5900D"/>
                </a:solidFill>
              </a:rPr>
              <a:t>25.0</a:t>
            </a:r>
            <a:endParaRPr lang="en-US" sz="1400" dirty="0"/>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ASAP therapeutic court case management &amp; </a:t>
            </a:r>
            <a:br>
              <a:rPr lang="en-US" sz="1400" dirty="0"/>
            </a:br>
            <a:r>
              <a:rPr lang="en-US" sz="1400" dirty="0"/>
              <a:t>monitoring – Barrow	</a:t>
            </a:r>
            <a:r>
              <a:rPr lang="en-US" sz="1400" dirty="0">
                <a:solidFill>
                  <a:srgbClr val="C5900D"/>
                </a:solidFill>
              </a:rPr>
              <a:t> 139.9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Sustaining Wellness Court capacities</a:t>
            </a:r>
            <a:r>
              <a:rPr lang="en-US" sz="1400" dirty="0">
                <a:solidFill>
                  <a:srgbClr val="C5900D"/>
                </a:solidFill>
              </a:rPr>
              <a:t> 		      	$1,165.0 	$1,165.0</a:t>
            </a:r>
            <a:r>
              <a:rPr lang="en-US" sz="1400" dirty="0"/>
              <a:t>	</a:t>
            </a:r>
            <a:r>
              <a:rPr lang="en-US" sz="1400" dirty="0">
                <a:solidFill>
                  <a:srgbClr val="C5900D"/>
                </a:solidFill>
              </a:rPr>
              <a:t>             </a:t>
            </a:r>
          </a:p>
          <a:p>
            <a:pPr marL="0" indent="0" defTabSz="1145773" eaLnBrk="1" hangingPunct="1">
              <a:lnSpc>
                <a:spcPct val="70000"/>
              </a:lnSpc>
              <a:spcBef>
                <a:spcPts val="432"/>
              </a:spcBef>
              <a:spcAft>
                <a:spcPts val="0"/>
              </a:spcAft>
              <a:buNone/>
              <a:tabLst>
                <a:tab pos="4570395" algn="r"/>
                <a:tab pos="5484476" algn="r"/>
                <a:tab pos="6398554" algn="r"/>
                <a:tab pos="7312635" algn="r"/>
              </a:tabLst>
              <a:defRPr/>
            </a:pPr>
            <a:endParaRPr lang="en-US" sz="1400" u="sng" dirty="0"/>
          </a:p>
          <a:p>
            <a:pPr marL="0" indent="0" defTabSz="1145773" eaLnBrk="1" hangingPunct="1">
              <a:lnSpc>
                <a:spcPct val="70000"/>
              </a:lnSpc>
              <a:spcBef>
                <a:spcPts val="432"/>
              </a:spcBef>
              <a:spcAft>
                <a:spcPts val="0"/>
              </a:spcAft>
              <a:buNone/>
              <a:tabLst>
                <a:tab pos="4570395" algn="r"/>
                <a:tab pos="5484476" algn="r"/>
                <a:tab pos="6398554" algn="r"/>
                <a:tab pos="7312635" algn="r"/>
              </a:tabLst>
              <a:defRPr/>
            </a:pPr>
            <a:r>
              <a:rPr lang="en-US" sz="1500" u="sng" dirty="0"/>
              <a:t>Re-entry Planning for Beneficiaries Involved with Criminal Justice System</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Div. of Juvenile Justice Rural Re-entry  Specialist	    </a:t>
            </a:r>
            <a:r>
              <a:rPr lang="en-US" sz="1400" dirty="0">
                <a:solidFill>
                  <a:srgbClr val="C5900D"/>
                </a:solidFill>
              </a:rPr>
              <a:t>110.9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Mental Health Clinical Oversight in DJJ facilities	    </a:t>
            </a:r>
            <a:r>
              <a:rPr lang="en-US" sz="1400" dirty="0">
                <a:solidFill>
                  <a:srgbClr val="C5900D"/>
                </a:solidFill>
              </a:rPr>
              <a:t>152.9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Social Services Specialist position - Bethel (PDA)</a:t>
            </a:r>
            <a:r>
              <a:rPr lang="en-US" sz="1400" dirty="0">
                <a:solidFill>
                  <a:srgbClr val="C5900D"/>
                </a:solidFill>
              </a:rPr>
              <a:t> 	138.8			</a:t>
            </a:r>
            <a:endParaRPr lang="en-US" sz="1400" dirty="0"/>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APIC Discharge Planning Model	</a:t>
            </a:r>
            <a:r>
              <a:rPr lang="en-US" sz="1400" dirty="0">
                <a:solidFill>
                  <a:srgbClr val="C5900D"/>
                </a:solidFill>
              </a:rPr>
              <a:t>260.0			</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DJJ Trauma Informed Care	</a:t>
            </a:r>
            <a:r>
              <a:rPr lang="en-US" sz="1400" dirty="0">
                <a:solidFill>
                  <a:srgbClr val="C5900D"/>
                </a:solidFill>
              </a:rPr>
              <a:t>75.0		75.0	75.0</a:t>
            </a:r>
          </a:p>
          <a:p>
            <a:pPr marL="228519" indent="-228519" defTabSz="1145773" eaLnBrk="1" hangingPunct="1">
              <a:lnSpc>
                <a:spcPct val="70000"/>
              </a:lnSpc>
              <a:spcBef>
                <a:spcPts val="432"/>
              </a:spcBef>
              <a:spcAft>
                <a:spcPts val="0"/>
              </a:spcAft>
              <a:buFont typeface="Adobe Caslon Pro Bold" pitchFamily="18" charset="0"/>
              <a:buChar char="•"/>
              <a:tabLst>
                <a:tab pos="4570395" algn="r"/>
                <a:tab pos="5484476" algn="r"/>
                <a:tab pos="6398554" algn="r"/>
                <a:tab pos="7312635" algn="r"/>
              </a:tabLst>
              <a:defRPr/>
            </a:pPr>
            <a:r>
              <a:rPr lang="en-US" sz="1400" dirty="0"/>
              <a:t>DOC mental health clinical positions		</a:t>
            </a:r>
            <a:r>
              <a:rPr lang="en-US" sz="1400" dirty="0">
                <a:solidFill>
                  <a:srgbClr val="C5900D"/>
                </a:solidFill>
              </a:rPr>
              <a:t> 	164.0</a:t>
            </a:r>
            <a:r>
              <a:rPr lang="en-US" sz="1400" dirty="0"/>
              <a:t>	</a:t>
            </a:r>
            <a:r>
              <a:rPr lang="en-US" sz="1400" dirty="0">
                <a:solidFill>
                  <a:srgbClr val="C5900D"/>
                </a:solidFill>
              </a:rPr>
              <a:t>164.0</a:t>
            </a:r>
          </a:p>
          <a:p>
            <a:pPr marL="228519" indent="-228519" eaLnBrk="1" hangingPunct="1">
              <a:lnSpc>
                <a:spcPct val="70000"/>
              </a:lnSpc>
              <a:spcBef>
                <a:spcPts val="432"/>
              </a:spcBef>
              <a:spcAft>
                <a:spcPts val="0"/>
              </a:spcAft>
              <a:buNone/>
              <a:tabLst>
                <a:tab pos="5484476" algn="r"/>
                <a:tab pos="6398554" algn="r"/>
                <a:tab pos="7545915" algn="r"/>
              </a:tabLst>
              <a:defRPr/>
            </a:pPr>
            <a:r>
              <a:rPr lang="en-US" sz="1400" dirty="0">
                <a:solidFill>
                  <a:srgbClr val="C5900D"/>
                </a:solidFill>
              </a:rPr>
              <a:t>				</a:t>
            </a:r>
            <a:endParaRPr lang="en-US" sz="1400" b="0" i="1" dirty="0"/>
          </a:p>
          <a:p>
            <a:pPr eaLnBrk="1" hangingPunct="1">
              <a:lnSpc>
                <a:spcPct val="80000"/>
              </a:lnSpc>
              <a:buFontTx/>
              <a:buNone/>
              <a:defRPr/>
            </a:pPr>
            <a:r>
              <a:rPr lang="en-US" sz="900" i="1" dirty="0"/>
              <a:t>Funding in thousands of dollars</a:t>
            </a:r>
          </a:p>
          <a:p>
            <a:pPr eaLnBrk="1" hangingPunct="1">
              <a:lnSpc>
                <a:spcPct val="80000"/>
              </a:lnSpc>
              <a:buFontTx/>
              <a:buNone/>
              <a:defRPr/>
            </a:pPr>
            <a:endParaRPr lang="en-US" sz="1500" b="0" i="1" dirty="0"/>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18</a:t>
            </a:fld>
            <a:endParaRPr lang="en-US" dirty="0"/>
          </a:p>
        </p:txBody>
      </p:sp>
      <p:cxnSp>
        <p:nvCxnSpPr>
          <p:cNvPr id="6" name="Straight Connector 5"/>
          <p:cNvCxnSpPr/>
          <p:nvPr/>
        </p:nvCxnSpPr>
        <p:spPr>
          <a:xfrm>
            <a:off x="7391400" y="941293"/>
            <a:ext cx="0" cy="4639235"/>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914400" y="304800"/>
            <a:ext cx="7696200" cy="762000"/>
          </a:xfrm>
        </p:spPr>
        <p:txBody>
          <a:bodyPr/>
          <a:lstStyle/>
          <a:p>
            <a:pPr eaLnBrk="1" hangingPunct="1"/>
            <a:r>
              <a:rPr lang="en-US" dirty="0" smtClean="0"/>
              <a:t>Ahead in FY14</a:t>
            </a:r>
          </a:p>
        </p:txBody>
      </p:sp>
      <p:sp>
        <p:nvSpPr>
          <p:cNvPr id="20484" name="Rectangle 3"/>
          <p:cNvSpPr>
            <a:spLocks noGrp="1" noChangeArrowheads="1"/>
          </p:cNvSpPr>
          <p:nvPr>
            <p:ph type="body" idx="1"/>
          </p:nvPr>
        </p:nvSpPr>
        <p:spPr>
          <a:xfrm>
            <a:off x="838200" y="1219200"/>
            <a:ext cx="8001000" cy="4724400"/>
          </a:xfrm>
        </p:spPr>
        <p:txBody>
          <a:bodyPr/>
          <a:lstStyle/>
          <a:p>
            <a:pPr marL="228519" indent="-228519" defTabSz="1128037" eaLnBrk="1" hangingPunct="1">
              <a:lnSpc>
                <a:spcPct val="80000"/>
              </a:lnSpc>
              <a:spcBef>
                <a:spcPts val="432"/>
              </a:spcBef>
              <a:buNone/>
              <a:tabLst>
                <a:tab pos="4569577" algn="r"/>
                <a:tab pos="5480210" algn="r"/>
                <a:tab pos="6399048" algn="r"/>
                <a:tab pos="7219439" algn="r"/>
              </a:tabLst>
              <a:defRPr/>
            </a:pPr>
            <a:r>
              <a:rPr lang="en-US" sz="1400" dirty="0"/>
              <a:t>		</a:t>
            </a:r>
            <a:r>
              <a:rPr lang="en-US" sz="1400" dirty="0">
                <a:solidFill>
                  <a:srgbClr val="C5900D"/>
                </a:solidFill>
              </a:rPr>
              <a:t> </a:t>
            </a:r>
            <a:r>
              <a:rPr lang="en-US" sz="1300" u="sng" dirty="0">
                <a:solidFill>
                  <a:srgbClr val="C5900D"/>
                </a:solidFill>
              </a:rPr>
              <a:t>Trustees Recommended</a:t>
            </a:r>
            <a:r>
              <a:rPr lang="en-US" sz="1300" dirty="0">
                <a:solidFill>
                  <a:srgbClr val="C5900D"/>
                </a:solidFill>
              </a:rPr>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u="sng" dirty="0"/>
              <a:t>Gov. GF/MH </a:t>
            </a:r>
            <a:r>
              <a:rPr lang="en-US" sz="1400" dirty="0">
                <a:solidFill>
                  <a:srgbClr val="C5900D"/>
                </a:solidFill>
              </a:rPr>
              <a:t>	    </a:t>
            </a:r>
            <a:endParaRPr lang="en-US" sz="1400" u="sng" dirty="0"/>
          </a:p>
          <a:p>
            <a:pPr marL="228519" indent="-228519" defTabSz="1145773" eaLnBrk="1" hangingPunct="1">
              <a:lnSpc>
                <a:spcPct val="70000"/>
              </a:lnSpc>
              <a:spcBef>
                <a:spcPts val="432"/>
              </a:spcBef>
              <a:spcAft>
                <a:spcPts val="0"/>
              </a:spcAft>
              <a:buNone/>
              <a:tabLst>
                <a:tab pos="4570395" algn="r"/>
                <a:tab pos="5484476" algn="r"/>
                <a:tab pos="6398554" algn="r"/>
                <a:tab pos="7312635" algn="r"/>
              </a:tabLst>
              <a:defRPr/>
            </a:pPr>
            <a:r>
              <a:rPr lang="en-US" sz="1500" u="sng" dirty="0"/>
              <a:t>Prevention &amp; Support for Beneficiaries who are victims of crime</a:t>
            </a:r>
          </a:p>
          <a:p>
            <a:pPr marL="228519" indent="-228519" eaLnBrk="1" hangingPunct="1">
              <a:lnSpc>
                <a:spcPct val="70000"/>
              </a:lnSpc>
              <a:spcBef>
                <a:spcPts val="432"/>
              </a:spcBef>
              <a:spcAft>
                <a:spcPts val="0"/>
              </a:spcAft>
              <a:tabLst>
                <a:tab pos="4570395" algn="r"/>
                <a:tab pos="5484476" algn="r"/>
                <a:tab pos="6398554" algn="r"/>
                <a:tab pos="7312635" algn="r"/>
              </a:tabLst>
              <a:defRPr/>
            </a:pPr>
            <a:r>
              <a:rPr lang="en-US" sz="1400" dirty="0"/>
              <a:t>ASPEN (Alaska Safety Planning &amp; </a:t>
            </a:r>
            <a:br>
              <a:rPr lang="en-US" sz="1400" dirty="0"/>
            </a:br>
            <a:r>
              <a:rPr lang="en-US" sz="1400" dirty="0"/>
              <a:t>Empowerment Network)      	</a:t>
            </a:r>
            <a:r>
              <a:rPr lang="en-US" sz="1400" dirty="0">
                <a:solidFill>
                  <a:srgbClr val="C5900D"/>
                </a:solidFill>
              </a:rPr>
              <a:t> $   150.0			</a:t>
            </a:r>
          </a:p>
          <a:p>
            <a:pPr marL="0" indent="0" eaLnBrk="1" hangingPunct="1">
              <a:lnSpc>
                <a:spcPct val="70000"/>
              </a:lnSpc>
              <a:spcBef>
                <a:spcPts val="432"/>
              </a:spcBef>
              <a:spcAft>
                <a:spcPts val="0"/>
              </a:spcAft>
              <a:buNone/>
              <a:tabLst>
                <a:tab pos="4570395" algn="r"/>
                <a:tab pos="5484476" algn="r"/>
                <a:tab pos="6398554" algn="r"/>
                <a:tab pos="7312635" algn="r"/>
              </a:tabLst>
              <a:defRPr/>
            </a:pPr>
            <a:endParaRPr lang="en-US" sz="1400" u="sng" dirty="0"/>
          </a:p>
          <a:p>
            <a:pPr marL="228519" indent="-228519" eaLnBrk="1" hangingPunct="1">
              <a:lnSpc>
                <a:spcPct val="70000"/>
              </a:lnSpc>
              <a:spcBef>
                <a:spcPts val="432"/>
              </a:spcBef>
              <a:spcAft>
                <a:spcPts val="0"/>
              </a:spcAft>
              <a:buNone/>
              <a:tabLst>
                <a:tab pos="4570395" algn="r"/>
                <a:tab pos="5484476" algn="r"/>
                <a:tab pos="6398554" algn="r"/>
                <a:tab pos="7312635" algn="r"/>
              </a:tabLst>
              <a:defRPr/>
            </a:pPr>
            <a:r>
              <a:rPr lang="en-US" sz="1500" u="sng" dirty="0"/>
              <a:t>Alternatives to Incarceration for Beneficiaries Requiring Protective Custody</a:t>
            </a:r>
          </a:p>
          <a:p>
            <a:pPr marL="228519" indent="-228519" eaLnBrk="1" hangingPunct="1">
              <a:lnSpc>
                <a:spcPct val="70000"/>
              </a:lnSpc>
              <a:spcBef>
                <a:spcPts val="432"/>
              </a:spcBef>
              <a:spcAft>
                <a:spcPts val="0"/>
              </a:spcAft>
              <a:tabLst>
                <a:tab pos="4570395" algn="r"/>
                <a:tab pos="5484476" algn="r"/>
                <a:tab pos="6398554" algn="r"/>
                <a:tab pos="7312635" algn="r"/>
              </a:tabLst>
              <a:defRPr/>
            </a:pPr>
            <a:r>
              <a:rPr lang="en-US" sz="1400" dirty="0"/>
              <a:t>Pre-development activities (Nome)	</a:t>
            </a:r>
            <a:r>
              <a:rPr lang="en-US" sz="1400" dirty="0">
                <a:solidFill>
                  <a:srgbClr val="C5900D"/>
                </a:solidFill>
              </a:rPr>
              <a:t>100.0			</a:t>
            </a:r>
            <a:endParaRPr lang="en-US" sz="1400" dirty="0"/>
          </a:p>
          <a:p>
            <a:pPr marL="228519" indent="-228519" eaLnBrk="1" hangingPunct="1">
              <a:lnSpc>
                <a:spcPct val="70000"/>
              </a:lnSpc>
              <a:spcBef>
                <a:spcPts val="432"/>
              </a:spcBef>
              <a:spcAft>
                <a:spcPts val="0"/>
              </a:spcAft>
              <a:tabLst>
                <a:tab pos="4570395" algn="r"/>
                <a:tab pos="5712996" algn="r"/>
                <a:tab pos="7312635" algn="r"/>
              </a:tabLst>
              <a:defRPr/>
            </a:pPr>
            <a:r>
              <a:rPr lang="en-US" sz="1400" dirty="0"/>
              <a:t>Norton Sound Wellness Court capital </a:t>
            </a:r>
            <a:br>
              <a:rPr lang="en-US" sz="1400" dirty="0"/>
            </a:br>
            <a:r>
              <a:rPr lang="en-US" sz="1400" dirty="0"/>
              <a:t>and/or start-up funds 		</a:t>
            </a:r>
            <a:r>
              <a:rPr lang="en-US" sz="1400" dirty="0">
                <a:solidFill>
                  <a:srgbClr val="C5900D"/>
                </a:solidFill>
              </a:rPr>
              <a:t>$200.0 </a:t>
            </a:r>
          </a:p>
          <a:p>
            <a:pPr marL="228519" indent="-228519" eaLnBrk="1" hangingPunct="1">
              <a:lnSpc>
                <a:spcPct val="70000"/>
              </a:lnSpc>
              <a:spcBef>
                <a:spcPts val="432"/>
              </a:spcBef>
              <a:spcAft>
                <a:spcPts val="0"/>
              </a:spcAft>
              <a:tabLst>
                <a:tab pos="4570395" algn="r"/>
                <a:tab pos="5484476" algn="r"/>
                <a:tab pos="6398554" algn="r"/>
                <a:tab pos="7312635" algn="r"/>
              </a:tabLst>
              <a:defRPr/>
            </a:pPr>
            <a:endParaRPr lang="en-US" sz="1400" u="sng" dirty="0">
              <a:solidFill>
                <a:srgbClr val="C5900D"/>
              </a:solidFill>
            </a:endParaRPr>
          </a:p>
          <a:p>
            <a:pPr marL="0" indent="0" eaLnBrk="1" hangingPunct="1">
              <a:lnSpc>
                <a:spcPct val="70000"/>
              </a:lnSpc>
              <a:spcBef>
                <a:spcPts val="432"/>
              </a:spcBef>
              <a:spcAft>
                <a:spcPts val="0"/>
              </a:spcAft>
              <a:buNone/>
              <a:tabLst>
                <a:tab pos="4570395" algn="r"/>
                <a:tab pos="5484476" algn="r"/>
                <a:tab pos="6398554" algn="r"/>
                <a:tab pos="7312635" algn="r"/>
              </a:tabLst>
              <a:defRPr/>
            </a:pPr>
            <a:r>
              <a:rPr lang="en-US" sz="1500" u="sng" dirty="0"/>
              <a:t>General Capacity Building</a:t>
            </a:r>
          </a:p>
          <a:p>
            <a:pPr marL="228519" indent="-228519" eaLnBrk="1" hangingPunct="1">
              <a:lnSpc>
                <a:spcPct val="80000"/>
              </a:lnSpc>
              <a:spcBef>
                <a:spcPts val="432"/>
              </a:spcBef>
              <a:spcAft>
                <a:spcPts val="0"/>
              </a:spcAft>
              <a:tabLst>
                <a:tab pos="4570395" algn="r"/>
                <a:tab pos="5484476" algn="r"/>
                <a:tab pos="6398554" algn="r"/>
                <a:tab pos="7312635" algn="r"/>
              </a:tabLst>
              <a:defRPr/>
            </a:pPr>
            <a:r>
              <a:rPr lang="en-US" sz="1400" dirty="0"/>
              <a:t>Criminal Justice Technician	  </a:t>
            </a:r>
            <a:r>
              <a:rPr lang="en-US" sz="1400" dirty="0">
                <a:solidFill>
                  <a:srgbClr val="C5900D"/>
                </a:solidFill>
              </a:rPr>
              <a:t>67.2			</a:t>
            </a:r>
          </a:p>
          <a:p>
            <a:pPr marL="228519" indent="-228519" eaLnBrk="1" hangingPunct="1">
              <a:lnSpc>
                <a:spcPct val="80000"/>
              </a:lnSpc>
              <a:spcBef>
                <a:spcPts val="432"/>
              </a:spcBef>
              <a:buNone/>
              <a:tabLst>
                <a:tab pos="4570395" algn="r"/>
                <a:tab pos="5484476" algn="r"/>
                <a:tab pos="6398554" algn="r"/>
                <a:tab pos="7312635" algn="r"/>
              </a:tabLst>
              <a:defRPr/>
            </a:pPr>
            <a:r>
              <a:rPr lang="en-US" sz="1400" dirty="0">
                <a:solidFill>
                  <a:srgbClr val="FF0000"/>
                </a:solidFill>
              </a:rPr>
              <a:t>	</a:t>
            </a:r>
            <a:endParaRPr lang="en-US" sz="1400" dirty="0">
              <a:solidFill>
                <a:srgbClr val="C5900D"/>
              </a:solidFill>
            </a:endParaRPr>
          </a:p>
          <a:p>
            <a:pPr marL="228519" indent="-228519" eaLnBrk="1" hangingPunct="1">
              <a:lnSpc>
                <a:spcPct val="80000"/>
              </a:lnSpc>
              <a:spcBef>
                <a:spcPts val="432"/>
              </a:spcBef>
              <a:buNone/>
              <a:tabLst>
                <a:tab pos="4569577" algn="r"/>
                <a:tab pos="5488413" algn="r"/>
                <a:tab pos="6399048" algn="r"/>
                <a:tab pos="7219439" algn="r"/>
              </a:tabLst>
              <a:defRPr/>
            </a:pPr>
            <a:r>
              <a:rPr lang="en-US" sz="1400" dirty="0">
                <a:solidFill>
                  <a:srgbClr val="C5900D"/>
                </a:solidFill>
              </a:rPr>
              <a:t>		</a:t>
            </a:r>
            <a:r>
              <a:rPr lang="en-US" sz="1300" u="sng" dirty="0">
                <a:solidFill>
                  <a:srgbClr val="C5900D"/>
                </a:solidFill>
              </a:rPr>
              <a:t>Trustees Recommended:</a:t>
            </a:r>
            <a:r>
              <a:rPr lang="en-US" sz="1300" dirty="0">
                <a:solidFill>
                  <a:srgbClr val="C5900D"/>
                </a:solidFill>
              </a:rPr>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u="sng" dirty="0"/>
              <a:t>Gov. GF/MH</a:t>
            </a:r>
          </a:p>
          <a:p>
            <a:pPr marL="228519" indent="-228519" eaLnBrk="1" hangingPunct="1">
              <a:lnSpc>
                <a:spcPct val="80000"/>
              </a:lnSpc>
              <a:spcBef>
                <a:spcPts val="432"/>
              </a:spcBef>
              <a:buNone/>
              <a:tabLst>
                <a:tab pos="4569121" algn="r"/>
                <a:tab pos="5479242" algn="r"/>
                <a:tab pos="6306753" algn="r"/>
                <a:tab pos="7285241" algn="r"/>
              </a:tabLst>
              <a:defRPr/>
            </a:pPr>
            <a:r>
              <a:rPr lang="en-US" sz="1400" u="sng" dirty="0"/>
              <a:t>FY2014 Budget Increment Totals</a:t>
            </a:r>
            <a:r>
              <a:rPr lang="en-US" sz="1400" dirty="0"/>
              <a:t>	</a:t>
            </a:r>
            <a:r>
              <a:rPr lang="en-US" sz="1400" dirty="0">
                <a:solidFill>
                  <a:srgbClr val="C5900D"/>
                </a:solidFill>
              </a:rPr>
              <a:t>$1,690.0	    $392.0	$1,404.0	     </a:t>
            </a:r>
            <a:r>
              <a:rPr lang="en-US" sz="1400" dirty="0"/>
              <a:t>$1,404.0</a:t>
            </a:r>
            <a:r>
              <a:rPr lang="en-US" sz="1400" dirty="0">
                <a:solidFill>
                  <a:srgbClr val="C5900D"/>
                </a:solidFill>
              </a:rPr>
              <a:t>	      </a:t>
            </a:r>
            <a:endParaRPr lang="en-US" sz="1400" u="sng" dirty="0">
              <a:solidFill>
                <a:srgbClr val="C5900D"/>
              </a:solidFill>
            </a:endParaRPr>
          </a:p>
          <a:p>
            <a:pPr marL="347350" indent="-347350" eaLnBrk="1" hangingPunct="1">
              <a:lnSpc>
                <a:spcPct val="80000"/>
              </a:lnSpc>
              <a:buNone/>
              <a:tabLst>
                <a:tab pos="5484476" algn="r"/>
                <a:tab pos="6398554" algn="r"/>
                <a:tab pos="7545915" algn="r"/>
              </a:tabLst>
              <a:defRPr/>
            </a:pPr>
            <a:r>
              <a:rPr lang="en-US" sz="1400" dirty="0">
                <a:solidFill>
                  <a:srgbClr val="C5900D"/>
                </a:solidFill>
              </a:rPr>
              <a:t>						</a:t>
            </a:r>
            <a:endParaRPr lang="en-US" sz="1400" u="sng" dirty="0">
              <a:solidFill>
                <a:srgbClr val="B8915C"/>
              </a:solidFill>
            </a:endParaRPr>
          </a:p>
          <a:p>
            <a:pPr marL="347350" indent="-347350" eaLnBrk="1" hangingPunct="1">
              <a:lnSpc>
                <a:spcPct val="80000"/>
              </a:lnSpc>
              <a:buNone/>
              <a:defRPr/>
            </a:pPr>
            <a:endParaRPr lang="en-US" sz="1200" dirty="0">
              <a:solidFill>
                <a:srgbClr val="006666"/>
              </a:solidFill>
            </a:endParaRPr>
          </a:p>
          <a:p>
            <a:pPr marL="347350" indent="-347350" eaLnBrk="1" hangingPunct="1">
              <a:lnSpc>
                <a:spcPct val="80000"/>
              </a:lnSpc>
              <a:buNone/>
              <a:defRPr/>
            </a:pPr>
            <a:r>
              <a:rPr lang="en-US" sz="900" i="1" dirty="0"/>
              <a:t>Funding in thousands of dollars</a:t>
            </a:r>
          </a:p>
          <a:p>
            <a:pPr eaLnBrk="1" hangingPunct="1">
              <a:lnSpc>
                <a:spcPct val="80000"/>
              </a:lnSpc>
              <a:buFontTx/>
              <a:buNone/>
              <a:defRPr/>
            </a:pPr>
            <a:endParaRPr lang="en-US" sz="1200" b="0" i="1" dirty="0"/>
          </a:p>
        </p:txBody>
      </p:sp>
      <p:cxnSp>
        <p:nvCxnSpPr>
          <p:cNvPr id="3" name="Straight Connector 2"/>
          <p:cNvCxnSpPr/>
          <p:nvPr/>
        </p:nvCxnSpPr>
        <p:spPr>
          <a:xfrm>
            <a:off x="7391400" y="1277471"/>
            <a:ext cx="0" cy="3200400"/>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90600" y="304800"/>
            <a:ext cx="7696200" cy="838200"/>
          </a:xfrm>
        </p:spPr>
        <p:txBody>
          <a:bodyPr/>
          <a:lstStyle/>
          <a:p>
            <a:pPr eaLnBrk="1" hangingPunct="1"/>
            <a:r>
              <a:rPr lang="en-US" dirty="0" smtClean="0"/>
              <a:t>Trust Beneficiaries</a:t>
            </a:r>
          </a:p>
        </p:txBody>
      </p:sp>
      <p:sp>
        <p:nvSpPr>
          <p:cNvPr id="10244" name="Rectangle 3"/>
          <p:cNvSpPr>
            <a:spLocks noGrp="1" noChangeArrowheads="1"/>
          </p:cNvSpPr>
          <p:nvPr>
            <p:ph type="body" idx="1"/>
          </p:nvPr>
        </p:nvSpPr>
        <p:spPr>
          <a:xfrm>
            <a:off x="2133600" y="1371600"/>
            <a:ext cx="5943600" cy="4572000"/>
          </a:xfrm>
        </p:spPr>
        <p:txBody>
          <a:bodyPr/>
          <a:lstStyle/>
          <a:p>
            <a:pPr eaLnBrk="1" hangingPunct="1">
              <a:lnSpc>
                <a:spcPct val="90000"/>
              </a:lnSpc>
            </a:pPr>
            <a:r>
              <a:rPr lang="en-US" dirty="0"/>
              <a:t>People with mental illness</a:t>
            </a:r>
          </a:p>
          <a:p>
            <a:pPr eaLnBrk="1" hangingPunct="1">
              <a:lnSpc>
                <a:spcPct val="90000"/>
              </a:lnSpc>
            </a:pPr>
            <a:r>
              <a:rPr lang="en-US" dirty="0"/>
              <a:t>People with developmental disabilities</a:t>
            </a:r>
          </a:p>
          <a:p>
            <a:pPr eaLnBrk="1" hangingPunct="1">
              <a:lnSpc>
                <a:spcPct val="90000"/>
              </a:lnSpc>
            </a:pPr>
            <a:r>
              <a:rPr lang="en-US" dirty="0"/>
              <a:t>People with chronic alcoholism and other substance related disorders</a:t>
            </a:r>
          </a:p>
          <a:p>
            <a:pPr eaLnBrk="1" hangingPunct="1">
              <a:lnSpc>
                <a:spcPct val="90000"/>
              </a:lnSpc>
            </a:pPr>
            <a:r>
              <a:rPr lang="en-US" dirty="0"/>
              <a:t>People with Alzheimer’s disease and related dementia</a:t>
            </a:r>
          </a:p>
          <a:p>
            <a:pPr eaLnBrk="1" hangingPunct="1">
              <a:lnSpc>
                <a:spcPct val="90000"/>
              </a:lnSpc>
            </a:pPr>
            <a:r>
              <a:rPr lang="en-US" dirty="0"/>
              <a:t>People with traumatic brain injury</a:t>
            </a:r>
          </a:p>
          <a:p>
            <a:pPr eaLnBrk="1" hangingPunct="1">
              <a:lnSpc>
                <a:spcPct val="90000"/>
              </a:lnSpc>
              <a:buFontTx/>
              <a:buNone/>
            </a:pPr>
            <a:endParaRPr lang="en-US" dirty="0"/>
          </a:p>
          <a:p>
            <a:pPr eaLnBrk="1" hangingPunct="1">
              <a:lnSpc>
                <a:spcPct val="90000"/>
              </a:lnSpc>
              <a:buFontTx/>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65" y="533400"/>
            <a:ext cx="1567350" cy="5943600"/>
          </a:xfrm>
          <a:prstGeom prst="rect">
            <a:avLst/>
          </a:prstGeom>
        </p:spPr>
      </p:pic>
      <p:sp>
        <p:nvSpPr>
          <p:cNvPr id="3" name="Slide Number Placeholder 2"/>
          <p:cNvSpPr>
            <a:spLocks noGrp="1"/>
          </p:cNvSpPr>
          <p:nvPr>
            <p:ph type="sldNum" sz="quarter" idx="10"/>
          </p:nvPr>
        </p:nvSpPr>
        <p:spPr/>
        <p:txBody>
          <a:bodyPr/>
          <a:lstStyle/>
          <a:p>
            <a:pPr>
              <a:defRPr/>
            </a:pPr>
            <a:fld id="{2B239427-2449-4BBA-881C-98646204B71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304800"/>
            <a:ext cx="7696200" cy="762000"/>
          </a:xfrm>
        </p:spPr>
        <p:txBody>
          <a:bodyPr/>
          <a:lstStyle/>
          <a:p>
            <a:pPr eaLnBrk="1" hangingPunct="1"/>
            <a:r>
              <a:rPr lang="en-US" altLang="zh-CN" sz="4000" dirty="0">
                <a:latin typeface="Franklin Gothic Medium" pitchFamily="34" charset="0"/>
                <a:ea typeface="宋体" pitchFamily="2" charset="-122"/>
              </a:rPr>
              <a:t>Affordable Appropriate Housing</a:t>
            </a:r>
            <a:endParaRPr lang="en-US" sz="4000" dirty="0">
              <a:latin typeface="Franklin Gothic Medium" pitchFamily="34" charset="0"/>
            </a:endParaRPr>
          </a:p>
        </p:txBody>
      </p:sp>
      <p:sp>
        <p:nvSpPr>
          <p:cNvPr id="4100" name="Rectangle 5"/>
          <p:cNvSpPr>
            <a:spLocks noGrp="1" noChangeArrowheads="1"/>
          </p:cNvSpPr>
          <p:nvPr>
            <p:ph type="body" idx="4294967295"/>
          </p:nvPr>
        </p:nvSpPr>
        <p:spPr>
          <a:xfrm>
            <a:off x="838200" y="990600"/>
            <a:ext cx="7543800" cy="1600200"/>
          </a:xfrm>
        </p:spPr>
        <p:txBody>
          <a:bodyPr/>
          <a:lstStyle/>
          <a:p>
            <a:pPr eaLnBrk="1" hangingPunct="1">
              <a:lnSpc>
                <a:spcPct val="80000"/>
              </a:lnSpc>
              <a:defRPr/>
            </a:pPr>
            <a:endParaRPr lang="en-US" sz="800" dirty="0"/>
          </a:p>
          <a:p>
            <a:pPr eaLnBrk="1" hangingPunct="1">
              <a:lnSpc>
                <a:spcPct val="80000"/>
              </a:lnSpc>
              <a:spcBef>
                <a:spcPts val="672"/>
              </a:spcBef>
              <a:defRPr/>
            </a:pPr>
            <a:r>
              <a:rPr lang="en-US" sz="2600" dirty="0">
                <a:latin typeface="Times New Roman" pitchFamily="18" charset="0"/>
                <a:cs typeface="Times New Roman" pitchFamily="18" charset="0"/>
              </a:rPr>
              <a:t>Problem</a:t>
            </a:r>
          </a:p>
          <a:p>
            <a:pPr lvl="1" eaLnBrk="1" hangingPunct="1">
              <a:lnSpc>
                <a:spcPct val="80000"/>
              </a:lnSpc>
              <a:defRPr/>
            </a:pPr>
            <a:r>
              <a:rPr lang="en-US" sz="2000" dirty="0">
                <a:latin typeface="Times New Roman" pitchFamily="18" charset="0"/>
                <a:cs typeface="Times New Roman" pitchFamily="18" charset="0"/>
              </a:rPr>
              <a:t>number of chronically homeless increased approximately 19% over prior year</a:t>
            </a:r>
          </a:p>
          <a:p>
            <a:pPr lvl="1" eaLnBrk="1" hangingPunct="1">
              <a:lnSpc>
                <a:spcPct val="80000"/>
              </a:lnSpc>
              <a:defRPr/>
            </a:pPr>
            <a:r>
              <a:rPr lang="en-US" sz="2000" dirty="0">
                <a:latin typeface="Times New Roman" pitchFamily="18" charset="0"/>
                <a:cs typeface="Times New Roman" pitchFamily="18" charset="0"/>
              </a:rPr>
              <a:t>high cost of housing versus beneficiaries’ income potential</a:t>
            </a:r>
            <a:endParaRPr lang="en-US" sz="2000" baseline="75000" dirty="0">
              <a:latin typeface="Times New Roman" pitchFamily="18" charset="0"/>
              <a:cs typeface="Times New Roman" pitchFamily="18" charset="0"/>
            </a:endParaRPr>
          </a:p>
        </p:txBody>
      </p:sp>
      <p:grpSp>
        <p:nvGrpSpPr>
          <p:cNvPr id="5" name="Group 4"/>
          <p:cNvGrpSpPr/>
          <p:nvPr/>
        </p:nvGrpSpPr>
        <p:grpSpPr>
          <a:xfrm>
            <a:off x="685800" y="2667000"/>
            <a:ext cx="7772400" cy="2667000"/>
            <a:chOff x="685800" y="2362200"/>
            <a:chExt cx="7772400" cy="2667000"/>
          </a:xfrm>
        </p:grpSpPr>
        <p:graphicFrame>
          <p:nvGraphicFramePr>
            <p:cNvPr id="7" name="Chart 6"/>
            <p:cNvGraphicFramePr>
              <a:graphicFrameLocks/>
            </p:cNvGraphicFramePr>
            <p:nvPr>
              <p:extLst>
                <p:ext uri="{D42A27DB-BD31-4B8C-83A1-F6EECF244321}">
                  <p14:modId xmlns:p14="http://schemas.microsoft.com/office/powerpoint/2010/main" val="869397238"/>
                </p:ext>
              </p:extLst>
            </p:nvPr>
          </p:nvGraphicFramePr>
          <p:xfrm>
            <a:off x="685800" y="2362200"/>
            <a:ext cx="384846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803379814"/>
                </p:ext>
              </p:extLst>
            </p:nvPr>
          </p:nvGraphicFramePr>
          <p:xfrm>
            <a:off x="4609720" y="2362200"/>
            <a:ext cx="3848480" cy="2667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Rectangle 1"/>
          <p:cNvSpPr/>
          <p:nvPr/>
        </p:nvSpPr>
        <p:spPr>
          <a:xfrm>
            <a:off x="762000" y="5421868"/>
            <a:ext cx="4800600" cy="369332"/>
          </a:xfrm>
          <a:prstGeom prst="rect">
            <a:avLst/>
          </a:prstGeom>
        </p:spPr>
        <p:txBody>
          <a:bodyPr wrap="square" lIns="91407" tIns="45704" rIns="91407" bIns="45704">
            <a:spAutoFit/>
          </a:bodyPr>
          <a:lstStyle/>
          <a:p>
            <a:pPr marL="0" lvl="1">
              <a:lnSpc>
                <a:spcPct val="90000"/>
              </a:lnSpc>
              <a:defRPr/>
            </a:pPr>
            <a:r>
              <a:rPr lang="en-US" sz="1000" i="1" dirty="0">
                <a:solidFill>
                  <a:srgbClr val="660066"/>
                </a:solidFill>
                <a:latin typeface="Times New Roman" pitchFamily="18" charset="0"/>
                <a:cs typeface="Times New Roman" pitchFamily="18" charset="0"/>
              </a:rPr>
              <a:t>* Source: HUD Homeless Point-in-Time annual surveys </a:t>
            </a:r>
            <a:br>
              <a:rPr lang="en-US" sz="1000" i="1" dirty="0">
                <a:solidFill>
                  <a:srgbClr val="660066"/>
                </a:solidFill>
                <a:latin typeface="Times New Roman" pitchFamily="18" charset="0"/>
                <a:cs typeface="Times New Roman" pitchFamily="18" charset="0"/>
              </a:rPr>
            </a:br>
            <a:r>
              <a:rPr lang="en-US" sz="1000" i="1" dirty="0">
                <a:solidFill>
                  <a:srgbClr val="660066"/>
                </a:solidFill>
                <a:latin typeface="Times New Roman" pitchFamily="18" charset="0"/>
                <a:cs typeface="Times New Roman" pitchFamily="18" charset="0"/>
              </a:rPr>
              <a:t>** Sources: US Soc. Sec. Admin, Alaska DOL, National Low Income Housing Coalition</a:t>
            </a:r>
            <a:endParaRPr lang="en-US" sz="1000" dirty="0">
              <a:solidFill>
                <a:srgbClr val="660066"/>
              </a:solidFill>
              <a:latin typeface="Times New Roman" pitchFamily="18" charset="0"/>
              <a:cs typeface="Times New Roman" pitchFamily="18" charset="0"/>
            </a:endParaRPr>
          </a:p>
        </p:txBody>
      </p:sp>
      <p:sp>
        <p:nvSpPr>
          <p:cNvPr id="3" name="Slide Number Placeholder 2"/>
          <p:cNvSpPr>
            <a:spLocks noGrp="1"/>
          </p:cNvSpPr>
          <p:nvPr>
            <p:ph type="sldNum" sz="quarter" idx="10"/>
          </p:nvPr>
        </p:nvSpPr>
        <p:spPr/>
        <p:txBody>
          <a:bodyPr/>
          <a:lstStyle/>
          <a:p>
            <a:pPr>
              <a:defRPr/>
            </a:pPr>
            <a:fld id="{5F10684D-5BED-4C51-BBB4-AF15008528A0}"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Franklin Gothic Medium" pitchFamily="34" charset="0"/>
              </a:rPr>
              <a:t>Committed Partners</a:t>
            </a:r>
            <a:r>
              <a:rPr lang="en-US" dirty="0" smtClean="0"/>
              <a:t/>
            </a:r>
            <a:br>
              <a:rPr lang="en-US" dirty="0" smtClean="0"/>
            </a:br>
            <a:endParaRPr lang="en-US" dirty="0"/>
          </a:p>
        </p:txBody>
      </p:sp>
      <p:sp>
        <p:nvSpPr>
          <p:cNvPr id="4" name="Rectangle 3"/>
          <p:cNvSpPr/>
          <p:nvPr/>
        </p:nvSpPr>
        <p:spPr>
          <a:xfrm>
            <a:off x="914400" y="1255059"/>
            <a:ext cx="7391400" cy="3600986"/>
          </a:xfrm>
          <a:prstGeom prst="rect">
            <a:avLst/>
          </a:prstGeom>
        </p:spPr>
        <p:txBody>
          <a:bodyPr wrap="square" lIns="91407" tIns="45704" rIns="91407" bIns="45704">
            <a:spAutoFit/>
          </a:bodyPr>
          <a:lstStyle/>
          <a:p>
            <a:pPr marL="347350" lvl="1" indent="-347350">
              <a:lnSpc>
                <a:spcPct val="80000"/>
              </a:lnSpc>
              <a:spcBef>
                <a:spcPts val="632"/>
              </a:spcBef>
              <a:buFont typeface="Arial" pitchFamily="34" charset="0"/>
              <a:buChar char="•"/>
              <a:defRPr/>
            </a:pPr>
            <a:r>
              <a:rPr lang="en-US" sz="2600" b="1" dirty="0">
                <a:solidFill>
                  <a:srgbClr val="660066"/>
                </a:solidFill>
                <a:latin typeface="Times New Roman" pitchFamily="18" charset="0"/>
                <a:cs typeface="Times New Roman" pitchFamily="18" charset="0"/>
              </a:rPr>
              <a:t>Alaska Council on the Homeless: Alaska Housing Finance Corporation, the departments of Health and Social Services, Corrections, Labor and Public Safety, and the Veterans Administration</a:t>
            </a:r>
          </a:p>
          <a:p>
            <a:pPr marL="347350" lvl="1" indent="-347350">
              <a:lnSpc>
                <a:spcPct val="80000"/>
              </a:lnSpc>
              <a:spcBef>
                <a:spcPts val="632"/>
              </a:spcBef>
              <a:buFont typeface="Arial" pitchFamily="34" charset="0"/>
              <a:buChar char="•"/>
              <a:defRPr/>
            </a:pPr>
            <a:r>
              <a:rPr lang="en-US" sz="2600" b="1" dirty="0">
                <a:solidFill>
                  <a:srgbClr val="660066"/>
                </a:solidFill>
                <a:latin typeface="Times New Roman" pitchFamily="18" charset="0"/>
                <a:cs typeface="Times New Roman" pitchFamily="18" charset="0"/>
              </a:rPr>
              <a:t>Housing development organizations </a:t>
            </a:r>
          </a:p>
          <a:p>
            <a:pPr marL="347350" lvl="1" indent="-347350">
              <a:lnSpc>
                <a:spcPct val="80000"/>
              </a:lnSpc>
              <a:spcBef>
                <a:spcPts val="632"/>
              </a:spcBef>
              <a:buFont typeface="Arial" pitchFamily="34" charset="0"/>
              <a:buChar char="•"/>
              <a:defRPr/>
            </a:pPr>
            <a:r>
              <a:rPr lang="en-US" sz="2600" b="1" dirty="0">
                <a:solidFill>
                  <a:srgbClr val="660066"/>
                </a:solidFill>
                <a:latin typeface="Times New Roman" pitchFamily="18" charset="0"/>
                <a:cs typeface="Times New Roman" pitchFamily="18" charset="0"/>
              </a:rPr>
              <a:t>Social service agencies</a:t>
            </a:r>
          </a:p>
          <a:p>
            <a:pPr marL="347350" lvl="1" indent="-347350">
              <a:lnSpc>
                <a:spcPct val="80000"/>
              </a:lnSpc>
              <a:spcBef>
                <a:spcPts val="632"/>
              </a:spcBef>
              <a:buFont typeface="Arial" pitchFamily="34" charset="0"/>
              <a:buChar char="•"/>
              <a:defRPr/>
            </a:pPr>
            <a:r>
              <a:rPr lang="en-US" sz="2600" b="1" dirty="0">
                <a:solidFill>
                  <a:srgbClr val="660066"/>
                </a:solidFill>
                <a:latin typeface="Times New Roman" pitchFamily="18" charset="0"/>
                <a:cs typeface="Times New Roman" pitchFamily="18" charset="0"/>
              </a:rPr>
              <a:t>Local affordable housing and homeless coalitions</a:t>
            </a:r>
          </a:p>
          <a:p>
            <a:pPr marL="347350" lvl="1" indent="-347350">
              <a:lnSpc>
                <a:spcPct val="80000"/>
              </a:lnSpc>
              <a:spcBef>
                <a:spcPts val="632"/>
              </a:spcBef>
              <a:buFont typeface="Arial" pitchFamily="34" charset="0"/>
              <a:buChar char="•"/>
              <a:defRPr/>
            </a:pPr>
            <a:r>
              <a:rPr lang="en-US" sz="2600" b="1" dirty="0">
                <a:solidFill>
                  <a:srgbClr val="660066"/>
                </a:solidFill>
                <a:latin typeface="Times New Roman" pitchFamily="18" charset="0"/>
                <a:cs typeface="Times New Roman" pitchFamily="18" charset="0"/>
              </a:rPr>
              <a:t>Private business owners</a:t>
            </a:r>
            <a:endParaRPr lang="en-US" sz="2600" b="1" i="1" dirty="0">
              <a:solidFill>
                <a:srgbClr val="660066"/>
              </a:solidFill>
              <a:latin typeface="Times New Roman" pitchFamily="18" charset="0"/>
              <a:cs typeface="Times New Roman" pitchFamily="18" charset="0"/>
            </a:endParaRPr>
          </a:p>
        </p:txBody>
      </p:sp>
      <p:sp>
        <p:nvSpPr>
          <p:cNvPr id="5" name="Slide Number Placeholder 4"/>
          <p:cNvSpPr>
            <a:spLocks noGrp="1"/>
          </p:cNvSpPr>
          <p:nvPr>
            <p:ph type="sldNum" sz="quarter" idx="10"/>
          </p:nvPr>
        </p:nvSpPr>
        <p:spPr/>
        <p:txBody>
          <a:bodyPr/>
          <a:lstStyle/>
          <a:p>
            <a:pPr>
              <a:defRPr/>
            </a:pPr>
            <a:fld id="{5F10684D-5BED-4C51-BBB4-AF15008528A0}" type="slidenum">
              <a:rPr lang="en-US" smtClean="0"/>
              <a:pPr>
                <a:defRPr/>
              </a:pPr>
              <a:t>21</a:t>
            </a:fld>
            <a:endParaRPr lang="en-US" dirty="0"/>
          </a:p>
        </p:txBody>
      </p:sp>
    </p:spTree>
    <p:extLst>
      <p:ext uri="{BB962C8B-B14F-4D97-AF65-F5344CB8AC3E}">
        <p14:creationId xmlns:p14="http://schemas.microsoft.com/office/powerpoint/2010/main" val="3896916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77" y="228600"/>
            <a:ext cx="7696200" cy="762000"/>
          </a:xfrm>
        </p:spPr>
        <p:txBody>
          <a:bodyPr/>
          <a:lstStyle/>
          <a:p>
            <a:r>
              <a:rPr lang="en-US" sz="4000" dirty="0">
                <a:latin typeface="Franklin Gothic Medium" pitchFamily="34" charset="0"/>
              </a:rPr>
              <a:t>Clarifying the Need</a:t>
            </a:r>
          </a:p>
        </p:txBody>
      </p:sp>
      <p:sp>
        <p:nvSpPr>
          <p:cNvPr id="4" name="TextBox 3"/>
          <p:cNvSpPr txBox="1"/>
          <p:nvPr/>
        </p:nvSpPr>
        <p:spPr>
          <a:xfrm>
            <a:off x="770826" y="3886203"/>
            <a:ext cx="7839777" cy="2350355"/>
          </a:xfrm>
          <a:prstGeom prst="rect">
            <a:avLst/>
          </a:prstGeom>
          <a:noFill/>
        </p:spPr>
        <p:txBody>
          <a:bodyPr wrap="square" lIns="91407" tIns="45704" rIns="91407" bIns="45704" rtlCol="0">
            <a:spAutoFit/>
          </a:bodyPr>
          <a:lstStyle/>
          <a:p>
            <a:pPr marL="347350" indent="-345954" fontAlgn="auto">
              <a:lnSpc>
                <a:spcPct val="80000"/>
              </a:lnSpc>
              <a:spcBef>
                <a:spcPts val="672"/>
              </a:spcBef>
              <a:spcAft>
                <a:spcPts val="0"/>
              </a:spcAft>
              <a:buFont typeface="Arial" pitchFamily="34" charset="0"/>
              <a:buChar char="•"/>
            </a:pPr>
            <a:r>
              <a:rPr lang="en-US" sz="2600" b="1" dirty="0">
                <a:solidFill>
                  <a:srgbClr val="660066"/>
                </a:solidFill>
                <a:latin typeface="Times New Roman" pitchFamily="18" charset="0"/>
                <a:cs typeface="Times New Roman" pitchFamily="18" charset="0"/>
              </a:rPr>
              <a:t>“Vulnerable” designation = three conditions </a:t>
            </a:r>
            <a:r>
              <a:rPr lang="en-US" sz="1200" b="1" dirty="0">
                <a:solidFill>
                  <a:srgbClr val="660066"/>
                </a:solidFill>
                <a:latin typeface="Times New Roman" pitchFamily="18" charset="0"/>
                <a:cs typeface="Times New Roman" pitchFamily="18" charset="0"/>
              </a:rPr>
              <a:t>**</a:t>
            </a:r>
          </a:p>
          <a:p>
            <a:pPr marL="742689" lvl="1" indent="-280889" fontAlgn="auto">
              <a:lnSpc>
                <a:spcPct val="80000"/>
              </a:lnSpc>
              <a:spcBef>
                <a:spcPts val="480"/>
              </a:spcBef>
              <a:spcAft>
                <a:spcPts val="0"/>
              </a:spcAft>
              <a:buFont typeface="Times New Roman" pitchFamily="18" charset="0"/>
              <a:buChar char="‒"/>
            </a:pPr>
            <a:r>
              <a:rPr lang="en-US" sz="2000" b="1" dirty="0">
                <a:solidFill>
                  <a:srgbClr val="660066"/>
                </a:solidFill>
                <a:latin typeface="Times New Roman" pitchFamily="18" charset="0"/>
                <a:cs typeface="Times New Roman" pitchFamily="18" charset="0"/>
              </a:rPr>
              <a:t>major health condition</a:t>
            </a:r>
          </a:p>
          <a:p>
            <a:pPr marL="742689" lvl="1" indent="-280889" fontAlgn="auto">
              <a:lnSpc>
                <a:spcPct val="80000"/>
              </a:lnSpc>
              <a:spcBef>
                <a:spcPts val="480"/>
              </a:spcBef>
              <a:spcAft>
                <a:spcPts val="0"/>
              </a:spcAft>
              <a:buFont typeface="Times New Roman" pitchFamily="18" charset="0"/>
              <a:buChar char="‒"/>
            </a:pPr>
            <a:r>
              <a:rPr lang="en-US" sz="2000" b="1" dirty="0">
                <a:solidFill>
                  <a:srgbClr val="660066"/>
                </a:solidFill>
                <a:latin typeface="Times New Roman" pitchFamily="18" charset="0"/>
                <a:cs typeface="Times New Roman" pitchFamily="18" charset="0"/>
              </a:rPr>
              <a:t>psychiatric diagnosis</a:t>
            </a:r>
          </a:p>
          <a:p>
            <a:pPr marL="742689" lvl="1" indent="-280889" fontAlgn="auto">
              <a:lnSpc>
                <a:spcPct val="80000"/>
              </a:lnSpc>
              <a:spcBef>
                <a:spcPts val="480"/>
              </a:spcBef>
              <a:spcAft>
                <a:spcPts val="0"/>
              </a:spcAft>
              <a:buFont typeface="Times New Roman" pitchFamily="18" charset="0"/>
              <a:buChar char="‒"/>
            </a:pPr>
            <a:r>
              <a:rPr lang="en-US" sz="2000" b="1" dirty="0">
                <a:solidFill>
                  <a:srgbClr val="660066"/>
                </a:solidFill>
                <a:latin typeface="Times New Roman" pitchFamily="18" charset="0"/>
                <a:cs typeface="Times New Roman" pitchFamily="18" charset="0"/>
              </a:rPr>
              <a:t>substance addiction</a:t>
            </a:r>
          </a:p>
          <a:p>
            <a:pPr marL="347350" indent="-345954" fontAlgn="auto">
              <a:lnSpc>
                <a:spcPct val="80000"/>
              </a:lnSpc>
              <a:spcBef>
                <a:spcPts val="672"/>
              </a:spcBef>
              <a:spcAft>
                <a:spcPts val="0"/>
              </a:spcAft>
              <a:buFont typeface="Arial" pitchFamily="34" charset="0"/>
              <a:buChar char="•"/>
            </a:pPr>
            <a:r>
              <a:rPr lang="en-US" sz="2600" b="1" dirty="0">
                <a:solidFill>
                  <a:srgbClr val="660066"/>
                </a:solidFill>
                <a:latin typeface="Times New Roman" pitchFamily="18" charset="0"/>
                <a:cs typeface="Times New Roman" pitchFamily="18" charset="0"/>
              </a:rPr>
              <a:t>These conditions = 3-4 times higher risk of death </a:t>
            </a:r>
            <a:br>
              <a:rPr lang="en-US" sz="2600" b="1" dirty="0">
                <a:solidFill>
                  <a:srgbClr val="660066"/>
                </a:solidFill>
                <a:latin typeface="Times New Roman" pitchFamily="18" charset="0"/>
                <a:cs typeface="Times New Roman" pitchFamily="18" charset="0"/>
              </a:rPr>
            </a:br>
            <a:r>
              <a:rPr lang="en-US" sz="2600" b="1" dirty="0">
                <a:solidFill>
                  <a:srgbClr val="660066"/>
                </a:solidFill>
                <a:latin typeface="Times New Roman" pitchFamily="18" charset="0"/>
                <a:cs typeface="Times New Roman" pitchFamily="18" charset="0"/>
              </a:rPr>
              <a:t>on the streets</a:t>
            </a:r>
          </a:p>
          <a:p>
            <a:pPr fontAlgn="auto">
              <a:spcBef>
                <a:spcPts val="0"/>
              </a:spcBef>
              <a:spcAft>
                <a:spcPts val="0"/>
              </a:spcAft>
            </a:pPr>
            <a:endParaRPr lang="en-US" dirty="0" smtClean="0">
              <a:solidFill>
                <a:srgbClr val="000000"/>
              </a:solidFill>
              <a:latin typeface="Adobe Caslon Pro Bold"/>
              <a:cs typeface="Arial"/>
            </a:endParaRPr>
          </a:p>
        </p:txBody>
      </p:sp>
      <p:sp>
        <p:nvSpPr>
          <p:cNvPr id="5" name="TextBox 4"/>
          <p:cNvSpPr txBox="1"/>
          <p:nvPr/>
        </p:nvSpPr>
        <p:spPr>
          <a:xfrm>
            <a:off x="771430" y="5916500"/>
            <a:ext cx="6620577" cy="677076"/>
          </a:xfrm>
          <a:prstGeom prst="rect">
            <a:avLst/>
          </a:prstGeom>
          <a:noFill/>
        </p:spPr>
        <p:txBody>
          <a:bodyPr wrap="square" lIns="91407" tIns="45704" rIns="91407" bIns="45704" rtlCol="0">
            <a:spAutoFit/>
          </a:bodyPr>
          <a:lstStyle/>
          <a:p>
            <a:r>
              <a:rPr lang="en-US" sz="1000" i="1" dirty="0">
                <a:solidFill>
                  <a:srgbClr val="660066"/>
                </a:solidFill>
                <a:latin typeface="Times New Roman" pitchFamily="18" charset="0"/>
                <a:cs typeface="Times New Roman" pitchFamily="18" charset="0"/>
              </a:rPr>
              <a:t>* Sources: Juneau Homeless Coalition and Anchorage Coalition on Homelessness</a:t>
            </a:r>
          </a:p>
          <a:p>
            <a:r>
              <a:rPr lang="en-US" sz="1000" i="1" dirty="0">
                <a:solidFill>
                  <a:srgbClr val="660066"/>
                </a:solidFill>
                <a:latin typeface="Times New Roman" pitchFamily="18" charset="0"/>
                <a:cs typeface="Times New Roman" pitchFamily="18" charset="0"/>
              </a:rPr>
              <a:t>** Source: research by Dr. Jim O’Connell </a:t>
            </a:r>
            <a:r>
              <a:rPr lang="en-US" sz="1000" i="1" dirty="0">
                <a:solidFill>
                  <a:srgbClr val="660066"/>
                </a:solidFill>
                <a:latin typeface="Times New Roman" pitchFamily="18" charset="0"/>
                <a:cs typeface="Times New Roman" pitchFamily="18" charset="0"/>
                <a:hlinkClick r:id="rId3"/>
              </a:rPr>
              <a:t>http://www.bhchp.org/</a:t>
            </a:r>
            <a:r>
              <a:rPr lang="en-US" sz="1000" i="1" dirty="0">
                <a:solidFill>
                  <a:srgbClr val="660066"/>
                </a:solidFill>
                <a:latin typeface="Times New Roman" pitchFamily="18" charset="0"/>
                <a:cs typeface="Times New Roman" pitchFamily="18" charset="0"/>
              </a:rPr>
              <a:t> </a:t>
            </a:r>
          </a:p>
          <a:p>
            <a:endParaRPr lang="en-US" dirty="0"/>
          </a:p>
        </p:txBody>
      </p:sp>
      <p:grpSp>
        <p:nvGrpSpPr>
          <p:cNvPr id="6" name="Group 5"/>
          <p:cNvGrpSpPr/>
          <p:nvPr/>
        </p:nvGrpSpPr>
        <p:grpSpPr>
          <a:xfrm>
            <a:off x="0" y="1066800"/>
            <a:ext cx="9144000" cy="2837121"/>
            <a:chOff x="0" y="1066800"/>
            <a:chExt cx="9144000" cy="2837121"/>
          </a:xfrm>
        </p:grpSpPr>
        <p:graphicFrame>
          <p:nvGraphicFramePr>
            <p:cNvPr id="9" name="Chart 8"/>
            <p:cNvGraphicFramePr>
              <a:graphicFrameLocks/>
            </p:cNvGraphicFramePr>
            <p:nvPr>
              <p:extLst>
                <p:ext uri="{D42A27DB-BD31-4B8C-83A1-F6EECF244321}">
                  <p14:modId xmlns:p14="http://schemas.microsoft.com/office/powerpoint/2010/main" val="3970474308"/>
                </p:ext>
              </p:extLst>
            </p:nvPr>
          </p:nvGraphicFramePr>
          <p:xfrm>
            <a:off x="942697" y="1524000"/>
            <a:ext cx="7644866" cy="237992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0" y="1066800"/>
              <a:ext cx="9144000" cy="7332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660066"/>
                  </a:solidFill>
                  <a:latin typeface="Franklin Gothic Medium" pitchFamily="34" charset="0"/>
                </a:rPr>
                <a:t>Vulnerability Assessment of Homeless Individuals </a:t>
              </a:r>
              <a:br>
                <a:rPr lang="en-US" sz="1600" b="1" dirty="0">
                  <a:solidFill>
                    <a:srgbClr val="660066"/>
                  </a:solidFill>
                  <a:latin typeface="Franklin Gothic Medium" pitchFamily="34" charset="0"/>
                </a:rPr>
              </a:br>
              <a:r>
                <a:rPr lang="en-US" sz="1600" b="1" dirty="0">
                  <a:solidFill>
                    <a:srgbClr val="660066"/>
                  </a:solidFill>
                  <a:latin typeface="Franklin Gothic Medium" pitchFamily="34" charset="0"/>
                </a:rPr>
                <a:t>Identified as Likely to Die on the Streets </a:t>
              </a:r>
              <a:r>
                <a:rPr lang="en-US" sz="1200" b="1" dirty="0">
                  <a:solidFill>
                    <a:srgbClr val="660066"/>
                  </a:solidFill>
                  <a:latin typeface="Franklin Gothic Medium" pitchFamily="34" charset="0"/>
                </a:rPr>
                <a:t>*</a:t>
              </a:r>
              <a:r>
                <a:rPr lang="en-US" sz="1600" b="1" dirty="0">
                  <a:solidFill>
                    <a:srgbClr val="660066"/>
                  </a:solidFill>
                  <a:latin typeface="Franklin Gothic Medium" pitchFamily="34" charset="0"/>
                </a:rPr>
                <a:t> </a:t>
              </a:r>
            </a:p>
          </p:txBody>
        </p:sp>
      </p:grpSp>
      <p:sp>
        <p:nvSpPr>
          <p:cNvPr id="7" name="Slide Number Placeholder 6"/>
          <p:cNvSpPr>
            <a:spLocks noGrp="1"/>
          </p:cNvSpPr>
          <p:nvPr>
            <p:ph type="sldNum" sz="quarter" idx="10"/>
          </p:nvPr>
        </p:nvSpPr>
        <p:spPr/>
        <p:txBody>
          <a:bodyPr/>
          <a:lstStyle/>
          <a:p>
            <a:pPr>
              <a:defRPr/>
            </a:pPr>
            <a:fld id="{5F10684D-5BED-4C51-BBB4-AF15008528A0}" type="slidenum">
              <a:rPr lang="en-US" smtClean="0"/>
              <a:pPr>
                <a:defRPr/>
              </a:pPr>
              <a:t>22</a:t>
            </a:fld>
            <a:endParaRPr lang="en-US" dirty="0"/>
          </a:p>
        </p:txBody>
      </p:sp>
    </p:spTree>
    <p:extLst>
      <p:ext uri="{BB962C8B-B14F-4D97-AF65-F5344CB8AC3E}">
        <p14:creationId xmlns:p14="http://schemas.microsoft.com/office/powerpoint/2010/main" val="2841113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990600" y="152400"/>
            <a:ext cx="7696200" cy="762000"/>
          </a:xfrm>
        </p:spPr>
        <p:txBody>
          <a:bodyPr/>
          <a:lstStyle/>
          <a:p>
            <a:pPr eaLnBrk="1" hangingPunct="1"/>
            <a:r>
              <a:rPr lang="en-US" altLang="zh-CN" sz="4000" dirty="0">
                <a:latin typeface="Franklin Gothic Medium" pitchFamily="34" charset="0"/>
                <a:ea typeface="宋体" pitchFamily="2" charset="-122"/>
              </a:rPr>
              <a:t>Strategic Thinking</a:t>
            </a:r>
            <a:endParaRPr lang="en-US" sz="4000" dirty="0">
              <a:latin typeface="Franklin Gothic Medium" pitchFamily="34" charset="0"/>
            </a:endParaRPr>
          </a:p>
        </p:txBody>
      </p:sp>
      <p:sp>
        <p:nvSpPr>
          <p:cNvPr id="2" name="Rectangle 1"/>
          <p:cNvSpPr/>
          <p:nvPr/>
        </p:nvSpPr>
        <p:spPr>
          <a:xfrm>
            <a:off x="990600" y="914402"/>
            <a:ext cx="7467600" cy="5180905"/>
          </a:xfrm>
          <a:prstGeom prst="rect">
            <a:avLst/>
          </a:prstGeom>
        </p:spPr>
        <p:txBody>
          <a:bodyPr wrap="square" lIns="91407" tIns="45704" rIns="91407" bIns="45704">
            <a:spAutoFit/>
          </a:bodyPr>
          <a:lstStyle/>
          <a:p>
            <a:pPr marL="457039" indent="-457039">
              <a:lnSpc>
                <a:spcPct val="80000"/>
              </a:lnSpc>
              <a:spcBef>
                <a:spcPts val="480"/>
              </a:spcBef>
              <a:buFont typeface="Arial" pitchFamily="34" charset="0"/>
              <a:buChar char="•"/>
              <a:defRPr/>
            </a:pPr>
            <a:r>
              <a:rPr lang="en-US" sz="2600" b="1" dirty="0">
                <a:solidFill>
                  <a:srgbClr val="660066"/>
                </a:solidFill>
                <a:latin typeface="Times New Roman" pitchFamily="18" charset="0"/>
                <a:cs typeface="Times New Roman" pitchFamily="18" charset="0"/>
              </a:rPr>
              <a:t>Adapting programs for sustainability - replicating successful strategies through AHFC</a:t>
            </a:r>
          </a:p>
          <a:p>
            <a:pPr marL="740404"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Special Needs Housing Grants (SNHG) </a:t>
            </a:r>
          </a:p>
          <a:p>
            <a:pPr marL="740404" lvl="1" indent="-283365">
              <a:lnSpc>
                <a:spcPct val="80000"/>
              </a:lnSpc>
              <a:spcBef>
                <a:spcPts val="432"/>
              </a:spcBef>
              <a:buFont typeface="Times New Roman" pitchFamily="18" charset="0"/>
              <a:buChar char="‒"/>
              <a:defRPr/>
            </a:pPr>
            <a:r>
              <a:rPr lang="en-US" sz="2000" b="1" dirty="0">
                <a:solidFill>
                  <a:srgbClr val="660066"/>
                </a:solidFill>
                <a:latin typeface="Times New Roman" pitchFamily="18" charset="0"/>
                <a:cs typeface="Times New Roman" pitchFamily="18" charset="0"/>
              </a:rPr>
              <a:t>Homeless Assistance Program (HAP)</a:t>
            </a:r>
          </a:p>
          <a:p>
            <a:pPr marL="347350" indent="-347350">
              <a:lnSpc>
                <a:spcPct val="80000"/>
              </a:lnSpc>
              <a:spcBef>
                <a:spcPts val="672"/>
              </a:spcBef>
              <a:buFont typeface="Arial" pitchFamily="34" charset="0"/>
              <a:buChar char="•"/>
              <a:defRPr/>
            </a:pPr>
            <a:r>
              <a:rPr lang="en-US" sz="2600" b="1" dirty="0">
                <a:solidFill>
                  <a:srgbClr val="660066"/>
                </a:solidFill>
                <a:latin typeface="Times New Roman" pitchFamily="18" charset="0"/>
                <a:cs typeface="Times New Roman" pitchFamily="18" charset="0"/>
              </a:rPr>
              <a:t>Collaborating on creating “no wrong door” </a:t>
            </a:r>
          </a:p>
          <a:p>
            <a:pPr marL="744277"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coordinating services statewide through homeless coalitions</a:t>
            </a:r>
          </a:p>
          <a:p>
            <a:pPr marL="744277"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assessment of housing barriers </a:t>
            </a:r>
          </a:p>
          <a:p>
            <a:pPr marL="347350" indent="-347350">
              <a:lnSpc>
                <a:spcPct val="80000"/>
              </a:lnSpc>
              <a:spcBef>
                <a:spcPts val="672"/>
              </a:spcBef>
              <a:buFont typeface="Arial" pitchFamily="34" charset="0"/>
              <a:buChar char="•"/>
              <a:defRPr/>
            </a:pPr>
            <a:r>
              <a:rPr lang="en-US" sz="2600" b="1" dirty="0">
                <a:solidFill>
                  <a:srgbClr val="660066"/>
                </a:solidFill>
                <a:latin typeface="Times New Roman" pitchFamily="18" charset="0"/>
                <a:cs typeface="Times New Roman" pitchFamily="18" charset="0"/>
              </a:rPr>
              <a:t>Conducting a </a:t>
            </a:r>
            <a:r>
              <a:rPr lang="en-US" sz="2600" b="1" i="1" dirty="0">
                <a:solidFill>
                  <a:srgbClr val="660066"/>
                </a:solidFill>
                <a:latin typeface="Times New Roman" pitchFamily="18" charset="0"/>
                <a:cs typeface="Times New Roman" pitchFamily="18" charset="0"/>
              </a:rPr>
              <a:t>Supported</a:t>
            </a:r>
            <a:r>
              <a:rPr lang="en-US" sz="2600" b="1" dirty="0">
                <a:solidFill>
                  <a:srgbClr val="660066"/>
                </a:solidFill>
                <a:latin typeface="Times New Roman" pitchFamily="18" charset="0"/>
                <a:cs typeface="Times New Roman" pitchFamily="18" charset="0"/>
              </a:rPr>
              <a:t> </a:t>
            </a:r>
            <a:r>
              <a:rPr lang="en-US" sz="2600" b="1" i="1" dirty="0">
                <a:solidFill>
                  <a:srgbClr val="660066"/>
                </a:solidFill>
                <a:latin typeface="Times New Roman" pitchFamily="18" charset="0"/>
                <a:cs typeface="Times New Roman" pitchFamily="18" charset="0"/>
              </a:rPr>
              <a:t>Housing Stock </a:t>
            </a:r>
            <a:r>
              <a:rPr lang="en-US" sz="2600" b="1" dirty="0">
                <a:solidFill>
                  <a:srgbClr val="660066"/>
                </a:solidFill>
                <a:latin typeface="Times New Roman" pitchFamily="18" charset="0"/>
                <a:cs typeface="Times New Roman" pitchFamily="18" charset="0"/>
              </a:rPr>
              <a:t>Survey </a:t>
            </a:r>
          </a:p>
          <a:p>
            <a:pPr marL="740404"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DHSS Divisions of Behavioral Health and Senior and Disability Services </a:t>
            </a:r>
          </a:p>
          <a:p>
            <a:pPr marL="740404"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Assess needs by region and beneficiary group</a:t>
            </a:r>
          </a:p>
          <a:p>
            <a:pPr marL="347350" indent="-347350">
              <a:lnSpc>
                <a:spcPct val="80000"/>
              </a:lnSpc>
              <a:spcBef>
                <a:spcPts val="672"/>
              </a:spcBef>
              <a:buFont typeface="Arial" pitchFamily="34" charset="0"/>
              <a:buChar char="•"/>
              <a:defRPr/>
            </a:pPr>
            <a:r>
              <a:rPr lang="en-US" sz="2600" b="1" dirty="0">
                <a:solidFill>
                  <a:srgbClr val="660066"/>
                </a:solidFill>
                <a:latin typeface="Times New Roman" pitchFamily="18" charset="0"/>
                <a:cs typeface="Times New Roman" pitchFamily="18" charset="0"/>
              </a:rPr>
              <a:t>Effective program models implemented</a:t>
            </a:r>
          </a:p>
          <a:p>
            <a:pPr marL="740404"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Trust/DHSS/AHFC collaboration on HUD pilot (reducing General Relief participants through supported housing)</a:t>
            </a:r>
          </a:p>
          <a:p>
            <a:pPr marL="740404" lvl="1" indent="-283365">
              <a:lnSpc>
                <a:spcPct val="80000"/>
              </a:lnSpc>
              <a:spcBef>
                <a:spcPts val="480"/>
              </a:spcBef>
              <a:buFont typeface="Times New Roman" pitchFamily="18" charset="0"/>
              <a:buChar char="‒"/>
              <a:defRPr/>
            </a:pPr>
            <a:r>
              <a:rPr lang="en-US" sz="2000" b="1" dirty="0">
                <a:solidFill>
                  <a:srgbClr val="660066"/>
                </a:solidFill>
                <a:latin typeface="Times New Roman" pitchFamily="18" charset="0"/>
                <a:cs typeface="Times New Roman" pitchFamily="18" charset="0"/>
              </a:rPr>
              <a:t>program development: Bridge Home and more intensive community outreach models</a:t>
            </a:r>
          </a:p>
        </p:txBody>
      </p:sp>
      <p:sp>
        <p:nvSpPr>
          <p:cNvPr id="3" name="Slide Number Placeholder 2"/>
          <p:cNvSpPr>
            <a:spLocks noGrp="1"/>
          </p:cNvSpPr>
          <p:nvPr>
            <p:ph type="sldNum" sz="quarter" idx="10"/>
          </p:nvPr>
        </p:nvSpPr>
        <p:spPr/>
        <p:txBody>
          <a:bodyPr/>
          <a:lstStyle/>
          <a:p>
            <a:pPr>
              <a:defRPr/>
            </a:pPr>
            <a:fld id="{5F10684D-5BED-4C51-BBB4-AF15008528A0}" type="slidenum">
              <a:rPr lang="en-US" smtClean="0"/>
              <a:pPr>
                <a:defRPr/>
              </a:pPr>
              <a:t>23</a:t>
            </a:fld>
            <a:endParaRPr lang="en-US" dirty="0"/>
          </a:p>
        </p:txBody>
      </p:sp>
    </p:spTree>
    <p:extLst>
      <p:ext uri="{BB962C8B-B14F-4D97-AF65-F5344CB8AC3E}">
        <p14:creationId xmlns:p14="http://schemas.microsoft.com/office/powerpoint/2010/main" val="13974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990600" y="304800"/>
            <a:ext cx="7696200" cy="914400"/>
          </a:xfrm>
        </p:spPr>
        <p:txBody>
          <a:bodyPr/>
          <a:lstStyle/>
          <a:p>
            <a:r>
              <a:rPr lang="en-US" dirty="0" smtClean="0">
                <a:latin typeface="HandTIMES" pitchFamily="2" charset="0"/>
                <a:cs typeface="Arial" pitchFamily="34" charset="0"/>
              </a:rPr>
              <a:t> </a:t>
            </a:r>
            <a:r>
              <a:rPr lang="en-US" sz="4000" dirty="0">
                <a:latin typeface="Franklin Gothic Medium" pitchFamily="34" charset="0"/>
              </a:rPr>
              <a:t>Results for Beneficiaries</a:t>
            </a:r>
          </a:p>
        </p:txBody>
      </p:sp>
      <p:sp>
        <p:nvSpPr>
          <p:cNvPr id="3" name="Slide Number Placeholder 2"/>
          <p:cNvSpPr>
            <a:spLocks noGrp="1"/>
          </p:cNvSpPr>
          <p:nvPr>
            <p:ph type="sldNum" sz="quarter" idx="10"/>
          </p:nvPr>
        </p:nvSpPr>
        <p:spPr/>
        <p:txBody>
          <a:bodyPr/>
          <a:lstStyle/>
          <a:p>
            <a:pPr>
              <a:defRPr/>
            </a:pPr>
            <a:fld id="{A33DF750-3EF2-45E3-9D68-E2F70D081F12}" type="slidenum">
              <a:rPr lang="en-US" smtClean="0"/>
              <a:pPr>
                <a:defRPr/>
              </a:pPr>
              <a:t>24</a:t>
            </a:fld>
            <a:endParaRPr lang="en-US" dirty="0"/>
          </a:p>
        </p:txBody>
      </p:sp>
      <p:sp>
        <p:nvSpPr>
          <p:cNvPr id="1029" name="Content Placeholder 22"/>
          <p:cNvSpPr>
            <a:spLocks noGrp="1"/>
          </p:cNvSpPr>
          <p:nvPr>
            <p:ph idx="4294967295"/>
          </p:nvPr>
        </p:nvSpPr>
        <p:spPr>
          <a:xfrm>
            <a:off x="1143000" y="1067363"/>
            <a:ext cx="8001000" cy="5181320"/>
          </a:xfrm>
        </p:spPr>
        <p:txBody>
          <a:bodyPr/>
          <a:lstStyle/>
          <a:p>
            <a:pPr marL="347350" indent="-347350" eaLnBrk="1" hangingPunct="1">
              <a:lnSpc>
                <a:spcPct val="80000"/>
              </a:lnSpc>
              <a:spcBef>
                <a:spcPts val="672"/>
              </a:spcBef>
              <a:defRPr/>
            </a:pPr>
            <a:r>
              <a:rPr lang="en-US" sz="2000" dirty="0">
                <a:latin typeface="Times New Roman" pitchFamily="18" charset="0"/>
                <a:cs typeface="Times New Roman" pitchFamily="18" charset="0"/>
              </a:rPr>
              <a:t>Working the Plans</a:t>
            </a:r>
          </a:p>
          <a:p>
            <a:pPr marL="740404" lvl="1"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Alaska Council on the Homeless Ten-Year Plan, Anchorage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Ten-Year Plan on Homelessness, other community plans</a:t>
            </a:r>
          </a:p>
          <a:p>
            <a:pPr marL="347350" lvl="1" indent="-347350" eaLnBrk="1" hangingPunct="1">
              <a:lnSpc>
                <a:spcPct val="80000"/>
              </a:lnSpc>
              <a:spcBef>
                <a:spcPts val="672"/>
              </a:spcBef>
              <a:buFont typeface="Arial" pitchFamily="34" charset="0"/>
              <a:buChar char="•"/>
              <a:defRPr/>
            </a:pPr>
            <a:r>
              <a:rPr lang="en-US" sz="2000" dirty="0">
                <a:latin typeface="Times New Roman" pitchFamily="18" charset="0"/>
                <a:cs typeface="Times New Roman" pitchFamily="18" charset="0"/>
              </a:rPr>
              <a:t>Replicating </a:t>
            </a:r>
            <a:r>
              <a:rPr lang="en-US" sz="2000" i="1" dirty="0">
                <a:latin typeface="Times New Roman" pitchFamily="18" charset="0"/>
                <a:cs typeface="Times New Roman" pitchFamily="18" charset="0"/>
              </a:rPr>
              <a:t>Housing First </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targeting the most vulnerable and costly homeless </a:t>
            </a:r>
          </a:p>
          <a:p>
            <a:pPr marL="347350" lvl="1" indent="-347350" eaLnBrk="1" hangingPunct="1">
              <a:lnSpc>
                <a:spcPct val="80000"/>
              </a:lnSpc>
              <a:spcBef>
                <a:spcPts val="672"/>
              </a:spcBef>
              <a:buFont typeface="Arial" pitchFamily="34" charset="0"/>
              <a:buChar char="•"/>
              <a:defRPr/>
            </a:pPr>
            <a:r>
              <a:rPr lang="en-US" sz="2000" dirty="0">
                <a:latin typeface="Times New Roman" pitchFamily="18" charset="0"/>
                <a:cs typeface="Times New Roman" pitchFamily="18" charset="0"/>
              </a:rPr>
              <a:t>Anchorage and Fairbanks on-track to replicate Outside results:</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Seattle decreased drinking by 30% and </a:t>
            </a:r>
            <a:r>
              <a:rPr lang="en-US" sz="1800" u="sng" dirty="0">
                <a:latin typeface="Times New Roman" pitchFamily="18" charset="0"/>
                <a:cs typeface="Times New Roman" pitchFamily="18" charset="0"/>
              </a:rPr>
              <a:t>reduced costs </a:t>
            </a:r>
            <a:r>
              <a:rPr lang="en-US" sz="1800" dirty="0">
                <a:latin typeface="Times New Roman" pitchFamily="18" charset="0"/>
                <a:cs typeface="Times New Roman" pitchFamily="18" charset="0"/>
              </a:rPr>
              <a:t>by $4 million in 12-month period </a:t>
            </a:r>
          </a:p>
          <a:p>
            <a:pPr lvl="1"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Anchorage tenants are becoming stable – 78% retention compared to 80% in similar programs</a:t>
            </a:r>
          </a:p>
          <a:p>
            <a:pPr marL="347350" indent="-347350" eaLnBrk="1" hangingPunct="1">
              <a:lnSpc>
                <a:spcPct val="80000"/>
              </a:lnSpc>
              <a:spcBef>
                <a:spcPts val="672"/>
              </a:spcBef>
              <a:buFont typeface="Arial" pitchFamily="34" charset="0"/>
              <a:buChar char="•"/>
              <a:defRPr/>
            </a:pPr>
            <a:r>
              <a:rPr lang="en-US" sz="2000" dirty="0">
                <a:latin typeface="Times New Roman" pitchFamily="18" charset="0"/>
                <a:cs typeface="Times New Roman" pitchFamily="18" charset="0"/>
              </a:rPr>
              <a:t>Karluk Manor phase II – expansion and design improvements</a:t>
            </a:r>
          </a:p>
          <a:p>
            <a:pPr lvl="1"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working with Municipality of Anchorage to identify land to relocate</a:t>
            </a:r>
          </a:p>
          <a:p>
            <a:pPr lvl="1"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new facility will allow more individuals to be served and will create space and staffing efficiencies</a:t>
            </a:r>
          </a:p>
          <a:p>
            <a:pPr marL="347350" lvl="1" indent="-347350" eaLnBrk="1" hangingPunct="1">
              <a:lnSpc>
                <a:spcPct val="80000"/>
              </a:lnSpc>
              <a:spcBef>
                <a:spcPts val="672"/>
              </a:spcBef>
              <a:buFont typeface="Arial" pitchFamily="34" charset="0"/>
              <a:buChar char="•"/>
              <a:defRPr/>
            </a:pPr>
            <a:r>
              <a:rPr lang="en-US" sz="2000" dirty="0">
                <a:latin typeface="Times New Roman" pitchFamily="18" charset="0"/>
                <a:cs typeface="Times New Roman" pitchFamily="18" charset="0"/>
              </a:rPr>
              <a:t>New projects under consideration: Anchorage, Juneau, Nome</a:t>
            </a:r>
          </a:p>
        </p:txBody>
      </p:sp>
      <p:sp>
        <p:nvSpPr>
          <p:cNvPr id="2" name="TextBox 1"/>
          <p:cNvSpPr txBox="1"/>
          <p:nvPr/>
        </p:nvSpPr>
        <p:spPr>
          <a:xfrm>
            <a:off x="1066800" y="5869632"/>
            <a:ext cx="5791200" cy="246221"/>
          </a:xfrm>
          <a:prstGeom prst="rect">
            <a:avLst/>
          </a:prstGeom>
          <a:noFill/>
        </p:spPr>
        <p:txBody>
          <a:bodyPr wrap="square" lIns="91407" tIns="45704" rIns="91407" bIns="45704" rtlCol="0">
            <a:spAutoFit/>
          </a:bodyPr>
          <a:lstStyle/>
          <a:p>
            <a:pPr marL="0" lvl="1"/>
            <a:r>
              <a:rPr lang="en-US" sz="1000" i="1" dirty="0">
                <a:solidFill>
                  <a:srgbClr val="660066"/>
                </a:solidFill>
                <a:latin typeface="Times New Roman" pitchFamily="18" charset="0"/>
                <a:cs typeface="Times New Roman" pitchFamily="18" charset="0"/>
              </a:rPr>
              <a:t>* Source: Downtown Emergency Service Center </a:t>
            </a:r>
            <a:r>
              <a:rPr lang="en-US" sz="1000" i="1" dirty="0">
                <a:solidFill>
                  <a:schemeClr val="accent2">
                    <a:lumMod val="60000"/>
                    <a:lumOff val="40000"/>
                  </a:schemeClr>
                </a:solidFill>
                <a:latin typeface="Times New Roman" pitchFamily="18" charset="0"/>
                <a:cs typeface="Times New Roman" pitchFamily="18" charset="0"/>
                <a:hlinkClick r:id="rId2"/>
              </a:rPr>
              <a:t>www.desc.org</a:t>
            </a:r>
            <a:r>
              <a:rPr lang="en-US" sz="1000" i="1" dirty="0">
                <a:solidFill>
                  <a:schemeClr val="accent2">
                    <a:lumMod val="60000"/>
                    <a:lumOff val="4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74132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990600" y="304800"/>
            <a:ext cx="7239000" cy="609600"/>
          </a:xfrm>
        </p:spPr>
        <p:txBody>
          <a:bodyPr/>
          <a:lstStyle/>
          <a:p>
            <a:pPr eaLnBrk="1" hangingPunct="1"/>
            <a:r>
              <a:rPr lang="en-US" dirty="0" smtClean="0">
                <a:latin typeface="Franklin Gothic Medium" pitchFamily="34" charset="0"/>
              </a:rPr>
              <a:t>Ahead in FY14</a:t>
            </a:r>
          </a:p>
        </p:txBody>
      </p:sp>
      <p:sp>
        <p:nvSpPr>
          <p:cNvPr id="3076" name="Rectangle 6"/>
          <p:cNvSpPr>
            <a:spLocks noGrp="1" noChangeArrowheads="1"/>
          </p:cNvSpPr>
          <p:nvPr>
            <p:ph type="body" idx="4294967295"/>
          </p:nvPr>
        </p:nvSpPr>
        <p:spPr>
          <a:xfrm>
            <a:off x="838200" y="990600"/>
            <a:ext cx="7848600" cy="5715000"/>
          </a:xfrm>
        </p:spPr>
        <p:txBody>
          <a:bodyPr/>
          <a:lstStyle/>
          <a:p>
            <a:pPr marL="342780" lvl="1" indent="-342780" eaLnBrk="1" hangingPunct="1">
              <a:lnSpc>
                <a:spcPct val="80000"/>
              </a:lnSpc>
              <a:spcBef>
                <a:spcPts val="672"/>
              </a:spcBef>
              <a:buFont typeface="Arial" pitchFamily="34" charset="0"/>
              <a:buChar char="•"/>
              <a:defRPr/>
            </a:pPr>
            <a:r>
              <a:rPr lang="en-US" sz="2000" dirty="0">
                <a:latin typeface="Times New Roman" pitchFamily="18" charset="0"/>
                <a:cs typeface="Times New Roman" pitchFamily="18" charset="0"/>
              </a:rPr>
              <a:t>Policy -  Governor’s Council on the Homeless</a:t>
            </a:r>
          </a:p>
          <a:p>
            <a:pPr marL="742689" lvl="2" indent="-279302"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state interagency collaboration modeled on federal agencies</a:t>
            </a:r>
          </a:p>
          <a:p>
            <a:pPr lvl="2" eaLnBrk="1" hangingPunct="1">
              <a:lnSpc>
                <a:spcPct val="80000"/>
              </a:lnSpc>
              <a:buFont typeface="Arial" pitchFamily="34" charset="0"/>
              <a:buChar char="•"/>
              <a:defRPr/>
            </a:pPr>
            <a:r>
              <a:rPr lang="en-US" sz="1600" dirty="0">
                <a:latin typeface="Times New Roman" pitchFamily="18" charset="0"/>
                <a:cs typeface="Times New Roman" pitchFamily="18" charset="0"/>
              </a:rPr>
              <a:t>10-year homeless plan and budget recommendations being implemented</a:t>
            </a:r>
          </a:p>
          <a:p>
            <a:pPr eaLnBrk="1" hangingPunct="1">
              <a:lnSpc>
                <a:spcPct val="80000"/>
              </a:lnSpc>
              <a:defRPr/>
            </a:pPr>
            <a:r>
              <a:rPr lang="en-US" sz="2000" dirty="0">
                <a:latin typeface="Times New Roman" pitchFamily="18" charset="0"/>
                <a:cs typeface="Times New Roman" pitchFamily="18" charset="0"/>
              </a:rPr>
              <a:t>Budget - $10 million annual recommendation for 10-year plan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($8 million allocated)</a:t>
            </a:r>
          </a:p>
          <a:p>
            <a:pPr marL="740404" indent="-284063"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The Trust, AHFC, GF/MH and other funding sources</a:t>
            </a:r>
          </a:p>
          <a:p>
            <a:pPr eaLnBrk="1" hangingPunct="1">
              <a:lnSpc>
                <a:spcPct val="80000"/>
              </a:lnSpc>
              <a:defRPr/>
            </a:pPr>
            <a:r>
              <a:rPr lang="en-US" sz="2000" dirty="0">
                <a:latin typeface="Times New Roman" pitchFamily="18" charset="0"/>
                <a:cs typeface="Times New Roman" pitchFamily="18" charset="0"/>
              </a:rPr>
              <a:t>Effective program models implemented</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Trust/DHSS collaboration to serve most challenging individuals cycling through API and DOC (Bridge Home and more intensive community outreach models)</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replicating </a:t>
            </a:r>
            <a:r>
              <a:rPr lang="en-US" sz="1800" i="1" dirty="0">
                <a:latin typeface="Times New Roman" pitchFamily="18" charset="0"/>
                <a:cs typeface="Times New Roman" pitchFamily="18" charset="0"/>
              </a:rPr>
              <a:t>Housing First</a:t>
            </a:r>
            <a:r>
              <a:rPr lang="en-US" sz="1800" dirty="0">
                <a:latin typeface="Times New Roman" pitchFamily="18" charset="0"/>
                <a:cs typeface="Times New Roman" pitchFamily="18" charset="0"/>
              </a:rPr>
              <a:t> for beneficiaries who are chronically homeless with alcohol addiction and low income people with disabilities</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services located on-site using housing projects large enough to make programs sustainable and robust</a:t>
            </a:r>
          </a:p>
          <a:p>
            <a:pPr eaLnBrk="1" hangingPunct="1">
              <a:lnSpc>
                <a:spcPct val="80000"/>
              </a:lnSpc>
              <a:defRPr/>
            </a:pPr>
            <a:r>
              <a:rPr lang="en-US" sz="2000" dirty="0">
                <a:latin typeface="Times New Roman" pitchFamily="18" charset="0"/>
                <a:cs typeface="Times New Roman" pitchFamily="18" charset="0"/>
              </a:rPr>
              <a:t>Long-term care strategic planning for Alaska</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planning that makes use of right resources at right time</a:t>
            </a:r>
          </a:p>
          <a:p>
            <a:pPr marL="740404" lvl="2" indent="-283365" eaLnBrk="1" hangingPunct="1">
              <a:lnSpc>
                <a:spcPct val="80000"/>
              </a:lnSpc>
              <a:spcBef>
                <a:spcPts val="480"/>
              </a:spcBef>
              <a:buFont typeface="Times New Roman" pitchFamily="18" charset="0"/>
              <a:buChar char="−"/>
              <a:defRPr/>
            </a:pPr>
            <a:r>
              <a:rPr lang="en-US" sz="1800" dirty="0">
                <a:latin typeface="Times New Roman" pitchFamily="18" charset="0"/>
                <a:cs typeface="Times New Roman" pitchFamily="18" charset="0"/>
              </a:rPr>
              <a:t>continuum of care for people with disabilities, Alzheimer’s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disease and related dementia</a:t>
            </a:r>
            <a:endParaRPr lang="en-US" sz="1800" dirty="0"/>
          </a:p>
        </p:txBody>
      </p:sp>
      <p:sp>
        <p:nvSpPr>
          <p:cNvPr id="2" name="Slide Number Placeholder 1"/>
          <p:cNvSpPr>
            <a:spLocks noGrp="1"/>
          </p:cNvSpPr>
          <p:nvPr>
            <p:ph type="sldNum" sz="quarter" idx="10"/>
          </p:nvPr>
        </p:nvSpPr>
        <p:spPr/>
        <p:txBody>
          <a:bodyPr/>
          <a:lstStyle/>
          <a:p>
            <a:pPr>
              <a:defRPr/>
            </a:pPr>
            <a:fld id="{77F0670D-3FFF-457D-A655-5007BF857123}"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969818" y="268941"/>
            <a:ext cx="7696200" cy="838200"/>
          </a:xfrm>
        </p:spPr>
        <p:txBody>
          <a:bodyPr/>
          <a:lstStyle/>
          <a:p>
            <a:pPr eaLnBrk="1" hangingPunct="1"/>
            <a:r>
              <a:rPr lang="en-US" sz="4000" dirty="0">
                <a:latin typeface="Franklin Gothic Medium" pitchFamily="34" charset="0"/>
              </a:rPr>
              <a:t>Ahead in FY14</a:t>
            </a:r>
          </a:p>
        </p:txBody>
      </p:sp>
      <p:sp>
        <p:nvSpPr>
          <p:cNvPr id="2" name="Slide Number Placeholder 1"/>
          <p:cNvSpPr>
            <a:spLocks noGrp="1"/>
          </p:cNvSpPr>
          <p:nvPr>
            <p:ph type="sldNum" sz="quarter" idx="10"/>
          </p:nvPr>
        </p:nvSpPr>
        <p:spPr/>
        <p:txBody>
          <a:bodyPr/>
          <a:lstStyle/>
          <a:p>
            <a:pPr>
              <a:defRPr/>
            </a:pPr>
            <a:fld id="{B88CCC8F-9BA6-41DE-AB45-9F12A5F06BC8}" type="slidenum">
              <a:rPr lang="en-US" smtClean="0"/>
              <a:pPr>
                <a:defRPr/>
              </a:pPr>
              <a:t>26</a:t>
            </a:fld>
            <a:endParaRPr lang="en-US" dirty="0"/>
          </a:p>
        </p:txBody>
      </p:sp>
      <p:sp>
        <p:nvSpPr>
          <p:cNvPr id="31748" name="Rectangle 3"/>
          <p:cNvSpPr>
            <a:spLocks noGrp="1" noChangeArrowheads="1"/>
          </p:cNvSpPr>
          <p:nvPr>
            <p:ph type="body" idx="4294967295"/>
          </p:nvPr>
        </p:nvSpPr>
        <p:spPr>
          <a:xfrm>
            <a:off x="484909" y="941294"/>
            <a:ext cx="8076045" cy="4800319"/>
          </a:xfrm>
        </p:spPr>
        <p:txBody>
          <a:bodyPr/>
          <a:lstStyle/>
          <a:p>
            <a:pPr eaLnBrk="1" hangingPunct="1">
              <a:lnSpc>
                <a:spcPct val="80000"/>
              </a:lnSpc>
              <a:buNone/>
              <a:tabLst>
                <a:tab pos="4570395" algn="r"/>
                <a:tab pos="5367042" algn="r"/>
                <a:tab pos="6281122" algn="r"/>
              </a:tabLst>
            </a:pPr>
            <a:r>
              <a:rPr lang="en-US" sz="15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 Trustees Recommended:</a:t>
            </a:r>
            <a:r>
              <a:rPr lang="en-US" sz="1300" dirty="0">
                <a:solidFill>
                  <a:srgbClr val="C5900D"/>
                </a:solidFill>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MHTAAR</a:t>
            </a:r>
            <a:r>
              <a:rPr lang="en-US" sz="13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GF/MH</a:t>
            </a:r>
            <a:r>
              <a:rPr lang="en-US" sz="13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AHFC/GF</a:t>
            </a:r>
            <a:r>
              <a:rPr lang="en-US" sz="1300" dirty="0">
                <a:latin typeface="Times New Roman" pitchFamily="18" charset="0"/>
                <a:cs typeface="Times New Roman" pitchFamily="18" charset="0"/>
              </a:rPr>
              <a:t>	 </a:t>
            </a:r>
            <a:r>
              <a:rPr lang="en-US" sz="1300" dirty="0" smtClean="0">
                <a:latin typeface="Times New Roman" pitchFamily="18" charset="0"/>
                <a:cs typeface="Times New Roman" pitchFamily="18" charset="0"/>
              </a:rPr>
              <a:t>   </a:t>
            </a:r>
            <a:r>
              <a:rPr lang="en-US" sz="1300" u="sng" dirty="0" smtClean="0">
                <a:latin typeface="Times New Roman" pitchFamily="18" charset="0"/>
                <a:cs typeface="Times New Roman" pitchFamily="18" charset="0"/>
              </a:rPr>
              <a:t>Gov</a:t>
            </a:r>
            <a:r>
              <a:rPr lang="en-US" sz="1300" u="sng" dirty="0">
                <a:latin typeface="Times New Roman" pitchFamily="18" charset="0"/>
                <a:cs typeface="Times New Roman" pitchFamily="18" charset="0"/>
              </a:rPr>
              <a:t>. GF/MH</a:t>
            </a:r>
          </a:p>
          <a:p>
            <a:pPr eaLnBrk="1" hangingPunct="1">
              <a:lnSpc>
                <a:spcPct val="80000"/>
              </a:lnSpc>
              <a:buNone/>
              <a:tabLst>
                <a:tab pos="4570395" algn="r"/>
                <a:tab pos="5367042" algn="r"/>
                <a:tab pos="6281122" algn="r"/>
                <a:tab pos="7366591" algn="r"/>
              </a:tabLst>
            </a:pPr>
            <a:r>
              <a:rPr lang="en-US" sz="1500" u="sng" dirty="0">
                <a:latin typeface="Times New Roman" pitchFamily="18" charset="0"/>
                <a:cs typeface="Times New Roman" pitchFamily="18" charset="0"/>
              </a:rPr>
              <a:t>Homeless Assistance Programs</a:t>
            </a:r>
            <a:r>
              <a:rPr lang="en-US" sz="1500" dirty="0">
                <a:latin typeface="Times New Roman" pitchFamily="18" charset="0"/>
                <a:cs typeface="Times New Roman" pitchFamily="18" charset="0"/>
              </a:rPr>
              <a:t> 		</a:t>
            </a:r>
            <a:r>
              <a:rPr lang="en-US" sz="500" dirty="0">
                <a:latin typeface="Times New Roman" pitchFamily="18" charset="0"/>
                <a:cs typeface="Times New Roman" pitchFamily="18" charset="0"/>
              </a:rPr>
              <a:t>	</a:t>
            </a:r>
          </a:p>
          <a:p>
            <a:pPr marL="228519" indent="-228519" eaLnBrk="1" hangingPunct="1">
              <a:lnSpc>
                <a:spcPct val="80000"/>
              </a:lnSpc>
              <a:spcBef>
                <a:spcPts val="25"/>
              </a:spcBef>
              <a:tabLst>
                <a:tab pos="4570395" algn="r"/>
                <a:tab pos="5367042" algn="r"/>
                <a:tab pos="6281122" algn="r"/>
                <a:tab pos="7366591" algn="r"/>
              </a:tabLst>
            </a:pPr>
            <a:r>
              <a:rPr lang="en-US" sz="1400" dirty="0">
                <a:latin typeface="Times New Roman" pitchFamily="18" charset="0"/>
                <a:cs typeface="Times New Roman" pitchFamily="18" charset="0"/>
              </a:rPr>
              <a:t>Homeless Assistance Program (housing trust</a:t>
            </a:r>
          </a:p>
          <a:p>
            <a:pPr marL="228519" indent="-228519" eaLnBrk="1" hangingPunct="1">
              <a:lnSpc>
                <a:spcPct val="80000"/>
              </a:lnSpc>
              <a:spcBef>
                <a:spcPts val="25"/>
              </a:spcBef>
              <a:buNone/>
              <a:tabLst>
                <a:tab pos="4570395" algn="r"/>
                <a:tab pos="5367042" algn="r"/>
                <a:tab pos="6281122" algn="r"/>
                <a:tab pos="7366591" algn="r"/>
              </a:tabLst>
            </a:pPr>
            <a:r>
              <a:rPr lang="en-US" sz="1400" dirty="0">
                <a:latin typeface="Times New Roman" pitchFamily="18" charset="0"/>
                <a:cs typeface="Times New Roman" pitchFamily="18" charset="0"/>
              </a:rPr>
              <a:t>	replication $10.0M annual recommendation) 	</a:t>
            </a:r>
            <a:r>
              <a:rPr lang="en-US" sz="1400" dirty="0">
                <a:solidFill>
                  <a:srgbClr val="C5900D"/>
                </a:solidFill>
                <a:latin typeface="Times New Roman" pitchFamily="18" charset="0"/>
                <a:cs typeface="Times New Roman" pitchFamily="18" charset="0"/>
              </a:rPr>
              <a:t>$  850.0	$   850.0	$8,350.0    	       </a:t>
            </a:r>
            <a:r>
              <a:rPr lang="en-US" sz="1400" dirty="0">
                <a:solidFill>
                  <a:srgbClr val="FF0000"/>
                </a:solidFill>
                <a:latin typeface="Times New Roman" pitchFamily="18" charset="0"/>
                <a:cs typeface="Times New Roman" pitchFamily="18" charset="0"/>
              </a:rPr>
              <a:t>$7,150.0</a:t>
            </a:r>
          </a:p>
          <a:p>
            <a:pPr marL="228519" indent="-228519" eaLnBrk="1" hangingPunct="1">
              <a:lnSpc>
                <a:spcPct val="80000"/>
              </a:lnSpc>
              <a:spcBef>
                <a:spcPts val="25"/>
              </a:spcBef>
              <a:buFont typeface="Adobe Caslon Pro Bold" pitchFamily="18" charset="0"/>
              <a:buChar char="•"/>
              <a:tabLst>
                <a:tab pos="4570395" algn="r"/>
                <a:tab pos="5367042" algn="r"/>
                <a:tab pos="6281122" algn="r"/>
                <a:tab pos="7366591" algn="r"/>
              </a:tabLst>
            </a:pPr>
            <a:r>
              <a:rPr lang="en-US" sz="1400" dirty="0">
                <a:latin typeface="Times New Roman" pitchFamily="18" charset="0"/>
                <a:cs typeface="Times New Roman" pitchFamily="18" charset="0"/>
              </a:rPr>
              <a:t>Special Needs Housing Grant Program			</a:t>
            </a:r>
            <a:r>
              <a:rPr lang="en-US" sz="1400" dirty="0">
                <a:solidFill>
                  <a:srgbClr val="C5900D"/>
                </a:solidFill>
                <a:latin typeface="Times New Roman" pitchFamily="18" charset="0"/>
                <a:cs typeface="Times New Roman" pitchFamily="18" charset="0"/>
              </a:rPr>
              <a:t>1,750.0 </a:t>
            </a:r>
            <a:endParaRPr lang="en-US" sz="1400" dirty="0">
              <a:latin typeface="Times New Roman" pitchFamily="18" charset="0"/>
              <a:cs typeface="Times New Roman" pitchFamily="18" charset="0"/>
            </a:endParaRPr>
          </a:p>
          <a:p>
            <a:pPr marL="0" indent="0" eaLnBrk="1" hangingPunct="1">
              <a:lnSpc>
                <a:spcPct val="80000"/>
              </a:lnSpc>
              <a:spcBef>
                <a:spcPts val="25"/>
              </a:spcBef>
              <a:buNone/>
              <a:tabLst>
                <a:tab pos="4570395" algn="r"/>
                <a:tab pos="5367042" algn="r"/>
                <a:tab pos="6281122" algn="r"/>
                <a:tab pos="7366591" algn="r"/>
              </a:tabLst>
            </a:pPr>
            <a:r>
              <a:rPr lang="en-US" sz="1300" dirty="0">
                <a:latin typeface="Times New Roman" pitchFamily="18" charset="0"/>
                <a:cs typeface="Times New Roman" pitchFamily="18" charset="0"/>
              </a:rPr>
              <a:t>		</a:t>
            </a:r>
            <a:r>
              <a:rPr lang="en-US" sz="1300" dirty="0">
                <a:solidFill>
                  <a:srgbClr val="C5900D"/>
                </a:solidFill>
                <a:latin typeface="Times New Roman" pitchFamily="18" charset="0"/>
                <a:cs typeface="Times New Roman" pitchFamily="18" charset="0"/>
              </a:rPr>
              <a:t> 		</a:t>
            </a:r>
          </a:p>
          <a:p>
            <a:pPr eaLnBrk="1" hangingPunct="1">
              <a:lnSpc>
                <a:spcPct val="80000"/>
              </a:lnSpc>
              <a:spcBef>
                <a:spcPct val="40000"/>
              </a:spcBef>
              <a:buNone/>
              <a:tabLst>
                <a:tab pos="4570395" algn="r"/>
                <a:tab pos="5367042" algn="r"/>
                <a:tab pos="6281122" algn="r"/>
                <a:tab pos="7366591" algn="r"/>
              </a:tabLst>
            </a:pPr>
            <a:r>
              <a:rPr lang="en-US" sz="1500" u="sng" dirty="0">
                <a:latin typeface="Times New Roman" pitchFamily="18" charset="0"/>
                <a:cs typeface="Times New Roman" pitchFamily="18" charset="0"/>
              </a:rPr>
              <a:t>Resources assisting beneficiaries leaving institutions</a:t>
            </a:r>
          </a:p>
          <a:p>
            <a:pPr marL="228519" indent="-228519" eaLnBrk="1" hangingPunct="1">
              <a:lnSpc>
                <a:spcPct val="80000"/>
              </a:lnSpc>
              <a:spcBef>
                <a:spcPts val="25"/>
              </a:spcBef>
              <a:buFont typeface="Adobe Caslon Pro Bold" pitchFamily="18" charset="0"/>
              <a:buChar char="•"/>
              <a:tabLst>
                <a:tab pos="4570395" algn="r"/>
                <a:tab pos="5367042" algn="r"/>
                <a:tab pos="6281122" algn="r"/>
                <a:tab pos="7366591" algn="r"/>
              </a:tabLst>
            </a:pPr>
            <a:r>
              <a:rPr lang="en-US" sz="1400" dirty="0">
                <a:latin typeface="Times New Roman" pitchFamily="18" charset="0"/>
                <a:cs typeface="Times New Roman" pitchFamily="18" charset="0"/>
              </a:rPr>
              <a:t>DOC Discharge Incentive grants 	</a:t>
            </a:r>
            <a:r>
              <a:rPr lang="en-US" sz="1400" dirty="0">
                <a:solidFill>
                  <a:srgbClr val="C5900D"/>
                </a:solidFill>
                <a:latin typeface="Times New Roman" pitchFamily="18" charset="0"/>
                <a:cs typeface="Times New Roman" pitchFamily="18" charset="0"/>
              </a:rPr>
              <a:t>100.0	 200.0		            </a:t>
            </a:r>
            <a:r>
              <a:rPr lang="en-US" sz="1400" dirty="0">
                <a:latin typeface="Times New Roman" pitchFamily="18" charset="0"/>
                <a:cs typeface="Times New Roman" pitchFamily="18" charset="0"/>
              </a:rPr>
              <a:t>200.0 </a:t>
            </a:r>
          </a:p>
          <a:p>
            <a:pPr marL="228519" indent="-228519" eaLnBrk="1" hangingPunct="1">
              <a:lnSpc>
                <a:spcPct val="80000"/>
              </a:lnSpc>
              <a:spcBef>
                <a:spcPts val="25"/>
              </a:spcBef>
              <a:spcAft>
                <a:spcPct val="25000"/>
              </a:spcAft>
              <a:buFont typeface="Adobe Caslon Pro Bold" pitchFamily="18" charset="0"/>
              <a:buChar char="•"/>
              <a:tabLst>
                <a:tab pos="4570395" algn="r"/>
                <a:tab pos="5367042" algn="r"/>
                <a:tab pos="6281122" algn="r"/>
                <a:tab pos="7366591" algn="r"/>
              </a:tabLst>
            </a:pPr>
            <a:r>
              <a:rPr lang="en-US" sz="1400" dirty="0">
                <a:latin typeface="Times New Roman" pitchFamily="18" charset="0"/>
                <a:cs typeface="Times New Roman" pitchFamily="18" charset="0"/>
              </a:rPr>
              <a:t>Bridge Home program and expansion	</a:t>
            </a:r>
            <a:r>
              <a:rPr lang="en-US" sz="1400" dirty="0">
                <a:solidFill>
                  <a:srgbClr val="C5900D"/>
                </a:solidFill>
                <a:latin typeface="Times New Roman" pitchFamily="18" charset="0"/>
                <a:cs typeface="Times New Roman" pitchFamily="18" charset="0"/>
              </a:rPr>
              <a:t>750.0	 </a:t>
            </a:r>
            <a:r>
              <a:rPr lang="en-US" sz="1400" dirty="0">
                <a:solidFill>
                  <a:srgbClr val="B8915C"/>
                </a:solidFill>
                <a:latin typeface="Times New Roman" pitchFamily="18" charset="0"/>
                <a:cs typeface="Times New Roman" pitchFamily="18" charset="0"/>
              </a:rPr>
              <a:t>2</a:t>
            </a:r>
            <a:r>
              <a:rPr lang="en-US" sz="1400" dirty="0">
                <a:solidFill>
                  <a:srgbClr val="C5900D"/>
                </a:solidFill>
                <a:latin typeface="Times New Roman" pitchFamily="18" charset="0"/>
                <a:cs typeface="Times New Roman" pitchFamily="18" charset="0"/>
              </a:rPr>
              <a:t>00.0		</a:t>
            </a:r>
            <a:r>
              <a:rPr lang="en-US" sz="1400" dirty="0">
                <a:latin typeface="Times New Roman" pitchFamily="18" charset="0"/>
                <a:cs typeface="Times New Roman" pitchFamily="18" charset="0"/>
              </a:rPr>
              <a:t>200.0</a:t>
            </a:r>
          </a:p>
          <a:p>
            <a:pPr marL="228519" indent="-228519" eaLnBrk="1" hangingPunct="1">
              <a:lnSpc>
                <a:spcPct val="80000"/>
              </a:lnSpc>
              <a:spcBef>
                <a:spcPts val="25"/>
              </a:spcBef>
              <a:spcAft>
                <a:spcPct val="25000"/>
              </a:spcAft>
              <a:tabLst>
                <a:tab pos="4570395" algn="r"/>
                <a:tab pos="5367042" algn="r"/>
                <a:tab pos="6281122" algn="r"/>
                <a:tab pos="7366591" algn="r"/>
              </a:tabLst>
            </a:pPr>
            <a:r>
              <a:rPr lang="en-US" sz="1400" dirty="0">
                <a:latin typeface="Times New Roman" pitchFamily="18" charset="0"/>
                <a:cs typeface="Times New Roman" pitchFamily="18" charset="0"/>
              </a:rPr>
              <a:t>Assisted Living training	</a:t>
            </a:r>
            <a:r>
              <a:rPr lang="en-US" sz="1400" dirty="0">
                <a:solidFill>
                  <a:srgbClr val="C5900D"/>
                </a:solidFill>
                <a:latin typeface="Times New Roman" pitchFamily="18" charset="0"/>
                <a:cs typeface="Times New Roman" pitchFamily="18" charset="0"/>
              </a:rPr>
              <a:t>100.0	 100.0	100.0	     </a:t>
            </a:r>
          </a:p>
          <a:p>
            <a:pPr marL="228519" indent="-228519" eaLnBrk="1" hangingPunct="1">
              <a:lnSpc>
                <a:spcPct val="80000"/>
              </a:lnSpc>
              <a:spcBef>
                <a:spcPts val="25"/>
              </a:spcBef>
              <a:spcAft>
                <a:spcPct val="25000"/>
              </a:spcAft>
              <a:tabLst>
                <a:tab pos="4570395" algn="r"/>
                <a:tab pos="5367042" algn="r"/>
                <a:tab pos="6281122" algn="r"/>
                <a:tab pos="7366591" algn="r"/>
              </a:tabLst>
            </a:pPr>
            <a:r>
              <a:rPr lang="en-US" sz="1400" dirty="0">
                <a:latin typeface="Times New Roman" pitchFamily="18" charset="0"/>
                <a:cs typeface="Times New Roman" pitchFamily="18" charset="0"/>
              </a:rPr>
              <a:t>Home modifications program (DHSS) 	</a:t>
            </a:r>
            <a:r>
              <a:rPr lang="en-US" sz="1400" dirty="0">
                <a:solidFill>
                  <a:srgbClr val="C5900D"/>
                </a:solidFill>
                <a:latin typeface="Times New Roman" pitchFamily="18" charset="0"/>
                <a:cs typeface="Times New Roman" pitchFamily="18" charset="0"/>
              </a:rPr>
              <a:t> 300.0	 750.0		</a:t>
            </a:r>
            <a:r>
              <a:rPr lang="en-US" sz="1400" dirty="0">
                <a:latin typeface="Times New Roman" pitchFamily="18" charset="0"/>
                <a:cs typeface="Times New Roman" pitchFamily="18" charset="0"/>
              </a:rPr>
              <a:t>750.0</a:t>
            </a:r>
          </a:p>
          <a:p>
            <a:pPr marL="311749" indent="-311749" eaLnBrk="1" hangingPunct="1">
              <a:lnSpc>
                <a:spcPct val="80000"/>
              </a:lnSpc>
              <a:spcBef>
                <a:spcPts val="567"/>
              </a:spcBef>
              <a:buNone/>
              <a:tabLst>
                <a:tab pos="4570395" algn="r"/>
                <a:tab pos="5367042" algn="r"/>
                <a:tab pos="6281122" algn="r"/>
                <a:tab pos="7366591" algn="r"/>
              </a:tabLst>
            </a:pPr>
            <a:endParaRPr lang="en-US" sz="1400" dirty="0">
              <a:solidFill>
                <a:srgbClr val="FF0066"/>
              </a:solidFill>
              <a:latin typeface="Times New Roman" pitchFamily="18" charset="0"/>
              <a:cs typeface="Times New Roman" pitchFamily="18" charset="0"/>
            </a:endParaRPr>
          </a:p>
          <a:p>
            <a:pPr eaLnBrk="1" hangingPunct="1">
              <a:lnSpc>
                <a:spcPct val="80000"/>
              </a:lnSpc>
              <a:buNone/>
              <a:tabLst>
                <a:tab pos="4570395" algn="r"/>
                <a:tab pos="5367042" algn="r"/>
                <a:tab pos="6281122" algn="r"/>
                <a:tab pos="7366591" algn="r"/>
              </a:tabLst>
            </a:pPr>
            <a:r>
              <a:rPr lang="en-US" sz="1500" u="sng" dirty="0">
                <a:latin typeface="Times New Roman" pitchFamily="18" charset="0"/>
                <a:cs typeface="Times New Roman" pitchFamily="18" charset="0"/>
              </a:rPr>
              <a:t>Technical assistance and business planning resources</a:t>
            </a:r>
          </a:p>
          <a:p>
            <a:pPr marL="228519" indent="-228519" eaLnBrk="1" hangingPunct="1">
              <a:lnSpc>
                <a:spcPct val="80000"/>
              </a:lnSpc>
              <a:spcBef>
                <a:spcPts val="25"/>
              </a:spcBef>
              <a:tabLst>
                <a:tab pos="4570395" algn="r"/>
                <a:tab pos="5367042" algn="r"/>
                <a:tab pos="6281122" algn="r"/>
                <a:tab pos="7366591" algn="r"/>
              </a:tabLst>
            </a:pPr>
            <a:r>
              <a:rPr lang="en-US" sz="1400" dirty="0">
                <a:latin typeface="Times New Roman" pitchFamily="18" charset="0"/>
                <a:cs typeface="Times New Roman" pitchFamily="18" charset="0"/>
              </a:rPr>
              <a:t>Office of  Integrated Housing (DBH admin)</a:t>
            </a:r>
            <a:r>
              <a:rPr lang="en-US" sz="1400" dirty="0">
                <a:solidFill>
                  <a:srgbClr val="C5900D"/>
                </a:solidFill>
                <a:latin typeface="Times New Roman" pitchFamily="18" charset="0"/>
                <a:cs typeface="Times New Roman" pitchFamily="18" charset="0"/>
              </a:rPr>
              <a:t>	225.0			                     </a:t>
            </a:r>
          </a:p>
          <a:p>
            <a:pPr marL="228519" indent="-228519" eaLnBrk="1" hangingPunct="1">
              <a:lnSpc>
                <a:spcPct val="80000"/>
              </a:lnSpc>
              <a:spcBef>
                <a:spcPts val="25"/>
              </a:spcBef>
              <a:tabLst>
                <a:tab pos="4570395" algn="r"/>
                <a:tab pos="5367042" algn="r"/>
                <a:tab pos="6281122" algn="r"/>
                <a:tab pos="7366591" algn="r"/>
              </a:tabLst>
            </a:pPr>
            <a:r>
              <a:rPr lang="en-US" sz="1400" dirty="0">
                <a:latin typeface="Times New Roman" pitchFamily="18" charset="0"/>
                <a:cs typeface="Times New Roman" pitchFamily="18" charset="0"/>
              </a:rPr>
              <a:t>Rural Long-Term Care Development (SDS)	</a:t>
            </a:r>
            <a:r>
              <a:rPr lang="en-US" sz="1400" dirty="0">
                <a:solidFill>
                  <a:srgbClr val="C5900D"/>
                </a:solidFill>
                <a:latin typeface="Times New Roman" pitchFamily="18" charset="0"/>
                <a:cs typeface="Times New Roman" pitchFamily="18" charset="0"/>
              </a:rPr>
              <a:t>140.0                     		 </a:t>
            </a:r>
            <a:endParaRPr lang="en-US" sz="1400" u="sng" dirty="0">
              <a:solidFill>
                <a:srgbClr val="C5900D"/>
              </a:solidFill>
              <a:latin typeface="Times New Roman" pitchFamily="18" charset="0"/>
              <a:cs typeface="Times New Roman" pitchFamily="18" charset="0"/>
            </a:endParaRPr>
          </a:p>
          <a:p>
            <a:pPr marL="228519" indent="-228519" eaLnBrk="1" hangingPunct="1">
              <a:lnSpc>
                <a:spcPct val="80000"/>
              </a:lnSpc>
              <a:spcBef>
                <a:spcPts val="25"/>
              </a:spcBef>
              <a:tabLst>
                <a:tab pos="4570395" algn="r"/>
                <a:tab pos="5367042" algn="r"/>
                <a:tab pos="6281122" algn="r"/>
                <a:tab pos="7366591" algn="r"/>
              </a:tabLst>
            </a:pPr>
            <a:r>
              <a:rPr lang="en-US" sz="1400" dirty="0">
                <a:latin typeface="Times New Roman" pitchFamily="18" charset="0"/>
                <a:cs typeface="Times New Roman" pitchFamily="18" charset="0"/>
              </a:rPr>
              <a:t>Aging and Disability Resource Centers	</a:t>
            </a:r>
            <a:r>
              <a:rPr lang="en-US" sz="1400" dirty="0">
                <a:solidFill>
                  <a:srgbClr val="C5900D"/>
                </a:solidFill>
                <a:latin typeface="Times New Roman" pitchFamily="18" charset="0"/>
                <a:cs typeface="Times New Roman" pitchFamily="18" charset="0"/>
              </a:rPr>
              <a:t>125.0</a:t>
            </a:r>
            <a:r>
              <a:rPr lang="en-US" sz="1300" dirty="0">
                <a:solidFill>
                  <a:srgbClr val="C5900D"/>
                </a:solidFill>
                <a:latin typeface="Times New Roman" pitchFamily="18" charset="0"/>
                <a:cs typeface="Times New Roman" pitchFamily="18" charset="0"/>
              </a:rPr>
              <a:t>	</a:t>
            </a:r>
            <a:r>
              <a:rPr lang="en-US" sz="1300" dirty="0">
                <a:solidFill>
                  <a:srgbClr val="B8915C"/>
                </a:solidFill>
                <a:latin typeface="Times New Roman" pitchFamily="18" charset="0"/>
                <a:cs typeface="Times New Roman" pitchFamily="18" charset="0"/>
              </a:rPr>
              <a:t> </a:t>
            </a:r>
            <a:r>
              <a:rPr lang="en-US" sz="1300" dirty="0">
                <a:solidFill>
                  <a:srgbClr val="C5900D"/>
                </a:solidFill>
                <a:latin typeface="Times New Roman" pitchFamily="18" charset="0"/>
                <a:cs typeface="Times New Roman" pitchFamily="18" charset="0"/>
              </a:rPr>
              <a:t>		                    </a:t>
            </a:r>
            <a:endParaRPr lang="en-US" sz="1300" dirty="0">
              <a:solidFill>
                <a:srgbClr val="FF0000"/>
              </a:solidFill>
              <a:latin typeface="Times New Roman" pitchFamily="18" charset="0"/>
              <a:cs typeface="Times New Roman" pitchFamily="18" charset="0"/>
            </a:endParaRPr>
          </a:p>
          <a:p>
            <a:pPr eaLnBrk="1" hangingPunct="1">
              <a:lnSpc>
                <a:spcPct val="80000"/>
              </a:lnSpc>
              <a:buNone/>
              <a:tabLst>
                <a:tab pos="4570395" algn="r"/>
                <a:tab pos="5367042" algn="r"/>
                <a:tab pos="6281122" algn="r"/>
                <a:tab pos="7366591" algn="r"/>
              </a:tabLst>
            </a:pPr>
            <a:endParaRPr lang="en-US" sz="1200" u="sng" dirty="0">
              <a:latin typeface="Times New Roman" pitchFamily="18" charset="0"/>
              <a:cs typeface="Times New Roman" pitchFamily="18" charset="0"/>
            </a:endParaRPr>
          </a:p>
          <a:p>
            <a:pPr eaLnBrk="1" hangingPunct="1">
              <a:lnSpc>
                <a:spcPct val="80000"/>
              </a:lnSpc>
              <a:buNone/>
              <a:tabLst>
                <a:tab pos="4570395" algn="r"/>
                <a:tab pos="5367042" algn="r"/>
                <a:tab pos="6281122" algn="r"/>
                <a:tab pos="7366591" algn="r"/>
              </a:tabLst>
            </a:pPr>
            <a:r>
              <a:rPr lang="en-US" sz="12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Trustees Recommended:</a:t>
            </a:r>
            <a:r>
              <a:rPr lang="en-US" sz="1300" dirty="0">
                <a:solidFill>
                  <a:srgbClr val="C5900D"/>
                </a:solidFill>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MHTAAR</a:t>
            </a:r>
            <a:r>
              <a:rPr lang="en-US" sz="13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GF/MH</a:t>
            </a:r>
            <a:r>
              <a:rPr lang="en-US" sz="1300" dirty="0">
                <a:latin typeface="Times New Roman" pitchFamily="18" charset="0"/>
                <a:cs typeface="Times New Roman" pitchFamily="18" charset="0"/>
              </a:rPr>
              <a:t>	</a:t>
            </a:r>
            <a:r>
              <a:rPr lang="en-US" sz="1300" u="sng" dirty="0">
                <a:solidFill>
                  <a:srgbClr val="C5900D"/>
                </a:solidFill>
                <a:latin typeface="Times New Roman" pitchFamily="18" charset="0"/>
                <a:cs typeface="Times New Roman" pitchFamily="18" charset="0"/>
              </a:rPr>
              <a:t>AHFC/GF</a:t>
            </a:r>
            <a:r>
              <a:rPr lang="en-US" sz="1300" dirty="0">
                <a:solidFill>
                  <a:srgbClr val="C5900D"/>
                </a:solidFill>
                <a:latin typeface="Times New Roman" pitchFamily="18" charset="0"/>
                <a:cs typeface="Times New Roman" pitchFamily="18" charset="0"/>
              </a:rPr>
              <a:t>	     </a:t>
            </a:r>
            <a:r>
              <a:rPr lang="en-US" sz="1300" dirty="0" smtClean="0">
                <a:solidFill>
                  <a:srgbClr val="C5900D"/>
                </a:solidFill>
                <a:latin typeface="Times New Roman" pitchFamily="18" charset="0"/>
                <a:cs typeface="Times New Roman" pitchFamily="18" charset="0"/>
              </a:rPr>
              <a:t>  </a:t>
            </a:r>
            <a:r>
              <a:rPr lang="en-US" sz="1300" u="sng" dirty="0" smtClean="0">
                <a:latin typeface="Times New Roman" pitchFamily="18" charset="0"/>
                <a:cs typeface="Times New Roman" pitchFamily="18" charset="0"/>
              </a:rPr>
              <a:t>Gov</a:t>
            </a:r>
            <a:r>
              <a:rPr lang="en-US" sz="1300" u="sng" dirty="0">
                <a:latin typeface="Times New Roman" pitchFamily="18" charset="0"/>
                <a:cs typeface="Times New Roman" pitchFamily="18" charset="0"/>
              </a:rPr>
              <a:t>. GF/MH</a:t>
            </a:r>
            <a:endParaRPr lang="en-US" sz="1300" dirty="0">
              <a:latin typeface="Times New Roman" pitchFamily="18" charset="0"/>
              <a:cs typeface="Times New Roman" pitchFamily="18" charset="0"/>
            </a:endParaRPr>
          </a:p>
          <a:p>
            <a:pPr eaLnBrk="1" hangingPunct="1">
              <a:lnSpc>
                <a:spcPct val="80000"/>
              </a:lnSpc>
              <a:buNone/>
              <a:tabLst>
                <a:tab pos="4570395" algn="r"/>
                <a:tab pos="5367042" algn="r"/>
                <a:tab pos="6281122" algn="r"/>
                <a:tab pos="7366591" algn="r"/>
              </a:tabLst>
            </a:pPr>
            <a:r>
              <a:rPr lang="en-US" sz="1400" u="sng" dirty="0">
                <a:latin typeface="Times New Roman" pitchFamily="18" charset="0"/>
                <a:cs typeface="Times New Roman" pitchFamily="18" charset="0"/>
              </a:rPr>
              <a:t>FY14 Budget Increment Totals</a:t>
            </a:r>
            <a:r>
              <a:rPr lang="en-US" sz="1400" dirty="0">
                <a:latin typeface="Times New Roman" pitchFamily="18" charset="0"/>
                <a:cs typeface="Times New Roman" pitchFamily="18" charset="0"/>
              </a:rPr>
              <a:t>	</a:t>
            </a:r>
            <a:r>
              <a:rPr lang="en-US" sz="1400" dirty="0">
                <a:solidFill>
                  <a:srgbClr val="C5900D"/>
                </a:solidFill>
                <a:latin typeface="Times New Roman" pitchFamily="18" charset="0"/>
                <a:cs typeface="Times New Roman" pitchFamily="18" charset="0"/>
              </a:rPr>
              <a:t>$2,590.0	$2,100.0	 $10,200.0 	</a:t>
            </a:r>
            <a:r>
              <a:rPr lang="en-US" sz="1400" dirty="0">
                <a:solidFill>
                  <a:srgbClr val="FF0000"/>
                </a:solidFill>
                <a:latin typeface="Times New Roman" pitchFamily="18" charset="0"/>
                <a:cs typeface="Times New Roman" pitchFamily="18" charset="0"/>
              </a:rPr>
              <a:t>$8,300.0</a:t>
            </a:r>
            <a:endParaRPr lang="en-US" sz="1400" u="sng" dirty="0">
              <a:solidFill>
                <a:srgbClr val="FF0000"/>
              </a:solidFill>
              <a:latin typeface="Times New Roman" pitchFamily="18" charset="0"/>
              <a:cs typeface="Times New Roman" pitchFamily="18" charset="0"/>
            </a:endParaRPr>
          </a:p>
          <a:p>
            <a:pPr eaLnBrk="1" hangingPunct="1">
              <a:lnSpc>
                <a:spcPct val="80000"/>
              </a:lnSpc>
              <a:buFontTx/>
              <a:buNone/>
            </a:pPr>
            <a:endParaRPr lang="en-US" sz="800" dirty="0">
              <a:latin typeface="Times New Roman" pitchFamily="18" charset="0"/>
              <a:cs typeface="Times New Roman" pitchFamily="18" charset="0"/>
            </a:endParaRPr>
          </a:p>
          <a:p>
            <a:pPr eaLnBrk="1" hangingPunct="1">
              <a:lnSpc>
                <a:spcPct val="80000"/>
              </a:lnSpc>
              <a:buFontTx/>
              <a:buNone/>
            </a:pPr>
            <a:endParaRPr lang="en-US" sz="800" dirty="0">
              <a:latin typeface="Times New Roman" pitchFamily="18" charset="0"/>
              <a:cs typeface="Times New Roman" pitchFamily="18" charset="0"/>
            </a:endParaRPr>
          </a:p>
          <a:p>
            <a:pPr eaLnBrk="1" hangingPunct="1">
              <a:lnSpc>
                <a:spcPct val="80000"/>
              </a:lnSpc>
              <a:buFontTx/>
              <a:buNone/>
            </a:pPr>
            <a:endParaRPr lang="en-US" sz="800" dirty="0">
              <a:latin typeface="Times New Roman" pitchFamily="18" charset="0"/>
              <a:cs typeface="Times New Roman" pitchFamily="18" charset="0"/>
            </a:endParaRPr>
          </a:p>
          <a:p>
            <a:pPr eaLnBrk="1" hangingPunct="1">
              <a:lnSpc>
                <a:spcPct val="80000"/>
              </a:lnSpc>
              <a:buFontTx/>
              <a:buNone/>
            </a:pPr>
            <a:r>
              <a:rPr lang="en-US" sz="900" b="0" i="1" dirty="0">
                <a:latin typeface="Times New Roman" pitchFamily="18" charset="0"/>
                <a:cs typeface="Times New Roman" pitchFamily="18" charset="0"/>
              </a:rPr>
              <a:t>Funding in thousands of dollars</a:t>
            </a:r>
          </a:p>
          <a:p>
            <a:pPr eaLnBrk="1" hangingPunct="1">
              <a:lnSpc>
                <a:spcPct val="80000"/>
              </a:lnSpc>
              <a:buFontTx/>
              <a:buNone/>
            </a:pPr>
            <a:endParaRPr lang="en-US" sz="900" b="0" i="1" dirty="0">
              <a:latin typeface="Times New Roman" pitchFamily="18" charset="0"/>
              <a:cs typeface="Times New Roman" pitchFamily="18" charset="0"/>
            </a:endParaRPr>
          </a:p>
          <a:p>
            <a:pPr marL="0" indent="-160672" defTabSz="1206077" eaLnBrk="1">
              <a:lnSpc>
                <a:spcPct val="80000"/>
              </a:lnSpc>
              <a:spcBef>
                <a:spcPts val="304"/>
              </a:spcBef>
              <a:buNone/>
              <a:tabLst>
                <a:tab pos="5462258" algn="r"/>
                <a:tab pos="6104971" algn="r"/>
                <a:tab pos="7068245" algn="r"/>
              </a:tabLst>
              <a:defRPr/>
            </a:pPr>
            <a:r>
              <a:rPr lang="en-US" sz="900" i="1" dirty="0">
                <a:solidFill>
                  <a:srgbClr val="FF0000"/>
                </a:solidFill>
              </a:rPr>
              <a:t>Governor’s budget amount is shown in red when it is  lower than the Trustees’ recommendation</a:t>
            </a:r>
            <a:r>
              <a:rPr lang="en-US" sz="900" i="1" dirty="0">
                <a:latin typeface="Times New Roman" pitchFamily="18" charset="0"/>
                <a:ea typeface="Helvetica" charset="0"/>
                <a:cs typeface="Times New Roman" pitchFamily="18" charset="0"/>
                <a:sym typeface="Helvetica" charset="0"/>
              </a:rPr>
              <a:t> </a:t>
            </a:r>
          </a:p>
        </p:txBody>
      </p:sp>
      <p:cxnSp>
        <p:nvCxnSpPr>
          <p:cNvPr id="3" name="Straight Connector 2"/>
          <p:cNvCxnSpPr/>
          <p:nvPr/>
        </p:nvCxnSpPr>
        <p:spPr>
          <a:xfrm>
            <a:off x="7065818" y="1008531"/>
            <a:ext cx="0" cy="3765176"/>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72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273051"/>
            <a:ext cx="8153400" cy="717550"/>
          </a:xfrm>
        </p:spPr>
        <p:txBody>
          <a:bodyPr lIns="88866" tIns="50780" rIns="88866" bIns="50780" anchor="b"/>
          <a:lstStyle/>
          <a:p>
            <a:pPr defTabSz="912492" eaLnBrk="1"/>
            <a:r>
              <a:rPr lang="en-US" dirty="0" smtClean="0">
                <a:sym typeface="Times New Roman" pitchFamily="18" charset="0"/>
              </a:rPr>
              <a:t>Workforce Development</a:t>
            </a:r>
            <a:endParaRPr lang="en-US" dirty="0" smtClean="0"/>
          </a:p>
        </p:txBody>
      </p:sp>
      <p:sp>
        <p:nvSpPr>
          <p:cNvPr id="32772" name="Rectangle 3"/>
          <p:cNvSpPr>
            <a:spLocks/>
          </p:cNvSpPr>
          <p:nvPr/>
        </p:nvSpPr>
        <p:spPr bwMode="auto">
          <a:xfrm>
            <a:off x="3255818" y="6161088"/>
            <a:ext cx="2840182" cy="476250"/>
          </a:xfrm>
          <a:prstGeom prst="rect">
            <a:avLst/>
          </a:prstGeom>
          <a:noFill/>
          <a:ln w="12700">
            <a:noFill/>
            <a:miter lim="0"/>
            <a:headEnd/>
            <a:tailEnd/>
          </a:ln>
        </p:spPr>
        <p:txBody>
          <a:bodyPr lIns="88866" tIns="50780" rIns="88866" bIns="50780"/>
          <a:lstStyle/>
          <a:p>
            <a:pPr algn="ctr" defTabSz="912492" hangingPunct="0"/>
            <a:r>
              <a:rPr lang="en-US" sz="1000" dirty="0">
                <a:solidFill>
                  <a:srgbClr val="660066"/>
                </a:solidFill>
                <a:latin typeface="Times New Roman" pitchFamily="18" charset="0"/>
                <a:ea typeface="Helvetica" charset="0"/>
                <a:cs typeface="Times New Roman" pitchFamily="18" charset="0"/>
                <a:sym typeface="Helvetica" charset="0"/>
              </a:rPr>
              <a:t>30</a:t>
            </a:r>
          </a:p>
          <a:p>
            <a:pPr algn="ctr" defTabSz="912492" hangingPunct="0"/>
            <a:endParaRPr lang="en-US" sz="1100" dirty="0">
              <a:solidFill>
                <a:srgbClr val="660066"/>
              </a:solidFill>
              <a:latin typeface="Times New Roman" pitchFamily="18" charset="0"/>
              <a:ea typeface="Helvetica" charset="0"/>
              <a:cs typeface="Times New Roman" pitchFamily="18" charset="0"/>
              <a:sym typeface="Helvetica" charset="0"/>
            </a:endParaRPr>
          </a:p>
          <a:p>
            <a:pPr algn="ctr" defTabSz="912492" hangingPunct="0"/>
            <a:endParaRPr lang="en-US" sz="1100" dirty="0">
              <a:latin typeface="Times New Roman" pitchFamily="18" charset="0"/>
              <a:ea typeface="Helvetica" charset="0"/>
              <a:cs typeface="Times New Roman" pitchFamily="18" charset="0"/>
            </a:endParaRPr>
          </a:p>
        </p:txBody>
      </p:sp>
      <p:sp>
        <p:nvSpPr>
          <p:cNvPr id="4" name="Content Placeholder 3"/>
          <p:cNvSpPr>
            <a:spLocks noGrp="1"/>
          </p:cNvSpPr>
          <p:nvPr>
            <p:ph idx="1"/>
          </p:nvPr>
        </p:nvSpPr>
        <p:spPr>
          <a:xfrm>
            <a:off x="647700" y="1143000"/>
            <a:ext cx="7848600" cy="3429000"/>
          </a:xfrm>
        </p:spPr>
        <p:txBody>
          <a:bodyPr/>
          <a:lstStyle/>
          <a:p>
            <a:r>
              <a:rPr lang="en-US" sz="2600" dirty="0"/>
              <a:t>Problem</a:t>
            </a:r>
          </a:p>
          <a:p>
            <a:pPr lvl="1">
              <a:lnSpc>
                <a:spcPct val="80000"/>
              </a:lnSpc>
            </a:pPr>
            <a:r>
              <a:rPr lang="en-US" dirty="0" smtClean="0">
                <a:latin typeface="Times New Roman" pitchFamily="18" charset="0"/>
                <a:cs typeface="Times New Roman" pitchFamily="18" charset="0"/>
              </a:rPr>
              <a:t>growing need for workforce to serve Trust beneficiaries, especially Alaskans 65+ (fastest growing population segment)</a:t>
            </a:r>
          </a:p>
          <a:p>
            <a:pPr lvl="1">
              <a:lnSpc>
                <a:spcPct val="80000"/>
              </a:lnSpc>
            </a:pPr>
            <a:r>
              <a:rPr lang="en-US" dirty="0" smtClean="0">
                <a:latin typeface="Times New Roman" pitchFamily="18" charset="0"/>
                <a:cs typeface="Times New Roman" pitchFamily="18" charset="0"/>
              </a:rPr>
              <a:t>high vacancy rates in many health care jobs </a:t>
            </a:r>
          </a:p>
          <a:p>
            <a:pPr lvl="1">
              <a:lnSpc>
                <a:spcPct val="80000"/>
              </a:lnSpc>
            </a:pPr>
            <a:r>
              <a:rPr lang="en-US" dirty="0"/>
              <a:t>h</a:t>
            </a:r>
            <a:r>
              <a:rPr lang="en-US" dirty="0" smtClean="0">
                <a:latin typeface="Times New Roman" pitchFamily="18" charset="0"/>
                <a:cs typeface="Times New Roman" pitchFamily="18" charset="0"/>
              </a:rPr>
              <a:t>igh turnover, especially in rural areas</a:t>
            </a:r>
          </a:p>
          <a:p>
            <a:pPr marL="1028340" lvl="2" indent="-285650">
              <a:lnSpc>
                <a:spcPct val="80000"/>
              </a:lnSpc>
              <a:spcBef>
                <a:spcPts val="336"/>
              </a:spcBef>
            </a:pPr>
            <a:r>
              <a:rPr lang="en-US" dirty="0" smtClean="0">
                <a:latin typeface="Times New Roman" pitchFamily="18" charset="0"/>
                <a:cs typeface="Times New Roman" pitchFamily="18" charset="0"/>
              </a:rPr>
              <a:t>many are temporary workers from Outside</a:t>
            </a:r>
          </a:p>
          <a:p>
            <a:pPr marL="1028340" lvl="2" indent="-285650">
              <a:lnSpc>
                <a:spcPct val="80000"/>
              </a:lnSpc>
              <a:spcBef>
                <a:spcPts val="336"/>
              </a:spcBef>
            </a:pPr>
            <a:r>
              <a:rPr lang="en-US" dirty="0" smtClean="0">
                <a:latin typeface="Times New Roman" pitchFamily="18" charset="0"/>
                <a:cs typeface="Times New Roman" pitchFamily="18" charset="0"/>
              </a:rPr>
              <a:t>lack of housing</a:t>
            </a:r>
          </a:p>
          <a:p>
            <a:pPr lvl="1">
              <a:lnSpc>
                <a:spcPct val="80000"/>
              </a:lnSpc>
            </a:pPr>
            <a:r>
              <a:rPr lang="en-US" dirty="0" smtClean="0">
                <a:latin typeface="Times New Roman" pitchFamily="18" charset="0"/>
                <a:cs typeface="Times New Roman" pitchFamily="18" charset="0"/>
              </a:rPr>
              <a:t>lack </a:t>
            </a:r>
            <a:r>
              <a:rPr lang="en-US" dirty="0">
                <a:latin typeface="Times New Roman" pitchFamily="18" charset="0"/>
                <a:cs typeface="Times New Roman" pitchFamily="18" charset="0"/>
              </a:rPr>
              <a:t>of </a:t>
            </a:r>
            <a:r>
              <a:rPr lang="en-US" dirty="0" smtClean="0"/>
              <a:t>in-state </a:t>
            </a:r>
            <a:r>
              <a:rPr lang="en-US" dirty="0"/>
              <a:t>training/education for </a:t>
            </a:r>
            <a:r>
              <a:rPr lang="en-US" dirty="0">
                <a:latin typeface="Times New Roman" pitchFamily="18" charset="0"/>
                <a:cs typeface="Times New Roman" pitchFamily="18" charset="0"/>
              </a:rPr>
              <a:t>some </a:t>
            </a:r>
            <a:r>
              <a:rPr lang="en-US" dirty="0" smtClean="0">
                <a:latin typeface="Times New Roman" pitchFamily="18" charset="0"/>
                <a:cs typeface="Times New Roman" pitchFamily="18" charset="0"/>
              </a:rPr>
              <a:t>fields</a:t>
            </a:r>
          </a:p>
          <a:p>
            <a:pPr lvl="1">
              <a:lnSpc>
                <a:spcPct val="80000"/>
              </a:lnSpc>
            </a:pPr>
            <a:r>
              <a:rPr lang="en-US" dirty="0" smtClean="0">
                <a:latin typeface="Times New Roman" pitchFamily="18" charset="0"/>
                <a:cs typeface="Times New Roman" pitchFamily="18" charset="0"/>
              </a:rPr>
              <a:t>lack of continuing education required for licensure and certification for some professions</a:t>
            </a:r>
          </a:p>
          <a:p>
            <a:pPr lvl="1">
              <a:lnSpc>
                <a:spcPct val="80000"/>
              </a:lnSpc>
            </a:pPr>
            <a:endParaRPr lang="en-US"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1999" y="1066800"/>
            <a:ext cx="6019801" cy="5105400"/>
          </a:xfrm>
          <a:prstGeom prst="rect">
            <a:avLst/>
          </a:prstGeom>
        </p:spPr>
        <p:txBody>
          <a:bodyPr lIns="88866" tIns="50780" rIns="88866" bIns="50780"/>
          <a:lstStyle>
            <a:lvl1pPr marL="342900" indent="-342900" algn="l" rtl="0" eaLnBrk="0" fontAlgn="base" hangingPunct="0">
              <a:spcBef>
                <a:spcPct val="20000"/>
              </a:spcBef>
              <a:spcAft>
                <a:spcPct val="0"/>
              </a:spcAft>
              <a:buChar char="•"/>
              <a:defRPr sz="3200" b="1">
                <a:solidFill>
                  <a:srgbClr val="660066"/>
                </a:solidFill>
                <a:latin typeface="+mn-lt"/>
                <a:ea typeface="+mn-ea"/>
                <a:cs typeface="+mn-cs"/>
              </a:defRPr>
            </a:lvl1pPr>
            <a:lvl2pPr marL="742950" indent="-285750" algn="l" rtl="0" eaLnBrk="0" fontAlgn="base" hangingPunct="0">
              <a:spcBef>
                <a:spcPct val="20000"/>
              </a:spcBef>
              <a:spcAft>
                <a:spcPct val="0"/>
              </a:spcAft>
              <a:buChar char="–"/>
              <a:defRPr sz="2800" b="1">
                <a:solidFill>
                  <a:srgbClr val="660066"/>
                </a:solidFill>
                <a:latin typeface="+mn-lt"/>
                <a:cs typeface="+mn-cs"/>
              </a:defRPr>
            </a:lvl2pPr>
            <a:lvl3pPr marL="1143000" indent="-228600" algn="l" rtl="0" eaLnBrk="0" fontAlgn="base" hangingPunct="0">
              <a:spcBef>
                <a:spcPct val="20000"/>
              </a:spcBef>
              <a:spcAft>
                <a:spcPct val="0"/>
              </a:spcAft>
              <a:buChar char="•"/>
              <a:defRPr sz="2400" b="1">
                <a:solidFill>
                  <a:srgbClr val="660066"/>
                </a:solidFill>
                <a:latin typeface="+mn-lt"/>
                <a:cs typeface="+mn-cs"/>
              </a:defRPr>
            </a:lvl3pPr>
            <a:lvl4pPr marL="1600200" indent="-228600" algn="l" rtl="0" eaLnBrk="0" fontAlgn="base" hangingPunct="0">
              <a:spcBef>
                <a:spcPct val="20000"/>
              </a:spcBef>
              <a:spcAft>
                <a:spcPct val="0"/>
              </a:spcAft>
              <a:buChar char="–"/>
              <a:defRPr sz="2000" b="1">
                <a:solidFill>
                  <a:srgbClr val="660066"/>
                </a:solidFill>
                <a:latin typeface="+mn-lt"/>
                <a:cs typeface="+mn-cs"/>
              </a:defRPr>
            </a:lvl4pPr>
            <a:lvl5pPr marL="2057400" indent="-228600" algn="l" rtl="0" eaLnBrk="0" fontAlgn="base" hangingPunct="0">
              <a:spcBef>
                <a:spcPct val="20000"/>
              </a:spcBef>
              <a:spcAft>
                <a:spcPct val="0"/>
              </a:spcAft>
              <a:buChar char="»"/>
              <a:defRPr sz="2000" b="1">
                <a:solidFill>
                  <a:srgbClr val="660066"/>
                </a:solidFill>
                <a:latin typeface="+mn-lt"/>
                <a:cs typeface="+mn-cs"/>
              </a:defRPr>
            </a:lvl5pPr>
            <a:lvl6pPr marL="2514600" indent="-228600" algn="l" rtl="0" fontAlgn="base">
              <a:spcBef>
                <a:spcPct val="20000"/>
              </a:spcBef>
              <a:spcAft>
                <a:spcPct val="0"/>
              </a:spcAft>
              <a:buChar char="»"/>
              <a:defRPr sz="2000" b="1">
                <a:solidFill>
                  <a:srgbClr val="660066"/>
                </a:solidFill>
                <a:latin typeface="+mn-lt"/>
                <a:cs typeface="+mn-cs"/>
              </a:defRPr>
            </a:lvl6pPr>
            <a:lvl7pPr marL="2971800" indent="-228600" algn="l" rtl="0" fontAlgn="base">
              <a:spcBef>
                <a:spcPct val="20000"/>
              </a:spcBef>
              <a:spcAft>
                <a:spcPct val="0"/>
              </a:spcAft>
              <a:buChar char="»"/>
              <a:defRPr sz="2000" b="1">
                <a:solidFill>
                  <a:srgbClr val="660066"/>
                </a:solidFill>
                <a:latin typeface="+mn-lt"/>
                <a:cs typeface="+mn-cs"/>
              </a:defRPr>
            </a:lvl7pPr>
            <a:lvl8pPr marL="3429000" indent="-228600" algn="l" rtl="0" fontAlgn="base">
              <a:spcBef>
                <a:spcPct val="20000"/>
              </a:spcBef>
              <a:spcAft>
                <a:spcPct val="0"/>
              </a:spcAft>
              <a:buChar char="»"/>
              <a:defRPr sz="2000" b="1">
                <a:solidFill>
                  <a:srgbClr val="660066"/>
                </a:solidFill>
                <a:latin typeface="+mn-lt"/>
                <a:cs typeface="+mn-cs"/>
              </a:defRPr>
            </a:lvl8pPr>
            <a:lvl9pPr marL="3886200" indent="-228600" algn="l" rtl="0" fontAlgn="base">
              <a:spcBef>
                <a:spcPct val="20000"/>
              </a:spcBef>
              <a:spcAft>
                <a:spcPct val="0"/>
              </a:spcAft>
              <a:buChar char="»"/>
              <a:defRPr sz="2000" b="1">
                <a:solidFill>
                  <a:srgbClr val="660066"/>
                </a:solidFill>
                <a:latin typeface="+mn-lt"/>
                <a:cs typeface="+mn-cs"/>
              </a:defRPr>
            </a:lvl9pPr>
          </a:lstStyle>
          <a:p>
            <a:pPr defTabSz="912492" eaLnBrk="1">
              <a:lnSpc>
                <a:spcPct val="80000"/>
              </a:lnSpc>
              <a:spcBef>
                <a:spcPts val="425"/>
              </a:spcBef>
            </a:pPr>
            <a:r>
              <a:rPr lang="en-US" sz="2600" dirty="0">
                <a:latin typeface="Times New Roman" pitchFamily="18" charset="0"/>
                <a:ea typeface="Helvetica" charset="0"/>
                <a:cs typeface="Times New Roman" pitchFamily="18" charset="0"/>
                <a:sym typeface="Helvetica" charset="0"/>
              </a:rPr>
              <a:t>Core Team</a:t>
            </a:r>
            <a:endParaRPr lang="en-US" sz="2600" i="1" dirty="0">
              <a:latin typeface="Times New Roman" pitchFamily="18" charset="0"/>
              <a:ea typeface="Helvetica" charset="0"/>
              <a:cs typeface="Times New Roman" pitchFamily="18" charset="0"/>
              <a:sym typeface="Helvetica" charset="0"/>
            </a:endParaRPr>
          </a:p>
          <a:p>
            <a:pPr marL="744277" indent="-287236" defTabSz="912492" eaLnBrk="1">
              <a:lnSpc>
                <a:spcPct val="80000"/>
              </a:lnSpc>
              <a:spcBef>
                <a:spcPts val="480"/>
              </a:spcBef>
              <a:buFont typeface="Times New Roman" pitchFamily="18" charset="0"/>
              <a:buChar char="‒"/>
            </a:pPr>
            <a:r>
              <a:rPr lang="en-US" sz="1800" dirty="0">
                <a:latin typeface="Times New Roman" pitchFamily="18" charset="0"/>
                <a:ea typeface="Helvetica" charset="0"/>
                <a:cs typeface="Times New Roman" pitchFamily="18" charset="0"/>
                <a:sym typeface="Helvetica" charset="0"/>
              </a:rPr>
              <a:t>The Trust, departments of Labor, Education,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Health and Social Services; University of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Alaska, Alaska State Hospital and Nursing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Home Association, Alaska Primary Care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Association, Alaska Workforce Investment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Board and Alaska Native Tribal Health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Consortium</a:t>
            </a:r>
            <a:endParaRPr lang="en-US" sz="1800" i="1" dirty="0">
              <a:latin typeface="Times New Roman" pitchFamily="18" charset="0"/>
              <a:ea typeface="Helvetica" charset="0"/>
              <a:cs typeface="Times New Roman" pitchFamily="18" charset="0"/>
              <a:sym typeface="Helvetica" charset="0"/>
            </a:endParaRPr>
          </a:p>
          <a:p>
            <a:pPr marL="287236" indent="-287236" defTabSz="912492" eaLnBrk="1">
              <a:lnSpc>
                <a:spcPct val="80000"/>
              </a:lnSpc>
              <a:spcBef>
                <a:spcPts val="425"/>
              </a:spcBef>
            </a:pPr>
            <a:r>
              <a:rPr lang="en-US" sz="2600" dirty="0">
                <a:latin typeface="Times New Roman" pitchFamily="18" charset="0"/>
                <a:ea typeface="Helvetica" charset="0"/>
                <a:cs typeface="Times New Roman" pitchFamily="18" charset="0"/>
                <a:sym typeface="Helvetica" charset="0"/>
              </a:rPr>
              <a:t>Coalition</a:t>
            </a:r>
          </a:p>
          <a:p>
            <a:pPr marL="744277" indent="-287236" defTabSz="912492" eaLnBrk="1">
              <a:lnSpc>
                <a:spcPct val="80000"/>
              </a:lnSpc>
              <a:spcBef>
                <a:spcPts val="480"/>
              </a:spcBef>
              <a:buFont typeface="Times New Roman" pitchFamily="18" charset="0"/>
              <a:buChar char="‒"/>
            </a:pPr>
            <a:r>
              <a:rPr lang="en-US" sz="1800" dirty="0">
                <a:latin typeface="Times New Roman" pitchFamily="18" charset="0"/>
                <a:ea typeface="Helvetica" charset="0"/>
                <a:cs typeface="Times New Roman" pitchFamily="18" charset="0"/>
                <a:sym typeface="Helvetica" charset="0"/>
              </a:rPr>
              <a:t>Health Commission, AFL/CIO Alaska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Nurses Association, U.S. Dept. of Labor,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Providence Health and Services,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Fairbanks Memorial Hospital,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Laborers Local 341, Alaska Area Health </a:t>
            </a:r>
            <a:br>
              <a:rPr lang="en-US" sz="1800" dirty="0">
                <a:latin typeface="Times New Roman" pitchFamily="18" charset="0"/>
                <a:ea typeface="Helvetica" charset="0"/>
                <a:cs typeface="Times New Roman" pitchFamily="18" charset="0"/>
                <a:sym typeface="Helvetica" charset="0"/>
              </a:rPr>
            </a:br>
            <a:r>
              <a:rPr lang="en-US" sz="1800" dirty="0">
                <a:latin typeface="Times New Roman" pitchFamily="18" charset="0"/>
                <a:ea typeface="Helvetica" charset="0"/>
                <a:cs typeface="Times New Roman" pitchFamily="18" charset="0"/>
                <a:sym typeface="Helvetica" charset="0"/>
              </a:rPr>
              <a:t>Education Centers, Trust Training Cooperative, Alaska Rural Behavioral Health Training Academy, Alaska Behavioral Health Association, service providers, non-profit agencies, faith-based organizations and Alaska Native Health Board</a:t>
            </a:r>
            <a:r>
              <a:rPr lang="en-US" sz="2000" dirty="0">
                <a:latin typeface="Times New Roman" pitchFamily="18" charset="0"/>
                <a:ea typeface="Helvetica" charset="0"/>
                <a:cs typeface="Times New Roman" pitchFamily="18" charset="0"/>
                <a:sym typeface="Helvetica" charset="0"/>
              </a:rPr>
              <a:t/>
            </a:r>
            <a:br>
              <a:rPr lang="en-US" sz="2000" dirty="0">
                <a:latin typeface="Times New Roman" pitchFamily="18" charset="0"/>
                <a:ea typeface="Helvetica" charset="0"/>
                <a:cs typeface="Times New Roman" pitchFamily="18" charset="0"/>
                <a:sym typeface="Helvetica" charset="0"/>
              </a:rPr>
            </a:br>
            <a:endParaRPr lang="en-US" sz="2000" dirty="0">
              <a:latin typeface="Times New Roman" pitchFamily="18" charset="0"/>
              <a:ea typeface="Helvetica" charset="0"/>
              <a:cs typeface="Times New Roman" pitchFamily="18" charset="0"/>
              <a:sym typeface="Helvetica" charset="0"/>
            </a:endParaRPr>
          </a:p>
        </p:txBody>
      </p:sp>
      <p:sp>
        <p:nvSpPr>
          <p:cNvPr id="6" name="Title 5"/>
          <p:cNvSpPr txBox="1">
            <a:spLocks noGrp="1" noChangeArrowheads="1"/>
          </p:cNvSpPr>
          <p:nvPr>
            <p:ph type="title"/>
          </p:nvPr>
        </p:nvSpPr>
        <p:spPr bwMode="auto">
          <a:xfrm>
            <a:off x="0" y="304803"/>
            <a:ext cx="9144000" cy="680473"/>
          </a:xfrm>
          <a:prstGeom prst="rect">
            <a:avLst/>
          </a:prstGeom>
          <a:noFill/>
          <a:ln w="9525">
            <a:noFill/>
            <a:miter lim="800000"/>
            <a:headEnd/>
            <a:tailEnd/>
          </a:ln>
        </p:spPr>
        <p:txBody>
          <a:bodyPr wrap="square" lIns="64267" tIns="32135" rIns="64267" bIns="32135">
            <a:spAutoFit/>
          </a:bodyPr>
          <a:lstStyle/>
          <a:p>
            <a:pPr algn="ctr" hangingPunct="0"/>
            <a:r>
              <a:rPr lang="en-US" sz="4000" dirty="0">
                <a:latin typeface="Franklin Gothic Medium" pitchFamily="34" charset="0"/>
                <a:ea typeface="Helvetica" charset="0"/>
                <a:sym typeface="Helvetica" charset="0"/>
              </a:rPr>
              <a:t>Alaska Health Workforce Coalition</a:t>
            </a:r>
          </a:p>
        </p:txBody>
      </p:sp>
      <p:sp>
        <p:nvSpPr>
          <p:cNvPr id="2" name="Slide Number Placeholder 1"/>
          <p:cNvSpPr>
            <a:spLocks noGrp="1"/>
          </p:cNvSpPr>
          <p:nvPr>
            <p:ph type="sldNum" sz="quarter" idx="10"/>
          </p:nvPr>
        </p:nvSpPr>
        <p:spPr/>
        <p:txBody>
          <a:bodyPr/>
          <a:lstStyle/>
          <a:p>
            <a:pPr>
              <a:defRPr/>
            </a:pPr>
            <a:fld id="{B88CCC8F-9BA6-41DE-AB45-9F12A5F06BC8}" type="slidenum">
              <a:rPr lang="en-US" smtClean="0"/>
              <a:pPr>
                <a:defRPr/>
              </a:pPr>
              <a:t>28</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3" y="1066800"/>
            <a:ext cx="3554413"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64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914400" y="228600"/>
            <a:ext cx="7696200" cy="838200"/>
          </a:xfrm>
        </p:spPr>
        <p:txBody>
          <a:bodyPr lIns="88866" tIns="50780" rIns="88866" bIns="50780"/>
          <a:lstStyle/>
          <a:p>
            <a:pPr defTabSz="912492" eaLnBrk="1"/>
            <a:r>
              <a:rPr lang="en-US" dirty="0" smtClean="0">
                <a:sym typeface="Times New Roman" pitchFamily="18" charset="0"/>
              </a:rPr>
              <a:t>Strategic Thinking</a:t>
            </a:r>
            <a:endParaRPr lang="en-US" sz="2000" dirty="0">
              <a:solidFill>
                <a:srgbClr val="660066"/>
              </a:solidFill>
            </a:endParaRPr>
          </a:p>
        </p:txBody>
      </p:sp>
      <p:sp>
        <p:nvSpPr>
          <p:cNvPr id="33795" name="Rectangle 2"/>
          <p:cNvSpPr>
            <a:spLocks/>
          </p:cNvSpPr>
          <p:nvPr/>
        </p:nvSpPr>
        <p:spPr bwMode="auto">
          <a:xfrm>
            <a:off x="3255820" y="6185649"/>
            <a:ext cx="3244995" cy="395755"/>
          </a:xfrm>
          <a:prstGeom prst="rect">
            <a:avLst/>
          </a:prstGeom>
          <a:noFill/>
          <a:ln w="12700">
            <a:noFill/>
            <a:miter lim="0"/>
            <a:headEnd/>
            <a:tailEnd/>
          </a:ln>
        </p:spPr>
        <p:txBody>
          <a:bodyPr lIns="88866" tIns="50780" rIns="88866" bIns="50780"/>
          <a:lstStyle/>
          <a:p>
            <a:pPr algn="ctr" defTabSz="912492" hangingPunct="0"/>
            <a:r>
              <a:rPr lang="en-US" sz="1000" dirty="0">
                <a:solidFill>
                  <a:srgbClr val="660066"/>
                </a:solidFill>
                <a:latin typeface="Times New Roman" pitchFamily="18" charset="0"/>
                <a:ea typeface="Helvetica" charset="0"/>
                <a:cs typeface="Times New Roman" pitchFamily="18" charset="0"/>
                <a:sym typeface="Helvetica" charset="0"/>
              </a:rPr>
              <a:t>34</a:t>
            </a:r>
          </a:p>
          <a:p>
            <a:pPr algn="ctr" defTabSz="912492" hangingPunct="0"/>
            <a:endParaRPr lang="en-US" sz="1100" dirty="0">
              <a:latin typeface="Times New Roman" pitchFamily="18" charset="0"/>
              <a:ea typeface="Helvetica"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18" y="1614679"/>
            <a:ext cx="8280616" cy="3572933"/>
          </a:xfrm>
          <a:prstGeom prst="rect">
            <a:avLst/>
          </a:prstGeom>
        </p:spPr>
      </p:pic>
      <p:sp>
        <p:nvSpPr>
          <p:cNvPr id="4" name="Rectangle 3"/>
          <p:cNvSpPr/>
          <p:nvPr/>
        </p:nvSpPr>
        <p:spPr>
          <a:xfrm>
            <a:off x="838201" y="1086293"/>
            <a:ext cx="6430861" cy="412388"/>
          </a:xfrm>
          <a:prstGeom prst="rect">
            <a:avLst/>
          </a:prstGeom>
        </p:spPr>
        <p:txBody>
          <a:bodyPr wrap="none" lIns="91407" tIns="45704" rIns="91407" bIns="45704">
            <a:spAutoFit/>
          </a:bodyPr>
          <a:lstStyle/>
          <a:p>
            <a:pPr marL="347350" indent="-347350">
              <a:lnSpc>
                <a:spcPct val="80000"/>
              </a:lnSpc>
              <a:spcBef>
                <a:spcPts val="672"/>
              </a:spcBef>
              <a:buFont typeface="Arial" pitchFamily="34" charset="0"/>
              <a:buChar char="•"/>
            </a:pPr>
            <a:r>
              <a:rPr lang="en-US" sz="2600" b="1" dirty="0">
                <a:solidFill>
                  <a:srgbClr val="660066"/>
                </a:solidFill>
                <a:latin typeface="Times New Roman" pitchFamily="18" charset="0"/>
                <a:cs typeface="Times New Roman" pitchFamily="18" charset="0"/>
                <a:sym typeface="Times New Roman" pitchFamily="18" charset="0"/>
              </a:rPr>
              <a:t>Engage, Train/Educate, Recruit &amp; Retain</a:t>
            </a:r>
            <a:endParaRPr lang="en-US" sz="2600"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90600" y="304800"/>
            <a:ext cx="7696200" cy="1066800"/>
          </a:xfrm>
        </p:spPr>
        <p:txBody>
          <a:bodyPr/>
          <a:lstStyle/>
          <a:p>
            <a:pPr eaLnBrk="1" hangingPunct="1"/>
            <a:r>
              <a:rPr lang="en-US" dirty="0" smtClean="0"/>
              <a:t>Trust Advisors and Partners</a:t>
            </a:r>
          </a:p>
        </p:txBody>
      </p:sp>
      <p:sp>
        <p:nvSpPr>
          <p:cNvPr id="13316" name="Rectangle 3"/>
          <p:cNvSpPr>
            <a:spLocks noGrp="1" noChangeArrowheads="1"/>
          </p:cNvSpPr>
          <p:nvPr>
            <p:ph type="body" idx="1"/>
          </p:nvPr>
        </p:nvSpPr>
        <p:spPr>
          <a:xfrm>
            <a:off x="914400" y="1295400"/>
            <a:ext cx="8534400" cy="4800600"/>
          </a:xfrm>
        </p:spPr>
        <p:txBody>
          <a:bodyPr/>
          <a:lstStyle/>
          <a:p>
            <a:pPr eaLnBrk="1" hangingPunct="1"/>
            <a:r>
              <a:rPr lang="en-US" dirty="0">
                <a:latin typeface="Times New Roman" pitchFamily="18" charset="0"/>
                <a:cs typeface="Times New Roman" pitchFamily="18" charset="0"/>
              </a:rPr>
              <a:t>Advisory Board on Alcoholism &amp; Drug Abuse </a:t>
            </a:r>
          </a:p>
          <a:p>
            <a:pPr eaLnBrk="1" hangingPunct="1"/>
            <a:r>
              <a:rPr lang="en-US" dirty="0" smtClean="0">
                <a:latin typeface="Times New Roman" pitchFamily="18" charset="0"/>
                <a:cs typeface="Times New Roman" pitchFamily="18" charset="0"/>
              </a:rPr>
              <a:t>Alaska Mental Health Board</a:t>
            </a:r>
          </a:p>
          <a:p>
            <a:pPr eaLnBrk="1" hangingPunct="1"/>
            <a:r>
              <a:rPr lang="en-US" dirty="0" smtClean="0">
                <a:latin typeface="Times New Roman" pitchFamily="18" charset="0"/>
                <a:cs typeface="Times New Roman" pitchFamily="18" charset="0"/>
              </a:rPr>
              <a:t>Governor’s Council on Disabilities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&amp; Special Education</a:t>
            </a:r>
          </a:p>
          <a:p>
            <a:pPr eaLnBrk="1" hangingPunct="1"/>
            <a:r>
              <a:rPr lang="en-US" dirty="0" smtClean="0">
                <a:latin typeface="Times New Roman" pitchFamily="18" charset="0"/>
                <a:cs typeface="Times New Roman" pitchFamily="18" charset="0"/>
              </a:rPr>
              <a:t>Alaska Commission on Aging</a:t>
            </a:r>
          </a:p>
          <a:p>
            <a:pPr eaLnBrk="1" hangingPunct="1"/>
            <a:r>
              <a:rPr lang="en-US" dirty="0" smtClean="0">
                <a:latin typeface="Times New Roman" pitchFamily="18" charset="0"/>
                <a:cs typeface="Times New Roman" pitchFamily="18" charset="0"/>
              </a:rPr>
              <a:t>Commissioners of Health and Social Services, Revenue, </a:t>
            </a:r>
            <a:r>
              <a:rPr lang="en-US" dirty="0">
                <a:latin typeface="Times New Roman" pitchFamily="18" charset="0"/>
                <a:cs typeface="Times New Roman" pitchFamily="18" charset="0"/>
              </a:rPr>
              <a:t>Natural </a:t>
            </a:r>
            <a:r>
              <a:rPr lang="en-US" dirty="0" smtClean="0">
                <a:latin typeface="Times New Roman" pitchFamily="18" charset="0"/>
                <a:cs typeface="Times New Roman" pitchFamily="18" charset="0"/>
              </a:rPr>
              <a:t>Resources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Corrections</a:t>
            </a:r>
          </a:p>
          <a:p>
            <a:pPr eaLnBrk="1" hangingPunct="1"/>
            <a:r>
              <a:rPr lang="en-US" dirty="0" smtClean="0">
                <a:latin typeface="Times New Roman" pitchFamily="18" charset="0"/>
                <a:cs typeface="Times New Roman" pitchFamily="18" charset="0"/>
              </a:rPr>
              <a:t>Alaska Brain Injury Network </a:t>
            </a:r>
          </a:p>
          <a:p>
            <a:pPr eaLnBrk="1" hangingPunct="1"/>
            <a:r>
              <a:rPr lang="en-US" dirty="0" smtClean="0">
                <a:latin typeface="Times New Roman" pitchFamily="18" charset="0"/>
                <a:cs typeface="Times New Roman" pitchFamily="18" charset="0"/>
              </a:rPr>
              <a:t>Statewide Suicide Prevention Council</a:t>
            </a:r>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3394366" y="6147995"/>
            <a:ext cx="3186545" cy="476250"/>
          </a:xfrm>
          <a:prstGeom prst="rect">
            <a:avLst/>
          </a:prstGeom>
          <a:noFill/>
          <a:ln w="12700">
            <a:noFill/>
            <a:miter lim="0"/>
            <a:headEnd/>
            <a:tailEnd/>
          </a:ln>
        </p:spPr>
        <p:txBody>
          <a:bodyPr lIns="88866" tIns="50780" rIns="88866" bIns="50780"/>
          <a:lstStyle/>
          <a:p>
            <a:pPr algn="ctr" defTabSz="912492" hangingPunct="0"/>
            <a:r>
              <a:rPr lang="en-US" sz="1000" dirty="0">
                <a:solidFill>
                  <a:srgbClr val="660066"/>
                </a:solidFill>
                <a:latin typeface="Times New Roman" pitchFamily="18" charset="0"/>
                <a:ea typeface="Helvetica" charset="0"/>
                <a:cs typeface="Times New Roman" pitchFamily="18" charset="0"/>
                <a:sym typeface="Helvetica" charset="0"/>
              </a:rPr>
              <a:t>36</a:t>
            </a:r>
          </a:p>
          <a:p>
            <a:pPr algn="ctr" defTabSz="912492" hangingPunct="0"/>
            <a:endParaRPr lang="en-US" sz="1100" dirty="0">
              <a:latin typeface="Times New Roman" pitchFamily="18" charset="0"/>
              <a:ea typeface="Helvetica" charset="0"/>
              <a:cs typeface="Times New Roman" pitchFamily="18" charset="0"/>
            </a:endParaRPr>
          </a:p>
        </p:txBody>
      </p:sp>
      <p:sp>
        <p:nvSpPr>
          <p:cNvPr id="35843" name="Rectangle 2"/>
          <p:cNvSpPr>
            <a:spLocks noGrp="1" noChangeArrowheads="1"/>
          </p:cNvSpPr>
          <p:nvPr>
            <p:ph type="title"/>
          </p:nvPr>
        </p:nvSpPr>
        <p:spPr>
          <a:xfrm>
            <a:off x="900545" y="201708"/>
            <a:ext cx="7696200" cy="672353"/>
          </a:xfrm>
        </p:spPr>
        <p:txBody>
          <a:bodyPr lIns="88866" tIns="50780" rIns="88866" bIns="50780"/>
          <a:lstStyle/>
          <a:p>
            <a:pPr defTabSz="912492" eaLnBrk="1"/>
            <a:r>
              <a:rPr lang="en-US" dirty="0" smtClean="0">
                <a:sym typeface="Times New Roman" pitchFamily="18" charset="0"/>
              </a:rPr>
              <a:t>Ahead in FY14</a:t>
            </a:r>
            <a:endParaRPr lang="en-US" dirty="0" smtClean="0"/>
          </a:p>
        </p:txBody>
      </p:sp>
      <p:sp>
        <p:nvSpPr>
          <p:cNvPr id="5124" name="Rectangle 3"/>
          <p:cNvSpPr>
            <a:spLocks noGrp="1" noChangeArrowheads="1"/>
          </p:cNvSpPr>
          <p:nvPr>
            <p:ph type="body" idx="1"/>
          </p:nvPr>
        </p:nvSpPr>
        <p:spPr>
          <a:xfrm>
            <a:off x="831273" y="941297"/>
            <a:ext cx="6935788" cy="4497387"/>
          </a:xfrm>
        </p:spPr>
        <p:txBody>
          <a:bodyPr lIns="88866" tIns="50780" rIns="88866" bIns="50780"/>
          <a:lstStyle/>
          <a:p>
            <a:pPr marL="347350" indent="-347350" defTabSz="913824" eaLnBrk="1">
              <a:lnSpc>
                <a:spcPct val="80000"/>
              </a:lnSpc>
              <a:spcBef>
                <a:spcPts val="672"/>
              </a:spcBef>
              <a:buClr>
                <a:srgbClr val="660066"/>
              </a:buClr>
              <a:buFont typeface="Adobe Caslon Pro Bold" pitchFamily="18" charset="0"/>
              <a:buChar char="•"/>
              <a:defRPr/>
            </a:pPr>
            <a:r>
              <a:rPr lang="en-US" sz="2600" dirty="0">
                <a:ea typeface="Helvetica" charset="0"/>
                <a:sym typeface="Helvetica" charset="0"/>
              </a:rPr>
              <a:t>Funding Alaska Health Workforce Coalition Coordinator</a:t>
            </a:r>
          </a:p>
          <a:p>
            <a:pPr marL="347350" indent="-347350" defTabSz="913824" eaLnBrk="1">
              <a:lnSpc>
                <a:spcPct val="80000"/>
              </a:lnSpc>
              <a:spcBef>
                <a:spcPts val="672"/>
              </a:spcBef>
              <a:buClr>
                <a:srgbClr val="660066"/>
              </a:buClr>
              <a:buFont typeface="Adobe Caslon Pro Bold" pitchFamily="18" charset="0"/>
              <a:buChar char="•"/>
              <a:defRPr/>
            </a:pPr>
            <a:r>
              <a:rPr lang="en-US" sz="2600" dirty="0"/>
              <a:t>Analyzing and applying results of the 2012 Vacancy Study</a:t>
            </a:r>
          </a:p>
          <a:p>
            <a:pPr marL="347350" indent="-347350" defTabSz="913824" eaLnBrk="1">
              <a:lnSpc>
                <a:spcPct val="80000"/>
              </a:lnSpc>
              <a:spcBef>
                <a:spcPts val="672"/>
              </a:spcBef>
              <a:buClr>
                <a:srgbClr val="660066"/>
              </a:buClr>
              <a:buFont typeface="Adobe Caslon Pro Bold" pitchFamily="18" charset="0"/>
              <a:buChar char="•"/>
              <a:defRPr/>
            </a:pPr>
            <a:r>
              <a:rPr lang="en-US" sz="2600" dirty="0"/>
              <a:t>Supporting development of a Graduate Certificate in Marriage and Family Therapy (LMFT) program at University of Alaska </a:t>
            </a:r>
          </a:p>
          <a:p>
            <a:pPr marL="347350" indent="-347350" defTabSz="913824" eaLnBrk="1">
              <a:lnSpc>
                <a:spcPct val="80000"/>
              </a:lnSpc>
              <a:spcBef>
                <a:spcPts val="672"/>
              </a:spcBef>
              <a:buClr>
                <a:srgbClr val="660066"/>
              </a:buClr>
              <a:buFont typeface="Adobe Caslon Pro Bold" pitchFamily="18" charset="0"/>
              <a:buChar char="•"/>
              <a:defRPr/>
            </a:pPr>
            <a:r>
              <a:rPr lang="en-US" sz="2600" dirty="0"/>
              <a:t>Securing a permanent home within UA system for non-academic training and professional development for health careers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3810000" y="6096000"/>
            <a:ext cx="2221490" cy="476250"/>
          </a:xfrm>
          <a:prstGeom prst="rect">
            <a:avLst/>
          </a:prstGeom>
          <a:noFill/>
          <a:ln w="12700">
            <a:noFill/>
            <a:miter lim="0"/>
            <a:headEnd/>
            <a:tailEnd/>
          </a:ln>
        </p:spPr>
        <p:txBody>
          <a:bodyPr lIns="88866" tIns="50780" rIns="88866" bIns="50780"/>
          <a:lstStyle/>
          <a:p>
            <a:pPr algn="ctr" defTabSz="912492" hangingPunct="0"/>
            <a:r>
              <a:rPr lang="en-US" sz="1000" dirty="0">
                <a:solidFill>
                  <a:srgbClr val="660066"/>
                </a:solidFill>
                <a:latin typeface="Times New Roman" pitchFamily="18" charset="0"/>
                <a:ea typeface="Helvetica" charset="0"/>
                <a:cs typeface="Times New Roman" pitchFamily="18" charset="0"/>
                <a:sym typeface="Helvetica" charset="0"/>
              </a:rPr>
              <a:t>37</a:t>
            </a:r>
          </a:p>
          <a:p>
            <a:pPr algn="ctr" defTabSz="912492" hangingPunct="0"/>
            <a:endParaRPr lang="en-US" sz="1100" dirty="0">
              <a:latin typeface="Times New Roman" pitchFamily="18" charset="0"/>
              <a:ea typeface="Helvetica" charset="0"/>
              <a:cs typeface="Times New Roman" pitchFamily="18" charset="0"/>
            </a:endParaRPr>
          </a:p>
        </p:txBody>
      </p:sp>
      <p:sp>
        <p:nvSpPr>
          <p:cNvPr id="36867" name="Rectangle 2"/>
          <p:cNvSpPr>
            <a:spLocks noGrp="1" noChangeArrowheads="1"/>
          </p:cNvSpPr>
          <p:nvPr>
            <p:ph type="title"/>
          </p:nvPr>
        </p:nvSpPr>
        <p:spPr>
          <a:xfrm>
            <a:off x="381000" y="228600"/>
            <a:ext cx="8534400" cy="762000"/>
          </a:xfrm>
        </p:spPr>
        <p:txBody>
          <a:bodyPr lIns="88866" tIns="50780" rIns="88866" bIns="50780"/>
          <a:lstStyle/>
          <a:p>
            <a:pPr defTabSz="912492" eaLnBrk="1"/>
            <a:r>
              <a:rPr lang="en-US" dirty="0" smtClean="0">
                <a:sym typeface="Times New Roman" pitchFamily="18" charset="0"/>
              </a:rPr>
              <a:t>Ahead in FY14</a:t>
            </a:r>
            <a:endParaRPr lang="en-US" dirty="0" smtClean="0"/>
          </a:p>
        </p:txBody>
      </p:sp>
      <p:sp>
        <p:nvSpPr>
          <p:cNvPr id="6148" name="Rectangle 3"/>
          <p:cNvSpPr>
            <a:spLocks noGrp="1" noChangeArrowheads="1"/>
          </p:cNvSpPr>
          <p:nvPr>
            <p:ph type="body" idx="1"/>
          </p:nvPr>
        </p:nvSpPr>
        <p:spPr>
          <a:xfrm>
            <a:off x="685800" y="903288"/>
            <a:ext cx="7924800" cy="5257800"/>
          </a:xfrm>
          <a:ln>
            <a:noFill/>
          </a:ln>
        </p:spPr>
        <p:txBody>
          <a:bodyPr lIns="88866" tIns="50780" rIns="88866" bIns="50780"/>
          <a:lstStyle/>
          <a:p>
            <a:pPr marL="0" indent="0" defTabSz="1206077" eaLnBrk="1">
              <a:lnSpc>
                <a:spcPct val="80000"/>
              </a:lnSpc>
              <a:spcBef>
                <a:spcPts val="304"/>
              </a:spcBef>
              <a:buNone/>
              <a:tabLst>
                <a:tab pos="5462258" algn="r"/>
                <a:tab pos="6279535" algn="r"/>
                <a:tab pos="7371352" algn="r"/>
              </a:tabLst>
              <a:defRPr/>
            </a:pPr>
            <a:r>
              <a:rPr lang="en-US" sz="1100" dirty="0">
                <a:latin typeface="Helvetica" charset="0"/>
                <a:ea typeface="Helvetica" charset="0"/>
                <a:cs typeface="Helvetica" charset="0"/>
                <a:sym typeface="Helvetica" charset="0"/>
              </a:rPr>
              <a:t>	</a:t>
            </a:r>
            <a:r>
              <a:rPr lang="en-US" sz="1500" dirty="0">
                <a:ea typeface="Helvetica" charset="0"/>
                <a:sym typeface="Helvetica" charset="0"/>
              </a:rPr>
              <a:t> </a:t>
            </a:r>
            <a:r>
              <a:rPr lang="en-US" sz="1300" u="sng" dirty="0">
                <a:solidFill>
                  <a:srgbClr val="C5900D"/>
                </a:solidFill>
                <a:ea typeface="Helvetica" charset="0"/>
                <a:sym typeface="Helvetica" charset="0"/>
              </a:rPr>
              <a:t>Trustees Recommended: </a:t>
            </a:r>
            <a:r>
              <a:rPr lang="en-US" sz="1300" dirty="0">
                <a:solidFill>
                  <a:srgbClr val="C5900D"/>
                </a:solidFill>
                <a:ea typeface="Helvetica" charset="0"/>
                <a:sym typeface="Helvetica" charset="0"/>
              </a:rPr>
              <a:t> </a:t>
            </a:r>
            <a:r>
              <a:rPr lang="en-US" sz="1300" u="sng" dirty="0">
                <a:solidFill>
                  <a:srgbClr val="C5900D"/>
                </a:solidFill>
                <a:ea typeface="Helvetica" charset="0"/>
                <a:sym typeface="Helvetica" charset="0"/>
              </a:rPr>
              <a:t>MHTAAR</a:t>
            </a:r>
            <a:r>
              <a:rPr lang="en-US" sz="1300" dirty="0">
                <a:solidFill>
                  <a:srgbClr val="C5900D"/>
                </a:solidFill>
                <a:ea typeface="Helvetica" charset="0"/>
                <a:sym typeface="Helvetica" charset="0"/>
              </a:rPr>
              <a:t> 	</a:t>
            </a:r>
            <a:r>
              <a:rPr lang="en-US" sz="1300" u="sng" dirty="0">
                <a:solidFill>
                  <a:srgbClr val="C5900D"/>
                </a:solidFill>
                <a:ea typeface="Helvetica" charset="0"/>
                <a:sym typeface="Helvetica" charset="0"/>
              </a:rPr>
              <a:t>GF/MH</a:t>
            </a:r>
            <a:r>
              <a:rPr lang="en-US" sz="1300" dirty="0">
                <a:solidFill>
                  <a:srgbClr val="C5900D"/>
                </a:solidFill>
                <a:ea typeface="Helvetica" charset="0"/>
                <a:sym typeface="Helvetica" charset="0"/>
              </a:rPr>
              <a:t>	 </a:t>
            </a:r>
            <a:r>
              <a:rPr lang="en-US" sz="1300" u="sng" dirty="0">
                <a:ea typeface="Helvetica" charset="0"/>
                <a:sym typeface="Helvetica" charset="0"/>
              </a:rPr>
              <a:t>Gov. GF/MH</a:t>
            </a:r>
          </a:p>
          <a:p>
            <a:pPr marL="0" indent="-160672" defTabSz="1206077" eaLnBrk="1">
              <a:lnSpc>
                <a:spcPct val="80000"/>
              </a:lnSpc>
              <a:spcBef>
                <a:spcPts val="304"/>
              </a:spcBef>
              <a:buNone/>
              <a:tabLst>
                <a:tab pos="5462258" algn="r"/>
                <a:tab pos="6279535" algn="r"/>
                <a:tab pos="7371352" algn="r"/>
              </a:tabLst>
              <a:defRPr/>
            </a:pPr>
            <a:r>
              <a:rPr lang="en-US" sz="1400" u="sng" dirty="0">
                <a:ea typeface="Helvetica" charset="0"/>
                <a:sym typeface="Helvetica" charset="0"/>
              </a:rPr>
              <a:t>Recruitment &amp; Retention</a:t>
            </a:r>
            <a:r>
              <a:rPr lang="en-US" sz="1400" dirty="0">
                <a:solidFill>
                  <a:srgbClr val="C5900D"/>
                </a:solidFill>
                <a:ea typeface="Helvetica" charset="0"/>
                <a:sym typeface="Helvetica" charset="0"/>
              </a:rPr>
              <a:t>		 	</a:t>
            </a:r>
            <a:endParaRPr lang="en-US" sz="1400" u="sng" dirty="0">
              <a:ea typeface="Helvetica" charset="0"/>
              <a:sym typeface="Helvetica" charset="0"/>
            </a:endParaRP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Loan Repayment &amp; Incentives	                  </a:t>
            </a:r>
            <a:r>
              <a:rPr lang="en-US" sz="1400" dirty="0">
                <a:solidFill>
                  <a:srgbClr val="C5900D"/>
                </a:solidFill>
                <a:ea typeface="Helvetica" charset="0"/>
                <a:sym typeface="Helvetica" charset="0"/>
              </a:rPr>
              <a:t>        $ 200.0           			</a:t>
            </a: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Workforce Marketing                   	                              </a:t>
            </a:r>
            <a:r>
              <a:rPr lang="en-US" sz="1400" dirty="0">
                <a:solidFill>
                  <a:srgbClr val="C5900D"/>
                </a:solidFill>
                <a:ea typeface="Helvetica" charset="0"/>
                <a:sym typeface="Helvetica" charset="0"/>
              </a:rPr>
              <a:t>100.0  </a:t>
            </a:r>
            <a:r>
              <a:rPr lang="en-US" sz="1400" dirty="0">
                <a:ea typeface="Helvetica" charset="0"/>
                <a:sym typeface="Helvetica" charset="0"/>
              </a:rPr>
              <a:t>                                                                                                </a:t>
            </a:r>
          </a:p>
          <a:p>
            <a:pPr marL="0" indent="-160672" defTabSz="1206077" eaLnBrk="1">
              <a:lnSpc>
                <a:spcPct val="80000"/>
              </a:lnSpc>
              <a:spcBef>
                <a:spcPts val="304"/>
              </a:spcBef>
              <a:buNone/>
              <a:tabLst>
                <a:tab pos="5462258" algn="r"/>
                <a:tab pos="6279535" algn="r"/>
                <a:tab pos="7371352" algn="r"/>
              </a:tabLst>
              <a:defRPr/>
            </a:pPr>
            <a:endParaRPr lang="en-US" sz="1000" u="sng" dirty="0">
              <a:ea typeface="Helvetica" charset="0"/>
              <a:sym typeface="Helvetica" charset="0"/>
            </a:endParaRPr>
          </a:p>
          <a:p>
            <a:pPr marL="0" indent="-160672" defTabSz="1206077" eaLnBrk="1">
              <a:lnSpc>
                <a:spcPct val="80000"/>
              </a:lnSpc>
              <a:spcBef>
                <a:spcPts val="304"/>
              </a:spcBef>
              <a:buNone/>
              <a:tabLst>
                <a:tab pos="5462258" algn="r"/>
                <a:tab pos="6279535" algn="r"/>
                <a:tab pos="7371352" algn="r"/>
              </a:tabLst>
              <a:defRPr/>
            </a:pPr>
            <a:r>
              <a:rPr lang="en-US" sz="1400" u="sng" dirty="0">
                <a:ea typeface="Helvetica" charset="0"/>
                <a:sym typeface="Helvetica" charset="0"/>
              </a:rPr>
              <a:t>Training &amp; Education</a:t>
            </a:r>
            <a:r>
              <a:rPr lang="en-US" sz="1400" dirty="0">
                <a:solidFill>
                  <a:srgbClr val="C5900D"/>
                </a:solidFill>
                <a:ea typeface="Helvetica" charset="0"/>
                <a:sym typeface="Helvetica" charset="0"/>
              </a:rPr>
              <a:t>		</a:t>
            </a:r>
            <a:endParaRPr lang="en-US" sz="1400" dirty="0">
              <a:solidFill>
                <a:srgbClr val="FF0000"/>
              </a:solidFill>
              <a:ea typeface="Helvetica" charset="0"/>
              <a:sym typeface="Helvetica" charset="0"/>
            </a:endParaRP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UAA Interdisciplinary Education in </a:t>
            </a:r>
            <a:br>
              <a:rPr lang="en-US" sz="1400" dirty="0">
                <a:ea typeface="Helvetica" charset="0"/>
                <a:sym typeface="Helvetica" charset="0"/>
              </a:rPr>
            </a:br>
            <a:r>
              <a:rPr lang="en-US" sz="1400" dirty="0">
                <a:ea typeface="Helvetica" charset="0"/>
                <a:sym typeface="Helvetica" charset="0"/>
              </a:rPr>
              <a:t>Children’s Mental Health		</a:t>
            </a:r>
            <a:r>
              <a:rPr lang="en-US" sz="1400" dirty="0">
                <a:solidFill>
                  <a:srgbClr val="C5900D"/>
                </a:solidFill>
                <a:ea typeface="Helvetica" charset="0"/>
                <a:sym typeface="Helvetica" charset="0"/>
              </a:rPr>
              <a:t>$50.0</a:t>
            </a:r>
            <a:r>
              <a:rPr lang="en-US" sz="1400" dirty="0">
                <a:ea typeface="Helvetica" charset="0"/>
                <a:sym typeface="Helvetica" charset="0"/>
              </a:rPr>
              <a:t>	</a:t>
            </a:r>
            <a:r>
              <a:rPr lang="en-US" sz="1400" dirty="0">
                <a:solidFill>
                  <a:srgbClr val="FF0000"/>
                </a:solidFill>
                <a:ea typeface="Helvetica" charset="0"/>
                <a:sym typeface="Helvetica" charset="0"/>
              </a:rPr>
              <a:t>$ 0.0</a:t>
            </a:r>
            <a:r>
              <a:rPr lang="en-US" sz="1400" dirty="0">
                <a:ea typeface="Helvetica" charset="0"/>
                <a:sym typeface="Helvetica" charset="0"/>
              </a:rPr>
              <a:t>	                   </a:t>
            </a:r>
            <a:r>
              <a:rPr lang="en-US" sz="1400" dirty="0">
                <a:solidFill>
                  <a:srgbClr val="C5900D"/>
                </a:solidFill>
                <a:ea typeface="Helvetica" charset="0"/>
                <a:sym typeface="Helvetica" charset="0"/>
              </a:rPr>
              <a:t>  </a:t>
            </a:r>
          </a:p>
          <a:p>
            <a:pPr marL="228519" indent="-228519" defTabSz="1206077" eaLnBrk="1">
              <a:lnSpc>
                <a:spcPct val="80000"/>
              </a:lnSpc>
              <a:spcBef>
                <a:spcPts val="25"/>
              </a:spcBef>
              <a:buFont typeface="Arial" pitchFamily="34" charset="0"/>
              <a:buChar char="•"/>
              <a:tabLst>
                <a:tab pos="5462258" algn="r"/>
                <a:tab pos="6279535" algn="r"/>
                <a:tab pos="7371352" algn="r"/>
              </a:tabLst>
              <a:defRPr/>
            </a:pPr>
            <a:r>
              <a:rPr lang="en-US" sz="1400" dirty="0">
                <a:ea typeface="Helvetica" charset="0"/>
                <a:sym typeface="Helvetica" charset="0"/>
              </a:rPr>
              <a:t>Trust Training Cooperative &amp; ARBHTA	</a:t>
            </a:r>
            <a:r>
              <a:rPr lang="en-US" sz="1400" dirty="0">
                <a:solidFill>
                  <a:srgbClr val="C5900D"/>
                </a:solidFill>
                <a:ea typeface="Helvetica" charset="0"/>
                <a:sym typeface="Helvetica" charset="0"/>
              </a:rPr>
              <a:t>955.0</a:t>
            </a: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Interpersonal Violence Prevention </a:t>
            </a:r>
            <a:br>
              <a:rPr lang="en-US" sz="1400" dirty="0">
                <a:ea typeface="Helvetica" charset="0"/>
                <a:sym typeface="Helvetica" charset="0"/>
              </a:rPr>
            </a:br>
            <a:r>
              <a:rPr lang="en-US" sz="1400" dirty="0">
                <a:ea typeface="Helvetica" charset="0"/>
                <a:sym typeface="Helvetica" charset="0"/>
              </a:rPr>
              <a:t>for beneficiaries	</a:t>
            </a:r>
            <a:r>
              <a:rPr lang="en-US" sz="1400" dirty="0">
                <a:solidFill>
                  <a:srgbClr val="C5900D"/>
                </a:solidFill>
                <a:ea typeface="Helvetica" charset="0"/>
                <a:sym typeface="Helvetica" charset="0"/>
              </a:rPr>
              <a:t>80.0</a:t>
            </a:r>
            <a:r>
              <a:rPr lang="en-US" sz="1400" dirty="0">
                <a:ea typeface="Helvetica" charset="0"/>
                <a:sym typeface="Helvetica" charset="0"/>
              </a:rPr>
              <a:t>	</a:t>
            </a: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Specialized skills &amp; service training on </a:t>
            </a:r>
            <a:br>
              <a:rPr lang="en-US" sz="1400" dirty="0">
                <a:ea typeface="Helvetica" charset="0"/>
                <a:sym typeface="Helvetica" charset="0"/>
              </a:rPr>
            </a:br>
            <a:r>
              <a:rPr lang="en-US" sz="1400" dirty="0">
                <a:ea typeface="Helvetica" charset="0"/>
                <a:sym typeface="Helvetica" charset="0"/>
              </a:rPr>
              <a:t>serving  cognitively impaired offenders 	</a:t>
            </a:r>
            <a:r>
              <a:rPr lang="en-US" sz="1400" dirty="0">
                <a:solidFill>
                  <a:srgbClr val="C5900D"/>
                </a:solidFill>
                <a:ea typeface="Helvetica" charset="0"/>
                <a:sym typeface="Helvetica" charset="0"/>
              </a:rPr>
              <a:t>55.0</a:t>
            </a:r>
            <a:endParaRPr lang="en-US" sz="1400" dirty="0">
              <a:ea typeface="Helvetica" charset="0"/>
              <a:sym typeface="Helvetica" charset="0"/>
            </a:endParaRP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Technical assistance &amp; implementation of </a:t>
            </a:r>
          </a:p>
          <a:p>
            <a:pPr marL="228519" indent="-228519" defTabSz="1206077" eaLnBrk="1">
              <a:lnSpc>
                <a:spcPct val="80000"/>
              </a:lnSpc>
              <a:spcBef>
                <a:spcPts val="25"/>
              </a:spcBef>
              <a:buNone/>
              <a:tabLst>
                <a:tab pos="5462258" algn="r"/>
                <a:tab pos="6279535" algn="r"/>
                <a:tab pos="7371352" algn="r"/>
              </a:tabLst>
              <a:defRPr/>
            </a:pPr>
            <a:r>
              <a:rPr lang="en-US" sz="1400" dirty="0">
                <a:ea typeface="Helvetica" charset="0"/>
                <a:sym typeface="Helvetica" charset="0"/>
              </a:rPr>
              <a:t>      D.A.R.T. Teams in targeted communities	</a:t>
            </a:r>
            <a:r>
              <a:rPr lang="en-US" sz="1400" dirty="0">
                <a:solidFill>
                  <a:srgbClr val="C5900D"/>
                </a:solidFill>
                <a:ea typeface="Helvetica" charset="0"/>
                <a:sym typeface="Helvetica" charset="0"/>
              </a:rPr>
              <a:t>210.0</a:t>
            </a:r>
            <a:r>
              <a:rPr lang="en-US" sz="1400" dirty="0">
                <a:ea typeface="Helvetica" charset="0"/>
                <a:sym typeface="Helvetica" charset="0"/>
              </a:rPr>
              <a:t> </a:t>
            </a: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AHEC		 </a:t>
            </a:r>
            <a:r>
              <a:rPr lang="en-US" sz="1400" dirty="0">
                <a:solidFill>
                  <a:srgbClr val="C5900D"/>
                </a:solidFill>
                <a:ea typeface="Helvetica" charset="0"/>
                <a:sym typeface="Helvetica" charset="0"/>
              </a:rPr>
              <a:t>652.0	</a:t>
            </a:r>
            <a:r>
              <a:rPr lang="en-US" sz="1400" dirty="0">
                <a:solidFill>
                  <a:srgbClr val="FF0000"/>
                </a:solidFill>
                <a:ea typeface="Helvetica" charset="0"/>
                <a:sym typeface="Helvetica" charset="0"/>
              </a:rPr>
              <a:t>0.0</a:t>
            </a:r>
          </a:p>
          <a:p>
            <a:pPr marL="228519" indent="-228519" defTabSz="1206077" eaLnBrk="1">
              <a:lnSpc>
                <a:spcPct val="80000"/>
              </a:lnSpc>
              <a:spcBef>
                <a:spcPts val="25"/>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Alaska Native </a:t>
            </a:r>
            <a:r>
              <a:rPr lang="en-US" sz="1400" dirty="0">
                <a:solidFill>
                  <a:srgbClr val="FF0000"/>
                </a:solidFill>
                <a:ea typeface="Helvetica" charset="0"/>
                <a:sym typeface="Helvetica" charset="0"/>
              </a:rPr>
              <a:t> </a:t>
            </a:r>
            <a:r>
              <a:rPr lang="en-US" sz="1400" dirty="0">
                <a:ea typeface="Helvetica" charset="0"/>
                <a:sym typeface="Helvetica" charset="0"/>
              </a:rPr>
              <a:t>Community Advancement</a:t>
            </a:r>
            <a:br>
              <a:rPr lang="en-US" sz="1400" dirty="0">
                <a:ea typeface="Helvetica" charset="0"/>
                <a:sym typeface="Helvetica" charset="0"/>
              </a:rPr>
            </a:br>
            <a:r>
              <a:rPr lang="en-US" sz="1400" dirty="0">
                <a:ea typeface="Helvetica" charset="0"/>
                <a:sym typeface="Helvetica" charset="0"/>
              </a:rPr>
              <a:t>in Psychology (ANCAP)		</a:t>
            </a:r>
            <a:r>
              <a:rPr lang="en-US" sz="1400" dirty="0">
                <a:solidFill>
                  <a:srgbClr val="C5900D"/>
                </a:solidFill>
                <a:ea typeface="Helvetica" charset="0"/>
                <a:sym typeface="Helvetica" charset="0"/>
              </a:rPr>
              <a:t>50.0	</a:t>
            </a:r>
            <a:r>
              <a:rPr lang="en-US" sz="1400" dirty="0">
                <a:ea typeface="Helvetica" charset="0"/>
                <a:sym typeface="Helvetica" charset="0"/>
              </a:rPr>
              <a:t>50.0	</a:t>
            </a:r>
            <a:r>
              <a:rPr lang="en-US" sz="1400" dirty="0">
                <a:solidFill>
                  <a:srgbClr val="C5900D"/>
                </a:solidFill>
                <a:ea typeface="Helvetica" charset="0"/>
                <a:sym typeface="Helvetica" charset="0"/>
              </a:rPr>
              <a:t> 	</a:t>
            </a:r>
            <a:endParaRPr lang="en-US" sz="1400" u="sng" dirty="0">
              <a:ea typeface="Helvetica" charset="0"/>
              <a:sym typeface="Helvetica" charset="0"/>
            </a:endParaRPr>
          </a:p>
          <a:p>
            <a:pPr marL="0" indent="-160672" defTabSz="1206077" eaLnBrk="1">
              <a:lnSpc>
                <a:spcPct val="80000"/>
              </a:lnSpc>
              <a:spcBef>
                <a:spcPts val="304"/>
              </a:spcBef>
              <a:buNone/>
              <a:tabLst>
                <a:tab pos="5462258" algn="r"/>
                <a:tab pos="6279535" algn="r"/>
                <a:tab pos="7371352" algn="r"/>
              </a:tabLst>
              <a:defRPr/>
            </a:pPr>
            <a:r>
              <a:rPr lang="en-US" sz="1400" u="sng" dirty="0">
                <a:ea typeface="Helvetica" charset="0"/>
                <a:sym typeface="Helvetica" charset="0"/>
              </a:rPr>
              <a:t>Focus Area Administration</a:t>
            </a:r>
          </a:p>
          <a:p>
            <a:pPr marL="0" indent="-160672" defTabSz="1206077" eaLnBrk="1">
              <a:lnSpc>
                <a:spcPct val="80000"/>
              </a:lnSpc>
              <a:spcBef>
                <a:spcPts val="304"/>
              </a:spcBef>
              <a:buClr>
                <a:srgbClr val="660066"/>
              </a:buClr>
              <a:buFont typeface="Adobe Caslon Pro Bold" pitchFamily="18" charset="0"/>
              <a:buChar char="•"/>
              <a:tabLst>
                <a:tab pos="5462258" algn="r"/>
                <a:tab pos="6279535" algn="r"/>
                <a:tab pos="7371352" algn="r"/>
              </a:tabLst>
              <a:defRPr/>
            </a:pPr>
            <a:r>
              <a:rPr lang="en-US" sz="1400" dirty="0">
                <a:ea typeface="Helvetica" charset="0"/>
                <a:sym typeface="Helvetica" charset="0"/>
              </a:rPr>
              <a:t>Workforce Coordinator	 </a:t>
            </a:r>
            <a:r>
              <a:rPr lang="en-US" sz="1400" dirty="0">
                <a:solidFill>
                  <a:srgbClr val="C5900D"/>
                </a:solidFill>
                <a:ea typeface="Helvetica" charset="0"/>
                <a:sym typeface="Helvetica" charset="0"/>
              </a:rPr>
              <a:t> 180.0			</a:t>
            </a:r>
            <a:endParaRPr lang="en-US" sz="1400" dirty="0">
              <a:solidFill>
                <a:srgbClr val="FF0000"/>
              </a:solidFill>
              <a:ea typeface="Helvetica" charset="0"/>
              <a:sym typeface="Helvetica" charset="0"/>
            </a:endParaRPr>
          </a:p>
          <a:p>
            <a:pPr marL="0" indent="-160672" defTabSz="1206077" eaLnBrk="1">
              <a:lnSpc>
                <a:spcPct val="80000"/>
              </a:lnSpc>
              <a:spcBef>
                <a:spcPts val="304"/>
              </a:spcBef>
              <a:buNone/>
              <a:tabLst>
                <a:tab pos="5462258" algn="r"/>
                <a:tab pos="6279535" algn="r"/>
                <a:tab pos="7371352" algn="r"/>
              </a:tabLst>
              <a:defRPr/>
            </a:pPr>
            <a:r>
              <a:rPr lang="en-US" sz="1400" dirty="0">
                <a:ea typeface="Helvetica" charset="0"/>
                <a:sym typeface="Helvetica" charset="0"/>
              </a:rPr>
              <a:t>	</a:t>
            </a:r>
            <a:r>
              <a:rPr lang="en-US" sz="1300" u="sng" dirty="0">
                <a:solidFill>
                  <a:srgbClr val="C5900D"/>
                </a:solidFill>
              </a:rPr>
              <a:t>Trustee Recommended:</a:t>
            </a:r>
            <a:r>
              <a:rPr lang="en-US" sz="1300" dirty="0">
                <a:solidFill>
                  <a:srgbClr val="C5900D"/>
                </a:solidFill>
              </a:rPr>
              <a:t> </a:t>
            </a:r>
            <a:r>
              <a:rPr lang="en-US" sz="1300" u="sng" dirty="0">
                <a:solidFill>
                  <a:srgbClr val="C5900D"/>
                </a:solidFill>
                <a:ea typeface="Helvetica" charset="0"/>
                <a:sym typeface="Helvetica" charset="0"/>
              </a:rPr>
              <a:t>MHTAAR</a:t>
            </a:r>
            <a:r>
              <a:rPr lang="en-US" sz="1300" dirty="0">
                <a:solidFill>
                  <a:srgbClr val="C5900D"/>
                </a:solidFill>
                <a:ea typeface="Helvetica" charset="0"/>
                <a:sym typeface="Helvetica" charset="0"/>
              </a:rPr>
              <a:t> 	</a:t>
            </a:r>
            <a:r>
              <a:rPr lang="en-US" sz="1300" u="sng" dirty="0">
                <a:solidFill>
                  <a:srgbClr val="C5900D"/>
                </a:solidFill>
                <a:ea typeface="Helvetica" charset="0"/>
                <a:sym typeface="Helvetica" charset="0"/>
              </a:rPr>
              <a:t>GF/MH</a:t>
            </a:r>
            <a:r>
              <a:rPr lang="en-US" sz="1300" dirty="0">
                <a:solidFill>
                  <a:srgbClr val="C5900D"/>
                </a:solidFill>
                <a:ea typeface="Helvetica" charset="0"/>
                <a:sym typeface="Helvetica" charset="0"/>
              </a:rPr>
              <a:t> 	</a:t>
            </a:r>
            <a:r>
              <a:rPr lang="en-US" sz="1300" u="sng" dirty="0">
                <a:ea typeface="Helvetica" charset="0"/>
                <a:sym typeface="Helvetica" charset="0"/>
              </a:rPr>
              <a:t>Gov. GF/MH</a:t>
            </a:r>
            <a:endParaRPr lang="en-US" sz="1300" dirty="0">
              <a:ea typeface="Helvetica" charset="0"/>
              <a:sym typeface="Helvetica" charset="0"/>
            </a:endParaRPr>
          </a:p>
          <a:p>
            <a:pPr marL="0" indent="-160672" defTabSz="1206077" eaLnBrk="1">
              <a:lnSpc>
                <a:spcPct val="80000"/>
              </a:lnSpc>
              <a:spcBef>
                <a:spcPts val="304"/>
              </a:spcBef>
              <a:buNone/>
              <a:tabLst>
                <a:tab pos="5462258" algn="r"/>
                <a:tab pos="6279535" algn="r"/>
                <a:tab pos="7371352" algn="r"/>
              </a:tabLst>
              <a:defRPr/>
            </a:pPr>
            <a:r>
              <a:rPr lang="en-US" sz="1400" u="sng" dirty="0">
                <a:ea typeface="Helvetica" charset="0"/>
                <a:sym typeface="Helvetica" charset="0"/>
              </a:rPr>
              <a:t>FY2014 Budget Increment Totals</a:t>
            </a:r>
            <a:r>
              <a:rPr lang="en-US" sz="1400" dirty="0">
                <a:ea typeface="Helvetica" charset="0"/>
                <a:sym typeface="Helvetica" charset="0"/>
              </a:rPr>
              <a:t>	</a:t>
            </a:r>
            <a:r>
              <a:rPr lang="en-US" sz="1400" dirty="0">
                <a:solidFill>
                  <a:srgbClr val="C5900D"/>
                </a:solidFill>
                <a:ea typeface="Helvetica" charset="0"/>
                <a:sym typeface="Helvetica" charset="0"/>
              </a:rPr>
              <a:t>$1,780.0     	$752.0	</a:t>
            </a:r>
            <a:r>
              <a:rPr lang="en-US" sz="1400" dirty="0">
                <a:ea typeface="Helvetica" charset="0"/>
                <a:sym typeface="Helvetica" charset="0"/>
              </a:rPr>
              <a:t> </a:t>
            </a:r>
            <a:r>
              <a:rPr lang="en-US" sz="1400" dirty="0">
                <a:solidFill>
                  <a:srgbClr val="FF0000"/>
                </a:solidFill>
                <a:ea typeface="Helvetica" charset="0"/>
                <a:sym typeface="Helvetica" charset="0"/>
              </a:rPr>
              <a:t>$50.0</a:t>
            </a:r>
            <a:endParaRPr lang="en-US" sz="1400" i="1" dirty="0">
              <a:solidFill>
                <a:srgbClr val="FF0000"/>
              </a:solidFill>
              <a:ea typeface="Helvetica" charset="0"/>
              <a:sym typeface="Helvetica" charset="0"/>
            </a:endParaRPr>
          </a:p>
          <a:p>
            <a:pPr marL="0" indent="-160672" defTabSz="1206077" eaLnBrk="1">
              <a:lnSpc>
                <a:spcPct val="80000"/>
              </a:lnSpc>
              <a:spcBef>
                <a:spcPts val="304"/>
              </a:spcBef>
              <a:buNone/>
              <a:tabLst>
                <a:tab pos="5462258" algn="r"/>
                <a:tab pos="6104971" algn="r"/>
                <a:tab pos="7068245" algn="r"/>
              </a:tabLst>
              <a:defRPr/>
            </a:pPr>
            <a:endParaRPr lang="en-US" sz="900" i="1" dirty="0">
              <a:ea typeface="Helvetica" charset="0"/>
              <a:sym typeface="Helvetica" charset="0"/>
            </a:endParaRPr>
          </a:p>
          <a:p>
            <a:pPr marL="0" indent="-160672" defTabSz="1206077" eaLnBrk="1">
              <a:lnSpc>
                <a:spcPct val="80000"/>
              </a:lnSpc>
              <a:spcBef>
                <a:spcPts val="304"/>
              </a:spcBef>
              <a:buNone/>
              <a:tabLst>
                <a:tab pos="5462258" algn="r"/>
                <a:tab pos="6104971" algn="r"/>
                <a:tab pos="7068245" algn="r"/>
              </a:tabLst>
              <a:defRPr/>
            </a:pPr>
            <a:r>
              <a:rPr lang="en-US" sz="900" i="1" dirty="0">
                <a:ea typeface="Helvetica" charset="0"/>
                <a:sym typeface="Helvetica" charset="0"/>
              </a:rPr>
              <a:t>Funding in thousands of dollars</a:t>
            </a:r>
          </a:p>
          <a:p>
            <a:pPr marL="0" indent="-160672" defTabSz="1206077" eaLnBrk="1">
              <a:lnSpc>
                <a:spcPct val="80000"/>
              </a:lnSpc>
              <a:spcBef>
                <a:spcPts val="304"/>
              </a:spcBef>
              <a:buNone/>
              <a:tabLst>
                <a:tab pos="5462258" algn="r"/>
                <a:tab pos="6104971" algn="r"/>
                <a:tab pos="7068245" algn="r"/>
              </a:tabLst>
              <a:defRPr/>
            </a:pPr>
            <a:endParaRPr lang="en-US" sz="900" i="1" dirty="0">
              <a:ea typeface="Helvetica" charset="0"/>
              <a:sym typeface="Helvetica" charset="0"/>
            </a:endParaRPr>
          </a:p>
          <a:p>
            <a:pPr marL="0" indent="-160672" defTabSz="1206077" eaLnBrk="1">
              <a:lnSpc>
                <a:spcPct val="80000"/>
              </a:lnSpc>
              <a:spcBef>
                <a:spcPts val="304"/>
              </a:spcBef>
              <a:buNone/>
              <a:tabLst>
                <a:tab pos="5462258" algn="r"/>
                <a:tab pos="6104971" algn="r"/>
                <a:tab pos="7068245" algn="r"/>
              </a:tabLst>
              <a:defRPr/>
            </a:pPr>
            <a:r>
              <a:rPr lang="en-US" sz="900" i="1" dirty="0">
                <a:solidFill>
                  <a:srgbClr val="FF0000"/>
                </a:solidFill>
              </a:rPr>
              <a:t>Governor’s budget amount is shown in red when it is  lower than the Trustees’ recommendation</a:t>
            </a:r>
            <a:r>
              <a:rPr lang="en-US" sz="900" i="1" dirty="0">
                <a:ea typeface="Helvetica" charset="0"/>
                <a:sym typeface="Helvetica" charset="0"/>
              </a:rPr>
              <a:t> </a:t>
            </a:r>
          </a:p>
        </p:txBody>
      </p:sp>
      <p:cxnSp>
        <p:nvCxnSpPr>
          <p:cNvPr id="3" name="Straight Connector 2"/>
          <p:cNvCxnSpPr/>
          <p:nvPr/>
        </p:nvCxnSpPr>
        <p:spPr>
          <a:xfrm>
            <a:off x="7169727" y="914400"/>
            <a:ext cx="0" cy="4195482"/>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90600" y="304800"/>
            <a:ext cx="7696200" cy="685800"/>
          </a:xfrm>
        </p:spPr>
        <p:txBody>
          <a:bodyPr/>
          <a:lstStyle/>
          <a:p>
            <a:pPr eaLnBrk="1" hangingPunct="1"/>
            <a:r>
              <a:rPr lang="en-US" dirty="0" smtClean="0"/>
              <a:t>Beneficiary Projects Initiative</a:t>
            </a:r>
          </a:p>
        </p:txBody>
      </p:sp>
      <p:sp>
        <p:nvSpPr>
          <p:cNvPr id="37892" name="Rectangle 4"/>
          <p:cNvSpPr>
            <a:spLocks noGrp="1" noChangeArrowheads="1"/>
          </p:cNvSpPr>
          <p:nvPr>
            <p:ph type="body" idx="1"/>
          </p:nvPr>
        </p:nvSpPr>
        <p:spPr>
          <a:xfrm>
            <a:off x="685800" y="990600"/>
            <a:ext cx="7772400" cy="5181600"/>
          </a:xfrm>
        </p:spPr>
        <p:txBody>
          <a:bodyPr/>
          <a:lstStyle/>
          <a:p>
            <a:pPr marL="347350" indent="-347350" eaLnBrk="1" hangingPunct="1">
              <a:lnSpc>
                <a:spcPct val="80000"/>
              </a:lnSpc>
              <a:spcBef>
                <a:spcPts val="672"/>
              </a:spcBef>
            </a:pPr>
            <a:r>
              <a:rPr lang="en-US" sz="2600" dirty="0"/>
              <a:t>Community need:  </a:t>
            </a:r>
          </a:p>
          <a:p>
            <a:pPr lvl="1" indent="-280889" eaLnBrk="1" hangingPunct="1">
              <a:lnSpc>
                <a:spcPct val="80000"/>
              </a:lnSpc>
              <a:spcBef>
                <a:spcPts val="480"/>
              </a:spcBef>
            </a:pPr>
            <a:r>
              <a:rPr lang="en-US" dirty="0"/>
              <a:t>peer-based recovery support programs and peer workforce to provide support to others with similar </a:t>
            </a:r>
            <a:r>
              <a:rPr lang="en-US" dirty="0" smtClean="0"/>
              <a:t>experiences </a:t>
            </a:r>
          </a:p>
          <a:p>
            <a:pPr lvl="1" indent="-280889" eaLnBrk="1" hangingPunct="1">
              <a:lnSpc>
                <a:spcPct val="80000"/>
              </a:lnSpc>
              <a:spcBef>
                <a:spcPts val="480"/>
              </a:spcBef>
            </a:pPr>
            <a:r>
              <a:rPr lang="en-US" dirty="0"/>
              <a:t>community-based peer support and other </a:t>
            </a:r>
            <a:r>
              <a:rPr lang="en-US" dirty="0" smtClean="0"/>
              <a:t>peer-based </a:t>
            </a:r>
            <a:r>
              <a:rPr lang="en-US" dirty="0"/>
              <a:t>recovery </a:t>
            </a:r>
            <a:r>
              <a:rPr lang="en-US" dirty="0" smtClean="0"/>
              <a:t>programs </a:t>
            </a:r>
            <a:r>
              <a:rPr lang="en-US" dirty="0"/>
              <a:t>to help prevent </a:t>
            </a:r>
            <a:r>
              <a:rPr lang="en-US" dirty="0" smtClean="0"/>
              <a:t>need </a:t>
            </a:r>
            <a:r>
              <a:rPr lang="en-US" dirty="0"/>
              <a:t>for more expensive, intensive levels of service, </a:t>
            </a:r>
            <a:r>
              <a:rPr lang="en-US" dirty="0" smtClean="0"/>
              <a:t>including </a:t>
            </a:r>
            <a:r>
              <a:rPr lang="en-US" dirty="0"/>
              <a:t>hospitalization and/or </a:t>
            </a:r>
            <a:r>
              <a:rPr lang="en-US" dirty="0" smtClean="0"/>
              <a:t>incarceration</a:t>
            </a:r>
          </a:p>
          <a:p>
            <a:pPr lvl="1" indent="-280889" eaLnBrk="1" hangingPunct="1">
              <a:lnSpc>
                <a:spcPct val="80000"/>
              </a:lnSpc>
              <a:spcBef>
                <a:spcPts val="480"/>
              </a:spcBef>
            </a:pPr>
            <a:r>
              <a:rPr lang="en-US" dirty="0"/>
              <a:t>recovery support for persons with high </a:t>
            </a:r>
            <a:r>
              <a:rPr lang="en-US" dirty="0" smtClean="0"/>
              <a:t>severity and complex </a:t>
            </a:r>
            <a:r>
              <a:rPr lang="en-US" dirty="0"/>
              <a:t>social and behavioral health issues who do not fare well in traditional services</a:t>
            </a:r>
            <a:endParaRPr lang="en-US" dirty="0" smtClean="0">
              <a:latin typeface="Times New Roman" pitchFamily="18" charset="0"/>
              <a:cs typeface="Times New Roman" pitchFamily="18" charset="0"/>
            </a:endParaRPr>
          </a:p>
          <a:p>
            <a:pPr marL="347350" indent="-347350" eaLnBrk="1" hangingPunct="1">
              <a:lnSpc>
                <a:spcPct val="80000"/>
              </a:lnSpc>
              <a:spcBef>
                <a:spcPts val="672"/>
              </a:spcBef>
            </a:pPr>
            <a:r>
              <a:rPr lang="en-US" sz="2600" dirty="0"/>
              <a:t>Partners: </a:t>
            </a:r>
          </a:p>
          <a:p>
            <a:pPr lvl="1" indent="-280889" eaLnBrk="1" hangingPunct="1">
              <a:lnSpc>
                <a:spcPct val="80000"/>
              </a:lnSpc>
              <a:spcBef>
                <a:spcPts val="480"/>
              </a:spcBef>
            </a:pPr>
            <a:r>
              <a:rPr lang="en-US" dirty="0" smtClean="0">
                <a:latin typeface="Times New Roman" pitchFamily="18" charset="0"/>
                <a:cs typeface="Times New Roman" pitchFamily="18" charset="0"/>
              </a:rPr>
              <a:t>27 beneficiary grantee organizations since 2006</a:t>
            </a:r>
          </a:p>
          <a:p>
            <a:pPr lvl="1" indent="-280889" eaLnBrk="1" hangingPunct="1">
              <a:lnSpc>
                <a:spcPct val="80000"/>
              </a:lnSpc>
              <a:spcBef>
                <a:spcPts val="480"/>
              </a:spcBef>
            </a:pPr>
            <a:r>
              <a:rPr lang="en-US" dirty="0" smtClean="0">
                <a:latin typeface="Times New Roman" pitchFamily="18" charset="0"/>
                <a:cs typeface="Times New Roman" pitchFamily="18" charset="0"/>
              </a:rPr>
              <a:t>Alaska Peer Support Consortium </a:t>
            </a:r>
          </a:p>
          <a:p>
            <a:pPr lvl="1" indent="-280889" eaLnBrk="1" hangingPunct="1">
              <a:lnSpc>
                <a:spcPct val="80000"/>
              </a:lnSpc>
              <a:spcBef>
                <a:spcPts val="480"/>
              </a:spcBef>
            </a:pPr>
            <a:r>
              <a:rPr lang="en-US" dirty="0" smtClean="0">
                <a:latin typeface="Times New Roman" pitchFamily="18" charset="0"/>
                <a:cs typeface="Times New Roman" pitchFamily="18" charset="0"/>
              </a:rPr>
              <a:t>Divisions of Behavioral Health, Senior &amp; Disability Services, Vocational Rehabilitation</a:t>
            </a:r>
          </a:p>
          <a:p>
            <a:pPr lvl="1" indent="-280889" eaLnBrk="1" hangingPunct="1">
              <a:lnSpc>
                <a:spcPct val="80000"/>
              </a:lnSpc>
              <a:spcBef>
                <a:spcPts val="480"/>
              </a:spcBef>
            </a:pPr>
            <a:r>
              <a:rPr lang="en-US" dirty="0" smtClean="0">
                <a:latin typeface="Times New Roman" pitchFamily="18" charset="0"/>
                <a:cs typeface="Times New Roman" pitchFamily="18" charset="0"/>
              </a:rPr>
              <a:t>Trust Training Cooperative, Center for Human Development</a:t>
            </a:r>
          </a:p>
          <a:p>
            <a:pPr lvl="1" indent="-280889" eaLnBrk="1" hangingPunct="1">
              <a:lnSpc>
                <a:spcPct val="80000"/>
              </a:lnSpc>
              <a:spcBef>
                <a:spcPts val="480"/>
              </a:spcBef>
            </a:pPr>
            <a:r>
              <a:rPr lang="en-US" dirty="0" smtClean="0">
                <a:latin typeface="Times New Roman" pitchFamily="18" charset="0"/>
                <a:cs typeface="Times New Roman" pitchFamily="18" charset="0"/>
              </a:rPr>
              <a:t>Advisory Board on Alcoholism and Drug Abuse, Alaska Mental Health Board, Governors Council on Disabilities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Special Education, Alaska Commission on Aging</a:t>
            </a:r>
          </a:p>
        </p:txBody>
      </p:sp>
      <p:sp>
        <p:nvSpPr>
          <p:cNvPr id="2" name="Slide Number Placeholder 1"/>
          <p:cNvSpPr>
            <a:spLocks noGrp="1"/>
          </p:cNvSpPr>
          <p:nvPr>
            <p:ph type="sldNum" sz="quarter" idx="10"/>
          </p:nvPr>
        </p:nvSpPr>
        <p:spPr>
          <a:xfrm>
            <a:off x="3602182" y="6172200"/>
            <a:ext cx="2570018" cy="476250"/>
          </a:xfrm>
        </p:spPr>
        <p:txBody>
          <a:bodyPr/>
          <a:lstStyle/>
          <a:p>
            <a:pPr>
              <a:defRPr/>
            </a:pPr>
            <a:fld id="{2B239427-2449-4BBA-881C-98646204B715}"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2"/>
            <a:ext cx="7696200" cy="569259"/>
          </a:xfrm>
        </p:spPr>
        <p:txBody>
          <a:bodyPr/>
          <a:lstStyle/>
          <a:p>
            <a:r>
              <a:rPr lang="en-US" dirty="0" smtClean="0"/>
              <a:t>Strategic Thinking</a:t>
            </a:r>
            <a:endParaRPr lang="en-US" dirty="0"/>
          </a:p>
        </p:txBody>
      </p:sp>
      <p:sp>
        <p:nvSpPr>
          <p:cNvPr id="3" name="Content Placeholder 2"/>
          <p:cNvSpPr>
            <a:spLocks noGrp="1"/>
          </p:cNvSpPr>
          <p:nvPr>
            <p:ph idx="1"/>
          </p:nvPr>
        </p:nvSpPr>
        <p:spPr>
          <a:xfrm>
            <a:off x="762000" y="1008529"/>
            <a:ext cx="7848600" cy="4267200"/>
          </a:xfrm>
        </p:spPr>
        <p:txBody>
          <a:bodyPr/>
          <a:lstStyle/>
          <a:p>
            <a:pPr marL="347350" lvl="1" indent="-347350" eaLnBrk="1" hangingPunct="1">
              <a:lnSpc>
                <a:spcPct val="80000"/>
              </a:lnSpc>
              <a:spcBef>
                <a:spcPts val="672"/>
              </a:spcBef>
              <a:buFont typeface="Arial" pitchFamily="34" charset="0"/>
              <a:buChar char="•"/>
            </a:pPr>
            <a:r>
              <a:rPr lang="en-US" sz="2600" dirty="0"/>
              <a:t>Funding and technical assistance to support safety, effectiveness and sustainability of peer programs and services throughout Alaska</a:t>
            </a:r>
          </a:p>
          <a:p>
            <a:pPr marL="347350" lvl="1" indent="-347350" eaLnBrk="1" hangingPunct="1">
              <a:lnSpc>
                <a:spcPct val="80000"/>
              </a:lnSpc>
              <a:spcBef>
                <a:spcPts val="672"/>
              </a:spcBef>
              <a:buFont typeface="Arial" pitchFamily="34" charset="0"/>
              <a:buChar char="•"/>
            </a:pPr>
            <a:r>
              <a:rPr lang="en-US" sz="2600" dirty="0"/>
              <a:t>Effective collaborations across service system, advocacy groups and coalitions</a:t>
            </a:r>
          </a:p>
          <a:p>
            <a:pPr marL="347350" lvl="1" indent="-347350" eaLnBrk="1" hangingPunct="1">
              <a:lnSpc>
                <a:spcPct val="80000"/>
              </a:lnSpc>
              <a:spcBef>
                <a:spcPts val="672"/>
              </a:spcBef>
              <a:buFont typeface="Arial" pitchFamily="34" charset="0"/>
              <a:buChar char="•"/>
            </a:pPr>
            <a:r>
              <a:rPr lang="en-US" sz="2600" dirty="0"/>
              <a:t>Training and education for peer support workforce</a:t>
            </a:r>
          </a:p>
          <a:p>
            <a:pPr marL="347350" lvl="1" indent="-347350" eaLnBrk="1" hangingPunct="1">
              <a:lnSpc>
                <a:spcPct val="80000"/>
              </a:lnSpc>
              <a:spcBef>
                <a:spcPts val="672"/>
              </a:spcBef>
              <a:buFont typeface="Arial" pitchFamily="34" charset="0"/>
              <a:buChar char="•"/>
            </a:pPr>
            <a:r>
              <a:rPr lang="en-US" sz="2600" dirty="0"/>
              <a:t>Integration of peer support specialists across service delivery systems</a:t>
            </a:r>
          </a:p>
          <a:p>
            <a:pPr marL="347350" lvl="1" indent="-347350" eaLnBrk="1" hangingPunct="1">
              <a:lnSpc>
                <a:spcPct val="80000"/>
              </a:lnSpc>
              <a:spcBef>
                <a:spcPts val="672"/>
              </a:spcBef>
              <a:buFont typeface="Arial" pitchFamily="34" charset="0"/>
              <a:buChar char="•"/>
            </a:pPr>
            <a:r>
              <a:rPr lang="en-US" sz="2600" dirty="0"/>
              <a:t>Mini Grants to improve beneficiaries’ quality of life </a:t>
            </a:r>
          </a:p>
          <a:p>
            <a:pPr marL="347350" lvl="1" indent="-347350" eaLnBrk="1" hangingPunct="1">
              <a:lnSpc>
                <a:spcPct val="80000"/>
              </a:lnSpc>
              <a:spcBef>
                <a:spcPts val="672"/>
              </a:spcBef>
              <a:buFont typeface="Arial" pitchFamily="34" charset="0"/>
              <a:buChar char="•"/>
            </a:pPr>
            <a:r>
              <a:rPr lang="en-US" sz="2600" dirty="0"/>
              <a:t>Small Project Grants for small, beneficiary-focused projects </a:t>
            </a:r>
          </a:p>
          <a:p>
            <a:pPr marL="0" indent="0">
              <a:buNone/>
            </a:pPr>
            <a:endParaRPr lang="en-US" dirty="0"/>
          </a:p>
        </p:txBody>
      </p:sp>
      <p:sp>
        <p:nvSpPr>
          <p:cNvPr id="5" name="Slide Number Placeholder 4"/>
          <p:cNvSpPr>
            <a:spLocks noGrp="1"/>
          </p:cNvSpPr>
          <p:nvPr>
            <p:ph type="sldNum" sz="quarter" idx="10"/>
          </p:nvPr>
        </p:nvSpPr>
        <p:spPr>
          <a:xfrm>
            <a:off x="3463636" y="6172200"/>
            <a:ext cx="2708564" cy="476250"/>
          </a:xfrm>
        </p:spPr>
        <p:txBody>
          <a:bodyPr/>
          <a:lstStyle/>
          <a:p>
            <a:pPr>
              <a:defRPr/>
            </a:pPr>
            <a:fld id="{2B239427-2449-4BBA-881C-98646204B715}" type="slidenum">
              <a:rPr lang="en-US" smtClean="0"/>
              <a:pPr>
                <a:defRPr/>
              </a:pPr>
              <a:t>33</a:t>
            </a:fld>
            <a:endParaRPr lang="en-US" dirty="0"/>
          </a:p>
        </p:txBody>
      </p:sp>
    </p:spTree>
    <p:extLst>
      <p:ext uri="{BB962C8B-B14F-4D97-AF65-F5344CB8AC3E}">
        <p14:creationId xmlns:p14="http://schemas.microsoft.com/office/powerpoint/2010/main" val="28895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txBox="1">
            <a:spLocks noGrp="1"/>
          </p:cNvSpPr>
          <p:nvPr/>
        </p:nvSpPr>
        <p:spPr bwMode="auto">
          <a:xfrm>
            <a:off x="3463636" y="6096000"/>
            <a:ext cx="2563091" cy="476250"/>
          </a:xfrm>
          <a:prstGeom prst="rect">
            <a:avLst/>
          </a:prstGeom>
          <a:noFill/>
          <a:ln w="9525">
            <a:noFill/>
            <a:miter lim="800000"/>
            <a:headEnd/>
            <a:tailEnd/>
          </a:ln>
        </p:spPr>
        <p:txBody>
          <a:bodyPr lIns="91407" tIns="45704" rIns="91407" bIns="45704"/>
          <a:lstStyle/>
          <a:p>
            <a:pPr algn="ctr"/>
            <a:fld id="{67D5B201-EDAF-495A-B3CD-DD444185CE93}" type="slidenum">
              <a:rPr lang="en-US" sz="1000">
                <a:solidFill>
                  <a:srgbClr val="660066"/>
                </a:solidFill>
                <a:latin typeface="Times New Roman" pitchFamily="18" charset="0"/>
                <a:cs typeface="Times New Roman" pitchFamily="18" charset="0"/>
              </a:rPr>
              <a:pPr algn="ctr"/>
              <a:t>34</a:t>
            </a:fld>
            <a:endParaRPr lang="en-US" sz="1000" dirty="0">
              <a:solidFill>
                <a:srgbClr val="660066"/>
              </a:solidFill>
              <a:latin typeface="Times New Roman" pitchFamily="18" charset="0"/>
              <a:cs typeface="Times New Roman" pitchFamily="18" charset="0"/>
            </a:endParaRPr>
          </a:p>
        </p:txBody>
      </p:sp>
      <p:sp>
        <p:nvSpPr>
          <p:cNvPr id="39939" name="Rectangle 2"/>
          <p:cNvSpPr>
            <a:spLocks noGrp="1" noChangeArrowheads="1"/>
          </p:cNvSpPr>
          <p:nvPr>
            <p:ph type="title" idx="4294967295"/>
          </p:nvPr>
        </p:nvSpPr>
        <p:spPr>
          <a:xfrm>
            <a:off x="897082" y="268941"/>
            <a:ext cx="7696200" cy="672353"/>
          </a:xfrm>
        </p:spPr>
        <p:txBody>
          <a:bodyPr/>
          <a:lstStyle/>
          <a:p>
            <a:pPr eaLnBrk="1" hangingPunct="1"/>
            <a:r>
              <a:rPr lang="en-US" dirty="0" smtClean="0">
                <a:latin typeface="Franklin Gothic Medium" pitchFamily="34" charset="0"/>
              </a:rPr>
              <a:t>Results for Beneficiaries</a:t>
            </a:r>
          </a:p>
        </p:txBody>
      </p:sp>
      <p:sp>
        <p:nvSpPr>
          <p:cNvPr id="39940" name="Rectangle 3"/>
          <p:cNvSpPr>
            <a:spLocks noGrp="1" noChangeArrowheads="1"/>
          </p:cNvSpPr>
          <p:nvPr>
            <p:ph type="body" idx="4294967295"/>
          </p:nvPr>
        </p:nvSpPr>
        <p:spPr>
          <a:xfrm>
            <a:off x="820882" y="1008529"/>
            <a:ext cx="7848600" cy="4724400"/>
          </a:xfrm>
        </p:spPr>
        <p:txBody>
          <a:bodyPr/>
          <a:lstStyle/>
          <a:p>
            <a:pPr eaLnBrk="1" hangingPunct="1">
              <a:lnSpc>
                <a:spcPct val="80000"/>
              </a:lnSpc>
              <a:buFont typeface="Times" pitchFamily="18" charset="0"/>
              <a:buChar char="•"/>
            </a:pPr>
            <a:r>
              <a:rPr lang="en-US" sz="2600" dirty="0">
                <a:latin typeface="Times New Roman" pitchFamily="18" charset="0"/>
                <a:cs typeface="Times New Roman" pitchFamily="18" charset="0"/>
              </a:rPr>
              <a:t>Promotes recovery, stability and wellness</a:t>
            </a:r>
          </a:p>
          <a:p>
            <a:pPr eaLnBrk="1" hangingPunct="1">
              <a:lnSpc>
                <a:spcPct val="80000"/>
              </a:lnSpc>
              <a:buFont typeface="Times" pitchFamily="18" charset="0"/>
              <a:buChar char="•"/>
            </a:pPr>
            <a:r>
              <a:rPr lang="en-US" sz="2600" dirty="0">
                <a:latin typeface="Times New Roman" pitchFamily="18" charset="0"/>
                <a:cs typeface="Times New Roman" pitchFamily="18" charset="0"/>
              </a:rPr>
              <a:t>Provides sense of empowerment and connection</a:t>
            </a:r>
          </a:p>
          <a:p>
            <a:pPr eaLnBrk="1" hangingPunct="1">
              <a:lnSpc>
                <a:spcPct val="80000"/>
              </a:lnSpc>
              <a:buFont typeface="Times" pitchFamily="18" charset="0"/>
              <a:buChar char="•"/>
            </a:pPr>
            <a:r>
              <a:rPr lang="en-US" sz="2600" dirty="0">
                <a:latin typeface="Times New Roman" pitchFamily="18" charset="0"/>
                <a:cs typeface="Times New Roman" pitchFamily="18" charset="0"/>
              </a:rPr>
              <a:t>Reinforces consumer choice in managing recovery </a:t>
            </a:r>
          </a:p>
          <a:p>
            <a:pPr eaLnBrk="1" hangingPunct="1">
              <a:lnSpc>
                <a:spcPct val="80000"/>
              </a:lnSpc>
              <a:buFont typeface="Times" pitchFamily="18" charset="0"/>
              <a:buChar char="•"/>
            </a:pPr>
            <a:r>
              <a:rPr lang="en-US" sz="2600" dirty="0">
                <a:latin typeface="Times New Roman" pitchFamily="18" charset="0"/>
                <a:cs typeface="Times New Roman" pitchFamily="18" charset="0"/>
              </a:rPr>
              <a:t>Wide range of beneficiary-led programs statewide</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peer-support services</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recovery-community support programs</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housing</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clubhouses </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drop-in centers</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community outreach and engagement</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illness self-management</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alternatives to residential treatment </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supported employment</a:t>
            </a:r>
          </a:p>
          <a:p>
            <a:pPr lvl="1" eaLnBrk="1" hangingPunct="1">
              <a:lnSpc>
                <a:spcPct val="80000"/>
              </a:lnSpc>
              <a:buFont typeface="Times New Roman" pitchFamily="18" charset="0"/>
              <a:buChar char="‒"/>
            </a:pPr>
            <a:r>
              <a:rPr lang="en-US" sz="2000" dirty="0">
                <a:latin typeface="Times New Roman" pitchFamily="18" charset="0"/>
                <a:cs typeface="Times New Roman" pitchFamily="18" charset="0"/>
              </a:rPr>
              <a:t>training and education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990600" y="304800"/>
            <a:ext cx="7696200" cy="838200"/>
          </a:xfrm>
        </p:spPr>
        <p:txBody>
          <a:bodyPr/>
          <a:lstStyle/>
          <a:p>
            <a:pPr eaLnBrk="1" hangingPunct="1"/>
            <a:r>
              <a:rPr lang="en-US" dirty="0" smtClean="0"/>
              <a:t>Ahead in FY14</a:t>
            </a:r>
          </a:p>
        </p:txBody>
      </p:sp>
      <p:sp>
        <p:nvSpPr>
          <p:cNvPr id="40964" name="Rectangle 3"/>
          <p:cNvSpPr>
            <a:spLocks noGrp="1" noChangeArrowheads="1"/>
          </p:cNvSpPr>
          <p:nvPr>
            <p:ph type="body" idx="1"/>
          </p:nvPr>
        </p:nvSpPr>
        <p:spPr>
          <a:xfrm>
            <a:off x="685800" y="1143000"/>
            <a:ext cx="8001000" cy="4876800"/>
          </a:xfrm>
        </p:spPr>
        <p:txBody>
          <a:bodyPr/>
          <a:lstStyle/>
          <a:p>
            <a:pPr defTabSz="1044207" eaLnBrk="1" hangingPunct="1">
              <a:lnSpc>
                <a:spcPct val="80000"/>
              </a:lnSpc>
              <a:buNone/>
              <a:tabLst>
                <a:tab pos="4570395" algn="r"/>
                <a:tab pos="5484476" algn="r"/>
                <a:tab pos="6341424" algn="r"/>
                <a:tab pos="7312635" algn="r"/>
              </a:tabLst>
            </a:pPr>
            <a:r>
              <a:rPr lang="en-US" sz="1400" dirty="0"/>
              <a:t>		</a:t>
            </a:r>
            <a:r>
              <a:rPr lang="en-US" sz="1300" dirty="0"/>
              <a:t>                          </a:t>
            </a:r>
            <a:r>
              <a:rPr lang="en-US" sz="1300" u="sng" dirty="0">
                <a:solidFill>
                  <a:srgbClr val="C5900D"/>
                </a:solidFill>
              </a:rPr>
              <a:t>Trustee Recommended:</a:t>
            </a:r>
            <a:r>
              <a:rPr lang="en-US" sz="1300" dirty="0"/>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dirty="0" smtClean="0">
                <a:solidFill>
                  <a:srgbClr val="C5900D"/>
                </a:solidFill>
              </a:rPr>
              <a:t>    </a:t>
            </a:r>
            <a:r>
              <a:rPr lang="en-US" sz="1300" u="sng" dirty="0" smtClean="0"/>
              <a:t>Gov</a:t>
            </a:r>
            <a:r>
              <a:rPr lang="en-US" sz="1300" u="sng" dirty="0"/>
              <a:t>. GF/MH</a:t>
            </a:r>
          </a:p>
          <a:p>
            <a:pPr defTabSz="1044207" eaLnBrk="1" hangingPunct="1">
              <a:lnSpc>
                <a:spcPct val="80000"/>
              </a:lnSpc>
              <a:buNone/>
              <a:tabLst>
                <a:tab pos="4570395" algn="r"/>
                <a:tab pos="5484476" algn="r"/>
                <a:tab pos="6341424" algn="r"/>
                <a:tab pos="7312635" algn="r"/>
              </a:tabLst>
            </a:pPr>
            <a:r>
              <a:rPr lang="en-US" sz="1500" u="sng" dirty="0"/>
              <a:t>Grant Funds for Projects</a:t>
            </a:r>
            <a:r>
              <a:rPr lang="en-US" sz="1400" dirty="0"/>
              <a:t>		</a:t>
            </a:r>
            <a:endParaRPr lang="en-US" sz="1400" u="sng" dirty="0"/>
          </a:p>
          <a:p>
            <a:pPr defTabSz="1044207" eaLnBrk="1" hangingPunct="1">
              <a:spcBef>
                <a:spcPct val="0"/>
              </a:spcBef>
              <a:buFont typeface="Adobe Caslon Pro Bold" pitchFamily="18" charset="0"/>
              <a:buChar char="•"/>
              <a:tabLst>
                <a:tab pos="4570395" algn="r"/>
                <a:tab pos="5484476" algn="r"/>
                <a:tab pos="6341424" algn="r"/>
                <a:tab pos="7312635" algn="r"/>
              </a:tabLst>
            </a:pPr>
            <a:r>
              <a:rPr lang="en-US" sz="1400" dirty="0"/>
              <a:t>BPI Program Grants</a:t>
            </a:r>
            <a:r>
              <a:rPr lang="en-US" sz="1400" dirty="0">
                <a:solidFill>
                  <a:srgbClr val="C5900D"/>
                </a:solidFill>
              </a:rPr>
              <a:t>		$1,620.0</a:t>
            </a:r>
          </a:p>
          <a:p>
            <a:pPr defTabSz="1044207" eaLnBrk="1" hangingPunct="1">
              <a:lnSpc>
                <a:spcPct val="80000"/>
              </a:lnSpc>
              <a:spcBef>
                <a:spcPct val="40000"/>
              </a:spcBef>
              <a:buClr>
                <a:srgbClr val="C5900D"/>
              </a:buClr>
              <a:buNone/>
              <a:tabLst>
                <a:tab pos="4570395" algn="r"/>
                <a:tab pos="5484476" algn="r"/>
                <a:tab pos="6341424" algn="r"/>
                <a:tab pos="7312635" algn="r"/>
              </a:tabLst>
            </a:pPr>
            <a:r>
              <a:rPr lang="en-US" sz="1500" u="sng" dirty="0"/>
              <a:t>Technical Assistance (TA)</a:t>
            </a:r>
          </a:p>
          <a:p>
            <a:pPr defTabSz="1044207" eaLnBrk="1" hangingPunct="1">
              <a:lnSpc>
                <a:spcPct val="80000"/>
              </a:lnSpc>
              <a:spcBef>
                <a:spcPts val="312"/>
              </a:spcBef>
              <a:buClr>
                <a:srgbClr val="660066"/>
              </a:buClr>
              <a:tabLst>
                <a:tab pos="4570395" algn="r"/>
                <a:tab pos="5484476" algn="r"/>
                <a:tab pos="6341424" algn="r"/>
                <a:tab pos="7312635" algn="r"/>
              </a:tabLst>
            </a:pPr>
            <a:r>
              <a:rPr lang="en-US" sz="1400" dirty="0"/>
              <a:t>TA for beneficiary groups &amp; agencies		</a:t>
            </a:r>
            <a:r>
              <a:rPr lang="en-US" sz="1400" dirty="0">
                <a:solidFill>
                  <a:srgbClr val="C5900D"/>
                </a:solidFill>
              </a:rPr>
              <a:t>265.0</a:t>
            </a:r>
          </a:p>
          <a:p>
            <a:pPr defTabSz="1044207" eaLnBrk="1" hangingPunct="1">
              <a:lnSpc>
                <a:spcPct val="80000"/>
              </a:lnSpc>
              <a:spcBef>
                <a:spcPts val="312"/>
              </a:spcBef>
              <a:buClr>
                <a:srgbClr val="660066"/>
              </a:buClr>
              <a:tabLst>
                <a:tab pos="4570395" algn="r"/>
                <a:tab pos="5484476" algn="r"/>
                <a:tab pos="6341424" algn="r"/>
                <a:tab pos="7312635" algn="r"/>
              </a:tabLst>
            </a:pPr>
            <a:r>
              <a:rPr lang="en-US" sz="1400" dirty="0"/>
              <a:t>Partners in Policymaking	</a:t>
            </a:r>
            <a:r>
              <a:rPr lang="en-US" sz="1400" dirty="0">
                <a:solidFill>
                  <a:srgbClr val="C5900D"/>
                </a:solidFill>
              </a:rPr>
              <a:t>$200.0</a:t>
            </a:r>
          </a:p>
          <a:p>
            <a:pPr defTabSz="1044207" eaLnBrk="1" hangingPunct="1">
              <a:lnSpc>
                <a:spcPct val="80000"/>
              </a:lnSpc>
              <a:spcBef>
                <a:spcPct val="40000"/>
              </a:spcBef>
              <a:buClr>
                <a:srgbClr val="C5900D"/>
              </a:buClr>
              <a:buNone/>
              <a:tabLst>
                <a:tab pos="4570395" algn="r"/>
                <a:tab pos="5484476" algn="r"/>
                <a:tab pos="6341424" algn="r"/>
                <a:tab pos="7312635" algn="r"/>
              </a:tabLst>
            </a:pPr>
            <a:r>
              <a:rPr lang="en-US" sz="1500" u="sng" dirty="0"/>
              <a:t>Program Management</a:t>
            </a:r>
            <a:endParaRPr lang="en-US" sz="1500" dirty="0">
              <a:solidFill>
                <a:srgbClr val="C5900D"/>
              </a:solidFill>
            </a:endParaRPr>
          </a:p>
          <a:p>
            <a:pPr defTabSz="1044207" eaLnBrk="1" hangingPunct="1">
              <a:lnSpc>
                <a:spcPct val="80000"/>
              </a:lnSpc>
              <a:tabLst>
                <a:tab pos="4570395" algn="r"/>
                <a:tab pos="5484476" algn="r"/>
                <a:tab pos="6341424" algn="r"/>
                <a:tab pos="7312635" algn="r"/>
              </a:tabLst>
            </a:pPr>
            <a:r>
              <a:rPr lang="en-US" sz="1400" dirty="0"/>
              <a:t>Initiative Administration</a:t>
            </a:r>
            <a:r>
              <a:rPr lang="en-US" sz="1400" dirty="0">
                <a:solidFill>
                  <a:srgbClr val="C5900D"/>
                </a:solidFill>
              </a:rPr>
              <a:t>	      	100.0</a:t>
            </a:r>
          </a:p>
          <a:p>
            <a:pPr defTabSz="1044207" eaLnBrk="1" hangingPunct="1">
              <a:lnSpc>
                <a:spcPct val="80000"/>
              </a:lnSpc>
              <a:tabLst>
                <a:tab pos="4570395" algn="r"/>
                <a:tab pos="5484476" algn="r"/>
                <a:tab pos="6341424" algn="r"/>
                <a:tab pos="7312635" algn="r"/>
              </a:tabLst>
            </a:pPr>
            <a:r>
              <a:rPr lang="en-US" sz="1400" dirty="0"/>
              <a:t>Beneficiary &amp; family leadership conference</a:t>
            </a:r>
            <a:r>
              <a:rPr lang="en-US" sz="1400" dirty="0">
                <a:solidFill>
                  <a:srgbClr val="C5900D"/>
                </a:solidFill>
              </a:rPr>
              <a:t>		 80.0</a:t>
            </a:r>
          </a:p>
          <a:p>
            <a:pPr defTabSz="1044207" eaLnBrk="1" hangingPunct="1">
              <a:lnSpc>
                <a:spcPct val="80000"/>
              </a:lnSpc>
              <a:tabLst>
                <a:tab pos="4570395" algn="r"/>
                <a:tab pos="5484476" algn="r"/>
                <a:tab pos="6341424" algn="r"/>
                <a:tab pos="7312635" algn="r"/>
              </a:tabLst>
            </a:pPr>
            <a:r>
              <a:rPr lang="en-US" sz="1400" dirty="0"/>
              <a:t>Evaluation</a:t>
            </a:r>
            <a:r>
              <a:rPr lang="en-US" sz="1400" dirty="0">
                <a:solidFill>
                  <a:srgbClr val="C5900D"/>
                </a:solidFill>
              </a:rPr>
              <a:t>	         	30.0</a:t>
            </a:r>
          </a:p>
          <a:p>
            <a:pPr defTabSz="1044207" eaLnBrk="1" hangingPunct="1">
              <a:lnSpc>
                <a:spcPct val="80000"/>
              </a:lnSpc>
              <a:buNone/>
              <a:tabLst>
                <a:tab pos="4570395" algn="r"/>
                <a:tab pos="5484476" algn="r"/>
                <a:tab pos="6341424" algn="r"/>
                <a:tab pos="7312635" algn="r"/>
              </a:tabLst>
            </a:pPr>
            <a:endParaRPr lang="en-US" sz="1400" u="sng" dirty="0"/>
          </a:p>
          <a:p>
            <a:pPr defTabSz="1044207" eaLnBrk="1" hangingPunct="1">
              <a:lnSpc>
                <a:spcPct val="80000"/>
              </a:lnSpc>
              <a:buNone/>
              <a:tabLst>
                <a:tab pos="4570395" algn="r"/>
                <a:tab pos="5484476" algn="r"/>
                <a:tab pos="6341424" algn="r"/>
                <a:tab pos="7312635" algn="r"/>
              </a:tabLst>
            </a:pPr>
            <a:r>
              <a:rPr lang="en-US" sz="1500" u="sng" dirty="0"/>
              <a:t>Consumer choice &amp; expanded services</a:t>
            </a:r>
          </a:p>
          <a:p>
            <a:pPr defTabSz="1044207" eaLnBrk="1" hangingPunct="1">
              <a:lnSpc>
                <a:spcPct val="80000"/>
              </a:lnSpc>
              <a:tabLst>
                <a:tab pos="4570395" algn="r"/>
                <a:tab pos="5484476" algn="r"/>
                <a:tab pos="6341424" algn="r"/>
                <a:tab pos="7312635" algn="r"/>
              </a:tabLst>
            </a:pPr>
            <a:r>
              <a:rPr lang="en-US" sz="1400" dirty="0"/>
              <a:t>Mini Grants – Behavioral Health		</a:t>
            </a:r>
            <a:r>
              <a:rPr lang="en-US" sz="1400" dirty="0">
                <a:solidFill>
                  <a:srgbClr val="C5900D"/>
                </a:solidFill>
              </a:rPr>
              <a:t>909.6</a:t>
            </a:r>
          </a:p>
          <a:p>
            <a:pPr defTabSz="1044207" eaLnBrk="1" hangingPunct="1">
              <a:lnSpc>
                <a:spcPct val="80000"/>
              </a:lnSpc>
              <a:buClr>
                <a:srgbClr val="660066"/>
              </a:buClr>
              <a:tabLst>
                <a:tab pos="4570395" algn="r"/>
                <a:tab pos="5484476" algn="r"/>
                <a:tab pos="6341424" algn="r"/>
                <a:tab pos="7312635" algn="r"/>
              </a:tabLst>
            </a:pPr>
            <a:r>
              <a:rPr lang="en-US" sz="1400" dirty="0"/>
              <a:t>Mini Grants – Alzheimer’s Disease and Related Dementia	        </a:t>
            </a:r>
            <a:r>
              <a:rPr lang="en-US" sz="1400" dirty="0">
                <a:solidFill>
                  <a:srgbClr val="C5900D"/>
                </a:solidFill>
              </a:rPr>
              <a:t>286.3</a:t>
            </a:r>
          </a:p>
          <a:p>
            <a:pPr defTabSz="1044207" eaLnBrk="1" hangingPunct="1">
              <a:lnSpc>
                <a:spcPct val="80000"/>
              </a:lnSpc>
              <a:buClr>
                <a:srgbClr val="660066"/>
              </a:buClr>
              <a:tabLst>
                <a:tab pos="4570395" algn="r"/>
                <a:tab pos="5484476" algn="r"/>
                <a:tab pos="6341424" algn="r"/>
                <a:tab pos="7312635" algn="r"/>
              </a:tabLst>
            </a:pPr>
            <a:r>
              <a:rPr lang="en-US" sz="1400" dirty="0"/>
              <a:t>Mini Grants – Developmental Disabilities 	     </a:t>
            </a:r>
            <a:r>
              <a:rPr lang="en-US" sz="1400" dirty="0">
                <a:solidFill>
                  <a:srgbClr val="C5900D"/>
                </a:solidFill>
              </a:rPr>
              <a:t>250.3</a:t>
            </a:r>
          </a:p>
          <a:p>
            <a:pPr defTabSz="1044207" eaLnBrk="1" hangingPunct="1">
              <a:lnSpc>
                <a:spcPct val="80000"/>
              </a:lnSpc>
              <a:buClr>
                <a:srgbClr val="660066"/>
              </a:buClr>
              <a:tabLst>
                <a:tab pos="4570395" algn="r"/>
                <a:tab pos="5484476" algn="r"/>
                <a:tab pos="6341424" algn="r"/>
                <a:tab pos="7312635" algn="r"/>
              </a:tabLst>
            </a:pPr>
            <a:r>
              <a:rPr lang="en-US" sz="1400" dirty="0"/>
              <a:t>Small Projects Grants	       	</a:t>
            </a:r>
            <a:r>
              <a:rPr lang="en-US" sz="1400" dirty="0">
                <a:solidFill>
                  <a:srgbClr val="C5900D"/>
                </a:solidFill>
              </a:rPr>
              <a:t>250.0</a:t>
            </a:r>
          </a:p>
          <a:p>
            <a:pPr defTabSz="1044207" eaLnBrk="1" hangingPunct="1">
              <a:lnSpc>
                <a:spcPct val="80000"/>
              </a:lnSpc>
              <a:buClr>
                <a:srgbClr val="660066"/>
              </a:buClr>
              <a:tabLst>
                <a:tab pos="4570395" algn="r"/>
                <a:tab pos="5484476" algn="r"/>
                <a:tab pos="6341424" algn="r"/>
                <a:tab pos="7312635" algn="r"/>
              </a:tabLst>
            </a:pPr>
            <a:r>
              <a:rPr lang="en-US" sz="1400" dirty="0"/>
              <a:t>Micro-Enterprise Small Business Capital	      </a:t>
            </a:r>
            <a:r>
              <a:rPr lang="en-US" sz="1400" dirty="0">
                <a:solidFill>
                  <a:srgbClr val="C5900D"/>
                </a:solidFill>
              </a:rPr>
              <a:t>125.0		$ 25.0	</a:t>
            </a:r>
            <a:r>
              <a:rPr lang="en-US" sz="1400" dirty="0"/>
              <a:t>$25.0</a:t>
            </a:r>
            <a:r>
              <a:rPr lang="en-US" sz="1400" dirty="0">
                <a:solidFill>
                  <a:srgbClr val="C5900D"/>
                </a:solidFill>
              </a:rPr>
              <a:t>	    </a:t>
            </a:r>
          </a:p>
          <a:p>
            <a:pPr marL="0" indent="0" defTabSz="1044207" eaLnBrk="1" hangingPunct="1">
              <a:lnSpc>
                <a:spcPct val="80000"/>
              </a:lnSpc>
              <a:buClr>
                <a:srgbClr val="660066"/>
              </a:buClr>
              <a:buNone/>
              <a:tabLst>
                <a:tab pos="4570395" algn="r"/>
                <a:tab pos="5484476" algn="r"/>
                <a:tab pos="6341424" algn="r"/>
                <a:tab pos="7312635" algn="r"/>
              </a:tabLst>
            </a:pPr>
            <a:r>
              <a:rPr lang="en-US" sz="1300" dirty="0">
                <a:solidFill>
                  <a:srgbClr val="C5900D"/>
                </a:solidFill>
              </a:rPr>
              <a:t>		</a:t>
            </a:r>
            <a:r>
              <a:rPr lang="en-US" sz="1300" dirty="0">
                <a:solidFill>
                  <a:srgbClr val="FF0000"/>
                </a:solidFill>
              </a:rPr>
              <a:t>   </a:t>
            </a:r>
            <a:r>
              <a:rPr lang="en-US" sz="1300" dirty="0">
                <a:solidFill>
                  <a:srgbClr val="C5900D"/>
                </a:solidFill>
              </a:rPr>
              <a:t>	</a:t>
            </a:r>
          </a:p>
          <a:p>
            <a:pPr defTabSz="1044207" eaLnBrk="1" hangingPunct="1">
              <a:lnSpc>
                <a:spcPct val="80000"/>
              </a:lnSpc>
              <a:buNone/>
              <a:tabLst>
                <a:tab pos="4570395" algn="r"/>
                <a:tab pos="5484476" algn="r"/>
                <a:tab pos="6341424" algn="r"/>
                <a:tab pos="7312635" algn="r"/>
              </a:tabLst>
            </a:pPr>
            <a:r>
              <a:rPr lang="en-US" sz="1400" dirty="0"/>
              <a:t>		</a:t>
            </a:r>
            <a:r>
              <a:rPr lang="en-US" sz="1300" u="sng" dirty="0">
                <a:solidFill>
                  <a:srgbClr val="C5900D"/>
                </a:solidFill>
              </a:rPr>
              <a:t>Trustee Recommended:</a:t>
            </a:r>
            <a:r>
              <a:rPr lang="en-US" sz="1300" dirty="0">
                <a:solidFill>
                  <a:srgbClr val="C5900D"/>
                </a:solidFill>
              </a:rPr>
              <a:t> </a:t>
            </a:r>
            <a:r>
              <a:rPr lang="en-US" sz="1300" u="sng" dirty="0">
                <a:solidFill>
                  <a:srgbClr val="C5900D"/>
                </a:solidFill>
              </a:rPr>
              <a:t>MHTAAR</a:t>
            </a:r>
            <a:r>
              <a:rPr lang="en-US" sz="1300" dirty="0">
                <a:solidFill>
                  <a:srgbClr val="C5900D"/>
                </a:solidFill>
              </a:rPr>
              <a:t> 	</a:t>
            </a:r>
            <a:r>
              <a:rPr lang="en-US" sz="1300" u="sng" dirty="0">
                <a:solidFill>
                  <a:srgbClr val="C5900D"/>
                </a:solidFill>
              </a:rPr>
              <a:t>Authority Grant</a:t>
            </a:r>
            <a:r>
              <a:rPr lang="en-US" sz="1300" dirty="0">
                <a:solidFill>
                  <a:srgbClr val="C5900D"/>
                </a:solidFill>
              </a:rPr>
              <a:t> </a:t>
            </a:r>
            <a:r>
              <a:rPr lang="en-US" sz="1300" u="sng" dirty="0">
                <a:solidFill>
                  <a:srgbClr val="C5900D"/>
                </a:solidFill>
              </a:rPr>
              <a:t>GF/MH</a:t>
            </a:r>
            <a:r>
              <a:rPr lang="en-US" sz="1300" dirty="0">
                <a:solidFill>
                  <a:srgbClr val="C5900D"/>
                </a:solidFill>
              </a:rPr>
              <a:t>	  </a:t>
            </a:r>
            <a:r>
              <a:rPr lang="en-US" sz="1300" dirty="0" smtClean="0">
                <a:solidFill>
                  <a:srgbClr val="C5900D"/>
                </a:solidFill>
              </a:rPr>
              <a:t>    </a:t>
            </a:r>
            <a:r>
              <a:rPr lang="en-US" sz="1300" u="sng" dirty="0" smtClean="0"/>
              <a:t>Gov</a:t>
            </a:r>
            <a:r>
              <a:rPr lang="en-US" sz="1300" u="sng" dirty="0"/>
              <a:t>. GF/MH</a:t>
            </a:r>
          </a:p>
          <a:p>
            <a:pPr defTabSz="1044207" eaLnBrk="1" hangingPunct="1">
              <a:lnSpc>
                <a:spcPct val="80000"/>
              </a:lnSpc>
              <a:buNone/>
              <a:tabLst>
                <a:tab pos="4570395" algn="r"/>
                <a:tab pos="5484476" algn="r"/>
                <a:tab pos="6341424" algn="r"/>
                <a:tab pos="7312635" algn="r"/>
              </a:tabLst>
            </a:pPr>
            <a:r>
              <a:rPr lang="en-US" sz="1400" u="sng" dirty="0"/>
              <a:t>FY2014 Budget Increment Totals</a:t>
            </a:r>
            <a:r>
              <a:rPr lang="en-US" sz="1400" dirty="0"/>
              <a:t> 	</a:t>
            </a:r>
            <a:r>
              <a:rPr lang="en-US" sz="1400" dirty="0">
                <a:solidFill>
                  <a:srgbClr val="C5900D"/>
                </a:solidFill>
              </a:rPr>
              <a:t>$   575.3	  $3,540.9	          $ 25.0     </a:t>
            </a:r>
            <a:r>
              <a:rPr lang="en-US" sz="1400" dirty="0"/>
              <a:t>$25.0</a:t>
            </a:r>
            <a:r>
              <a:rPr lang="en-US" sz="1300" dirty="0"/>
              <a:t>	</a:t>
            </a:r>
            <a:r>
              <a:rPr lang="en-US" sz="1300" dirty="0">
                <a:solidFill>
                  <a:srgbClr val="C5900D"/>
                </a:solidFill>
              </a:rPr>
              <a:t>	</a:t>
            </a:r>
            <a:endParaRPr lang="en-US" sz="1300" u="sng" dirty="0">
              <a:solidFill>
                <a:srgbClr val="FF0000"/>
              </a:solidFill>
            </a:endParaRPr>
          </a:p>
          <a:p>
            <a:pPr defTabSz="1044207" eaLnBrk="1" hangingPunct="1">
              <a:spcBef>
                <a:spcPct val="0"/>
              </a:spcBef>
              <a:buNone/>
              <a:tabLst>
                <a:tab pos="2742237" algn="l"/>
                <a:tab pos="3199278" algn="l"/>
                <a:tab pos="3656316" algn="l"/>
                <a:tab pos="4570395" algn="l"/>
                <a:tab pos="5027436" algn="l"/>
                <a:tab pos="5484476" algn="l"/>
                <a:tab pos="5941515" algn="l"/>
                <a:tab pos="6517576" algn="l"/>
              </a:tabLst>
            </a:pPr>
            <a:endParaRPr lang="en-US" sz="900" b="0" i="1" dirty="0"/>
          </a:p>
          <a:p>
            <a:pPr defTabSz="1044207" eaLnBrk="1" hangingPunct="1">
              <a:spcBef>
                <a:spcPct val="0"/>
              </a:spcBef>
              <a:buNone/>
              <a:tabLst>
                <a:tab pos="2742237" algn="l"/>
                <a:tab pos="3199278" algn="l"/>
                <a:tab pos="3656316" algn="l"/>
                <a:tab pos="4570395" algn="l"/>
                <a:tab pos="5027436" algn="l"/>
                <a:tab pos="5484476" algn="l"/>
                <a:tab pos="5941515" algn="l"/>
                <a:tab pos="6517576" algn="l"/>
              </a:tabLst>
            </a:pPr>
            <a:r>
              <a:rPr lang="en-US" sz="900" i="1" dirty="0"/>
              <a:t>Funding in thousands of dollars</a:t>
            </a:r>
          </a:p>
        </p:txBody>
      </p:sp>
      <p:cxnSp>
        <p:nvCxnSpPr>
          <p:cNvPr id="3" name="Straight Connector 2"/>
          <p:cNvCxnSpPr/>
          <p:nvPr/>
        </p:nvCxnSpPr>
        <p:spPr>
          <a:xfrm>
            <a:off x="7342909" y="1219200"/>
            <a:ext cx="0" cy="4267200"/>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a:xfrm>
            <a:off x="3671457" y="6172200"/>
            <a:ext cx="2500745" cy="476250"/>
          </a:xfrm>
        </p:spPr>
        <p:txBody>
          <a:bodyPr/>
          <a:lstStyle/>
          <a:p>
            <a:pPr>
              <a:defRPr/>
            </a:pPr>
            <a:fld id="{2B239427-2449-4BBA-881C-98646204B715}"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228600"/>
            <a:ext cx="8382000" cy="1143000"/>
          </a:xfrm>
        </p:spPr>
        <p:txBody>
          <a:bodyPr/>
          <a:lstStyle/>
          <a:p>
            <a:pPr eaLnBrk="1" hangingPunct="1"/>
            <a:r>
              <a:rPr lang="en-US" dirty="0"/>
              <a:t>FY14 Joint Legislative Priorities</a:t>
            </a:r>
          </a:p>
        </p:txBody>
      </p:sp>
      <p:sp>
        <p:nvSpPr>
          <p:cNvPr id="41991" name="TextBox 7"/>
          <p:cNvSpPr txBox="1">
            <a:spLocks noChangeArrowheads="1"/>
          </p:cNvSpPr>
          <p:nvPr/>
        </p:nvSpPr>
        <p:spPr bwMode="auto">
          <a:xfrm>
            <a:off x="914400" y="1304927"/>
            <a:ext cx="7391400" cy="1876379"/>
          </a:xfrm>
          <a:prstGeom prst="rect">
            <a:avLst/>
          </a:prstGeom>
          <a:noFill/>
          <a:ln w="9525">
            <a:noFill/>
            <a:miter lim="800000"/>
            <a:headEnd/>
            <a:tailEnd/>
          </a:ln>
        </p:spPr>
        <p:txBody>
          <a:bodyPr wrap="square" lIns="91407" tIns="45704" rIns="91407" bIns="45704">
            <a:spAutoFit/>
          </a:bodyPr>
          <a:lstStyle/>
          <a:p>
            <a:pPr marL="457039" indent="-457039">
              <a:lnSpc>
                <a:spcPct val="80000"/>
              </a:lnSpc>
              <a:spcBef>
                <a:spcPts val="632"/>
              </a:spcBef>
              <a:buFont typeface="Arial" pitchFamily="34" charset="0"/>
              <a:buChar char="•"/>
            </a:pPr>
            <a:r>
              <a:rPr lang="en-US" sz="2800" b="1" dirty="0">
                <a:solidFill>
                  <a:srgbClr val="660066"/>
                </a:solidFill>
                <a:latin typeface="Times New Roman" pitchFamily="18" charset="0"/>
                <a:cs typeface="Times New Roman" pitchFamily="18" charset="0"/>
              </a:rPr>
              <a:t>Shared with all beneficiary advisory boards</a:t>
            </a:r>
          </a:p>
          <a:p>
            <a:pPr marL="914079" lvl="1" indent="-457039">
              <a:lnSpc>
                <a:spcPct val="80000"/>
              </a:lnSpc>
              <a:spcBef>
                <a:spcPts val="480"/>
              </a:spcBef>
              <a:buFont typeface="Times New Roman" pitchFamily="18" charset="0"/>
              <a:buChar char="‒"/>
            </a:pPr>
            <a:r>
              <a:rPr lang="en-US" sz="2800" b="1" dirty="0">
                <a:solidFill>
                  <a:srgbClr val="660066"/>
                </a:solidFill>
                <a:latin typeface="Times New Roman" pitchFamily="18" charset="0"/>
                <a:cs typeface="Times New Roman" pitchFamily="18" charset="0"/>
              </a:rPr>
              <a:t>long-term support services for people with disabilities</a:t>
            </a:r>
          </a:p>
          <a:p>
            <a:pPr marL="914079" lvl="1" indent="-457039">
              <a:lnSpc>
                <a:spcPct val="80000"/>
              </a:lnSpc>
              <a:spcBef>
                <a:spcPts val="480"/>
              </a:spcBef>
              <a:buFont typeface="Times New Roman" pitchFamily="18" charset="0"/>
              <a:buChar char="‒"/>
            </a:pPr>
            <a:r>
              <a:rPr lang="en-US" sz="2800" b="1" dirty="0">
                <a:solidFill>
                  <a:srgbClr val="660066"/>
                </a:solidFill>
                <a:latin typeface="Times New Roman" pitchFamily="18" charset="0"/>
                <a:cs typeface="Times New Roman" pitchFamily="18" charset="0"/>
              </a:rPr>
              <a:t>Complex Behaviors Collaborative</a:t>
            </a:r>
          </a:p>
          <a:p>
            <a:endParaRPr lang="en-US" dirty="0"/>
          </a:p>
        </p:txBody>
      </p:sp>
      <p:grpSp>
        <p:nvGrpSpPr>
          <p:cNvPr id="2" name="Group 1"/>
          <p:cNvGrpSpPr/>
          <p:nvPr/>
        </p:nvGrpSpPr>
        <p:grpSpPr>
          <a:xfrm>
            <a:off x="1981200" y="3463042"/>
            <a:ext cx="4572000" cy="1952625"/>
            <a:chOff x="1981200" y="3463040"/>
            <a:chExt cx="4572000" cy="1952625"/>
          </a:xfrm>
        </p:grpSpPr>
        <p:pic>
          <p:nvPicPr>
            <p:cNvPr id="41989" name="Picture 8" descr="ABADA.png"/>
            <p:cNvPicPr>
              <a:picLocks noChangeAspect="1"/>
            </p:cNvPicPr>
            <p:nvPr/>
          </p:nvPicPr>
          <p:blipFill>
            <a:blip r:embed="rId2" cstate="print"/>
            <a:srcRect/>
            <a:stretch>
              <a:fillRect/>
            </a:stretch>
          </p:blipFill>
          <p:spPr bwMode="auto">
            <a:xfrm>
              <a:off x="1981200" y="3463040"/>
              <a:ext cx="2076450" cy="1952625"/>
            </a:xfrm>
            <a:prstGeom prst="rect">
              <a:avLst/>
            </a:prstGeom>
            <a:noFill/>
            <a:ln w="9525">
              <a:noFill/>
              <a:miter lim="800000"/>
              <a:headEnd/>
              <a:tailEnd/>
            </a:ln>
          </p:spPr>
        </p:pic>
        <p:pic>
          <p:nvPicPr>
            <p:cNvPr id="41992" name="Picture 9"/>
            <p:cNvPicPr>
              <a:picLocks noChangeAspect="1" noChangeArrowheads="1"/>
            </p:cNvPicPr>
            <p:nvPr/>
          </p:nvPicPr>
          <p:blipFill>
            <a:blip r:embed="rId3" cstate="print"/>
            <a:srcRect/>
            <a:stretch>
              <a:fillRect/>
            </a:stretch>
          </p:blipFill>
          <p:spPr bwMode="auto">
            <a:xfrm>
              <a:off x="4442399" y="3509944"/>
              <a:ext cx="1935602" cy="838200"/>
            </a:xfrm>
            <a:prstGeom prst="rect">
              <a:avLst/>
            </a:prstGeom>
            <a:noFill/>
            <a:ln w="9525">
              <a:noFill/>
              <a:miter lim="800000"/>
              <a:headEnd/>
              <a:tailEnd/>
            </a:ln>
          </p:spPr>
        </p:pic>
        <p:sp>
          <p:nvSpPr>
            <p:cNvPr id="9" name="TextBox 8"/>
            <p:cNvSpPr txBox="1"/>
            <p:nvPr/>
          </p:nvSpPr>
          <p:spPr>
            <a:xfrm>
              <a:off x="4267200" y="4767244"/>
              <a:ext cx="2286000" cy="646331"/>
            </a:xfrm>
            <a:prstGeom prst="rect">
              <a:avLst/>
            </a:prstGeom>
            <a:noFill/>
          </p:spPr>
          <p:txBody>
            <a:bodyPr wrap="square" rtlCol="0">
              <a:spAutoFit/>
            </a:bodyPr>
            <a:lstStyle/>
            <a:p>
              <a:pPr algn="ctr"/>
              <a:r>
                <a:rPr lang="en-US" dirty="0" smtClean="0"/>
                <a:t>Alaska Commission on Aging</a:t>
              </a:r>
              <a:endParaRPr lang="en-US" dirty="0"/>
            </a:p>
          </p:txBody>
        </p:sp>
      </p:grpSp>
      <p:sp>
        <p:nvSpPr>
          <p:cNvPr id="3" name="Slide Number Placeholder 2"/>
          <p:cNvSpPr>
            <a:spLocks noGrp="1"/>
          </p:cNvSpPr>
          <p:nvPr>
            <p:ph type="sldNum" sz="quarter" idx="10"/>
          </p:nvPr>
        </p:nvSpPr>
        <p:spPr/>
        <p:txBody>
          <a:bodyPr/>
          <a:lstStyle/>
          <a:p>
            <a:pPr>
              <a:defRPr/>
            </a:pPr>
            <a:fld id="{2B239427-2449-4BBA-881C-98646204B715}"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990600" y="457200"/>
            <a:ext cx="7696200" cy="762000"/>
          </a:xfrm>
        </p:spPr>
        <p:txBody>
          <a:bodyPr/>
          <a:lstStyle/>
          <a:p>
            <a:r>
              <a:rPr lang="en-US" dirty="0" smtClean="0"/>
              <a:t>Thank You</a:t>
            </a:r>
          </a:p>
        </p:txBody>
      </p:sp>
      <p:sp>
        <p:nvSpPr>
          <p:cNvPr id="43011" name="Content Placeholder 3"/>
          <p:cNvSpPr>
            <a:spLocks noGrp="1"/>
          </p:cNvSpPr>
          <p:nvPr>
            <p:ph idx="1"/>
          </p:nvPr>
        </p:nvSpPr>
        <p:spPr>
          <a:xfrm>
            <a:off x="914400" y="1143003"/>
            <a:ext cx="7848600" cy="4678363"/>
          </a:xfrm>
        </p:spPr>
        <p:txBody>
          <a:bodyPr/>
          <a:lstStyle/>
          <a:p>
            <a:pPr>
              <a:buFontTx/>
              <a:buNone/>
            </a:pPr>
            <a:r>
              <a:rPr lang="en-US" sz="2000" u="sng" dirty="0"/>
              <a:t>Contacts: </a:t>
            </a:r>
          </a:p>
          <a:p>
            <a:pPr>
              <a:spcBef>
                <a:spcPct val="0"/>
              </a:spcBef>
              <a:buFontTx/>
              <a:buNone/>
            </a:pPr>
            <a:endParaRPr lang="en-US" sz="2000" dirty="0"/>
          </a:p>
          <a:p>
            <a:pPr>
              <a:spcBef>
                <a:spcPct val="0"/>
              </a:spcBef>
              <a:buFontTx/>
              <a:buNone/>
            </a:pPr>
            <a:r>
              <a:rPr lang="en-US" sz="2000" dirty="0"/>
              <a:t>Jeff Jessee, Chief Executive Officer</a:t>
            </a:r>
          </a:p>
          <a:p>
            <a:pPr>
              <a:spcBef>
                <a:spcPct val="0"/>
              </a:spcBef>
              <a:buFontTx/>
              <a:buNone/>
            </a:pPr>
            <a:r>
              <a:rPr lang="en-US" sz="2000" dirty="0"/>
              <a:t>jeff.jessee@alaska.gov </a:t>
            </a:r>
          </a:p>
          <a:p>
            <a:pPr>
              <a:spcBef>
                <a:spcPct val="0"/>
              </a:spcBef>
              <a:buFontTx/>
              <a:buNone/>
            </a:pPr>
            <a:r>
              <a:rPr lang="en-US" sz="2000" dirty="0"/>
              <a:t>907-269-7963</a:t>
            </a:r>
          </a:p>
          <a:p>
            <a:pPr>
              <a:spcBef>
                <a:spcPct val="0"/>
              </a:spcBef>
              <a:buFontTx/>
              <a:buNone/>
            </a:pPr>
            <a:endParaRPr lang="en-US" sz="2000" dirty="0"/>
          </a:p>
          <a:p>
            <a:pPr>
              <a:spcBef>
                <a:spcPct val="0"/>
              </a:spcBef>
              <a:buFontTx/>
              <a:buNone/>
            </a:pPr>
            <a:r>
              <a:rPr lang="en-US" sz="2000" dirty="0"/>
              <a:t>Delisa Culpepper, Chief Operating Officer</a:t>
            </a:r>
          </a:p>
          <a:p>
            <a:pPr>
              <a:spcBef>
                <a:spcPct val="0"/>
              </a:spcBef>
              <a:buFontTx/>
              <a:buNone/>
            </a:pPr>
            <a:r>
              <a:rPr lang="en-US" sz="2000" dirty="0"/>
              <a:t>delisa.culpepper@alaska.gov</a:t>
            </a:r>
          </a:p>
          <a:p>
            <a:pPr>
              <a:spcBef>
                <a:spcPct val="0"/>
              </a:spcBef>
              <a:buFontTx/>
              <a:buNone/>
            </a:pPr>
            <a:r>
              <a:rPr lang="en-US" sz="2000" dirty="0"/>
              <a:t>907-269-7965</a:t>
            </a:r>
          </a:p>
          <a:p>
            <a:pPr>
              <a:spcBef>
                <a:spcPct val="0"/>
              </a:spcBef>
              <a:buFontTx/>
              <a:buNone/>
            </a:pPr>
            <a:endParaRPr lang="en-US" sz="2000" dirty="0"/>
          </a:p>
          <a:p>
            <a:pPr>
              <a:spcBef>
                <a:spcPct val="0"/>
              </a:spcBef>
              <a:buFontTx/>
              <a:buNone/>
            </a:pPr>
            <a:endParaRPr lang="en-US" sz="2000" dirty="0"/>
          </a:p>
          <a:p>
            <a:pPr>
              <a:spcBef>
                <a:spcPct val="0"/>
              </a:spcBef>
              <a:buFontTx/>
              <a:buNone/>
            </a:pPr>
            <a:r>
              <a:rPr lang="en-US" sz="2000" dirty="0"/>
              <a:t>3745 Community Park Loop, Suite 200</a:t>
            </a:r>
          </a:p>
          <a:p>
            <a:pPr>
              <a:spcBef>
                <a:spcPct val="0"/>
              </a:spcBef>
              <a:buFontTx/>
              <a:buNone/>
            </a:pPr>
            <a:r>
              <a:rPr lang="en-US" sz="2000" dirty="0"/>
              <a:t>Anchorage AK 99508</a:t>
            </a:r>
          </a:p>
          <a:p>
            <a:pPr>
              <a:spcBef>
                <a:spcPct val="0"/>
              </a:spcBef>
              <a:buFontTx/>
              <a:buNone/>
            </a:pPr>
            <a:r>
              <a:rPr lang="en-US" sz="2000" dirty="0"/>
              <a:t>www.mhtrust.org</a:t>
            </a:r>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457200"/>
            <a:ext cx="7315200" cy="838200"/>
          </a:xfrm>
        </p:spPr>
        <p:txBody>
          <a:bodyPr lIns="92042" tIns="46022" rIns="92042" bIns="46022"/>
          <a:lstStyle/>
          <a:p>
            <a:pPr defTabSz="761733" eaLnBrk="1" hangingPunct="1"/>
            <a:r>
              <a:rPr lang="en-US" dirty="0" smtClean="0">
                <a:latin typeface="Franklin Gothic Medium" pitchFamily="34" charset="0"/>
              </a:rPr>
              <a:t>Trust Funding FY14</a:t>
            </a:r>
          </a:p>
        </p:txBody>
      </p:sp>
      <p:graphicFrame>
        <p:nvGraphicFramePr>
          <p:cNvPr id="34900" name="Group 84"/>
          <p:cNvGraphicFramePr>
            <a:graphicFrameLocks noGrp="1"/>
          </p:cNvGraphicFramePr>
          <p:nvPr>
            <p:ph type="tbl" idx="1"/>
            <p:extLst>
              <p:ext uri="{D42A27DB-BD31-4B8C-83A1-F6EECF244321}">
                <p14:modId xmlns:p14="http://schemas.microsoft.com/office/powerpoint/2010/main" val="2334317052"/>
              </p:ext>
            </p:extLst>
          </p:nvPr>
        </p:nvGraphicFramePr>
        <p:xfrm>
          <a:off x="1219200" y="1371600"/>
          <a:ext cx="7543800" cy="3017520"/>
        </p:xfrm>
        <a:graphic>
          <a:graphicData uri="http://schemas.openxmlformats.org/drawingml/2006/table">
            <a:tbl>
              <a:tblPr/>
              <a:tblGrid>
                <a:gridCol w="4659313"/>
                <a:gridCol w="2884487"/>
              </a:tblGrid>
              <a:tr h="3017520">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Distributable Income</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Trust Fund Payout 4.25%</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Prior Years Lapse</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Land Office Income</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Interest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Total Projected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2800" b="1" i="0" u="none" strike="noStrike" cap="none" normalizeH="0" baseline="0" dirty="0" smtClean="0">
                        <a:ln>
                          <a:noFill/>
                        </a:ln>
                        <a:solidFill>
                          <a:schemeClr val="hlink"/>
                        </a:solidFill>
                        <a:effectLst/>
                        <a:latin typeface="Times New Roman" pitchFamily="18" charset="0"/>
                        <a:cs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$18,090,000*</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3,670,000</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3,190,000</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650,000</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$25,600,000</a:t>
                      </a:r>
                    </a:p>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2800" b="1" i="0" u="none" strike="noStrike" cap="none" normalizeH="0" baseline="0" dirty="0" smtClean="0">
                        <a:ln>
                          <a:noFill/>
                        </a:ln>
                        <a:solidFill>
                          <a:schemeClr val="hlink"/>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cxnSp>
        <p:nvCxnSpPr>
          <p:cNvPr id="12" name="Straight Connector 11"/>
          <p:cNvCxnSpPr/>
          <p:nvPr/>
        </p:nvCxnSpPr>
        <p:spPr>
          <a:xfrm>
            <a:off x="5638800" y="3505200"/>
            <a:ext cx="21336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95400" y="1752600"/>
            <a:ext cx="34290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95400" y="4801653"/>
            <a:ext cx="7162800" cy="646298"/>
          </a:xfrm>
          <a:prstGeom prst="rect">
            <a:avLst/>
          </a:prstGeom>
          <a:noFill/>
        </p:spPr>
        <p:txBody>
          <a:bodyPr wrap="square" lIns="91407" tIns="45704" rIns="91407" bIns="45704" rtlCol="0">
            <a:spAutoFit/>
          </a:bodyPr>
          <a:lstStyle/>
          <a:p>
            <a:r>
              <a:rPr lang="en-US" dirty="0">
                <a:solidFill>
                  <a:srgbClr val="660066"/>
                </a:solidFill>
                <a:latin typeface="Times New Roman" pitchFamily="18" charset="0"/>
                <a:cs typeface="Times New Roman" pitchFamily="18" charset="0"/>
              </a:rPr>
              <a:t>*Payout based on four-year average principal and reserve balances of </a:t>
            </a:r>
            <a:r>
              <a:rPr lang="en-US" b="1" dirty="0">
                <a:solidFill>
                  <a:srgbClr val="660066"/>
                </a:solidFill>
                <a:latin typeface="Times New Roman" pitchFamily="18" charset="0"/>
                <a:cs typeface="Times New Roman" pitchFamily="18" charset="0"/>
              </a:rPr>
              <a:t>$426M</a:t>
            </a:r>
            <a:r>
              <a:rPr lang="en-US" dirty="0">
                <a:solidFill>
                  <a:srgbClr val="660066"/>
                </a:solidFill>
                <a:latin typeface="Times New Roman" pitchFamily="18" charset="0"/>
                <a:cs typeface="Times New Roman" pitchFamily="18" charset="0"/>
              </a:rPr>
              <a:t> </a:t>
            </a:r>
          </a:p>
        </p:txBody>
      </p:sp>
      <p:cxnSp>
        <p:nvCxnSpPr>
          <p:cNvPr id="3" name="Straight Connector 2"/>
          <p:cNvCxnSpPr/>
          <p:nvPr/>
        </p:nvCxnSpPr>
        <p:spPr>
          <a:xfrm>
            <a:off x="1295400" y="3505200"/>
            <a:ext cx="3352800" cy="0"/>
          </a:xfrm>
          <a:prstGeom prst="line">
            <a:avLst/>
          </a:prstGeom>
          <a:ln>
            <a:solidFill>
              <a:srgbClr val="66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lgn="ctr">
              <a:defRPr/>
            </a:pPr>
            <a:fld id="{CC6A672E-6376-40F0-BB5E-D9218185F1A0}" type="slidenum">
              <a:rPr lang="en-US" sz="1100">
                <a:latin typeface="Times New Roman" pitchFamily="18" charset="0"/>
                <a:cs typeface="Times New Roman" pitchFamily="18" charset="0"/>
              </a:rPr>
              <a:pPr algn="ctr">
                <a:defRPr/>
              </a:pPr>
              <a:t>4</a:t>
            </a:fld>
            <a:endParaRPr lang="en-US"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304800"/>
            <a:ext cx="9144000" cy="914400"/>
          </a:xfrm>
        </p:spPr>
        <p:txBody>
          <a:bodyPr/>
          <a:lstStyle/>
          <a:p>
            <a:pPr eaLnBrk="1" hangingPunct="1"/>
            <a:r>
              <a:rPr lang="en-US" dirty="0" smtClean="0"/>
              <a:t>Five Program Focus Areas</a:t>
            </a:r>
          </a:p>
        </p:txBody>
      </p:sp>
      <p:sp>
        <p:nvSpPr>
          <p:cNvPr id="24580" name="Rectangle 3"/>
          <p:cNvSpPr>
            <a:spLocks noGrp="1" noChangeArrowheads="1"/>
          </p:cNvSpPr>
          <p:nvPr>
            <p:ph type="body" idx="1"/>
          </p:nvPr>
        </p:nvSpPr>
        <p:spPr>
          <a:xfrm>
            <a:off x="685800" y="1295400"/>
            <a:ext cx="7543800" cy="4953000"/>
          </a:xfrm>
        </p:spPr>
        <p:txBody>
          <a:bodyPr/>
          <a:lstStyle/>
          <a:p>
            <a:pPr eaLnBrk="1" hangingPunct="1">
              <a:lnSpc>
                <a:spcPct val="80000"/>
              </a:lnSpc>
            </a:pPr>
            <a:r>
              <a:rPr lang="en-US" sz="2600" dirty="0"/>
              <a:t>Bring the Kids Home</a:t>
            </a:r>
          </a:p>
          <a:p>
            <a:pPr lvl="1" eaLnBrk="1" hangingPunct="1">
              <a:lnSpc>
                <a:spcPct val="80000"/>
              </a:lnSpc>
            </a:pPr>
            <a:r>
              <a:rPr lang="en-US" dirty="0"/>
              <a:t>reforming Alaska’s mental health care for children and adolescents so they are diagnosed earlier and treated as close to home as possible </a:t>
            </a:r>
          </a:p>
          <a:p>
            <a:pPr eaLnBrk="1" hangingPunct="1">
              <a:lnSpc>
                <a:spcPct val="80000"/>
              </a:lnSpc>
              <a:spcBef>
                <a:spcPts val="672"/>
              </a:spcBef>
            </a:pPr>
            <a:r>
              <a:rPr lang="en-US" sz="2600" dirty="0"/>
              <a:t>Disability Justice</a:t>
            </a:r>
          </a:p>
          <a:p>
            <a:pPr lvl="1" eaLnBrk="1" hangingPunct="1">
              <a:lnSpc>
                <a:spcPct val="80000"/>
              </a:lnSpc>
            </a:pPr>
            <a:r>
              <a:rPr lang="en-US" dirty="0"/>
              <a:t>reducing the involvement and recidivism of Trust beneficiaries in the criminal justice system</a:t>
            </a:r>
          </a:p>
          <a:p>
            <a:pPr eaLnBrk="1" hangingPunct="1">
              <a:lnSpc>
                <a:spcPct val="80000"/>
              </a:lnSpc>
            </a:pPr>
            <a:r>
              <a:rPr lang="en-US" sz="2600" dirty="0"/>
              <a:t>Affordable Appropriate Housing</a:t>
            </a:r>
          </a:p>
          <a:p>
            <a:pPr lvl="1" eaLnBrk="1" hangingPunct="1">
              <a:lnSpc>
                <a:spcPct val="80000"/>
              </a:lnSpc>
            </a:pPr>
            <a:r>
              <a:rPr lang="en-US" dirty="0"/>
              <a:t>increasing a continuum of housing options for Trust beneficiaries </a:t>
            </a:r>
          </a:p>
          <a:p>
            <a:pPr eaLnBrk="1" hangingPunct="1">
              <a:lnSpc>
                <a:spcPct val="80000"/>
              </a:lnSpc>
            </a:pPr>
            <a:r>
              <a:rPr lang="en-US" sz="2600" dirty="0"/>
              <a:t>Workforce Development</a:t>
            </a:r>
          </a:p>
          <a:p>
            <a:pPr lvl="1" eaLnBrk="1" hangingPunct="1">
              <a:lnSpc>
                <a:spcPct val="80000"/>
              </a:lnSpc>
            </a:pPr>
            <a:r>
              <a:rPr lang="en-US" dirty="0"/>
              <a:t>creating an available and competent workforce for Trust beneficiaries and service providers </a:t>
            </a:r>
          </a:p>
          <a:p>
            <a:pPr eaLnBrk="1" hangingPunct="1">
              <a:lnSpc>
                <a:spcPct val="80000"/>
              </a:lnSpc>
            </a:pPr>
            <a:r>
              <a:rPr lang="en-US" sz="2600" dirty="0"/>
              <a:t>Beneficiary Projects Initiative </a:t>
            </a:r>
          </a:p>
          <a:p>
            <a:pPr lvl="1" eaLnBrk="1" hangingPunct="1">
              <a:lnSpc>
                <a:spcPct val="80000"/>
              </a:lnSpc>
            </a:pPr>
            <a:r>
              <a:rPr lang="en-US" dirty="0"/>
              <a:t>supporting grassroots, peer-to-peer programs for Trust beneficiaries</a:t>
            </a:r>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96200" cy="990600"/>
          </a:xfrm>
        </p:spPr>
        <p:txBody>
          <a:bodyPr/>
          <a:lstStyle/>
          <a:p>
            <a:r>
              <a:rPr lang="en-US" dirty="0" smtClean="0"/>
              <a:t>Alcohol Initiatives</a:t>
            </a:r>
            <a:endParaRPr lang="en-US" dirty="0"/>
          </a:p>
        </p:txBody>
      </p:sp>
      <p:sp>
        <p:nvSpPr>
          <p:cNvPr id="3" name="Content Placeholder 2"/>
          <p:cNvSpPr>
            <a:spLocks noGrp="1"/>
          </p:cNvSpPr>
          <p:nvPr>
            <p:ph idx="1"/>
          </p:nvPr>
        </p:nvSpPr>
        <p:spPr>
          <a:xfrm>
            <a:off x="762000" y="1219200"/>
            <a:ext cx="7848600" cy="4267200"/>
          </a:xfrm>
        </p:spPr>
        <p:txBody>
          <a:bodyPr/>
          <a:lstStyle/>
          <a:p>
            <a:pPr>
              <a:lnSpc>
                <a:spcPct val="80000"/>
              </a:lnSpc>
              <a:spcBef>
                <a:spcPts val="672"/>
              </a:spcBef>
            </a:pPr>
            <a:r>
              <a:rPr lang="en-US" dirty="0" smtClean="0">
                <a:latin typeface="Times New Roman" pitchFamily="18" charset="0"/>
                <a:cs typeface="Times New Roman" pitchFamily="18" charset="0"/>
              </a:rPr>
              <a:t>Recover Alaska</a:t>
            </a:r>
          </a:p>
          <a:p>
            <a:pPr lvl="1">
              <a:lnSpc>
                <a:spcPct val="80000"/>
              </a:lnSpc>
              <a:spcBef>
                <a:spcPts val="480"/>
              </a:spcBef>
            </a:pPr>
            <a:r>
              <a:rPr lang="en-US" dirty="0" smtClean="0"/>
              <a:t>initiative lead by Rasmuson Foundation, includes The Trust,</a:t>
            </a:r>
            <a:br>
              <a:rPr lang="en-US" dirty="0" smtClean="0"/>
            </a:br>
            <a:r>
              <a:rPr lang="en-US" dirty="0" smtClean="0"/>
              <a:t>Mat-Su </a:t>
            </a:r>
            <a:r>
              <a:rPr lang="en-US" dirty="0"/>
              <a:t>Health </a:t>
            </a:r>
            <a:r>
              <a:rPr lang="en-US" dirty="0" smtClean="0"/>
              <a:t>Foundation, DHSS and other stakeholders</a:t>
            </a:r>
            <a:endParaRPr lang="en-US" dirty="0"/>
          </a:p>
          <a:p>
            <a:pPr lvl="1">
              <a:lnSpc>
                <a:spcPct val="80000"/>
              </a:lnSpc>
              <a:spcBef>
                <a:spcPts val="480"/>
              </a:spcBef>
            </a:pPr>
            <a:r>
              <a:rPr lang="en-US" dirty="0" smtClean="0"/>
              <a:t>goal </a:t>
            </a:r>
            <a:r>
              <a:rPr lang="en-US" dirty="0"/>
              <a:t>to help individuals, families and communities in Alaska “recover” from </a:t>
            </a:r>
            <a:r>
              <a:rPr lang="en-US" dirty="0" smtClean="0"/>
              <a:t>impacts of alcohol</a:t>
            </a:r>
            <a:endParaRPr lang="en-US" dirty="0"/>
          </a:p>
          <a:p>
            <a:pPr lvl="1">
              <a:lnSpc>
                <a:spcPct val="80000"/>
              </a:lnSpc>
              <a:spcBef>
                <a:spcPts val="480"/>
              </a:spcBef>
            </a:pPr>
            <a:r>
              <a:rPr lang="en-US" dirty="0" smtClean="0"/>
              <a:t>focus on </a:t>
            </a:r>
            <a:r>
              <a:rPr lang="en-US" dirty="0"/>
              <a:t>systems, policy, statutory and practice changes that will lead to long-term </a:t>
            </a:r>
            <a:r>
              <a:rPr lang="en-US" dirty="0" smtClean="0"/>
              <a:t>improvements</a:t>
            </a:r>
            <a:endParaRPr lang="en-US" dirty="0" smtClean="0">
              <a:latin typeface="Times New Roman" pitchFamily="18" charset="0"/>
              <a:cs typeface="Times New Roman" pitchFamily="18" charset="0"/>
            </a:endParaRPr>
          </a:p>
          <a:p>
            <a:pPr>
              <a:lnSpc>
                <a:spcPct val="80000"/>
              </a:lnSpc>
              <a:spcBef>
                <a:spcPts val="672"/>
              </a:spcBef>
            </a:pPr>
            <a:r>
              <a:rPr lang="en-US" dirty="0" smtClean="0"/>
              <a:t>Title 4 review</a:t>
            </a:r>
          </a:p>
          <a:p>
            <a:pPr lvl="1">
              <a:lnSpc>
                <a:spcPct val="80000"/>
              </a:lnSpc>
              <a:spcBef>
                <a:spcPts val="672"/>
              </a:spcBef>
            </a:pPr>
            <a:r>
              <a:rPr lang="en-US" dirty="0" smtClean="0"/>
              <a:t>partnership with Alcohol Beverage Control Board, which is convening stakeholders to review and possibly recommend changes to Alaska’s alcohol beverage control statutes in Title 4</a:t>
            </a:r>
          </a:p>
        </p:txBody>
      </p:sp>
      <p:sp>
        <p:nvSpPr>
          <p:cNvPr id="5" name="Slide Number Placeholder 4"/>
          <p:cNvSpPr>
            <a:spLocks noGrp="1"/>
          </p:cNvSpPr>
          <p:nvPr>
            <p:ph type="sldNum" sz="quarter" idx="10"/>
          </p:nvPr>
        </p:nvSpPr>
        <p:spPr/>
        <p:txBody>
          <a:bodyPr/>
          <a:lstStyle/>
          <a:p>
            <a:pPr>
              <a:defRPr/>
            </a:pPr>
            <a:fld id="{2B239427-2449-4BBA-881C-98646204B715}" type="slidenum">
              <a:rPr lang="en-US" smtClean="0"/>
              <a:pPr>
                <a:defRPr/>
              </a:pPr>
              <a:t>6</a:t>
            </a:fld>
            <a:endParaRPr lang="en-US" dirty="0"/>
          </a:p>
        </p:txBody>
      </p:sp>
    </p:spTree>
    <p:extLst>
      <p:ext uri="{BB962C8B-B14F-4D97-AF65-F5344CB8AC3E}">
        <p14:creationId xmlns:p14="http://schemas.microsoft.com/office/powerpoint/2010/main" val="182535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14400" y="228600"/>
            <a:ext cx="7696200" cy="914400"/>
          </a:xfrm>
        </p:spPr>
        <p:txBody>
          <a:bodyPr/>
          <a:lstStyle/>
          <a:p>
            <a:pPr eaLnBrk="1" hangingPunct="1"/>
            <a:r>
              <a:rPr lang="en-US" dirty="0" smtClean="0"/>
              <a:t>Bring the Kids Home</a:t>
            </a:r>
            <a:endParaRPr lang="en-US" sz="3600" dirty="0"/>
          </a:p>
        </p:txBody>
      </p:sp>
      <p:sp>
        <p:nvSpPr>
          <p:cNvPr id="16388" name="Rectangle 3"/>
          <p:cNvSpPr>
            <a:spLocks noGrp="1" noChangeArrowheads="1"/>
          </p:cNvSpPr>
          <p:nvPr>
            <p:ph type="body" idx="1"/>
          </p:nvPr>
        </p:nvSpPr>
        <p:spPr>
          <a:xfrm>
            <a:off x="457200" y="990600"/>
            <a:ext cx="7848600" cy="5257800"/>
          </a:xfrm>
        </p:spPr>
        <p:txBody>
          <a:bodyPr/>
          <a:lstStyle/>
          <a:p>
            <a:pPr marL="347350" indent="-347350" eaLnBrk="1" hangingPunct="1">
              <a:lnSpc>
                <a:spcPct val="80000"/>
              </a:lnSpc>
              <a:spcBef>
                <a:spcPts val="672"/>
              </a:spcBef>
              <a:defRPr/>
            </a:pPr>
            <a:r>
              <a:rPr lang="en-US" sz="2600" dirty="0"/>
              <a:t>Problem</a:t>
            </a:r>
          </a:p>
          <a:p>
            <a:pPr lvl="1" eaLnBrk="1" hangingPunct="1">
              <a:lnSpc>
                <a:spcPct val="80000"/>
              </a:lnSpc>
              <a:buFont typeface="Times New Roman" pitchFamily="18" charset="0"/>
              <a:buChar char="−"/>
              <a:defRPr/>
            </a:pPr>
            <a:r>
              <a:rPr lang="en-US" dirty="0"/>
              <a:t>FY06: 743 Alaskan children with severe emotional disturbances  received out-of-state residential psychiatric treatment services</a:t>
            </a:r>
          </a:p>
          <a:p>
            <a:pPr marL="1085469" lvl="2" indent="-171390" eaLnBrk="1" hangingPunct="1">
              <a:lnSpc>
                <a:spcPct val="80000"/>
              </a:lnSpc>
              <a:defRPr/>
            </a:pPr>
            <a:r>
              <a:rPr lang="en-US" sz="1400" dirty="0"/>
              <a:t>separated from families and communities</a:t>
            </a:r>
          </a:p>
          <a:p>
            <a:pPr marL="1085469" lvl="2" indent="-171390" eaLnBrk="1" hangingPunct="1">
              <a:lnSpc>
                <a:spcPct val="80000"/>
              </a:lnSpc>
              <a:defRPr/>
            </a:pPr>
            <a:r>
              <a:rPr lang="en-US" sz="1400" dirty="0"/>
              <a:t>difficult transitions back to Alaska</a:t>
            </a:r>
          </a:p>
          <a:p>
            <a:pPr marL="1085469" lvl="2" indent="-171390" eaLnBrk="1" hangingPunct="1">
              <a:lnSpc>
                <a:spcPct val="80000"/>
              </a:lnSpc>
              <a:defRPr/>
            </a:pPr>
            <a:r>
              <a:rPr lang="en-US" sz="1400" dirty="0"/>
              <a:t>length of stay varied from several months to multiple years  </a:t>
            </a:r>
          </a:p>
          <a:p>
            <a:pPr marL="1085469" lvl="2" indent="-171390" eaLnBrk="1" hangingPunct="1">
              <a:lnSpc>
                <a:spcPct val="80000"/>
              </a:lnSpc>
              <a:defRPr/>
            </a:pPr>
            <a:r>
              <a:rPr lang="en-US" sz="1400" dirty="0"/>
              <a:t>costs peaked at $40+ million Medicaid paid to out-of-state providers</a:t>
            </a:r>
          </a:p>
          <a:p>
            <a:pPr eaLnBrk="1" hangingPunct="1">
              <a:lnSpc>
                <a:spcPct val="80000"/>
              </a:lnSpc>
              <a:defRPr/>
            </a:pPr>
            <a:r>
              <a:rPr lang="en-US" sz="2600" dirty="0"/>
              <a:t>Committed partners</a:t>
            </a:r>
          </a:p>
          <a:p>
            <a:pPr lvl="1" eaLnBrk="1" hangingPunct="1">
              <a:lnSpc>
                <a:spcPct val="80000"/>
              </a:lnSpc>
              <a:buFont typeface="Times New Roman" pitchFamily="18" charset="0"/>
              <a:buChar char="−"/>
              <a:defRPr/>
            </a:pPr>
            <a:r>
              <a:rPr lang="en-US" dirty="0"/>
              <a:t>DHSS, behavioral health service providers, parent and youth advocates, Trust partner boards, Alaska Native health providers, Dept. of Education, Denali Commission and others </a:t>
            </a:r>
          </a:p>
          <a:p>
            <a:pPr eaLnBrk="1" hangingPunct="1">
              <a:lnSpc>
                <a:spcPct val="80000"/>
              </a:lnSpc>
              <a:defRPr/>
            </a:pPr>
            <a:r>
              <a:rPr lang="en-US" sz="2600" dirty="0"/>
              <a:t>Strategic thinking  </a:t>
            </a:r>
          </a:p>
          <a:p>
            <a:pPr lvl="1" eaLnBrk="1" hangingPunct="1">
              <a:lnSpc>
                <a:spcPct val="80000"/>
              </a:lnSpc>
              <a:buFont typeface="Times New Roman" pitchFamily="18" charset="0"/>
              <a:buChar char="−"/>
              <a:defRPr/>
            </a:pPr>
            <a:r>
              <a:rPr lang="en-US" dirty="0" smtClean="0"/>
              <a:t>i</a:t>
            </a:r>
            <a:r>
              <a:rPr lang="en-US" dirty="0"/>
              <a:t>ntervene earlier, more intensively, and with the family</a:t>
            </a:r>
          </a:p>
          <a:p>
            <a:pPr lvl="1" eaLnBrk="1" hangingPunct="1">
              <a:lnSpc>
                <a:spcPct val="80000"/>
              </a:lnSpc>
              <a:buFont typeface="Times New Roman" pitchFamily="18" charset="0"/>
              <a:buChar char="−"/>
              <a:defRPr/>
            </a:pPr>
            <a:r>
              <a:rPr lang="en-US" dirty="0" smtClean="0"/>
              <a:t>u</a:t>
            </a:r>
            <a:r>
              <a:rPr lang="en-US" dirty="0"/>
              <a:t>se residential resources carefully</a:t>
            </a:r>
          </a:p>
          <a:p>
            <a:pPr lvl="1" eaLnBrk="1" hangingPunct="1">
              <a:lnSpc>
                <a:spcPct val="80000"/>
              </a:lnSpc>
              <a:buFont typeface="Times New Roman" pitchFamily="18" charset="0"/>
              <a:buChar char="−"/>
              <a:defRPr/>
            </a:pPr>
            <a:r>
              <a:rPr lang="en-US" dirty="0" smtClean="0"/>
              <a:t>e</a:t>
            </a:r>
            <a:r>
              <a:rPr lang="en-US" dirty="0"/>
              <a:t>xpand implementation of effective practices</a:t>
            </a:r>
          </a:p>
          <a:p>
            <a:pPr lvl="1" eaLnBrk="1" hangingPunct="1">
              <a:lnSpc>
                <a:spcPct val="80000"/>
              </a:lnSpc>
              <a:buFont typeface="Times New Roman" pitchFamily="18" charset="0"/>
              <a:buChar char="−"/>
              <a:defRPr/>
            </a:pPr>
            <a:r>
              <a:rPr lang="en-US" dirty="0" smtClean="0"/>
              <a:t>d</a:t>
            </a:r>
            <a:r>
              <a:rPr lang="en-US" dirty="0"/>
              <a:t>evelop in-state treatment for youth with complex needs</a:t>
            </a:r>
          </a:p>
          <a:p>
            <a:pPr lvl="1" eaLnBrk="1" hangingPunct="1">
              <a:lnSpc>
                <a:spcPct val="80000"/>
              </a:lnSpc>
              <a:buFont typeface="Times New Roman" pitchFamily="18" charset="0"/>
              <a:buChar char="−"/>
              <a:defRPr/>
            </a:pPr>
            <a:r>
              <a:rPr lang="en-US" dirty="0" smtClean="0"/>
              <a:t>u</a:t>
            </a:r>
            <a:r>
              <a:rPr lang="en-US" dirty="0"/>
              <a:t>se data to guide service development</a:t>
            </a:r>
          </a:p>
          <a:p>
            <a:pPr lvl="2" eaLnBrk="1" hangingPunct="1">
              <a:lnSpc>
                <a:spcPct val="80000"/>
              </a:lnSpc>
              <a:buFontTx/>
              <a:buNone/>
              <a:defRPr/>
            </a:pPr>
            <a:endParaRPr lang="en-US" sz="1600" dirty="0"/>
          </a:p>
        </p:txBody>
      </p:sp>
      <p:sp>
        <p:nvSpPr>
          <p:cNvPr id="2" name="Slide Number Placeholder 1"/>
          <p:cNvSpPr>
            <a:spLocks noGrp="1"/>
          </p:cNvSpPr>
          <p:nvPr>
            <p:ph type="sldNum" sz="quarter" idx="10"/>
          </p:nvPr>
        </p:nvSpPr>
        <p:spPr/>
        <p:txBody>
          <a:bodyPr/>
          <a:lstStyle/>
          <a:p>
            <a:pPr>
              <a:defRPr/>
            </a:pPr>
            <a:fld id="{2B239427-2449-4BBA-881C-98646204B715}" type="slidenum">
              <a:rPr lang="en-US" smtClean="0"/>
              <a:pPr>
                <a:defRPr/>
              </a:pPr>
              <a:t>7</a:t>
            </a:fld>
            <a:endParaRPr lang="en-US" dirty="0"/>
          </a:p>
        </p:txBody>
      </p:sp>
    </p:spTree>
    <p:extLst>
      <p:ext uri="{BB962C8B-B14F-4D97-AF65-F5344CB8AC3E}">
        <p14:creationId xmlns:p14="http://schemas.microsoft.com/office/powerpoint/2010/main" val="4134218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90600" y="304800"/>
            <a:ext cx="7696200" cy="914400"/>
          </a:xfrm>
        </p:spPr>
        <p:txBody>
          <a:bodyPr/>
          <a:lstStyle/>
          <a:p>
            <a:pPr eaLnBrk="1" hangingPunct="1">
              <a:defRPr/>
            </a:pPr>
            <a:r>
              <a:rPr lang="en-US" dirty="0" smtClean="0">
                <a:latin typeface="Franklin Gothic Medium" pitchFamily="34" charset="0"/>
              </a:rPr>
              <a:t>Results for Beneficiaries</a:t>
            </a:r>
            <a:endParaRPr lang="en-US" sz="2800" dirty="0">
              <a:solidFill>
                <a:srgbClr val="660066"/>
              </a:solidFill>
              <a:ea typeface="+mn-ea"/>
            </a:endParaRPr>
          </a:p>
        </p:txBody>
      </p:sp>
      <p:sp>
        <p:nvSpPr>
          <p:cNvPr id="19460" name="Rectangle 2"/>
          <p:cNvSpPr>
            <a:spLocks noChangeArrowheads="1"/>
          </p:cNvSpPr>
          <p:nvPr/>
        </p:nvSpPr>
        <p:spPr bwMode="auto">
          <a:xfrm>
            <a:off x="1" y="-184652"/>
            <a:ext cx="184664" cy="369300"/>
          </a:xfrm>
          <a:prstGeom prst="rect">
            <a:avLst/>
          </a:prstGeom>
          <a:noFill/>
          <a:ln w="9525">
            <a:noFill/>
            <a:miter lim="800000"/>
            <a:headEnd/>
            <a:tailEnd/>
          </a:ln>
        </p:spPr>
        <p:txBody>
          <a:bodyPr wrap="none" lIns="91407" tIns="45704" rIns="91407" bIns="45704" anchor="ctr">
            <a:spAutoFit/>
          </a:bodyPr>
          <a:lstStyle/>
          <a:p>
            <a:endParaRPr lang="en-US" dirty="0"/>
          </a:p>
        </p:txBody>
      </p:sp>
      <p:sp>
        <p:nvSpPr>
          <p:cNvPr id="19461" name="Content Placeholder 8"/>
          <p:cNvSpPr>
            <a:spLocks noGrp="1"/>
          </p:cNvSpPr>
          <p:nvPr>
            <p:ph idx="1"/>
          </p:nvPr>
        </p:nvSpPr>
        <p:spPr>
          <a:xfrm>
            <a:off x="762000" y="5058834"/>
            <a:ext cx="7239000" cy="1066800"/>
          </a:xfrm>
        </p:spPr>
        <p:txBody>
          <a:bodyPr/>
          <a:lstStyle/>
          <a:p>
            <a:pPr marL="347350">
              <a:lnSpc>
                <a:spcPct val="80000"/>
              </a:lnSpc>
              <a:spcBef>
                <a:spcPts val="632"/>
              </a:spcBef>
              <a:buClr>
                <a:srgbClr val="660066"/>
              </a:buClr>
              <a:buFont typeface="Arial" pitchFamily="34" charset="0"/>
              <a:buChar char="•"/>
              <a:defRPr/>
            </a:pPr>
            <a:r>
              <a:rPr lang="en-US" sz="2800" dirty="0"/>
              <a:t>Reducing recidivism </a:t>
            </a:r>
          </a:p>
          <a:p>
            <a:pPr marL="747260" lvl="1">
              <a:lnSpc>
                <a:spcPct val="80000"/>
              </a:lnSpc>
              <a:spcBef>
                <a:spcPts val="632"/>
              </a:spcBef>
              <a:buClr>
                <a:srgbClr val="660066"/>
              </a:buClr>
              <a:buFont typeface="Arial" pitchFamily="34" charset="0"/>
              <a:buChar char="•"/>
              <a:defRPr/>
            </a:pPr>
            <a:r>
              <a:rPr lang="en-US" sz="2400" dirty="0"/>
              <a:t>Youth who returned to RPTC within 1 year dropped from 20% to 5% (FY04 - FY12)</a:t>
            </a:r>
          </a:p>
          <a:p>
            <a:pPr>
              <a:buFontTx/>
              <a:buNone/>
              <a:defRPr/>
            </a:pPr>
            <a:endParaRPr lang="en-US" sz="2000" dirty="0"/>
          </a:p>
        </p:txBody>
      </p:sp>
      <p:sp>
        <p:nvSpPr>
          <p:cNvPr id="2" name="Rectangle 1"/>
          <p:cNvSpPr/>
          <p:nvPr/>
        </p:nvSpPr>
        <p:spPr>
          <a:xfrm>
            <a:off x="762000" y="1371603"/>
            <a:ext cx="7543800" cy="437043"/>
          </a:xfrm>
          <a:prstGeom prst="rect">
            <a:avLst/>
          </a:prstGeom>
        </p:spPr>
        <p:txBody>
          <a:bodyPr wrap="square" lIns="91407" tIns="45704" rIns="91407" bIns="45704">
            <a:spAutoFit/>
          </a:bodyPr>
          <a:lstStyle/>
          <a:p>
            <a:pPr marL="342780" indent="-342780">
              <a:lnSpc>
                <a:spcPct val="80000"/>
              </a:lnSpc>
              <a:spcBef>
                <a:spcPts val="632"/>
              </a:spcBef>
              <a:buFont typeface="Arial" pitchFamily="34" charset="0"/>
              <a:buChar char="•"/>
            </a:pPr>
            <a:r>
              <a:rPr lang="en-US" sz="2800" b="1" dirty="0">
                <a:solidFill>
                  <a:srgbClr val="660066"/>
                </a:solidFill>
                <a:latin typeface="Times New Roman" pitchFamily="18" charset="0"/>
                <a:cs typeface="Times New Roman" pitchFamily="18" charset="0"/>
              </a:rPr>
              <a:t>Keeping youth in Alaska</a:t>
            </a:r>
            <a:endParaRPr lang="en-US" sz="2800" b="1"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08644"/>
            <a:ext cx="8610600" cy="3250190"/>
          </a:xfrm>
          <a:prstGeom prst="rect">
            <a:avLst/>
          </a:prstGeom>
        </p:spPr>
      </p:pic>
      <p:sp>
        <p:nvSpPr>
          <p:cNvPr id="3" name="Slide Number Placeholder 2"/>
          <p:cNvSpPr>
            <a:spLocks noGrp="1"/>
          </p:cNvSpPr>
          <p:nvPr>
            <p:ph type="sldNum" sz="quarter" idx="10"/>
          </p:nvPr>
        </p:nvSpPr>
        <p:spPr/>
        <p:txBody>
          <a:bodyPr/>
          <a:lstStyle/>
          <a:p>
            <a:pPr algn="ctr">
              <a:defRPr/>
            </a:pPr>
            <a:fld id="{98E684EA-0E50-4064-B287-86E6A1DB9173}" type="slidenum">
              <a:rPr lang="en-US" smtClean="0">
                <a:latin typeface="Times New Roman" pitchFamily="18" charset="0"/>
                <a:cs typeface="Times New Roman" pitchFamily="18" charset="0"/>
              </a:rPr>
              <a:pPr algn="ctr">
                <a:defRPr/>
              </a:pPr>
              <a:t>8</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30724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1066800"/>
          </a:xfrm>
        </p:spPr>
        <p:txBody>
          <a:bodyPr/>
          <a:lstStyle/>
          <a:p>
            <a:r>
              <a:rPr lang="en-US" sz="4000" b="1" dirty="0"/>
              <a:t>Shifting Expenditures in State</a:t>
            </a:r>
          </a:p>
        </p:txBody>
      </p:sp>
      <p:graphicFrame>
        <p:nvGraphicFramePr>
          <p:cNvPr id="9" name="Chart 8"/>
          <p:cNvGraphicFramePr/>
          <p:nvPr>
            <p:extLst>
              <p:ext uri="{D42A27DB-BD31-4B8C-83A1-F6EECF244321}">
                <p14:modId xmlns:p14="http://schemas.microsoft.com/office/powerpoint/2010/main" val="3857120999"/>
              </p:ext>
            </p:extLst>
          </p:nvPr>
        </p:nvGraphicFramePr>
        <p:xfrm>
          <a:off x="685803" y="2286000"/>
          <a:ext cx="2792801"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4"/>
          <p:cNvSpPr txBox="1"/>
          <p:nvPr/>
        </p:nvSpPr>
        <p:spPr>
          <a:xfrm>
            <a:off x="1371605" y="4953000"/>
            <a:ext cx="2047875"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387" tIns="45693" rIns="91387" bIns="4569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079"/>
            <a:r>
              <a:rPr lang="en-US" dirty="0">
                <a:solidFill>
                  <a:srgbClr val="660066"/>
                </a:solidFill>
                <a:latin typeface="Franklin Gothic Medium" pitchFamily="34" charset="0"/>
                <a:cs typeface="Times New Roman" pitchFamily="18" charset="0"/>
              </a:rPr>
              <a:t>RPTC Expenditures</a:t>
            </a:r>
          </a:p>
          <a:p>
            <a:pPr algn="ctr" defTabSz="914079"/>
            <a:r>
              <a:rPr lang="en-US" sz="900" i="1" dirty="0">
                <a:solidFill>
                  <a:srgbClr val="660066"/>
                </a:solidFill>
                <a:latin typeface="Franklin Gothic Medium" pitchFamily="34" charset="0"/>
                <a:cs typeface="Times New Roman" pitchFamily="18" charset="0"/>
              </a:rPr>
              <a:t>Solid = Out-of-State RPTC</a:t>
            </a:r>
          </a:p>
          <a:p>
            <a:pPr algn="ctr" defTabSz="914079"/>
            <a:r>
              <a:rPr lang="en-US" sz="900" i="1" dirty="0">
                <a:solidFill>
                  <a:srgbClr val="660066"/>
                </a:solidFill>
                <a:latin typeface="Franklin Gothic Medium" pitchFamily="34" charset="0"/>
                <a:cs typeface="Times New Roman" pitchFamily="18" charset="0"/>
              </a:rPr>
              <a:t>Transparent = In-State RPTC</a:t>
            </a:r>
          </a:p>
          <a:p>
            <a:pPr defTabSz="914079"/>
            <a:endParaRPr lang="en-US" sz="1200" dirty="0">
              <a:solidFill>
                <a:srgbClr val="000000"/>
              </a:solidFill>
              <a:cs typeface="Times New Roman" pitchFamily="18" charset="0"/>
            </a:endParaRPr>
          </a:p>
        </p:txBody>
      </p:sp>
      <p:sp>
        <p:nvSpPr>
          <p:cNvPr id="7" name="TextBox 6"/>
          <p:cNvSpPr txBox="1"/>
          <p:nvPr/>
        </p:nvSpPr>
        <p:spPr>
          <a:xfrm>
            <a:off x="762000" y="5562605"/>
            <a:ext cx="6934200" cy="830975"/>
          </a:xfrm>
          <a:prstGeom prst="rect">
            <a:avLst/>
          </a:prstGeom>
          <a:noFill/>
        </p:spPr>
        <p:txBody>
          <a:bodyPr wrap="square" lIns="91387" tIns="45693" rIns="91387" bIns="45693" rtlCol="0">
            <a:spAutoFit/>
          </a:bodyPr>
          <a:lstStyle/>
          <a:p>
            <a:pPr defTabSz="914079">
              <a:lnSpc>
                <a:spcPct val="80000"/>
              </a:lnSpc>
            </a:pPr>
            <a:r>
              <a:rPr lang="en-US" sz="1000" dirty="0">
                <a:solidFill>
                  <a:srgbClr val="660066"/>
                </a:solidFill>
                <a:latin typeface="Times New Roman" pitchFamily="18" charset="0"/>
                <a:cs typeface="Times New Roman" pitchFamily="18" charset="0"/>
              </a:rPr>
              <a:t>The FY12 Medicaid Community-Based (DBH Providers) Mental Health expenditures reflects a change in methodology due to the implementation of integrated regulations.  The FY11 to FY12 decrease in expenditures is consistent with the methodology change and with other Medicaid claims analyses performed by the Division.  Division staff are looking into additional factors that may be contributing to this decrease. The Division   plans to reanalyze prior year data using the new methodology and this will result in an updated chart.</a:t>
            </a:r>
          </a:p>
          <a:p>
            <a:pPr defTabSz="914079">
              <a:lnSpc>
                <a:spcPct val="80000"/>
              </a:lnSpc>
            </a:pPr>
            <a:endParaRPr lang="en-US" sz="1000" dirty="0">
              <a:solidFill>
                <a:srgbClr val="660066"/>
              </a:solidFill>
              <a:latin typeface="Times New Roman"/>
              <a:cs typeface="Times New Roman" pitchFamily="18" charset="0"/>
            </a:endParaRPr>
          </a:p>
        </p:txBody>
      </p:sp>
      <p:sp>
        <p:nvSpPr>
          <p:cNvPr id="12" name="Content Placeholder 2"/>
          <p:cNvSpPr txBox="1">
            <a:spLocks/>
          </p:cNvSpPr>
          <p:nvPr/>
        </p:nvSpPr>
        <p:spPr>
          <a:xfrm>
            <a:off x="609600" y="914400"/>
            <a:ext cx="8153400" cy="1143000"/>
          </a:xfrm>
          <a:prstGeom prst="rect">
            <a:avLst/>
          </a:prstGeom>
        </p:spPr>
        <p:txBody>
          <a:bodyPr vert="horz" lIns="91387" tIns="45693" rIns="91387" bIns="45693" rtlCol="0">
            <a:normAutofit fontScale="92500"/>
          </a:bodyPr>
          <a:lstStyle/>
          <a:p>
            <a:pPr marL="342699" indent="-342699" defTabSz="913865" eaLnBrk="0" hangingPunct="0">
              <a:lnSpc>
                <a:spcPct val="80000"/>
              </a:lnSpc>
              <a:spcBef>
                <a:spcPct val="20000"/>
              </a:spcBef>
              <a:buFont typeface="Arial" pitchFamily="34" charset="0"/>
              <a:buChar char="•"/>
              <a:defRPr/>
            </a:pPr>
            <a:r>
              <a:rPr lang="en-US" b="1" dirty="0">
                <a:solidFill>
                  <a:srgbClr val="660066"/>
                </a:solidFill>
                <a:latin typeface="Times New Roman"/>
                <a:cs typeface="Times New Roman" pitchFamily="18" charset="0"/>
              </a:rPr>
              <a:t>Out-of-state RPTC expenditures 64% lower than FY06</a:t>
            </a:r>
          </a:p>
          <a:p>
            <a:pPr marL="342699" indent="-342699" defTabSz="913865" eaLnBrk="0" hangingPunct="0">
              <a:lnSpc>
                <a:spcPct val="80000"/>
              </a:lnSpc>
              <a:spcBef>
                <a:spcPct val="20000"/>
              </a:spcBef>
              <a:buFont typeface="Arial" pitchFamily="34" charset="0"/>
              <a:buChar char="•"/>
              <a:defRPr/>
            </a:pPr>
            <a:r>
              <a:rPr lang="en-US" b="1" dirty="0">
                <a:solidFill>
                  <a:srgbClr val="660066"/>
                </a:solidFill>
                <a:latin typeface="Times New Roman"/>
                <a:cs typeface="Times New Roman" pitchFamily="18" charset="0"/>
              </a:rPr>
              <a:t>In-state RPTC expenditures 54% higher than FY06</a:t>
            </a:r>
          </a:p>
          <a:p>
            <a:pPr marL="342699" indent="-342699" defTabSz="913865" eaLnBrk="0" hangingPunct="0">
              <a:lnSpc>
                <a:spcPct val="80000"/>
              </a:lnSpc>
              <a:spcBef>
                <a:spcPct val="20000"/>
              </a:spcBef>
              <a:buFont typeface="Arial" pitchFamily="34" charset="0"/>
              <a:buChar char="•"/>
              <a:defRPr/>
            </a:pPr>
            <a:r>
              <a:rPr lang="en-US" b="1" dirty="0">
                <a:solidFill>
                  <a:srgbClr val="660066"/>
                </a:solidFill>
                <a:latin typeface="Times New Roman"/>
                <a:cs typeface="Times New Roman" pitchFamily="18" charset="0"/>
              </a:rPr>
              <a:t>Overall RPTC expenditures 33% lower than FY06</a:t>
            </a:r>
          </a:p>
          <a:p>
            <a:pPr marL="342699" indent="-342699" defTabSz="913865" eaLnBrk="0" hangingPunct="0">
              <a:lnSpc>
                <a:spcPct val="80000"/>
              </a:lnSpc>
              <a:spcBef>
                <a:spcPts val="632"/>
              </a:spcBef>
              <a:buFont typeface="Arial" pitchFamily="34" charset="0"/>
              <a:buChar char="•"/>
              <a:defRPr/>
            </a:pPr>
            <a:r>
              <a:rPr lang="en-US" b="1" dirty="0">
                <a:solidFill>
                  <a:srgbClr val="660066"/>
                </a:solidFill>
                <a:latin typeface="Times New Roman"/>
                <a:cs typeface="Times New Roman" pitchFamily="18" charset="0"/>
              </a:rPr>
              <a:t>Community mental health expenditures for youth &lt;18 are 26% higher than FY09</a:t>
            </a:r>
            <a:endParaRPr lang="en-US" sz="1400" dirty="0">
              <a:solidFill>
                <a:srgbClr val="000000">
                  <a:tint val="75000"/>
                </a:srgbClr>
              </a:solidFill>
              <a:latin typeface="Times New Roman"/>
              <a:cs typeface="Arial"/>
            </a:endParaRPr>
          </a:p>
        </p:txBody>
      </p:sp>
      <p:sp>
        <p:nvSpPr>
          <p:cNvPr id="3" name="TextBox 2"/>
          <p:cNvSpPr txBox="1"/>
          <p:nvPr/>
        </p:nvSpPr>
        <p:spPr>
          <a:xfrm>
            <a:off x="762000" y="2209801"/>
            <a:ext cx="7543800" cy="646276"/>
          </a:xfrm>
          <a:prstGeom prst="rect">
            <a:avLst/>
          </a:prstGeom>
          <a:noFill/>
        </p:spPr>
        <p:txBody>
          <a:bodyPr wrap="square" lIns="91387" tIns="45693" rIns="91387" bIns="45693" rtlCol="0">
            <a:spAutoFit/>
          </a:bodyPr>
          <a:lstStyle/>
          <a:p>
            <a:pPr algn="ctr" defTabSz="914079"/>
            <a:r>
              <a:rPr lang="en-US" b="1" dirty="0">
                <a:solidFill>
                  <a:srgbClr val="660066"/>
                </a:solidFill>
                <a:latin typeface="Franklin Gothic Medium" pitchFamily="34" charset="0"/>
                <a:cs typeface="Arial"/>
              </a:rPr>
              <a:t>Cost Trends for Children and Youth Services </a:t>
            </a:r>
          </a:p>
          <a:p>
            <a:pPr defTabSz="914079"/>
            <a:endParaRPr lang="en-US" dirty="0">
              <a:solidFill>
                <a:srgbClr val="000000"/>
              </a:solidFill>
              <a:cs typeface="Arial"/>
            </a:endParaRPr>
          </a:p>
        </p:txBody>
      </p:sp>
      <p:sp>
        <p:nvSpPr>
          <p:cNvPr id="6" name="TextBox 5"/>
          <p:cNvSpPr txBox="1"/>
          <p:nvPr/>
        </p:nvSpPr>
        <p:spPr>
          <a:xfrm>
            <a:off x="3419476" y="6274237"/>
            <a:ext cx="2607251" cy="246209"/>
          </a:xfrm>
          <a:prstGeom prst="rect">
            <a:avLst/>
          </a:prstGeom>
          <a:noFill/>
        </p:spPr>
        <p:txBody>
          <a:bodyPr wrap="square" lIns="91387" tIns="45693" rIns="91387" bIns="45693" rtlCol="0">
            <a:spAutoFit/>
          </a:bodyPr>
          <a:lstStyle/>
          <a:p>
            <a:pPr algn="ctr" defTabSz="914079"/>
            <a:r>
              <a:rPr lang="en-US" sz="1000" dirty="0">
                <a:solidFill>
                  <a:srgbClr val="660066"/>
                </a:solidFill>
                <a:latin typeface="Times New Roman"/>
                <a:cs typeface="Times New Roman" pitchFamily="18" charset="0"/>
              </a:rPr>
              <a:t>12</a:t>
            </a:r>
          </a:p>
        </p:txBody>
      </p:sp>
      <p:graphicFrame>
        <p:nvGraphicFramePr>
          <p:cNvPr id="13" name="Chart 12"/>
          <p:cNvGraphicFramePr/>
          <p:nvPr>
            <p:extLst>
              <p:ext uri="{D42A27DB-BD31-4B8C-83A1-F6EECF244321}">
                <p14:modId xmlns:p14="http://schemas.microsoft.com/office/powerpoint/2010/main" val="2789615393"/>
              </p:ext>
            </p:extLst>
          </p:nvPr>
        </p:nvGraphicFramePr>
        <p:xfrm>
          <a:off x="3505200" y="2286000"/>
          <a:ext cx="5029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734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Franklin Gothic Medium Cond"/>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Franklin Gothic Medium Cond"/>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High Strung"/>
      <a:ea typeface=""/>
      <a:cs typeface="Arial"/>
    </a:majorFont>
    <a:minorFont>
      <a:latin typeface="Adobe Caslon Pro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igh Strung"/>
      <a:ea typeface=""/>
      <a:cs typeface="Arial"/>
    </a:majorFont>
    <a:minorFont>
      <a:latin typeface="Adobe Caslon Pro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High Strung"/>
      <a:ea typeface=""/>
      <a:cs typeface="Arial"/>
    </a:majorFont>
    <a:minorFont>
      <a:latin typeface="Adobe Caslon Pro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17234</TotalTime>
  <Words>2033</Words>
  <Application>Microsoft Office PowerPoint</Application>
  <PresentationFormat>On-screen Show (4:3)</PresentationFormat>
  <Paragraphs>505</Paragraphs>
  <Slides>37</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Franklin Gothic Medium</vt:lpstr>
      <vt:lpstr>HandTIMES</vt:lpstr>
      <vt:lpstr>Franklin Gothic Medium Cond</vt:lpstr>
      <vt:lpstr>Adobe Caslon Pro Bold</vt:lpstr>
      <vt:lpstr>High Strung</vt:lpstr>
      <vt:lpstr>宋体</vt:lpstr>
      <vt:lpstr>Helvetica</vt:lpstr>
      <vt:lpstr>Times</vt:lpstr>
      <vt:lpstr>Times New Roman</vt:lpstr>
      <vt:lpstr>Adobe Caslon Pro</vt:lpstr>
      <vt:lpstr>Default Design</vt:lpstr>
      <vt:lpstr>1_Default Design</vt:lpstr>
      <vt:lpstr>House Finance  Health &amp; Social Services   Subcommittee  FY14 Budget</vt:lpstr>
      <vt:lpstr>Trust Beneficiaries</vt:lpstr>
      <vt:lpstr>Trust Advisors and Partners</vt:lpstr>
      <vt:lpstr>Trust Funding FY14</vt:lpstr>
      <vt:lpstr>Five Program Focus Areas</vt:lpstr>
      <vt:lpstr>Alcohol Initiatives</vt:lpstr>
      <vt:lpstr>Bring the Kids Home</vt:lpstr>
      <vt:lpstr>Results for Beneficiaries</vt:lpstr>
      <vt:lpstr>Shifting Expenditures in State</vt:lpstr>
      <vt:lpstr>Results for Beneficiaries</vt:lpstr>
      <vt:lpstr>Results for Beneficiaries</vt:lpstr>
      <vt:lpstr>Ahead in FY14 </vt:lpstr>
      <vt:lpstr>Looking Toward FY15</vt:lpstr>
      <vt:lpstr>Disability Justice</vt:lpstr>
      <vt:lpstr>Committed Partners</vt:lpstr>
      <vt:lpstr>Strategic Thinking</vt:lpstr>
      <vt:lpstr>Outcomes Driven Results</vt:lpstr>
      <vt:lpstr>Ahead in FY14</vt:lpstr>
      <vt:lpstr>Ahead in FY14</vt:lpstr>
      <vt:lpstr>Affordable Appropriate Housing</vt:lpstr>
      <vt:lpstr>Committed Partners </vt:lpstr>
      <vt:lpstr>Clarifying the Need</vt:lpstr>
      <vt:lpstr>Strategic Thinking</vt:lpstr>
      <vt:lpstr> Results for Beneficiaries</vt:lpstr>
      <vt:lpstr>Ahead in FY14</vt:lpstr>
      <vt:lpstr>Ahead in FY14</vt:lpstr>
      <vt:lpstr>Workforce Development</vt:lpstr>
      <vt:lpstr>Alaska Health Workforce Coalition</vt:lpstr>
      <vt:lpstr>Strategic Thinking</vt:lpstr>
      <vt:lpstr>Ahead in FY14</vt:lpstr>
      <vt:lpstr>Ahead in FY14</vt:lpstr>
      <vt:lpstr>Beneficiary Projects Initiative</vt:lpstr>
      <vt:lpstr>Strategic Thinking</vt:lpstr>
      <vt:lpstr>Results for Beneficiaries</vt:lpstr>
      <vt:lpstr>Ahead in FY14</vt:lpstr>
      <vt:lpstr>FY14 Joint Legislative Priorities</vt:lpstr>
      <vt:lpstr>Thank You</vt:lpstr>
    </vt:vector>
  </TitlesOfParts>
  <Company>Mental Health Trust Assoc. of Alaska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THE KIDS HOME (BTKH) Trust, DHSS, Tribal Planning Process</dc:title>
  <dc:creator>Bill Herman</dc:creator>
  <cp:lastModifiedBy>Administrator</cp:lastModifiedBy>
  <cp:revision>1487</cp:revision>
  <cp:lastPrinted>2013-01-21T22:21:29Z</cp:lastPrinted>
  <dcterms:created xsi:type="dcterms:W3CDTF">2013-01-14T23:57:48Z</dcterms:created>
  <dcterms:modified xsi:type="dcterms:W3CDTF">2013-02-13T19:34:43Z</dcterms:modified>
</cp:coreProperties>
</file>