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5" r:id="rId2"/>
    <p:sldId id="290" r:id="rId3"/>
    <p:sldId id="261" r:id="rId4"/>
    <p:sldId id="262" r:id="rId5"/>
    <p:sldId id="263" r:id="rId6"/>
    <p:sldId id="264" r:id="rId7"/>
    <p:sldId id="271" r:id="rId8"/>
    <p:sldId id="273" r:id="rId9"/>
    <p:sldId id="272" r:id="rId10"/>
    <p:sldId id="274" r:id="rId11"/>
    <p:sldId id="275" r:id="rId12"/>
    <p:sldId id="276" r:id="rId13"/>
    <p:sldId id="268" r:id="rId14"/>
    <p:sldId id="269" r:id="rId15"/>
    <p:sldId id="270" r:id="rId16"/>
    <p:sldId id="277" r:id="rId17"/>
    <p:sldId id="292" r:id="rId18"/>
    <p:sldId id="293" r:id="rId19"/>
    <p:sldId id="294" r:id="rId20"/>
    <p:sldId id="295" r:id="rId21"/>
    <p:sldId id="29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Percentage of Alaskan </a:t>
            </a:r>
            <a:r>
              <a:rPr lang="en-US" sz="2000" dirty="0" smtClean="0"/>
              <a:t>Adults’ </a:t>
            </a:r>
            <a:r>
              <a:rPr lang="en-US" sz="2000" dirty="0"/>
              <a:t>Adverse Childhood Experiences Compared to a Ten State and D.C. </a:t>
            </a:r>
            <a:r>
              <a:rPr lang="en-US" sz="2000" dirty="0" smtClean="0"/>
              <a:t>Sample*</a:t>
            </a:r>
            <a:endParaRPr lang="en-US" sz="2000" dirty="0"/>
          </a:p>
        </c:rich>
      </c:tx>
      <c:layout/>
      <c:overlay val="0"/>
    </c:title>
    <c:autoTitleDeleted val="0"/>
    <c:plotArea>
      <c:layout>
        <c:manualLayout>
          <c:layoutTarget val="inner"/>
          <c:xMode val="edge"/>
          <c:yMode val="edge"/>
          <c:x val="0.1435168239105247"/>
          <c:y val="0.1445538057742782"/>
          <c:w val="0.68131622872983577"/>
          <c:h val="0.57089708523276694"/>
        </c:manualLayout>
      </c:layout>
      <c:barChart>
        <c:barDir val="col"/>
        <c:grouping val="clustered"/>
        <c:varyColors val="0"/>
        <c:ser>
          <c:idx val="0"/>
          <c:order val="0"/>
          <c:tx>
            <c:strRef>
              <c:f>'Indvidual ACEs'!$D$2:$D$3</c:f>
              <c:strCache>
                <c:ptCount val="1"/>
                <c:pt idx="0">
                  <c:v>10 State Women Percent (N =32,539)</c:v>
                </c:pt>
              </c:strCache>
            </c:strRef>
          </c:tx>
          <c:invertIfNegative val="0"/>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ACEs'!$D$4:$D$13</c:f>
            </c:numRef>
          </c:val>
        </c:ser>
        <c:ser>
          <c:idx val="1"/>
          <c:order val="1"/>
          <c:tx>
            <c:strRef>
              <c:f>'Indvidual ACEs'!$E$2:$E$3</c:f>
              <c:strCache>
                <c:ptCount val="1"/>
                <c:pt idx="0">
                  <c:v>Alaskan Women Percent (N =6,000)</c:v>
                </c:pt>
              </c:strCache>
            </c:strRef>
          </c:tx>
          <c:invertIfNegative val="0"/>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ACEs'!$E$4:$E$13</c:f>
            </c:numRef>
          </c:val>
        </c:ser>
        <c:ser>
          <c:idx val="2"/>
          <c:order val="2"/>
          <c:tx>
            <c:strRef>
              <c:f>'Indvidual ACEs'!$F$2:$F$3</c:f>
              <c:strCache>
                <c:ptCount val="1"/>
                <c:pt idx="0">
                  <c:v>10 State Men Percent (N =21,245)</c:v>
                </c:pt>
              </c:strCache>
            </c:strRef>
          </c:tx>
          <c:invertIfNegative val="0"/>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ACEs'!$F$4:$F$13</c:f>
            </c:numRef>
          </c:val>
        </c:ser>
        <c:ser>
          <c:idx val="3"/>
          <c:order val="3"/>
          <c:tx>
            <c:strRef>
              <c:f>'Indvidual ACEs'!$G$2:$G$3</c:f>
              <c:strCache>
                <c:ptCount val="1"/>
                <c:pt idx="0">
                  <c:v>Alaskan Men Percent (N =6,000)</c:v>
                </c:pt>
              </c:strCache>
            </c:strRef>
          </c:tx>
          <c:invertIfNegative val="0"/>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ACEs'!$G$4:$G$13</c:f>
            </c:numRef>
          </c:val>
        </c:ser>
        <c:ser>
          <c:idx val="4"/>
          <c:order val="4"/>
          <c:tx>
            <c:strRef>
              <c:f>'Indvidual ACEs'!$H$2:$H$3</c:f>
              <c:strCache>
                <c:ptCount val="1"/>
                <c:pt idx="0">
                  <c:v>10 State (N=53,784)</c:v>
                </c:pt>
              </c:strCache>
            </c:strRef>
          </c:tx>
          <c:spPr>
            <a:solidFill>
              <a:srgbClr val="00B0F0"/>
            </a:solidFill>
            <a:ln>
              <a:solidFill>
                <a:schemeClr val="tx1"/>
              </a:solidFill>
            </a:ln>
          </c:spPr>
          <c:invertIfNegative val="0"/>
          <c:dLbls>
            <c:dLbl>
              <c:idx val="7"/>
              <c:layout>
                <c:manualLayout>
                  <c:x val="-3.003003003003003E-3"/>
                  <c:y val="7.6758005249343828E-2"/>
                </c:manualLayout>
              </c:layout>
              <c:dLblPos val="outEnd"/>
              <c:showLegendKey val="0"/>
              <c:showVal val="1"/>
              <c:showCatName val="0"/>
              <c:showSerName val="0"/>
              <c:showPercent val="0"/>
              <c:showBubbleSize val="0"/>
            </c:dLbl>
            <c:txPr>
              <a:bodyPr rot="-5400000" vert="horz"/>
              <a:lstStyle/>
              <a:p>
                <a:pPr>
                  <a:defRPr sz="1400" b="1"/>
                </a:pPr>
                <a:endParaRPr lang="en-US"/>
              </a:p>
            </c:txPr>
            <c:dLblPos val="inEnd"/>
            <c:showLegendKey val="0"/>
            <c:showVal val="1"/>
            <c:showCatName val="0"/>
            <c:showSerName val="0"/>
            <c:showPercent val="0"/>
            <c:showBubbleSize val="0"/>
            <c:showLeaderLines val="0"/>
          </c:dLbls>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ACEs'!$H$4:$H$13</c:f>
              <c:numCache>
                <c:formatCode>0.0%</c:formatCode>
                <c:ptCount val="8"/>
                <c:pt idx="0">
                  <c:v>0.35</c:v>
                </c:pt>
                <c:pt idx="1">
                  <c:v>0.159</c:v>
                </c:pt>
                <c:pt idx="2">
                  <c:v>0.109</c:v>
                </c:pt>
                <c:pt idx="3">
                  <c:v>0.14899999999999999</c:v>
                </c:pt>
                <c:pt idx="4">
                  <c:v>0.251</c:v>
                </c:pt>
                <c:pt idx="5">
                  <c:v>0.16300000000000001</c:v>
                </c:pt>
                <c:pt idx="6">
                  <c:v>0.22800000000000001</c:v>
                </c:pt>
                <c:pt idx="7">
                  <c:v>5.7000000000000002E-2</c:v>
                </c:pt>
              </c:numCache>
            </c:numRef>
          </c:val>
        </c:ser>
        <c:ser>
          <c:idx val="5"/>
          <c:order val="5"/>
          <c:tx>
            <c:strRef>
              <c:f>'Indvidual ACEs'!$I$2:$I$3</c:f>
              <c:strCache>
                <c:ptCount val="1"/>
                <c:pt idx="0">
                  <c:v>Alaskan (N=10,847)</c:v>
                </c:pt>
              </c:strCache>
            </c:strRef>
          </c:tx>
          <c:spPr>
            <a:solidFill>
              <a:srgbClr val="92D050"/>
            </a:solidFill>
            <a:ln>
              <a:solidFill>
                <a:schemeClr val="tx1"/>
              </a:solidFill>
            </a:ln>
          </c:spPr>
          <c:invertIfNegative val="0"/>
          <c:dLbls>
            <c:txPr>
              <a:bodyPr rot="-5400000" vert="horz"/>
              <a:lstStyle/>
              <a:p>
                <a:pPr>
                  <a:defRPr sz="1400" b="1"/>
                </a:pPr>
                <a:endParaRPr lang="en-US"/>
              </a:p>
            </c:txPr>
            <c:dLblPos val="inEnd"/>
            <c:showLegendKey val="0"/>
            <c:showVal val="1"/>
            <c:showCatName val="0"/>
            <c:showSerName val="0"/>
            <c:showPercent val="0"/>
            <c:showBubbleSize val="0"/>
            <c:showLeaderLines val="0"/>
          </c:dLbls>
          <c:cat>
            <c:strRef>
              <c:f>'Indvidual ACEs'!$C$4:$C$13</c:f>
              <c:strCache>
                <c:ptCount val="8"/>
                <c:pt idx="0">
                  <c:v>   Emotional Abuse</c:v>
                </c:pt>
                <c:pt idx="1">
                  <c:v>   Physical Abuse</c:v>
                </c:pt>
                <c:pt idx="2">
                  <c:v>   Sexual Abuse</c:v>
                </c:pt>
                <c:pt idx="3">
                  <c:v>   Intimate Partner    Violence</c:v>
                </c:pt>
                <c:pt idx="4">
                  <c:v>Household Substance Abuse</c:v>
                </c:pt>
                <c:pt idx="5">
                  <c:v>Household Mental Illness</c:v>
                </c:pt>
                <c:pt idx="6">
                  <c:v>Parental Separation or Divorce</c:v>
                </c:pt>
                <c:pt idx="7">
                  <c:v>Incarcerated Household Member</c:v>
                </c:pt>
              </c:strCache>
            </c:strRef>
          </c:cat>
          <c:val>
            <c:numRef>
              <c:f>'Indvidual ACEs'!$I$4:$I$13</c:f>
              <c:numCache>
                <c:formatCode>0.0%</c:formatCode>
                <c:ptCount val="8"/>
                <c:pt idx="0">
                  <c:v>0.39300000000000002</c:v>
                </c:pt>
                <c:pt idx="1">
                  <c:v>0.186</c:v>
                </c:pt>
                <c:pt idx="2">
                  <c:v>0.13700000000000001</c:v>
                </c:pt>
                <c:pt idx="3">
                  <c:v>0.186</c:v>
                </c:pt>
                <c:pt idx="4">
                  <c:v>0.29699999999999999</c:v>
                </c:pt>
                <c:pt idx="5">
                  <c:v>0.214</c:v>
                </c:pt>
                <c:pt idx="6">
                  <c:v>0.316</c:v>
                </c:pt>
                <c:pt idx="7">
                  <c:v>0.113</c:v>
                </c:pt>
              </c:numCache>
            </c:numRef>
          </c:val>
        </c:ser>
        <c:dLbls>
          <c:showLegendKey val="0"/>
          <c:showVal val="0"/>
          <c:showCatName val="0"/>
          <c:showSerName val="0"/>
          <c:showPercent val="0"/>
          <c:showBubbleSize val="0"/>
        </c:dLbls>
        <c:gapWidth val="97"/>
        <c:axId val="43521536"/>
        <c:axId val="43523456"/>
      </c:barChart>
      <c:catAx>
        <c:axId val="43521536"/>
        <c:scaling>
          <c:orientation val="minMax"/>
        </c:scaling>
        <c:delete val="0"/>
        <c:axPos val="b"/>
        <c:title>
          <c:tx>
            <c:rich>
              <a:bodyPr/>
              <a:lstStyle/>
              <a:p>
                <a:pPr>
                  <a:defRPr sz="1400"/>
                </a:pPr>
                <a:r>
                  <a:rPr lang="en-US" sz="1400" dirty="0"/>
                  <a:t>Adverse Childhood Experience</a:t>
                </a:r>
              </a:p>
            </c:rich>
          </c:tx>
          <c:layout>
            <c:manualLayout>
              <c:xMode val="edge"/>
              <c:yMode val="edge"/>
              <c:x val="0.33709752573063201"/>
              <c:y val="0.93002242535774982"/>
            </c:manualLayout>
          </c:layout>
          <c:overlay val="0"/>
        </c:title>
        <c:majorTickMark val="none"/>
        <c:minorTickMark val="none"/>
        <c:tickLblPos val="nextTo"/>
        <c:txPr>
          <a:bodyPr rot="-1080000"/>
          <a:lstStyle/>
          <a:p>
            <a:pPr>
              <a:defRPr sz="1400" b="1"/>
            </a:pPr>
            <a:endParaRPr lang="en-US"/>
          </a:p>
        </c:txPr>
        <c:crossAx val="43523456"/>
        <c:crosses val="autoZero"/>
        <c:auto val="1"/>
        <c:lblAlgn val="ctr"/>
        <c:lblOffset val="100"/>
        <c:noMultiLvlLbl val="0"/>
      </c:catAx>
      <c:valAx>
        <c:axId val="43523456"/>
        <c:scaling>
          <c:orientation val="minMax"/>
        </c:scaling>
        <c:delete val="0"/>
        <c:axPos val="l"/>
        <c:majorGridlines/>
        <c:title>
          <c:tx>
            <c:rich>
              <a:bodyPr/>
              <a:lstStyle/>
              <a:p>
                <a:pPr>
                  <a:defRPr sz="1600"/>
                </a:pPr>
                <a:r>
                  <a:rPr lang="en-US" sz="1600" dirty="0"/>
                  <a:t>Percentage</a:t>
                </a:r>
              </a:p>
            </c:rich>
          </c:tx>
          <c:layout/>
          <c:overlay val="0"/>
        </c:title>
        <c:numFmt formatCode="0.00%" sourceLinked="0"/>
        <c:majorTickMark val="out"/>
        <c:minorTickMark val="none"/>
        <c:tickLblPos val="nextTo"/>
        <c:txPr>
          <a:bodyPr/>
          <a:lstStyle/>
          <a:p>
            <a:pPr>
              <a:defRPr sz="1400" b="1"/>
            </a:pPr>
            <a:endParaRPr lang="en-US"/>
          </a:p>
        </c:txPr>
        <c:crossAx val="43521536"/>
        <c:crosses val="autoZero"/>
        <c:crossBetween val="between"/>
      </c:valAx>
    </c:plotArea>
    <c:legend>
      <c:legendPos val="r"/>
      <c:layout>
        <c:manualLayout>
          <c:xMode val="edge"/>
          <c:yMode val="edge"/>
          <c:x val="0.83098123243444111"/>
          <c:y val="0.17150586176727908"/>
          <c:w val="0.15413037418995193"/>
          <c:h val="0.36233928258967629"/>
        </c:manualLayout>
      </c:layout>
      <c:overlay val="0"/>
      <c:spPr>
        <a:solidFill>
          <a:schemeClr val="bg1"/>
        </a:solidFill>
      </c:spPr>
      <c:txPr>
        <a:bodyPr/>
        <a:lstStyle/>
        <a:p>
          <a:pPr>
            <a:defRPr sz="1600" b="1"/>
          </a:pPr>
          <a:endParaRPr lang="en-US"/>
        </a:p>
      </c:txPr>
    </c:legend>
    <c:plotVisOnly val="1"/>
    <c:dispBlanksAs val="gap"/>
    <c:showDLblsOverMax val="0"/>
  </c:chart>
  <c:spPr>
    <a:ln w="38100">
      <a:solidFill>
        <a:srgbClr val="00B0F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ACE Scores for Alaskan Adults and The Ten State </a:t>
            </a:r>
            <a:endParaRPr lang="en-US" sz="2000" dirty="0" smtClean="0"/>
          </a:p>
          <a:p>
            <a:pPr>
              <a:defRPr sz="2000"/>
            </a:pPr>
            <a:r>
              <a:rPr lang="en-US" sz="2000" dirty="0" smtClean="0"/>
              <a:t>and </a:t>
            </a:r>
            <a:r>
              <a:rPr lang="en-US" sz="2000" dirty="0"/>
              <a:t>DC Sample</a:t>
            </a:r>
          </a:p>
        </c:rich>
      </c:tx>
      <c:layout/>
      <c:overlay val="0"/>
    </c:title>
    <c:autoTitleDeleted val="0"/>
    <c:plotArea>
      <c:layout>
        <c:manualLayout>
          <c:layoutTarget val="inner"/>
          <c:xMode val="edge"/>
          <c:yMode val="edge"/>
          <c:x val="0.12133397176704264"/>
          <c:y val="0.16521981627296589"/>
          <c:w val="0.6443992811709347"/>
          <c:h val="0.6992093175853018"/>
        </c:manualLayout>
      </c:layout>
      <c:barChart>
        <c:barDir val="col"/>
        <c:grouping val="clustered"/>
        <c:varyColors val="0"/>
        <c:ser>
          <c:idx val="0"/>
          <c:order val="0"/>
          <c:tx>
            <c:strRef>
              <c:f>'ACE Score'!$F$3:$F$4</c:f>
              <c:strCache>
                <c:ptCount val="1"/>
                <c:pt idx="0">
                  <c:v>10 States &amp; DC Total  (N =53,784)</c:v>
                </c:pt>
              </c:strCache>
            </c:strRef>
          </c:tx>
          <c:spPr>
            <a:solidFill>
              <a:srgbClr val="00B0F0"/>
            </a:solidFill>
            <a:ln>
              <a:solidFill>
                <a:schemeClr val="tx1"/>
              </a:solidFill>
            </a:ln>
          </c:spPr>
          <c:invertIfNegative val="0"/>
          <c:dLbls>
            <c:txPr>
              <a:bodyPr/>
              <a:lstStyle/>
              <a:p>
                <a:pPr>
                  <a:defRPr sz="1400" b="1"/>
                </a:pPr>
                <a:endParaRPr lang="en-US"/>
              </a:p>
            </c:txPr>
            <c:dLblPos val="inEnd"/>
            <c:showLegendKey val="0"/>
            <c:showVal val="1"/>
            <c:showCatName val="0"/>
            <c:showSerName val="0"/>
            <c:showPercent val="0"/>
            <c:showBubbleSize val="0"/>
            <c:showLeaderLines val="0"/>
          </c:dLbls>
          <c:cat>
            <c:strRef>
              <c:f>'ACE Score'!$A$5:$A$8</c:f>
              <c:strCache>
                <c:ptCount val="4"/>
                <c:pt idx="0">
                  <c:v>Zero</c:v>
                </c:pt>
                <c:pt idx="1">
                  <c:v>One</c:v>
                </c:pt>
                <c:pt idx="2">
                  <c:v>Two-Three</c:v>
                </c:pt>
                <c:pt idx="3">
                  <c:v>Four or More</c:v>
                </c:pt>
              </c:strCache>
            </c:strRef>
          </c:cat>
          <c:val>
            <c:numRef>
              <c:f>'ACE Score'!$F$5:$F$8</c:f>
              <c:numCache>
                <c:formatCode>0.0%</c:formatCode>
                <c:ptCount val="4"/>
                <c:pt idx="0">
                  <c:v>0.40699999999999997</c:v>
                </c:pt>
                <c:pt idx="1">
                  <c:v>0.23599999999999999</c:v>
                </c:pt>
                <c:pt idx="2">
                  <c:v>0.214</c:v>
                </c:pt>
                <c:pt idx="3">
                  <c:v>0.14299999999999999</c:v>
                </c:pt>
              </c:numCache>
            </c:numRef>
          </c:val>
        </c:ser>
        <c:ser>
          <c:idx val="1"/>
          <c:order val="1"/>
          <c:tx>
            <c:strRef>
              <c:f>'ACE Score'!$G$3:$G$4</c:f>
              <c:strCache>
                <c:ptCount val="1"/>
                <c:pt idx="0">
                  <c:v>Alaskan Total Percent (N =10,847)</c:v>
                </c:pt>
              </c:strCache>
            </c:strRef>
          </c:tx>
          <c:spPr>
            <a:solidFill>
              <a:srgbClr val="92D050"/>
            </a:solidFill>
            <a:ln>
              <a:solidFill>
                <a:schemeClr val="tx1"/>
              </a:solidFill>
            </a:ln>
          </c:spPr>
          <c:invertIfNegative val="0"/>
          <c:dLbls>
            <c:txPr>
              <a:bodyPr/>
              <a:lstStyle/>
              <a:p>
                <a:pPr>
                  <a:defRPr sz="1400" b="1"/>
                </a:pPr>
                <a:endParaRPr lang="en-US"/>
              </a:p>
            </c:txPr>
            <c:dLblPos val="inEnd"/>
            <c:showLegendKey val="0"/>
            <c:showVal val="1"/>
            <c:showCatName val="0"/>
            <c:showSerName val="0"/>
            <c:showPercent val="0"/>
            <c:showBubbleSize val="0"/>
            <c:showLeaderLines val="0"/>
          </c:dLbls>
          <c:cat>
            <c:strRef>
              <c:f>'ACE Score'!$A$5:$A$8</c:f>
              <c:strCache>
                <c:ptCount val="4"/>
                <c:pt idx="0">
                  <c:v>Zero</c:v>
                </c:pt>
                <c:pt idx="1">
                  <c:v>One</c:v>
                </c:pt>
                <c:pt idx="2">
                  <c:v>Two-Three</c:v>
                </c:pt>
                <c:pt idx="3">
                  <c:v>Four or More</c:v>
                </c:pt>
              </c:strCache>
            </c:strRef>
          </c:cat>
          <c:val>
            <c:numRef>
              <c:f>'ACE Score'!$G$5:$G$8</c:f>
              <c:numCache>
                <c:formatCode>0.0%</c:formatCode>
                <c:ptCount val="4"/>
                <c:pt idx="0">
                  <c:v>0.34300000000000003</c:v>
                </c:pt>
                <c:pt idx="1">
                  <c:v>0.222</c:v>
                </c:pt>
                <c:pt idx="2">
                  <c:v>0.24099999999999999</c:v>
                </c:pt>
                <c:pt idx="3">
                  <c:v>0.19500000000000001</c:v>
                </c:pt>
              </c:numCache>
            </c:numRef>
          </c:val>
        </c:ser>
        <c:dLbls>
          <c:showLegendKey val="0"/>
          <c:showVal val="0"/>
          <c:showCatName val="0"/>
          <c:showSerName val="0"/>
          <c:showPercent val="0"/>
          <c:showBubbleSize val="0"/>
        </c:dLbls>
        <c:gapWidth val="68"/>
        <c:axId val="44307200"/>
        <c:axId val="44309120"/>
      </c:barChart>
      <c:catAx>
        <c:axId val="44307200"/>
        <c:scaling>
          <c:orientation val="minMax"/>
        </c:scaling>
        <c:delete val="0"/>
        <c:axPos val="b"/>
        <c:title>
          <c:tx>
            <c:rich>
              <a:bodyPr/>
              <a:lstStyle/>
              <a:p>
                <a:pPr>
                  <a:defRPr sz="1400"/>
                </a:pPr>
                <a:r>
                  <a:rPr lang="en-US" sz="1400" dirty="0"/>
                  <a:t>ACE Score</a:t>
                </a:r>
              </a:p>
            </c:rich>
          </c:tx>
          <c:layout/>
          <c:overlay val="0"/>
        </c:title>
        <c:majorTickMark val="none"/>
        <c:minorTickMark val="none"/>
        <c:tickLblPos val="nextTo"/>
        <c:txPr>
          <a:bodyPr/>
          <a:lstStyle/>
          <a:p>
            <a:pPr>
              <a:defRPr sz="1400" b="1"/>
            </a:pPr>
            <a:endParaRPr lang="en-US"/>
          </a:p>
        </c:txPr>
        <c:crossAx val="44309120"/>
        <c:crosses val="autoZero"/>
        <c:auto val="1"/>
        <c:lblAlgn val="ctr"/>
        <c:lblOffset val="100"/>
        <c:noMultiLvlLbl val="0"/>
      </c:catAx>
      <c:valAx>
        <c:axId val="44309120"/>
        <c:scaling>
          <c:orientation val="minMax"/>
        </c:scaling>
        <c:delete val="0"/>
        <c:axPos val="l"/>
        <c:majorGridlines/>
        <c:title>
          <c:tx>
            <c:rich>
              <a:bodyPr/>
              <a:lstStyle/>
              <a:p>
                <a:pPr>
                  <a:defRPr sz="1400"/>
                </a:pPr>
                <a:r>
                  <a:rPr lang="en-US" sz="1400" dirty="0"/>
                  <a:t>Percentage</a:t>
                </a:r>
              </a:p>
            </c:rich>
          </c:tx>
          <c:layout/>
          <c:overlay val="0"/>
        </c:title>
        <c:numFmt formatCode="0.0%" sourceLinked="1"/>
        <c:majorTickMark val="out"/>
        <c:minorTickMark val="none"/>
        <c:tickLblPos val="nextTo"/>
        <c:txPr>
          <a:bodyPr/>
          <a:lstStyle/>
          <a:p>
            <a:pPr>
              <a:defRPr sz="1400" b="1"/>
            </a:pPr>
            <a:endParaRPr lang="en-US"/>
          </a:p>
        </c:txPr>
        <c:crossAx val="44307200"/>
        <c:crosses val="autoZero"/>
        <c:crossBetween val="between"/>
      </c:valAx>
    </c:plotArea>
    <c:legend>
      <c:legendPos val="r"/>
      <c:layout>
        <c:manualLayout>
          <c:xMode val="edge"/>
          <c:yMode val="edge"/>
          <c:x val="0.77324076044548473"/>
          <c:y val="0.37499070428696413"/>
          <c:w val="0.21775023054550613"/>
          <c:h val="0.24499526100904054"/>
        </c:manualLayout>
      </c:layout>
      <c:overlay val="0"/>
      <c:txPr>
        <a:bodyPr/>
        <a:lstStyle/>
        <a:p>
          <a:pPr>
            <a:defRPr sz="1400" b="1"/>
          </a:pPr>
          <a:endParaRPr lang="en-US"/>
        </a:p>
      </c:txPr>
    </c:legend>
    <c:plotVisOnly val="1"/>
    <c:dispBlanksAs val="gap"/>
    <c:showDLblsOverMax val="0"/>
  </c:chart>
  <c:spPr>
    <a:ln w="38100">
      <a:solidFill>
        <a:srgbClr val="92D05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The Percentage  of the Full Dosage of ACEs Accumulated in the 50 States'  Child and Youth Populations by Age Group</a:t>
            </a:r>
            <a:endParaRPr lang="en-US" dirty="0">
              <a:effectLst/>
            </a:endParaRPr>
          </a:p>
        </c:rich>
      </c:tx>
      <c:layout/>
      <c:overlay val="0"/>
    </c:title>
    <c:autoTitleDeleted val="0"/>
    <c:plotArea>
      <c:layout>
        <c:manualLayout>
          <c:layoutTarget val="inner"/>
          <c:xMode val="edge"/>
          <c:yMode val="edge"/>
          <c:x val="0.1176406063996099"/>
          <c:y val="0.13810933116119106"/>
          <c:w val="0.81806141445434077"/>
          <c:h val="0.77948465924518051"/>
        </c:manualLayout>
      </c:layout>
      <c:barChart>
        <c:barDir val="col"/>
        <c:grouping val="stacked"/>
        <c:varyColors val="0"/>
        <c:ser>
          <c:idx val="0"/>
          <c:order val="0"/>
          <c:tx>
            <c:strRef>
              <c:f>Sheet6!$B$6</c:f>
              <c:strCache>
                <c:ptCount val="1"/>
                <c:pt idx="0">
                  <c:v>&lt;1</c:v>
                </c:pt>
              </c:strCache>
            </c:strRef>
          </c:tx>
          <c:spPr>
            <a:ln>
              <a:solidFill>
                <a:schemeClr val="tx1"/>
              </a:solidFill>
            </a:ln>
          </c:spPr>
          <c:invertIfNegative val="0"/>
          <c:dLbls>
            <c:dLbl>
              <c:idx val="0"/>
              <c:layout>
                <c:manualLayout>
                  <c:x val="-2.9143897996357013E-3"/>
                  <c:y val="-0.12115467463118834"/>
                </c:manualLayout>
              </c:layout>
              <c:dLblPos val="ctr"/>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numRef>
              <c:f>Sheet6!$P$4</c:f>
              <c:numCache>
                <c:formatCode>General</c:formatCode>
                <c:ptCount val="1"/>
              </c:numCache>
            </c:numRef>
          </c:cat>
          <c:val>
            <c:numRef>
              <c:f>Sheet6!$P$6</c:f>
              <c:numCache>
                <c:formatCode>0.0%</c:formatCode>
                <c:ptCount val="1"/>
                <c:pt idx="0">
                  <c:v>0.26722536077066522</c:v>
                </c:pt>
              </c:numCache>
            </c:numRef>
          </c:val>
        </c:ser>
        <c:ser>
          <c:idx val="1"/>
          <c:order val="1"/>
          <c:tx>
            <c:strRef>
              <c:f>Sheet6!$B$7</c:f>
              <c:strCache>
                <c:ptCount val="1"/>
                <c:pt idx="0">
                  <c:v>1</c:v>
                </c:pt>
              </c:strCache>
            </c:strRef>
          </c:tx>
          <c:spPr>
            <a:ln>
              <a:solidFill>
                <a:schemeClr val="tx1"/>
              </a:solidFill>
            </a:ln>
          </c:spPr>
          <c:invertIfNegative val="0"/>
          <c:dLbls>
            <c:dLbl>
              <c:idx val="0"/>
              <c:layout>
                <c:manualLayout>
                  <c:x val="-2.9143897996357013E-3"/>
                  <c:y val="-5.5172413793103364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Sheet6!$P$7</c:f>
              <c:numCache>
                <c:formatCode>0.0%</c:formatCode>
                <c:ptCount val="1"/>
                <c:pt idx="0">
                  <c:v>0.10179575151600051</c:v>
                </c:pt>
              </c:numCache>
            </c:numRef>
          </c:val>
        </c:ser>
        <c:ser>
          <c:idx val="2"/>
          <c:order val="2"/>
          <c:tx>
            <c:strRef>
              <c:f>Sheet6!$B$8</c:f>
              <c:strCache>
                <c:ptCount val="1"/>
                <c:pt idx="0">
                  <c:v>2</c:v>
                </c:pt>
              </c:strCache>
            </c:strRef>
          </c:tx>
          <c:spPr>
            <a:ln>
              <a:solidFill>
                <a:schemeClr val="tx1"/>
              </a:solidFill>
            </a:ln>
          </c:spPr>
          <c:invertIfNegative val="0"/>
          <c:dLbls>
            <c:dLbl>
              <c:idx val="0"/>
              <c:layout>
                <c:manualLayout>
                  <c:x val="0"/>
                  <c:y val="-6.2068965517241378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Sheet6!$P$8</c:f>
              <c:numCache>
                <c:formatCode>0.0%</c:formatCode>
                <c:ptCount val="1"/>
                <c:pt idx="0">
                  <c:v>0.12457956894976929</c:v>
                </c:pt>
              </c:numCache>
            </c:numRef>
          </c:val>
        </c:ser>
        <c:ser>
          <c:idx val="3"/>
          <c:order val="3"/>
          <c:tx>
            <c:strRef>
              <c:f>Sheet6!$B$9</c:f>
              <c:strCache>
                <c:ptCount val="1"/>
                <c:pt idx="0">
                  <c:v>3</c:v>
                </c:pt>
              </c:strCache>
            </c:strRef>
          </c:tx>
          <c:spPr>
            <a:ln>
              <a:solidFill>
                <a:schemeClr val="tx1"/>
              </a:solidFill>
            </a:ln>
          </c:spPr>
          <c:invertIfNegative val="0"/>
          <c:dLbls>
            <c:dLbl>
              <c:idx val="0"/>
              <c:layout>
                <c:manualLayout>
                  <c:x val="0"/>
                  <c:y val="-3.6781609195402298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Sheet6!$P$9</c:f>
              <c:numCache>
                <c:formatCode>0.0%</c:formatCode>
                <c:ptCount val="1"/>
                <c:pt idx="0">
                  <c:v>5.1798235695118267E-2</c:v>
                </c:pt>
              </c:numCache>
            </c:numRef>
          </c:val>
        </c:ser>
        <c:ser>
          <c:idx val="4"/>
          <c:order val="4"/>
          <c:tx>
            <c:strRef>
              <c:f>Sheet6!$B$10</c:f>
              <c:strCache>
                <c:ptCount val="1"/>
                <c:pt idx="0">
                  <c:v>4</c:v>
                </c:pt>
              </c:strCache>
            </c:strRef>
          </c:tx>
          <c:spPr>
            <a:ln>
              <a:solidFill>
                <a:schemeClr val="tx1"/>
              </a:solidFill>
            </a:ln>
          </c:spPr>
          <c:invertIfNegative val="0"/>
          <c:dLbls>
            <c:dLbl>
              <c:idx val="0"/>
              <c:layout>
                <c:manualLayout>
                  <c:x val="0"/>
                  <c:y val="-2.9885057471264367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Sheet6!$P$10</c:f>
              <c:numCache>
                <c:formatCode>0.0%</c:formatCode>
                <c:ptCount val="1"/>
                <c:pt idx="0">
                  <c:v>4.5438624144703899E-2</c:v>
                </c:pt>
              </c:numCache>
            </c:numRef>
          </c:val>
        </c:ser>
        <c:ser>
          <c:idx val="5"/>
          <c:order val="5"/>
          <c:tx>
            <c:strRef>
              <c:f>Sheet6!$B$11</c:f>
              <c:strCache>
                <c:ptCount val="1"/>
                <c:pt idx="0">
                  <c:v>5</c:v>
                </c:pt>
              </c:strCache>
            </c:strRef>
          </c:tx>
          <c:spPr>
            <a:ln>
              <a:solidFill>
                <a:schemeClr val="tx1"/>
              </a:solidFill>
            </a:ln>
          </c:spPr>
          <c:invertIfNegative val="0"/>
          <c:dLbls>
            <c:dLbl>
              <c:idx val="0"/>
              <c:layout>
                <c:manualLayout>
                  <c:x val="0"/>
                  <c:y val="-2.7586206896551724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Sheet6!$P$11</c:f>
              <c:numCache>
                <c:formatCode>0.0%</c:formatCode>
                <c:ptCount val="1"/>
                <c:pt idx="0">
                  <c:v>3.6825902073820416E-2</c:v>
                </c:pt>
              </c:numCache>
            </c:numRef>
          </c:val>
        </c:ser>
        <c:ser>
          <c:idx val="6"/>
          <c:order val="6"/>
          <c:tx>
            <c:strRef>
              <c:f>Sheet6!$B$12</c:f>
              <c:strCache>
                <c:ptCount val="1"/>
                <c:pt idx="0">
                  <c:v>6</c:v>
                </c:pt>
              </c:strCache>
            </c:strRef>
          </c:tx>
          <c:spPr>
            <a:ln>
              <a:solidFill>
                <a:schemeClr val="tx1"/>
              </a:solidFill>
            </a:ln>
          </c:spPr>
          <c:invertIfNegative val="0"/>
          <c:dLbls>
            <c:dLbl>
              <c:idx val="0"/>
              <c:layout>
                <c:manualLayout>
                  <c:x val="-1.4571948998178506E-3"/>
                  <c:y val="-2.298850574712643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Sheet6!$P$12</c:f>
              <c:numCache>
                <c:formatCode>0.0%</c:formatCode>
                <c:ptCount val="1"/>
                <c:pt idx="0">
                  <c:v>1.4713883008664719E-2</c:v>
                </c:pt>
              </c:numCache>
            </c:numRef>
          </c:val>
        </c:ser>
        <c:ser>
          <c:idx val="7"/>
          <c:order val="7"/>
          <c:tx>
            <c:strRef>
              <c:f>Sheet6!$B$13</c:f>
              <c:strCache>
                <c:ptCount val="1"/>
                <c:pt idx="0">
                  <c:v>7</c:v>
                </c:pt>
              </c:strCache>
            </c:strRef>
          </c:tx>
          <c:spPr>
            <a:ln>
              <a:solidFill>
                <a:schemeClr val="tx1"/>
              </a:solidFill>
            </a:ln>
          </c:spPr>
          <c:invertIfNegative val="0"/>
          <c:dLbls>
            <c:dLbl>
              <c:idx val="0"/>
              <c:layout>
                <c:manualLayout>
                  <c:x val="1.457194899817904E-3"/>
                  <c:y val="-2.7586206896551682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Sheet6!$P$13</c:f>
              <c:numCache>
                <c:formatCode>0.0%</c:formatCode>
                <c:ptCount val="1"/>
                <c:pt idx="0">
                  <c:v>3.4394493363669398E-2</c:v>
                </c:pt>
              </c:numCache>
            </c:numRef>
          </c:val>
        </c:ser>
        <c:ser>
          <c:idx val="8"/>
          <c:order val="8"/>
          <c:tx>
            <c:strRef>
              <c:f>Sheet6!$B$14</c:f>
              <c:strCache>
                <c:ptCount val="1"/>
                <c:pt idx="0">
                  <c:v>8</c:v>
                </c:pt>
              </c:strCache>
            </c:strRef>
          </c:tx>
          <c:spPr>
            <a:ln>
              <a:solidFill>
                <a:schemeClr val="tx1"/>
              </a:solidFill>
            </a:ln>
          </c:spPr>
          <c:invertIfNegative val="0"/>
          <c:dLbls>
            <c:dLbl>
              <c:idx val="0"/>
              <c:layout>
                <c:manualLayout>
                  <c:x val="-1.4571948998178506E-3"/>
                  <c:y val="-4.1379310344827544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Sheet6!$P$14</c:f>
              <c:numCache>
                <c:formatCode>0.0%</c:formatCode>
                <c:ptCount val="1"/>
                <c:pt idx="0">
                  <c:v>7.5815554587028822E-2</c:v>
                </c:pt>
              </c:numCache>
            </c:numRef>
          </c:val>
        </c:ser>
        <c:ser>
          <c:idx val="9"/>
          <c:order val="9"/>
          <c:tx>
            <c:strRef>
              <c:f>Sheet6!$B$15</c:f>
              <c:strCache>
                <c:ptCount val="1"/>
                <c:pt idx="0">
                  <c:v>9</c:v>
                </c:pt>
              </c:strCache>
            </c:strRef>
          </c:tx>
          <c:spPr>
            <a:ln>
              <a:solidFill>
                <a:schemeClr val="tx1"/>
              </a:solidFill>
            </a:ln>
          </c:spPr>
          <c:invertIfNegative val="0"/>
          <c:dLbls>
            <c:dLbl>
              <c:idx val="0"/>
              <c:layout>
                <c:manualLayout>
                  <c:x val="0"/>
                  <c:y val="-3.2183908045977011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Sheet6!$P$15</c:f>
              <c:numCache>
                <c:formatCode>0.0%</c:formatCode>
                <c:ptCount val="1"/>
                <c:pt idx="0">
                  <c:v>4.3154194070925245E-2</c:v>
                </c:pt>
              </c:numCache>
            </c:numRef>
          </c:val>
        </c:ser>
        <c:ser>
          <c:idx val="10"/>
          <c:order val="10"/>
          <c:tx>
            <c:strRef>
              <c:f>Sheet6!$B$16</c:f>
              <c:strCache>
                <c:ptCount val="1"/>
                <c:pt idx="0">
                  <c:v>10</c:v>
                </c:pt>
              </c:strCache>
            </c:strRef>
          </c:tx>
          <c:spPr>
            <a:ln>
              <a:solidFill>
                <a:schemeClr val="tx1"/>
              </a:solidFill>
            </a:ln>
          </c:spPr>
          <c:invertIfNegative val="0"/>
          <c:dLbls>
            <c:dLbl>
              <c:idx val="0"/>
              <c:layout>
                <c:manualLayout>
                  <c:x val="0"/>
                  <c:y val="-4.137931034482758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Sheet6!$P$16</c:f>
              <c:numCache>
                <c:formatCode>0.0%</c:formatCode>
                <c:ptCount val="1"/>
                <c:pt idx="0">
                  <c:v>6.7920731600050743E-2</c:v>
                </c:pt>
              </c:numCache>
            </c:numRef>
          </c:val>
        </c:ser>
        <c:ser>
          <c:idx val="11"/>
          <c:order val="11"/>
          <c:tx>
            <c:strRef>
              <c:f>Sheet6!$B$17</c:f>
              <c:strCache>
                <c:ptCount val="1"/>
                <c:pt idx="0">
                  <c:v>11</c:v>
                </c:pt>
              </c:strCache>
            </c:strRef>
          </c:tx>
          <c:spPr>
            <a:ln>
              <a:solidFill>
                <a:schemeClr val="tx1"/>
              </a:solidFill>
            </a:ln>
          </c:spPr>
          <c:invertIfNegative val="0"/>
          <c:dLbls>
            <c:dLbl>
              <c:idx val="0"/>
              <c:layout>
                <c:manualLayout>
                  <c:x val="0"/>
                  <c:y val="-1.609195402298850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Sheet6!$P$17</c:f>
              <c:numCache>
                <c:formatCode>0.0%</c:formatCode>
                <c:ptCount val="1"/>
                <c:pt idx="0">
                  <c:v>1.197869541958585E-2</c:v>
                </c:pt>
              </c:numCache>
            </c:numRef>
          </c:val>
        </c:ser>
        <c:ser>
          <c:idx val="12"/>
          <c:order val="12"/>
          <c:tx>
            <c:strRef>
              <c:f>Sheet6!$B$18</c:f>
              <c:strCache>
                <c:ptCount val="1"/>
                <c:pt idx="0">
                  <c:v>12</c:v>
                </c:pt>
              </c:strCache>
            </c:strRef>
          </c:tx>
          <c:spPr>
            <a:ln>
              <a:solidFill>
                <a:schemeClr val="tx1"/>
              </a:solidFill>
            </a:ln>
          </c:spPr>
          <c:invertIfNegative val="0"/>
          <c:dLbls>
            <c:dLbl>
              <c:idx val="0"/>
              <c:layout>
                <c:manualLayout>
                  <c:x val="0"/>
                  <c:y val="-2.0689655172413793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Sheet6!$P$18</c:f>
              <c:numCache>
                <c:formatCode>0.0%</c:formatCode>
                <c:ptCount val="1"/>
                <c:pt idx="0">
                  <c:v>1.9137795785709732E-2</c:v>
                </c:pt>
              </c:numCache>
            </c:numRef>
          </c:val>
        </c:ser>
        <c:ser>
          <c:idx val="13"/>
          <c:order val="13"/>
          <c:tx>
            <c:strRef>
              <c:f>Sheet6!$B$19</c:f>
              <c:strCache>
                <c:ptCount val="1"/>
                <c:pt idx="0">
                  <c:v>13</c:v>
                </c:pt>
              </c:strCache>
            </c:strRef>
          </c:tx>
          <c:spPr>
            <a:ln>
              <a:solidFill>
                <a:schemeClr val="tx1"/>
              </a:solidFill>
            </a:ln>
          </c:spPr>
          <c:invertIfNegative val="0"/>
          <c:dLbls>
            <c:dLbl>
              <c:idx val="0"/>
              <c:layout>
                <c:manualLayout>
                  <c:x val="-1.4571948998178506E-3"/>
                  <c:y val="-2.7586206896551724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Sheet6!$P$19</c:f>
              <c:numCache>
                <c:formatCode>0.0%</c:formatCode>
                <c:ptCount val="1"/>
                <c:pt idx="0">
                  <c:v>3.0896925749538173E-2</c:v>
                </c:pt>
              </c:numCache>
            </c:numRef>
          </c:val>
        </c:ser>
        <c:ser>
          <c:idx val="14"/>
          <c:order val="14"/>
          <c:tx>
            <c:strRef>
              <c:f>Sheet6!$B$20</c:f>
              <c:strCache>
                <c:ptCount val="1"/>
                <c:pt idx="0">
                  <c:v>14</c:v>
                </c:pt>
              </c:strCache>
            </c:strRef>
          </c:tx>
          <c:spPr>
            <a:ln>
              <a:solidFill>
                <a:schemeClr val="tx1"/>
              </a:solidFill>
            </a:ln>
          </c:spPr>
          <c:invertIfNegative val="0"/>
          <c:dLbls>
            <c:dLbl>
              <c:idx val="0"/>
              <c:layout>
                <c:manualLayout>
                  <c:x val="0"/>
                  <c:y val="-1.8390804597701149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Sheet6!$P$20</c:f>
              <c:numCache>
                <c:formatCode>0.0%</c:formatCode>
                <c:ptCount val="1"/>
                <c:pt idx="0">
                  <c:v>1.8299601489158879E-2</c:v>
                </c:pt>
              </c:numCache>
            </c:numRef>
          </c:val>
        </c:ser>
        <c:ser>
          <c:idx val="15"/>
          <c:order val="15"/>
          <c:tx>
            <c:strRef>
              <c:f>Sheet6!$B$21</c:f>
              <c:strCache>
                <c:ptCount val="1"/>
                <c:pt idx="0">
                  <c:v>15</c:v>
                </c:pt>
              </c:strCache>
            </c:strRef>
          </c:tx>
          <c:spPr>
            <a:ln>
              <a:solidFill>
                <a:schemeClr val="tx1"/>
              </a:solidFill>
            </a:ln>
          </c:spPr>
          <c:invertIfNegative val="0"/>
          <c:dLbls>
            <c:dLbl>
              <c:idx val="0"/>
              <c:layout>
                <c:manualLayout>
                  <c:x val="0"/>
                  <c:y val="-2.298850574712643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Sheet6!$P$21</c:f>
              <c:numCache>
                <c:formatCode>0.0%</c:formatCode>
                <c:ptCount val="1"/>
                <c:pt idx="0">
                  <c:v>2.1063757908886038E-2</c:v>
                </c:pt>
              </c:numCache>
            </c:numRef>
          </c:val>
        </c:ser>
        <c:ser>
          <c:idx val="16"/>
          <c:order val="16"/>
          <c:tx>
            <c:strRef>
              <c:f>Sheet6!$B$22</c:f>
              <c:strCache>
                <c:ptCount val="1"/>
                <c:pt idx="0">
                  <c:v>16</c:v>
                </c:pt>
              </c:strCache>
            </c:strRef>
          </c:tx>
          <c:spPr>
            <a:ln>
              <a:solidFill>
                <a:schemeClr val="tx1"/>
              </a:solidFill>
            </a:ln>
          </c:spPr>
          <c:invertIfNegative val="0"/>
          <c:dLbls>
            <c:dLbl>
              <c:idx val="0"/>
              <c:layout>
                <c:manualLayout>
                  <c:x val="-1.1473975589116934E-7"/>
                  <c:y val="-1.8390804597701149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Sheet6!$P$22</c:f>
              <c:numCache>
                <c:formatCode>0.0%</c:formatCode>
                <c:ptCount val="1"/>
                <c:pt idx="0">
                  <c:v>2.1780863242884529E-2</c:v>
                </c:pt>
              </c:numCache>
            </c:numRef>
          </c:val>
        </c:ser>
        <c:ser>
          <c:idx val="17"/>
          <c:order val="17"/>
          <c:tx>
            <c:strRef>
              <c:f>Sheet6!$B$23</c:f>
              <c:strCache>
                <c:ptCount val="1"/>
                <c:pt idx="0">
                  <c:v>17</c:v>
                </c:pt>
              </c:strCache>
            </c:strRef>
          </c:tx>
          <c:spPr>
            <a:ln>
              <a:solidFill>
                <a:schemeClr val="tx1"/>
              </a:solidFill>
            </a:ln>
          </c:spPr>
          <c:invertIfNegative val="0"/>
          <c:dLbls>
            <c:dLbl>
              <c:idx val="0"/>
              <c:layout>
                <c:manualLayout>
                  <c:x val="0"/>
                  <c:y val="-1.609195402298850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Sheet6!$P$4</c:f>
              <c:numCache>
                <c:formatCode>General</c:formatCode>
                <c:ptCount val="1"/>
              </c:numCache>
            </c:numRef>
          </c:cat>
          <c:val>
            <c:numRef>
              <c:f>Sheet6!$P$23</c:f>
              <c:numCache>
                <c:formatCode>0.0%</c:formatCode>
                <c:ptCount val="1"/>
                <c:pt idx="0">
                  <c:v>1.3180060623820267E-2</c:v>
                </c:pt>
              </c:numCache>
            </c:numRef>
          </c:val>
        </c:ser>
        <c:dLbls>
          <c:showLegendKey val="0"/>
          <c:showVal val="0"/>
          <c:showCatName val="0"/>
          <c:showSerName val="0"/>
          <c:showPercent val="0"/>
          <c:showBubbleSize val="0"/>
        </c:dLbls>
        <c:gapWidth val="300"/>
        <c:axId val="85636224"/>
        <c:axId val="85637760"/>
      </c:barChart>
      <c:catAx>
        <c:axId val="85636224"/>
        <c:scaling>
          <c:orientation val="minMax"/>
        </c:scaling>
        <c:delete val="0"/>
        <c:axPos val="b"/>
        <c:numFmt formatCode="General" sourceLinked="1"/>
        <c:majorTickMark val="none"/>
        <c:minorTickMark val="none"/>
        <c:tickLblPos val="nextTo"/>
        <c:crossAx val="85637760"/>
        <c:crosses val="autoZero"/>
        <c:auto val="1"/>
        <c:lblAlgn val="ctr"/>
        <c:lblOffset val="100"/>
        <c:noMultiLvlLbl val="0"/>
      </c:catAx>
      <c:valAx>
        <c:axId val="85637760"/>
        <c:scaling>
          <c:orientation val="minMax"/>
          <c:max val="1"/>
        </c:scaling>
        <c:delete val="0"/>
        <c:axPos val="l"/>
        <c:majorGridlines/>
        <c:numFmt formatCode="0.0%" sourceLinked="1"/>
        <c:majorTickMark val="none"/>
        <c:minorTickMark val="none"/>
        <c:tickLblPos val="nextTo"/>
        <c:txPr>
          <a:bodyPr/>
          <a:lstStyle/>
          <a:p>
            <a:pPr>
              <a:defRPr sz="1100" b="1"/>
            </a:pPr>
            <a:endParaRPr lang="en-US"/>
          </a:p>
        </c:txPr>
        <c:crossAx val="85636224"/>
        <c:crosses val="autoZero"/>
        <c:crossBetween val="between"/>
      </c:valAx>
    </c:plotArea>
    <c:legend>
      <c:legendPos val="b"/>
      <c:layout>
        <c:manualLayout>
          <c:xMode val="edge"/>
          <c:yMode val="edge"/>
          <c:x val="0.12154829826599543"/>
          <c:y val="0.94003927957281197"/>
          <c:w val="0.83704900821823502"/>
          <c:h val="4.1569915829486832E-2"/>
        </c:manualLayout>
      </c:layout>
      <c:overlay val="0"/>
      <c:txPr>
        <a:bodyPr/>
        <a:lstStyle/>
        <a:p>
          <a:pPr>
            <a:defRPr sz="1600" b="1"/>
          </a:pPr>
          <a:endParaRPr lang="en-US"/>
        </a:p>
      </c:txPr>
    </c:legend>
    <c:plotVisOnly val="1"/>
    <c:dispBlanksAs val="gap"/>
    <c:showDLblsOverMax val="0"/>
  </c:chart>
  <c:spPr>
    <a:ln w="38100">
      <a:solidFill>
        <a:srgbClr val="92D05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4A5A31E-A536-433C-BC8C-48E96D2101A8}" type="datetimeFigureOut">
              <a:rPr lang="en-US" smtClean="0"/>
              <a:t>3/8/2017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C9B411-3A19-452D-9EF2-8D6397967D08}" type="slidenum">
              <a:rPr lang="en-US" smtClean="0"/>
              <a:t>‹#›</a:t>
            </a:fld>
            <a:endParaRPr lang="en-US"/>
          </a:p>
        </p:txBody>
      </p:sp>
    </p:spTree>
    <p:extLst>
      <p:ext uri="{BB962C8B-B14F-4D97-AF65-F5344CB8AC3E}">
        <p14:creationId xmlns:p14="http://schemas.microsoft.com/office/powerpoint/2010/main" val="21945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7109B2-9A9C-4594-A343-872636AEE590}" type="datetimeFigureOut">
              <a:rPr lang="en-US" smtClean="0"/>
              <a:t>3/8/2017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5C22B9-7A1F-4A8A-B5AD-9B4562419B68}" type="slidenum">
              <a:rPr lang="en-US" smtClean="0"/>
              <a:t>‹#›</a:t>
            </a:fld>
            <a:endParaRPr lang="en-US"/>
          </a:p>
        </p:txBody>
      </p:sp>
    </p:spTree>
    <p:extLst>
      <p:ext uri="{BB962C8B-B14F-4D97-AF65-F5344CB8AC3E}">
        <p14:creationId xmlns:p14="http://schemas.microsoft.com/office/powerpoint/2010/main" val="22696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3</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4</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5</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11</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children’s information surveyed from Alaska was approximately 1,800 and 94,000 from the U.S.  Most of the respondents were parents</a:t>
            </a:r>
            <a:endParaRPr lang="en-US" dirty="0"/>
          </a:p>
        </p:txBody>
      </p:sp>
      <p:sp>
        <p:nvSpPr>
          <p:cNvPr id="4" name="Slide Number Placeholder 3"/>
          <p:cNvSpPr>
            <a:spLocks noGrp="1"/>
          </p:cNvSpPr>
          <p:nvPr>
            <p:ph type="sldNum" sz="quarter" idx="10"/>
          </p:nvPr>
        </p:nvSpPr>
        <p:spPr/>
        <p:txBody>
          <a:bodyPr/>
          <a:lstStyle/>
          <a:p>
            <a:fld id="{F999CA2A-B7E6-4593-BFEF-71022BB40C30}" type="slidenum">
              <a:rPr lang="en-US" smtClean="0"/>
              <a:t>13</a:t>
            </a:fld>
            <a:endParaRPr lang="en-US" dirty="0"/>
          </a:p>
        </p:txBody>
      </p:sp>
    </p:spTree>
    <p:extLst>
      <p:ext uri="{BB962C8B-B14F-4D97-AF65-F5344CB8AC3E}">
        <p14:creationId xmlns:p14="http://schemas.microsoft.com/office/powerpoint/2010/main" val="86308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Statistically significant differences between Alaska and the U.S can be found in three ACE categories: Separation and Divorce, Household Mental Illness and Incarcerated family Member.</a:t>
            </a:r>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14</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number of ACEs in the Alaska population was 1.1 per child or youth while the average for U.S. children and youth it was .94.</a:t>
            </a:r>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15</a:t>
            </a:fld>
            <a:endParaRPr lang="en-US" dirty="0"/>
          </a:p>
        </p:txBody>
      </p:sp>
    </p:spTree>
    <p:extLst>
      <p:ext uri="{BB962C8B-B14F-4D97-AF65-F5344CB8AC3E}">
        <p14:creationId xmlns:p14="http://schemas.microsoft.com/office/powerpoint/2010/main" val="70725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Population Attributable Fraction (PAF</a:t>
            </a:r>
            <a:r>
              <a:rPr lang="en-US" b="1" dirty="0" smtClean="0"/>
              <a:t>)</a:t>
            </a:r>
          </a:p>
          <a:p>
            <a:endParaRPr lang="en-US" b="1" dirty="0"/>
          </a:p>
          <a:p>
            <a:r>
              <a:rPr lang="en-US" b="1" dirty="0" smtClean="0"/>
              <a:t>Definition</a:t>
            </a:r>
            <a:endParaRPr lang="en-US" b="1" dirty="0"/>
          </a:p>
          <a:p>
            <a:r>
              <a:rPr lang="en-US" dirty="0"/>
              <a:t>The contribution of a risk factor to a disease or a death is quantified using the population attributable fraction (PAF). PAF is the proportional reduction in population disease or mortality that would occur if exposure to a risk factor were reduced to an alternative ideal exposure scenario (</a:t>
            </a:r>
            <a:r>
              <a:rPr lang="en-US" dirty="0" smtClean="0"/>
              <a:t>e.g</a:t>
            </a:r>
            <a:r>
              <a:rPr lang="en-US" dirty="0"/>
              <a:t>. </a:t>
            </a:r>
            <a:r>
              <a:rPr lang="en-US" dirty="0" smtClean="0"/>
              <a:t>No ACEs). </a:t>
            </a:r>
            <a:endParaRPr lang="en-US" dirty="0"/>
          </a:p>
          <a:p>
            <a:endParaRPr lang="en-US" dirty="0"/>
          </a:p>
        </p:txBody>
      </p:sp>
      <p:sp>
        <p:nvSpPr>
          <p:cNvPr id="4" name="Slide Number Placeholder 3"/>
          <p:cNvSpPr>
            <a:spLocks noGrp="1"/>
          </p:cNvSpPr>
          <p:nvPr>
            <p:ph type="sldNum" sz="quarter" idx="10"/>
          </p:nvPr>
        </p:nvSpPr>
        <p:spPr/>
        <p:txBody>
          <a:bodyPr/>
          <a:lstStyle/>
          <a:p>
            <a:fld id="{2B9D2214-D44E-47F7-8591-B3AABFB15435}" type="slidenum">
              <a:rPr lang="en-US" smtClean="0"/>
              <a:t>16</a:t>
            </a:fld>
            <a:endParaRPr lang="en-US" dirty="0"/>
          </a:p>
        </p:txBody>
      </p:sp>
    </p:spTree>
    <p:extLst>
      <p:ext uri="{BB962C8B-B14F-4D97-AF65-F5344CB8AC3E}">
        <p14:creationId xmlns:p14="http://schemas.microsoft.com/office/powerpoint/2010/main" val="70725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2E7B4-6EB7-41D5-A61E-08372A0B0ED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265213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2E7B4-6EB7-41D5-A61E-08372A0B0ED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253289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2E7B4-6EB7-41D5-A61E-08372A0B0ED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33809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2E7B4-6EB7-41D5-A61E-08372A0B0ED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93717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2E7B4-6EB7-41D5-A61E-08372A0B0EDC}"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55501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2E7B4-6EB7-41D5-A61E-08372A0B0ED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49994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2E7B4-6EB7-41D5-A61E-08372A0B0EDC}"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61450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2E7B4-6EB7-41D5-A61E-08372A0B0EDC}"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87373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2E7B4-6EB7-41D5-A61E-08372A0B0EDC}"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57689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2E7B4-6EB7-41D5-A61E-08372A0B0ED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9192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2E7B4-6EB7-41D5-A61E-08372A0B0EDC}"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B7211-5A3D-44F3-BE4F-417E51CADB5B}" type="slidenum">
              <a:rPr lang="en-US" smtClean="0"/>
              <a:t>‹#›</a:t>
            </a:fld>
            <a:endParaRPr lang="en-US"/>
          </a:p>
        </p:txBody>
      </p:sp>
    </p:spTree>
    <p:extLst>
      <p:ext uri="{BB962C8B-B14F-4D97-AF65-F5344CB8AC3E}">
        <p14:creationId xmlns:p14="http://schemas.microsoft.com/office/powerpoint/2010/main" val="134767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2E7B4-6EB7-41D5-A61E-08372A0B0EDC}" type="datetimeFigureOut">
              <a:rPr lang="en-US" smtClean="0"/>
              <a:t>3/8/2017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B7211-5A3D-44F3-BE4F-417E51CADB5B}" type="slidenum">
              <a:rPr lang="en-US" smtClean="0"/>
              <a:t>‹#›</a:t>
            </a:fld>
            <a:endParaRPr lang="en-US"/>
          </a:p>
        </p:txBody>
      </p:sp>
    </p:spTree>
    <p:extLst>
      <p:ext uri="{BB962C8B-B14F-4D97-AF65-F5344CB8AC3E}">
        <p14:creationId xmlns:p14="http://schemas.microsoft.com/office/powerpoint/2010/main" val="422146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atrick.sidmore@alaska.gov"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dhss.alaska.gov/abada/ace-ak/Documents/ACEsEconomicCosts-AK.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dhss.alaska.gov/abada/ace-ak/Pages/CardFacts.asp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929" y="1600200"/>
            <a:ext cx="7772400" cy="1470025"/>
          </a:xfrm>
        </p:spPr>
        <p:txBody>
          <a:bodyPr/>
          <a:lstStyle/>
          <a:p>
            <a:r>
              <a:rPr lang="en-US" b="1" dirty="0" smtClean="0"/>
              <a:t>Lunch and Learn</a:t>
            </a:r>
            <a:endParaRPr lang="en-US" b="1" dirty="0"/>
          </a:p>
        </p:txBody>
      </p:sp>
      <p:sp>
        <p:nvSpPr>
          <p:cNvPr id="3" name="Subtitle 2"/>
          <p:cNvSpPr>
            <a:spLocks noGrp="1"/>
          </p:cNvSpPr>
          <p:nvPr>
            <p:ph type="subTitle" idx="1"/>
          </p:nvPr>
        </p:nvSpPr>
        <p:spPr>
          <a:xfrm>
            <a:off x="1371600" y="3276600"/>
            <a:ext cx="6400800" cy="1752600"/>
          </a:xfrm>
        </p:spPr>
        <p:txBody>
          <a:bodyPr>
            <a:normAutofit lnSpcReduction="10000"/>
          </a:bodyPr>
          <a:lstStyle/>
          <a:p>
            <a:r>
              <a:rPr lang="en-US" b="1" dirty="0" smtClean="0">
                <a:solidFill>
                  <a:schemeClr val="tx1"/>
                </a:solidFill>
              </a:rPr>
              <a:t>March, 2017</a:t>
            </a:r>
          </a:p>
          <a:p>
            <a:endParaRPr lang="en-US" sz="1800" dirty="0" smtClean="0">
              <a:solidFill>
                <a:schemeClr val="tx1"/>
              </a:solidFill>
            </a:endParaRPr>
          </a:p>
          <a:p>
            <a:endParaRPr lang="en-US" sz="1800" dirty="0">
              <a:solidFill>
                <a:schemeClr val="tx1"/>
              </a:solidFill>
            </a:endParaRPr>
          </a:p>
          <a:p>
            <a:r>
              <a:rPr lang="en-US" sz="1800" dirty="0" smtClean="0">
                <a:solidFill>
                  <a:schemeClr val="tx1"/>
                </a:solidFill>
              </a:rPr>
              <a:t>Patrick Sidmore, MSW</a:t>
            </a:r>
          </a:p>
          <a:p>
            <a:r>
              <a:rPr lang="en-US" sz="1800" dirty="0" smtClean="0">
                <a:solidFill>
                  <a:schemeClr val="tx1"/>
                </a:solidFill>
                <a:hlinkClick r:id="rId2"/>
              </a:rPr>
              <a:t>Patrick.sidmore@alaska.gov</a:t>
            </a:r>
            <a:r>
              <a:rPr lang="en-US" sz="1800" dirty="0" smtClean="0">
                <a:solidFill>
                  <a:schemeClr val="tx1"/>
                </a:solidFill>
              </a:rPr>
              <a:t> </a:t>
            </a:r>
          </a:p>
        </p:txBody>
      </p:sp>
      <p:sp>
        <p:nvSpPr>
          <p:cNvPr id="5" name="Rectangle 4"/>
          <p:cNvSpPr/>
          <p:nvPr/>
        </p:nvSpPr>
        <p:spPr>
          <a:xfrm>
            <a:off x="1" y="0"/>
            <a:ext cx="695459" cy="6858000"/>
          </a:xfrm>
          <a:prstGeom prst="rect">
            <a:avLst/>
          </a:pr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C:\Users\psidmore\Desktop\ACEsbannerFB-1200x145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8" y="227893"/>
            <a:ext cx="7995747" cy="966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6495" y="4781282"/>
            <a:ext cx="2219850" cy="204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580" t="8801" r="11847" b="54368"/>
          <a:stretch/>
        </p:blipFill>
        <p:spPr>
          <a:xfrm>
            <a:off x="762000" y="5801516"/>
            <a:ext cx="2800684" cy="1047998"/>
          </a:xfrm>
          <a:prstGeom prst="rect">
            <a:avLst/>
          </a:prstGeom>
        </p:spPr>
      </p:pic>
    </p:spTree>
    <p:extLst>
      <p:ext uri="{BB962C8B-B14F-4D97-AF65-F5344CB8AC3E}">
        <p14:creationId xmlns:p14="http://schemas.microsoft.com/office/powerpoint/2010/main" val="426095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ACEs and Current Smoking</a:t>
            </a:r>
            <a:endParaRPr lang="en-US" b="1" dirty="0"/>
          </a:p>
        </p:txBody>
      </p:sp>
      <p:sp>
        <p:nvSpPr>
          <p:cNvPr id="3" name="Rectangle 2"/>
          <p:cNvSpPr/>
          <p:nvPr/>
        </p:nvSpPr>
        <p:spPr>
          <a:xfrm>
            <a:off x="8799490"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98885"/>
            <a:ext cx="2081213"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580" t="8801" r="11847" b="54368"/>
          <a:stretch/>
        </p:blipFill>
        <p:spPr>
          <a:xfrm>
            <a:off x="0" y="6031106"/>
            <a:ext cx="2209800" cy="826893"/>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8" y="2178179"/>
            <a:ext cx="4181472" cy="379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6893" y="1219199"/>
            <a:ext cx="8382000" cy="461665"/>
          </a:xfrm>
          <a:prstGeom prst="rect">
            <a:avLst/>
          </a:prstGeom>
        </p:spPr>
        <p:txBody>
          <a:bodyPr wrap="square">
            <a:spAutoFit/>
          </a:bodyPr>
          <a:lstStyle/>
          <a:p>
            <a:r>
              <a:rPr lang="en-US" sz="2400" b="1" dirty="0"/>
              <a:t>How much of </a:t>
            </a:r>
            <a:r>
              <a:rPr lang="en-US" sz="2400" b="1" dirty="0" smtClean="0"/>
              <a:t>current adult smoking can </a:t>
            </a:r>
            <a:r>
              <a:rPr lang="en-US" sz="2400" b="1" dirty="0"/>
              <a:t>be tied back to ACEs?</a:t>
            </a:r>
            <a:endParaRPr lang="en-US" sz="2400" dirty="0"/>
          </a:p>
        </p:txBody>
      </p:sp>
      <p:sp>
        <p:nvSpPr>
          <p:cNvPr id="9" name="Rectangle 8"/>
          <p:cNvSpPr/>
          <p:nvPr/>
        </p:nvSpPr>
        <p:spPr>
          <a:xfrm>
            <a:off x="2514600" y="6271830"/>
            <a:ext cx="5867400" cy="461665"/>
          </a:xfrm>
          <a:prstGeom prst="rect">
            <a:avLst/>
          </a:prstGeom>
        </p:spPr>
        <p:txBody>
          <a:bodyPr wrap="square">
            <a:spAutoFit/>
          </a:bodyPr>
          <a:lstStyle/>
          <a:p>
            <a:r>
              <a:rPr lang="en-US" sz="1200" b="1" dirty="0" smtClean="0"/>
              <a:t>Source: </a:t>
            </a:r>
            <a:r>
              <a:rPr lang="en-US" sz="1200" dirty="0"/>
              <a:t>2013-2015 Alaska BRFSS, Section of Chronic Disease </a:t>
            </a:r>
            <a:r>
              <a:rPr lang="en-US" sz="1200" dirty="0" smtClean="0"/>
              <a:t>Prevention and </a:t>
            </a:r>
            <a:r>
              <a:rPr lang="en-US" sz="1200" dirty="0"/>
              <a:t>H</a:t>
            </a:r>
            <a:r>
              <a:rPr lang="en-US" sz="1200" dirty="0" smtClean="0"/>
              <a:t>ealth </a:t>
            </a:r>
            <a:r>
              <a:rPr lang="en-US" sz="1200" dirty="0"/>
              <a:t>P</a:t>
            </a:r>
            <a:r>
              <a:rPr lang="en-US" sz="1200" dirty="0" smtClean="0"/>
              <a:t>romotion, </a:t>
            </a:r>
            <a:r>
              <a:rPr lang="en-US" sz="1200" dirty="0"/>
              <a:t>Alaska Division of Public </a:t>
            </a:r>
            <a:r>
              <a:rPr lang="en-US" sz="1200" dirty="0" smtClean="0"/>
              <a:t>Health, Graphic by Alaska Mental Health Board Staff</a:t>
            </a:r>
            <a:endParaRPr lang="en-US" sz="1200" dirty="0"/>
          </a:p>
        </p:txBody>
      </p:sp>
      <p:pic>
        <p:nvPicPr>
          <p:cNvPr id="10"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90600" y="2175132"/>
            <a:ext cx="2307704" cy="3855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0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005873" y="6377834"/>
            <a:ext cx="2133600" cy="365125"/>
          </a:xfrm>
        </p:spPr>
        <p:txBody>
          <a:bodyPr/>
          <a:lstStyle/>
          <a:p>
            <a:fld id="{BAEA9136-FC1B-43A0-AFFB-7EDB39346CB7}" type="slidenum">
              <a:rPr lang="en-US" smtClean="0">
                <a:solidFill>
                  <a:schemeClr val="tx1"/>
                </a:solidFill>
              </a:rPr>
              <a:t>11</a:t>
            </a:fld>
            <a:endParaRPr lang="en-US" dirty="0">
              <a:solidFill>
                <a:schemeClr val="tx1"/>
              </a:solidFill>
            </a:endParaRPr>
          </a:p>
        </p:txBody>
      </p:sp>
      <p:sp>
        <p:nvSpPr>
          <p:cNvPr id="8" name="Title 1"/>
          <p:cNvSpPr>
            <a:spLocks noGrp="1"/>
          </p:cNvSpPr>
          <p:nvPr>
            <p:ph type="title"/>
          </p:nvPr>
        </p:nvSpPr>
        <p:spPr>
          <a:xfrm>
            <a:off x="2438400" y="5562599"/>
            <a:ext cx="6361090" cy="1245751"/>
          </a:xfrm>
        </p:spPr>
        <p:txBody>
          <a:bodyPr>
            <a:noAutofit/>
          </a:bodyPr>
          <a:lstStyle/>
          <a:p>
            <a:pPr algn="l"/>
            <a:r>
              <a:rPr lang="en-US" sz="1000" b="1" dirty="0" smtClean="0"/>
              <a:t/>
            </a:r>
            <a:br>
              <a:rPr lang="en-US" sz="1000" b="1" dirty="0" smtClean="0"/>
            </a:br>
            <a:r>
              <a:rPr lang="en-US" sz="1000" b="1" dirty="0" smtClean="0"/>
              <a:t> </a:t>
            </a:r>
            <a:r>
              <a:rPr lang="en-US" sz="1000" dirty="0" smtClean="0"/>
              <a:t/>
            </a:r>
            <a:br>
              <a:rPr lang="en-US" sz="1000" dirty="0" smtClean="0"/>
            </a:br>
            <a:endParaRPr lang="en-US" sz="1000" dirty="0"/>
          </a:p>
        </p:txBody>
      </p:sp>
      <p:sp>
        <p:nvSpPr>
          <p:cNvPr id="7" name="Rectangle 6"/>
          <p:cNvSpPr/>
          <p:nvPr/>
        </p:nvSpPr>
        <p:spPr>
          <a:xfrm>
            <a:off x="2438400" y="5976477"/>
            <a:ext cx="5867400" cy="738664"/>
          </a:xfrm>
          <a:prstGeom prst="rect">
            <a:avLst/>
          </a:prstGeom>
        </p:spPr>
        <p:txBody>
          <a:bodyPr wrap="square">
            <a:spAutoFit/>
          </a:bodyPr>
          <a:lstStyle/>
          <a:p>
            <a:r>
              <a:rPr lang="en-US" sz="1400" b="1" dirty="0" smtClean="0"/>
              <a:t>Source: </a:t>
            </a:r>
            <a:r>
              <a:rPr lang="en-US" sz="1400" dirty="0"/>
              <a:t>2013-2015 Alaska BRFSS, Section of Chronic Disease </a:t>
            </a:r>
            <a:r>
              <a:rPr lang="en-US" sz="1400" dirty="0" smtClean="0"/>
              <a:t>Prevention and </a:t>
            </a:r>
            <a:r>
              <a:rPr lang="en-US" sz="1400" dirty="0"/>
              <a:t>H</a:t>
            </a:r>
            <a:r>
              <a:rPr lang="en-US" sz="1400" dirty="0" smtClean="0"/>
              <a:t>ealth </a:t>
            </a:r>
            <a:r>
              <a:rPr lang="en-US" sz="1400" dirty="0"/>
              <a:t>P</a:t>
            </a:r>
            <a:r>
              <a:rPr lang="en-US" sz="1400" dirty="0" smtClean="0"/>
              <a:t>romotion, </a:t>
            </a:r>
            <a:r>
              <a:rPr lang="en-US" sz="1400" dirty="0"/>
              <a:t>Alaska Division of Public </a:t>
            </a:r>
            <a:r>
              <a:rPr lang="en-US" sz="1400" dirty="0" smtClean="0"/>
              <a:t>Health, Graphic by Alaska Mental Health Board Staff</a:t>
            </a:r>
            <a:endParaRPr lang="en-US" sz="1400" dirty="0"/>
          </a:p>
        </p:txBody>
      </p:sp>
      <p:sp>
        <p:nvSpPr>
          <p:cNvPr id="2" name="TextBox 1"/>
          <p:cNvSpPr txBox="1"/>
          <p:nvPr/>
        </p:nvSpPr>
        <p:spPr>
          <a:xfrm>
            <a:off x="1752600" y="228600"/>
            <a:ext cx="5680529" cy="584775"/>
          </a:xfrm>
          <a:prstGeom prst="rect">
            <a:avLst/>
          </a:prstGeom>
          <a:noFill/>
        </p:spPr>
        <p:txBody>
          <a:bodyPr wrap="none" rtlCol="0">
            <a:spAutoFit/>
          </a:bodyPr>
          <a:lstStyle/>
          <a:p>
            <a:r>
              <a:rPr lang="en-US" sz="3200" b="1" dirty="0" smtClean="0"/>
              <a:t>Population Attributable Fraction</a:t>
            </a:r>
            <a:endParaRPr lang="en-US" sz="32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13375"/>
            <a:ext cx="5116336" cy="49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78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Some Estimated Alaska Costs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49930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32507" y="4800600"/>
            <a:ext cx="7239000" cy="1384995"/>
          </a:xfrm>
          <a:prstGeom prst="rect">
            <a:avLst/>
          </a:prstGeom>
        </p:spPr>
        <p:txBody>
          <a:bodyPr wrap="square">
            <a:spAutoFit/>
          </a:bodyPr>
          <a:lstStyle/>
          <a:p>
            <a:r>
              <a:rPr lang="en-US" sz="1400" b="1" dirty="0"/>
              <a:t>* </a:t>
            </a:r>
            <a:r>
              <a:rPr lang="en-US" sz="1400" dirty="0"/>
              <a:t>For the source of each health behavior or outcomes costs see the individual analysis of the individual items below. </a:t>
            </a:r>
          </a:p>
          <a:p>
            <a:r>
              <a:rPr lang="en-US" sz="1400" b="1" dirty="0"/>
              <a:t>** </a:t>
            </a:r>
            <a:r>
              <a:rPr lang="en-US" sz="1400" dirty="0"/>
              <a:t>These population attributable risks were calculated for this report by the Alaska Department of Health and Social Services, Division of Public Health, Section of Chronic Disease Prevention and Health Promotion from the Alaska ACE data captured in the 2013 BRFSS </a:t>
            </a:r>
          </a:p>
          <a:p>
            <a:r>
              <a:rPr lang="en-US" sz="1400" b="1" dirty="0"/>
              <a:t>*** </a:t>
            </a:r>
            <a:r>
              <a:rPr lang="en-US" sz="1400" dirty="0"/>
              <a:t>These cost were calculated by multiplying the two adjacent columns </a:t>
            </a:r>
          </a:p>
        </p:txBody>
      </p:sp>
      <p:sp>
        <p:nvSpPr>
          <p:cNvPr id="6" name="Rectangle 5"/>
          <p:cNvSpPr/>
          <p:nvPr/>
        </p:nvSpPr>
        <p:spPr>
          <a:xfrm>
            <a:off x="762000" y="6400800"/>
            <a:ext cx="7754293" cy="307777"/>
          </a:xfrm>
          <a:prstGeom prst="rect">
            <a:avLst/>
          </a:prstGeom>
        </p:spPr>
        <p:txBody>
          <a:bodyPr wrap="square">
            <a:spAutoFit/>
          </a:bodyPr>
          <a:lstStyle/>
          <a:p>
            <a:r>
              <a:rPr lang="en-US" sz="1400" dirty="0" smtClean="0"/>
              <a:t>For full analysis  go to </a:t>
            </a:r>
            <a:r>
              <a:rPr lang="en-US" sz="1400" dirty="0" smtClean="0">
                <a:hlinkClick r:id="rId3"/>
              </a:rPr>
              <a:t>http://dhss.alaska.gov/abada/ace-ak/Documents/ACEsEconomicCosts-AK.pdf</a:t>
            </a:r>
            <a:r>
              <a:rPr lang="en-US" sz="1400" dirty="0" smtClean="0"/>
              <a:t> </a:t>
            </a:r>
            <a:endParaRPr lang="en-US" sz="1400" dirty="0"/>
          </a:p>
        </p:txBody>
      </p:sp>
    </p:spTree>
    <p:extLst>
      <p:ext uri="{BB962C8B-B14F-4D97-AF65-F5344CB8AC3E}">
        <p14:creationId xmlns:p14="http://schemas.microsoft.com/office/powerpoint/2010/main" val="2160311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695459"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116" t="8460" r="9749" b="54367"/>
          <a:stretch/>
        </p:blipFill>
        <p:spPr>
          <a:xfrm>
            <a:off x="762000" y="5956939"/>
            <a:ext cx="2202181" cy="892096"/>
          </a:xfrm>
          <a:prstGeom prst="rect">
            <a:avLst/>
          </a:prstGeom>
        </p:spPr>
      </p:pic>
      <p:sp>
        <p:nvSpPr>
          <p:cNvPr id="2" name="Slide Number Placeholder 1"/>
          <p:cNvSpPr>
            <a:spLocks noGrp="1"/>
          </p:cNvSpPr>
          <p:nvPr>
            <p:ph type="sldNum" sz="quarter" idx="12"/>
          </p:nvPr>
        </p:nvSpPr>
        <p:spPr/>
        <p:txBody>
          <a:bodyPr/>
          <a:lstStyle/>
          <a:p>
            <a:fld id="{79377384-874F-489C-B38B-6BD79515DB68}" type="slidenum">
              <a:rPr lang="en-US" smtClean="0"/>
              <a:t>13</a:t>
            </a:fld>
            <a:endParaRPr lang="en-US" dirty="0"/>
          </a:p>
        </p:txBody>
      </p:sp>
      <p:sp>
        <p:nvSpPr>
          <p:cNvPr id="3" name="Title 2"/>
          <p:cNvSpPr>
            <a:spLocks noGrp="1"/>
          </p:cNvSpPr>
          <p:nvPr>
            <p:ph type="title"/>
          </p:nvPr>
        </p:nvSpPr>
        <p:spPr>
          <a:xfrm>
            <a:off x="1038552" y="533400"/>
            <a:ext cx="7772400" cy="1362075"/>
          </a:xfrm>
        </p:spPr>
        <p:txBody>
          <a:bodyPr/>
          <a:lstStyle/>
          <a:p>
            <a:r>
              <a:rPr lang="en-US" dirty="0" smtClean="0"/>
              <a:t>Adverse Childhood Experiences </a:t>
            </a:r>
            <a:br>
              <a:rPr lang="en-US" dirty="0" smtClean="0"/>
            </a:br>
            <a:r>
              <a:rPr lang="en-US" dirty="0" smtClean="0"/>
              <a:t>Alaska and the U.S.</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1137"/>
            <a:ext cx="3328251" cy="210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345675"/>
            <a:ext cx="4038600" cy="30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54725" y="3352800"/>
            <a:ext cx="710451" cy="369332"/>
          </a:xfrm>
          <a:prstGeom prst="rect">
            <a:avLst/>
          </a:prstGeom>
          <a:noFill/>
        </p:spPr>
        <p:txBody>
          <a:bodyPr wrap="none" rtlCol="0">
            <a:spAutoFit/>
          </a:bodyPr>
          <a:lstStyle/>
          <a:p>
            <a:r>
              <a:rPr lang="en-US" b="1" dirty="0" smtClean="0"/>
              <a:t>1,800</a:t>
            </a:r>
            <a:endParaRPr lang="en-US" b="1" dirty="0"/>
          </a:p>
        </p:txBody>
      </p:sp>
      <p:sp>
        <p:nvSpPr>
          <p:cNvPr id="7" name="TextBox 6"/>
          <p:cNvSpPr txBox="1"/>
          <p:nvPr/>
        </p:nvSpPr>
        <p:spPr>
          <a:xfrm>
            <a:off x="6324600" y="3352800"/>
            <a:ext cx="827471" cy="369332"/>
          </a:xfrm>
          <a:prstGeom prst="rect">
            <a:avLst/>
          </a:prstGeom>
          <a:noFill/>
        </p:spPr>
        <p:txBody>
          <a:bodyPr wrap="none" rtlCol="0">
            <a:spAutoFit/>
          </a:bodyPr>
          <a:lstStyle/>
          <a:p>
            <a:r>
              <a:rPr lang="en-US" b="1" dirty="0" smtClean="0"/>
              <a:t>94,000</a:t>
            </a:r>
            <a:endParaRPr lang="en-US" b="1" dirty="0"/>
          </a:p>
        </p:txBody>
      </p:sp>
    </p:spTree>
    <p:extLst>
      <p:ext uri="{BB962C8B-B14F-4D97-AF65-F5344CB8AC3E}">
        <p14:creationId xmlns:p14="http://schemas.microsoft.com/office/powerpoint/2010/main" val="285616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005873" y="6377834"/>
            <a:ext cx="2133600" cy="365125"/>
          </a:xfrm>
        </p:spPr>
        <p:txBody>
          <a:bodyPr/>
          <a:lstStyle/>
          <a:p>
            <a:fld id="{BAEA9136-FC1B-43A0-AFFB-7EDB39346CB7}" type="slidenum">
              <a:rPr lang="en-US" smtClean="0">
                <a:solidFill>
                  <a:schemeClr val="tx1"/>
                </a:solidFill>
              </a:rPr>
              <a:t>14</a:t>
            </a:fld>
            <a:endParaRPr lang="en-US" dirty="0">
              <a:solidFill>
                <a:schemeClr val="tx1"/>
              </a:solidFill>
            </a:endParaRPr>
          </a:p>
        </p:txBody>
      </p:sp>
      <p:sp>
        <p:nvSpPr>
          <p:cNvPr id="8" name="Title 1"/>
          <p:cNvSpPr>
            <a:spLocks noGrp="1"/>
          </p:cNvSpPr>
          <p:nvPr>
            <p:ph type="title"/>
          </p:nvPr>
        </p:nvSpPr>
        <p:spPr>
          <a:xfrm>
            <a:off x="2590800" y="5974080"/>
            <a:ext cx="6096000" cy="731520"/>
          </a:xfrm>
        </p:spPr>
        <p:txBody>
          <a:bodyPr>
            <a:noAutofit/>
          </a:bodyPr>
          <a:lstStyle/>
          <a:p>
            <a:pPr algn="l"/>
            <a:r>
              <a:rPr lang="en-US" sz="1000" b="1" dirty="0" smtClean="0"/>
              <a:t/>
            </a:r>
            <a:br>
              <a:rPr lang="en-US" sz="1000" b="1" dirty="0" smtClean="0"/>
            </a:br>
            <a:r>
              <a:rPr lang="en-US" sz="1000" b="1" dirty="0" smtClean="0"/>
              <a:t> </a:t>
            </a:r>
            <a:r>
              <a:rPr lang="en-US" sz="1000" dirty="0" smtClean="0"/>
              <a:t/>
            </a:r>
            <a:br>
              <a:rPr lang="en-US" sz="1000" dirty="0" smtClean="0"/>
            </a:br>
            <a:r>
              <a:rPr lang="en-US" sz="1000" b="1" dirty="0"/>
              <a:t>Source: </a:t>
            </a:r>
            <a:r>
              <a:rPr lang="en-US" sz="100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2400"/>
            <a:ext cx="85344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414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005873" y="6377834"/>
            <a:ext cx="2133600" cy="365125"/>
          </a:xfrm>
        </p:spPr>
        <p:txBody>
          <a:bodyPr/>
          <a:lstStyle/>
          <a:p>
            <a:fld id="{BAEA9136-FC1B-43A0-AFFB-7EDB39346CB7}" type="slidenum">
              <a:rPr lang="en-US" smtClean="0">
                <a:solidFill>
                  <a:schemeClr val="tx1"/>
                </a:solidFill>
              </a:rPr>
              <a:t>15</a:t>
            </a:fld>
            <a:endParaRPr lang="en-US" dirty="0">
              <a:solidFill>
                <a:schemeClr val="tx1"/>
              </a:solidFill>
            </a:endParaRPr>
          </a:p>
        </p:txBody>
      </p:sp>
      <p:sp>
        <p:nvSpPr>
          <p:cNvPr id="2" name="Rectangle 1"/>
          <p:cNvSpPr/>
          <p:nvPr/>
        </p:nvSpPr>
        <p:spPr>
          <a:xfrm>
            <a:off x="2383654" y="5974080"/>
            <a:ext cx="6172200" cy="769441"/>
          </a:xfrm>
          <a:prstGeom prst="rect">
            <a:avLst/>
          </a:prstGeom>
        </p:spPr>
        <p:txBody>
          <a:bodyPr wrap="square">
            <a:spAutoFit/>
          </a:bodyPr>
          <a:lstStyle/>
          <a:p>
            <a:r>
              <a:rPr lang="en-US" sz="1100" b="1" dirty="0"/>
              <a:t>Source: </a:t>
            </a:r>
            <a:r>
              <a:rPr lang="en-US" sz="110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4212"/>
            <a:ext cx="8496300" cy="560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725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005873" y="6377834"/>
            <a:ext cx="2133600" cy="365125"/>
          </a:xfrm>
        </p:spPr>
        <p:txBody>
          <a:bodyPr/>
          <a:lstStyle/>
          <a:p>
            <a:fld id="{BAEA9136-FC1B-43A0-AFFB-7EDB39346CB7}" type="slidenum">
              <a:rPr lang="en-US" smtClean="0">
                <a:solidFill>
                  <a:schemeClr val="tx1"/>
                </a:solidFill>
              </a:rPr>
              <a:t>16</a:t>
            </a:fld>
            <a:endParaRPr lang="en-US" dirty="0">
              <a:solidFill>
                <a:schemeClr val="tx1"/>
              </a:solidFill>
            </a:endParaRPr>
          </a:p>
        </p:txBody>
      </p:sp>
      <p:sp>
        <p:nvSpPr>
          <p:cNvPr id="7" name="Title 1"/>
          <p:cNvSpPr>
            <a:spLocks noGrp="1"/>
          </p:cNvSpPr>
          <p:nvPr>
            <p:ph type="title"/>
          </p:nvPr>
        </p:nvSpPr>
        <p:spPr>
          <a:xfrm>
            <a:off x="2590800" y="5974080"/>
            <a:ext cx="6096000" cy="731520"/>
          </a:xfrm>
        </p:spPr>
        <p:txBody>
          <a:bodyPr>
            <a:noAutofit/>
          </a:bodyPr>
          <a:lstStyle/>
          <a:p>
            <a:pPr algn="l"/>
            <a:r>
              <a:rPr lang="en-US" sz="1000" b="1" dirty="0" smtClean="0"/>
              <a:t/>
            </a:r>
            <a:br>
              <a:rPr lang="en-US" sz="1000" b="1" dirty="0" smtClean="0"/>
            </a:br>
            <a:r>
              <a:rPr lang="en-US" sz="1000" b="1" dirty="0" smtClean="0"/>
              <a:t> </a:t>
            </a:r>
            <a:r>
              <a:rPr lang="en-US" sz="1000" dirty="0" smtClean="0"/>
              <a:t/>
            </a:r>
            <a:br>
              <a:rPr lang="en-US" sz="1000" dirty="0" smtClean="0"/>
            </a:br>
            <a:r>
              <a:rPr lang="en-US" sz="1000" b="1" dirty="0"/>
              <a:t>Source: </a:t>
            </a:r>
            <a:r>
              <a:rPr lang="en-US" sz="100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90600"/>
            <a:ext cx="5353975" cy="492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0" y="272530"/>
            <a:ext cx="5680529" cy="584775"/>
          </a:xfrm>
          <a:prstGeom prst="rect">
            <a:avLst/>
          </a:prstGeom>
          <a:noFill/>
        </p:spPr>
        <p:txBody>
          <a:bodyPr wrap="none" rtlCol="0">
            <a:spAutoFit/>
          </a:bodyPr>
          <a:lstStyle/>
          <a:p>
            <a:r>
              <a:rPr lang="en-US" sz="3200" b="1" dirty="0" smtClean="0"/>
              <a:t>Population Attributable Fraction</a:t>
            </a:r>
            <a:endParaRPr lang="en-US" sz="3200" b="1" dirty="0"/>
          </a:p>
        </p:txBody>
      </p:sp>
    </p:spTree>
    <p:extLst>
      <p:ext uri="{BB962C8B-B14F-4D97-AF65-F5344CB8AC3E}">
        <p14:creationId xmlns:p14="http://schemas.microsoft.com/office/powerpoint/2010/main" val="1872267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440"/>
            <a:ext cx="5486400" cy="647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29200" y="274638"/>
            <a:ext cx="3505200" cy="1706562"/>
          </a:xfrm>
        </p:spPr>
        <p:txBody>
          <a:bodyPr>
            <a:normAutofit/>
          </a:bodyPr>
          <a:lstStyle/>
          <a:p>
            <a:pPr algn="l"/>
            <a:r>
              <a:rPr lang="en-US" sz="2400" b="1" dirty="0" smtClean="0"/>
              <a:t>By age 17 Alaskan young people on average have 1.3 ACEs they have acquired</a:t>
            </a:r>
            <a:endParaRPr lang="en-US" sz="2400" b="1" dirty="0"/>
          </a:p>
        </p:txBody>
      </p:sp>
      <p:sp>
        <p:nvSpPr>
          <p:cNvPr id="7" name="Rectangle 6"/>
          <p:cNvSpPr/>
          <p:nvPr/>
        </p:nvSpPr>
        <p:spPr>
          <a:xfrm>
            <a:off x="76200" y="76200"/>
            <a:ext cx="8991600" cy="6741804"/>
          </a:xfrm>
          <a:prstGeom prst="rect">
            <a:avLst/>
          </a:prstGeom>
          <a:noFill/>
          <a:ln w="603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19800" y="5105400"/>
            <a:ext cx="2819400" cy="1384995"/>
          </a:xfrm>
          <a:prstGeom prst="rect">
            <a:avLst/>
          </a:prstGeom>
        </p:spPr>
        <p:txBody>
          <a:bodyPr wrap="square">
            <a:spAutoFit/>
          </a:bodyPr>
          <a:lstStyle/>
          <a:p>
            <a:r>
              <a:rPr lang="en-US" sz="1050" b="1" dirty="0"/>
              <a:t>Source: </a:t>
            </a:r>
            <a:r>
              <a:rPr lang="en-US" sz="105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116" t="8460" r="9749" b="54367"/>
          <a:stretch/>
        </p:blipFill>
        <p:spPr>
          <a:xfrm>
            <a:off x="152400" y="190440"/>
            <a:ext cx="1410922" cy="571560"/>
          </a:xfrm>
          <a:prstGeom prst="rect">
            <a:avLst/>
          </a:prstGeom>
        </p:spPr>
      </p:pic>
    </p:spTree>
    <p:extLst>
      <p:ext uri="{BB962C8B-B14F-4D97-AF65-F5344CB8AC3E}">
        <p14:creationId xmlns:p14="http://schemas.microsoft.com/office/powerpoint/2010/main" val="52184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771"/>
            <a:ext cx="5562600" cy="637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57800" y="3200399"/>
            <a:ext cx="3444276" cy="1015663"/>
          </a:xfrm>
          <a:prstGeom prst="rect">
            <a:avLst/>
          </a:prstGeom>
          <a:noFill/>
        </p:spPr>
        <p:txBody>
          <a:bodyPr wrap="none" rtlCol="0">
            <a:spAutoFit/>
          </a:bodyPr>
          <a:lstStyle/>
          <a:p>
            <a:r>
              <a:rPr lang="en-US" sz="2000" b="1" dirty="0" smtClean="0"/>
              <a:t>At what age do you think that </a:t>
            </a:r>
          </a:p>
          <a:p>
            <a:r>
              <a:rPr lang="en-US" sz="2000" b="1" dirty="0" smtClean="0"/>
              <a:t>they are half-way to their total</a:t>
            </a:r>
          </a:p>
          <a:p>
            <a:r>
              <a:rPr lang="en-US" sz="2000" b="1" dirty="0" smtClean="0"/>
              <a:t>ACEs?</a:t>
            </a:r>
            <a:endParaRPr lang="en-US" sz="2000" b="1" dirty="0"/>
          </a:p>
        </p:txBody>
      </p:sp>
      <p:sp>
        <p:nvSpPr>
          <p:cNvPr id="6" name="Title 1"/>
          <p:cNvSpPr>
            <a:spLocks noGrp="1"/>
          </p:cNvSpPr>
          <p:nvPr>
            <p:ph type="title"/>
          </p:nvPr>
        </p:nvSpPr>
        <p:spPr>
          <a:xfrm>
            <a:off x="5029200" y="274638"/>
            <a:ext cx="3581400" cy="1706562"/>
          </a:xfrm>
        </p:spPr>
        <p:txBody>
          <a:bodyPr>
            <a:normAutofit/>
          </a:bodyPr>
          <a:lstStyle/>
          <a:p>
            <a:pPr algn="l"/>
            <a:r>
              <a:rPr lang="en-US" sz="2400" b="1" dirty="0" smtClean="0"/>
              <a:t>By age 17 Alaskan young people on average have 1.3 ACEs they have acquired</a:t>
            </a:r>
            <a:endParaRPr lang="en-US" sz="2400" b="1" dirty="0"/>
          </a:p>
        </p:txBody>
      </p:sp>
      <p:sp>
        <p:nvSpPr>
          <p:cNvPr id="7" name="Rectangle 6"/>
          <p:cNvSpPr/>
          <p:nvPr/>
        </p:nvSpPr>
        <p:spPr>
          <a:xfrm>
            <a:off x="76200" y="76200"/>
            <a:ext cx="8991600" cy="6741804"/>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15000" y="5594592"/>
            <a:ext cx="3352800" cy="1223412"/>
          </a:xfrm>
          <a:prstGeom prst="rect">
            <a:avLst/>
          </a:prstGeom>
        </p:spPr>
        <p:txBody>
          <a:bodyPr wrap="square">
            <a:spAutoFit/>
          </a:bodyPr>
          <a:lstStyle/>
          <a:p>
            <a:r>
              <a:rPr lang="en-US" sz="1050" b="1" dirty="0"/>
              <a:t>Source: </a:t>
            </a:r>
            <a:r>
              <a:rPr lang="en-US" sz="105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116" t="8460" r="9749" b="54367"/>
          <a:stretch/>
        </p:blipFill>
        <p:spPr>
          <a:xfrm>
            <a:off x="152400" y="190440"/>
            <a:ext cx="1410922" cy="571560"/>
          </a:xfrm>
          <a:prstGeom prst="rect">
            <a:avLst/>
          </a:prstGeom>
        </p:spPr>
      </p:pic>
    </p:spTree>
    <p:extLst>
      <p:ext uri="{BB962C8B-B14F-4D97-AF65-F5344CB8AC3E}">
        <p14:creationId xmlns:p14="http://schemas.microsoft.com/office/powerpoint/2010/main" val="188933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199"/>
            <a:ext cx="5105400" cy="6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2973785"/>
            <a:ext cx="3444276" cy="1015663"/>
          </a:xfrm>
          <a:prstGeom prst="rect">
            <a:avLst/>
          </a:prstGeom>
          <a:noFill/>
        </p:spPr>
        <p:txBody>
          <a:bodyPr wrap="none" rtlCol="0">
            <a:spAutoFit/>
          </a:bodyPr>
          <a:lstStyle/>
          <a:p>
            <a:r>
              <a:rPr lang="en-US" sz="2000" b="1" dirty="0" smtClean="0"/>
              <a:t>At what age do you think that </a:t>
            </a:r>
          </a:p>
          <a:p>
            <a:r>
              <a:rPr lang="en-US" sz="2000" b="1" dirty="0" smtClean="0"/>
              <a:t>they are half-way to their total</a:t>
            </a:r>
          </a:p>
          <a:p>
            <a:r>
              <a:rPr lang="en-US" sz="2000" b="1" dirty="0" smtClean="0"/>
              <a:t>ACEs?</a:t>
            </a:r>
            <a:endParaRPr lang="en-US" sz="2000" b="1" dirty="0"/>
          </a:p>
        </p:txBody>
      </p:sp>
      <p:sp>
        <p:nvSpPr>
          <p:cNvPr id="6" name="Title 1"/>
          <p:cNvSpPr>
            <a:spLocks noGrp="1"/>
          </p:cNvSpPr>
          <p:nvPr>
            <p:ph type="title"/>
          </p:nvPr>
        </p:nvSpPr>
        <p:spPr>
          <a:xfrm>
            <a:off x="5029200" y="274638"/>
            <a:ext cx="3505200" cy="1706562"/>
          </a:xfrm>
        </p:spPr>
        <p:txBody>
          <a:bodyPr>
            <a:normAutofit/>
          </a:bodyPr>
          <a:lstStyle/>
          <a:p>
            <a:pPr algn="l"/>
            <a:r>
              <a:rPr lang="en-US" sz="2400" b="1" dirty="0" smtClean="0"/>
              <a:t>By age 17 Alaskan young people on average have 1.3 ACEs they have acquired</a:t>
            </a:r>
            <a:endParaRPr lang="en-US" sz="2400" b="1" dirty="0"/>
          </a:p>
        </p:txBody>
      </p:sp>
      <p:sp>
        <p:nvSpPr>
          <p:cNvPr id="2" name="TextBox 1"/>
          <p:cNvSpPr txBox="1"/>
          <p:nvPr/>
        </p:nvSpPr>
        <p:spPr>
          <a:xfrm>
            <a:off x="5666314" y="4191000"/>
            <a:ext cx="2513317" cy="1323439"/>
          </a:xfrm>
          <a:prstGeom prst="rect">
            <a:avLst/>
          </a:prstGeom>
          <a:noFill/>
        </p:spPr>
        <p:txBody>
          <a:bodyPr wrap="none" rtlCol="0">
            <a:spAutoFit/>
          </a:bodyPr>
          <a:lstStyle/>
          <a:p>
            <a:r>
              <a:rPr lang="en-US" sz="8000" dirty="0" smtClean="0"/>
              <a:t>Age 3</a:t>
            </a:r>
            <a:endParaRPr lang="en-US" sz="8000" dirty="0"/>
          </a:p>
        </p:txBody>
      </p:sp>
      <p:sp>
        <p:nvSpPr>
          <p:cNvPr id="9" name="Rectangle 8"/>
          <p:cNvSpPr/>
          <p:nvPr/>
        </p:nvSpPr>
        <p:spPr>
          <a:xfrm>
            <a:off x="76200" y="76200"/>
            <a:ext cx="8991600" cy="6741804"/>
          </a:xfrm>
          <a:prstGeom prst="rect">
            <a:avLst/>
          </a:prstGeom>
          <a:noFill/>
          <a:ln w="603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0276" y="5672018"/>
            <a:ext cx="2895600" cy="1061829"/>
          </a:xfrm>
          <a:prstGeom prst="rect">
            <a:avLst/>
          </a:prstGeom>
        </p:spPr>
        <p:txBody>
          <a:bodyPr wrap="square">
            <a:spAutoFit/>
          </a:bodyPr>
          <a:lstStyle/>
          <a:p>
            <a:r>
              <a:rPr lang="en-US" sz="900" b="1" dirty="0"/>
              <a:t>Source: </a:t>
            </a:r>
            <a:r>
              <a:rPr lang="en-US" sz="90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116" t="8460" r="9749" b="54367"/>
          <a:stretch/>
        </p:blipFill>
        <p:spPr>
          <a:xfrm>
            <a:off x="152400" y="190440"/>
            <a:ext cx="1410922" cy="571560"/>
          </a:xfrm>
          <a:prstGeom prst="rect">
            <a:avLst/>
          </a:prstGeom>
        </p:spPr>
      </p:pic>
    </p:spTree>
    <p:extLst>
      <p:ext uri="{BB962C8B-B14F-4D97-AF65-F5344CB8AC3E}">
        <p14:creationId xmlns:p14="http://schemas.microsoft.com/office/powerpoint/2010/main" val="288961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695459" cy="6858000"/>
          </a:xfrm>
          <a:prstGeom prst="rect">
            <a:avLst/>
          </a:prstGeom>
          <a:solidFill>
            <a:srgbClr val="79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95460" y="37723"/>
            <a:ext cx="8448540" cy="1362075"/>
          </a:xfrm>
        </p:spPr>
        <p:txBody>
          <a:bodyPr>
            <a:normAutofit/>
          </a:bodyPr>
          <a:lstStyle/>
          <a:p>
            <a:r>
              <a:rPr lang="en-US" sz="3600" dirty="0" smtClean="0"/>
              <a:t>Some Products Created by this Effort – as of October 2016</a:t>
            </a:r>
            <a:endParaRPr lang="en-US" sz="3600" dirty="0"/>
          </a:p>
        </p:txBody>
      </p:sp>
      <p:sp>
        <p:nvSpPr>
          <p:cNvPr id="8" name="TextBox 7"/>
          <p:cNvSpPr txBox="1"/>
          <p:nvPr/>
        </p:nvSpPr>
        <p:spPr>
          <a:xfrm>
            <a:off x="990600" y="1563232"/>
            <a:ext cx="1752600" cy="1754326"/>
          </a:xfrm>
          <a:prstGeom prst="rect">
            <a:avLst/>
          </a:prstGeom>
          <a:noFill/>
        </p:spPr>
        <p:txBody>
          <a:bodyPr wrap="square" rtlCol="0">
            <a:spAutoFit/>
          </a:bodyPr>
          <a:lstStyle/>
          <a:p>
            <a:r>
              <a:rPr lang="en-US" b="1" u="sng" dirty="0" smtClean="0"/>
              <a:t>Departments:</a:t>
            </a:r>
          </a:p>
          <a:p>
            <a:r>
              <a:rPr lang="en-US" b="1" dirty="0" smtClean="0"/>
              <a:t>Public Safety</a:t>
            </a:r>
            <a:br>
              <a:rPr lang="en-US" b="1" dirty="0" smtClean="0"/>
            </a:br>
            <a:r>
              <a:rPr lang="en-US" b="1" dirty="0" smtClean="0"/>
              <a:t>Health </a:t>
            </a:r>
            <a:r>
              <a:rPr lang="en-US" b="1" dirty="0"/>
              <a:t>&amp;</a:t>
            </a:r>
            <a:r>
              <a:rPr lang="en-US" b="1" dirty="0" smtClean="0"/>
              <a:t> Social</a:t>
            </a:r>
          </a:p>
          <a:p>
            <a:r>
              <a:rPr lang="en-US" b="1" dirty="0" smtClean="0"/>
              <a:t>Education &amp; ED</a:t>
            </a:r>
          </a:p>
          <a:p>
            <a:endParaRPr lang="en-US" b="1" dirty="0" smtClean="0"/>
          </a:p>
          <a:p>
            <a:endParaRPr lang="en-US" dirty="0"/>
          </a:p>
        </p:txBody>
      </p:sp>
      <p:pic>
        <p:nvPicPr>
          <p:cNvPr id="2050" name="Picture 2" descr="http://dhss.alaska.gov/abada/ace-ak/PublishingImages/Priorities_for_Prevention-button17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09" y="1239161"/>
            <a:ext cx="2001981" cy="259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29000" y="1788577"/>
            <a:ext cx="2313839" cy="646331"/>
          </a:xfrm>
          <a:prstGeom prst="rect">
            <a:avLst/>
          </a:prstGeom>
          <a:noFill/>
        </p:spPr>
        <p:txBody>
          <a:bodyPr wrap="none" rtlCol="0">
            <a:spAutoFit/>
          </a:bodyPr>
          <a:lstStyle/>
          <a:p>
            <a:r>
              <a:rPr lang="en-US" b="1" dirty="0" smtClean="0"/>
              <a:t>$90 Million in Savings</a:t>
            </a:r>
          </a:p>
          <a:p>
            <a:r>
              <a:rPr lang="en-US" b="1" dirty="0" smtClean="0"/>
              <a:t>From Six </a:t>
            </a:r>
            <a:r>
              <a:rPr lang="en-US" b="1" dirty="0"/>
              <a:t>H</a:t>
            </a:r>
            <a:r>
              <a:rPr lang="en-US" b="1" dirty="0" smtClean="0"/>
              <a:t>ealth </a:t>
            </a:r>
            <a:r>
              <a:rPr lang="en-US" b="1" dirty="0"/>
              <a:t>I</a:t>
            </a:r>
            <a:r>
              <a:rPr lang="en-US" b="1" dirty="0" smtClean="0"/>
              <a:t>ssues</a:t>
            </a:r>
            <a:endParaRPr lang="en-US" b="1"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551" y="1230611"/>
            <a:ext cx="2362200" cy="177915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934200" y="1587375"/>
            <a:ext cx="1912703" cy="923330"/>
          </a:xfrm>
          <a:prstGeom prst="rect">
            <a:avLst/>
          </a:prstGeom>
          <a:noFill/>
        </p:spPr>
        <p:txBody>
          <a:bodyPr wrap="none" rtlCol="0">
            <a:spAutoFit/>
          </a:bodyPr>
          <a:lstStyle/>
          <a:p>
            <a:r>
              <a:rPr lang="en-US" b="1" dirty="0" smtClean="0"/>
              <a:t>How does Alaska</a:t>
            </a:r>
          </a:p>
          <a:p>
            <a:r>
              <a:rPr lang="en-US" b="1" dirty="0" smtClean="0"/>
              <a:t>Compare to Other</a:t>
            </a:r>
          </a:p>
          <a:p>
            <a:r>
              <a:rPr lang="en-US" b="1" dirty="0" smtClean="0"/>
              <a:t>States?</a:t>
            </a:r>
            <a:endParaRPr lang="en-US" b="1" dirty="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101408"/>
            <a:ext cx="2046460" cy="2667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817372" y="5723226"/>
            <a:ext cx="2201052" cy="923330"/>
          </a:xfrm>
          <a:prstGeom prst="rect">
            <a:avLst/>
          </a:prstGeom>
          <a:noFill/>
        </p:spPr>
        <p:txBody>
          <a:bodyPr wrap="none" rtlCol="0">
            <a:spAutoFit/>
          </a:bodyPr>
          <a:lstStyle/>
          <a:p>
            <a:r>
              <a:rPr lang="en-US" b="1" dirty="0" smtClean="0"/>
              <a:t>Regional and Specific</a:t>
            </a:r>
          </a:p>
          <a:p>
            <a:r>
              <a:rPr lang="en-US" b="1" dirty="0" smtClean="0"/>
              <a:t>Demographic ACEs</a:t>
            </a:r>
          </a:p>
          <a:p>
            <a:r>
              <a:rPr lang="en-US" b="1" dirty="0" smtClean="0"/>
              <a:t>Data</a:t>
            </a:r>
            <a:endParaRPr lang="en-US" b="1" dirty="0"/>
          </a:p>
        </p:txBody>
      </p:sp>
      <p:pic>
        <p:nvPicPr>
          <p:cNvPr id="2056" name="Picture 8" descr="http://dhss.alaska.gov/abada/ace-ak/PublishingImages/AK-IBIS200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838" y="5644562"/>
            <a:ext cx="2369562" cy="10191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54630" y="4125844"/>
            <a:ext cx="1905650" cy="923330"/>
          </a:xfrm>
          <a:prstGeom prst="rect">
            <a:avLst/>
          </a:prstGeom>
          <a:noFill/>
        </p:spPr>
        <p:txBody>
          <a:bodyPr wrap="none" rtlCol="0">
            <a:spAutoFit/>
          </a:bodyPr>
          <a:lstStyle/>
          <a:p>
            <a:r>
              <a:rPr lang="en-US" b="1" dirty="0" smtClean="0"/>
              <a:t>Getting People to </a:t>
            </a:r>
          </a:p>
          <a:p>
            <a:r>
              <a:rPr lang="en-US" b="1" dirty="0" smtClean="0"/>
              <a:t>The Website – </a:t>
            </a:r>
          </a:p>
          <a:p>
            <a:r>
              <a:rPr lang="en-US" b="1" dirty="0" smtClean="0"/>
              <a:t>2,000 &amp; Counting </a:t>
            </a:r>
            <a:endParaRPr lang="en-US" b="1" dirty="0"/>
          </a:p>
        </p:txBody>
      </p:sp>
      <p:pic>
        <p:nvPicPr>
          <p:cNvPr id="2052" name="Picture 4" descr="http://dhss.alaska.gov/abada/ace-ak/PublishingImages/cardButtonLin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359866"/>
            <a:ext cx="2090110" cy="2612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33510" y="4334737"/>
            <a:ext cx="2679388" cy="923330"/>
          </a:xfrm>
          <a:prstGeom prst="rect">
            <a:avLst/>
          </a:prstGeom>
          <a:noFill/>
        </p:spPr>
        <p:txBody>
          <a:bodyPr wrap="none" rtlCol="0">
            <a:spAutoFit/>
          </a:bodyPr>
          <a:lstStyle/>
          <a:p>
            <a:r>
              <a:rPr lang="en-US" b="1" dirty="0" smtClean="0"/>
              <a:t>Hundreds of Slides</a:t>
            </a:r>
          </a:p>
          <a:p>
            <a:r>
              <a:rPr lang="en-US" b="1" dirty="0" smtClean="0"/>
              <a:t>Scores of Presentations</a:t>
            </a:r>
          </a:p>
          <a:p>
            <a:r>
              <a:rPr lang="en-US" b="1" dirty="0" smtClean="0"/>
              <a:t>More Than 3,100 Reached</a:t>
            </a:r>
            <a:endParaRPr lang="en-US" b="1" dirty="0"/>
          </a:p>
        </p:txBody>
      </p:sp>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5884" y="4334737"/>
            <a:ext cx="2675716" cy="2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9694" y="4150071"/>
            <a:ext cx="1868204" cy="923330"/>
          </a:xfrm>
          <a:prstGeom prst="rect">
            <a:avLst/>
          </a:prstGeom>
          <a:noFill/>
        </p:spPr>
        <p:txBody>
          <a:bodyPr wrap="none" rtlCol="0">
            <a:spAutoFit/>
          </a:bodyPr>
          <a:lstStyle/>
          <a:p>
            <a:r>
              <a:rPr lang="en-US" b="1" dirty="0" smtClean="0"/>
              <a:t>Specific Link from</a:t>
            </a:r>
          </a:p>
          <a:p>
            <a:r>
              <a:rPr lang="en-US" b="1" dirty="0" smtClean="0"/>
              <a:t>ACEs to Alcohol</a:t>
            </a:r>
          </a:p>
          <a:p>
            <a:r>
              <a:rPr lang="en-US" b="1" dirty="0" smtClean="0"/>
              <a:t>Abuse in AK</a:t>
            </a:r>
            <a:endParaRPr lang="en-US" b="1"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117" y="3947710"/>
            <a:ext cx="3033031" cy="152471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8849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6248400" cy="685800"/>
          </a:xfrm>
        </p:spPr>
        <p:txBody>
          <a:bodyPr>
            <a:normAutofit fontScale="90000"/>
          </a:bodyPr>
          <a:lstStyle/>
          <a:p>
            <a:pPr algn="l"/>
            <a:r>
              <a:rPr lang="en-US" sz="1200" b="1" dirty="0"/>
              <a:t>Source: </a:t>
            </a:r>
            <a:r>
              <a:rPr lang="en-US" sz="1200" dirty="0"/>
              <a:t>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a:t>
            </a:r>
          </a:p>
        </p:txBody>
      </p:sp>
      <p:graphicFrame>
        <p:nvGraphicFramePr>
          <p:cNvPr id="4" name="Chart 3"/>
          <p:cNvGraphicFramePr>
            <a:graphicFrameLocks/>
          </p:cNvGraphicFramePr>
          <p:nvPr>
            <p:extLst>
              <p:ext uri="{D42A27DB-BD31-4B8C-83A1-F6EECF244321}">
                <p14:modId xmlns:p14="http://schemas.microsoft.com/office/powerpoint/2010/main" val="4079158576"/>
              </p:ext>
            </p:extLst>
          </p:nvPr>
        </p:nvGraphicFramePr>
        <p:xfrm>
          <a:off x="228600" y="228600"/>
          <a:ext cx="8715375" cy="55245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16" t="8460" r="9749" b="54367"/>
          <a:stretch/>
        </p:blipFill>
        <p:spPr>
          <a:xfrm>
            <a:off x="6900691" y="5890044"/>
            <a:ext cx="2202181" cy="892096"/>
          </a:xfrm>
          <a:prstGeom prst="rect">
            <a:avLst/>
          </a:prstGeom>
        </p:spPr>
      </p:pic>
    </p:spTree>
    <p:extLst>
      <p:ext uri="{BB962C8B-B14F-4D97-AF65-F5344CB8AC3E}">
        <p14:creationId xmlns:p14="http://schemas.microsoft.com/office/powerpoint/2010/main" val="311012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Heckman Equation</a:t>
            </a:r>
            <a:endParaRPr lang="en-US" dirty="0"/>
          </a:p>
        </p:txBody>
      </p:sp>
      <p:pic>
        <p:nvPicPr>
          <p:cNvPr id="1026" name="Picture 2" descr="Image result for Heckman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923" y="1371600"/>
            <a:ext cx="6324600" cy="497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9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9377384-874F-489C-B38B-6BD79515DB68}" type="slidenum">
              <a:rPr lang="en-US" smtClean="0"/>
              <a:t>3</a:t>
            </a:fld>
            <a:endParaRPr lang="en-US" dirty="0"/>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4876800" cy="3200400"/>
          </a:xfrm>
          <a:prstGeom prst="rect">
            <a:avLst/>
          </a:prstGeom>
          <a:noFill/>
          <a:ln w="15875">
            <a:solidFill>
              <a:schemeClr val="tx1"/>
            </a:solidFill>
          </a:ln>
        </p:spPr>
      </p:pic>
      <p:sp>
        <p:nvSpPr>
          <p:cNvPr id="10" name="Title 1"/>
          <p:cNvSpPr txBox="1">
            <a:spLocks/>
          </p:cNvSpPr>
          <p:nvPr/>
        </p:nvSpPr>
        <p:spPr>
          <a:xfrm>
            <a:off x="441664"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Ten State and DC - ACE Results</a:t>
            </a:r>
            <a:endParaRPr lang="en-US" dirty="0"/>
          </a:p>
        </p:txBody>
      </p:sp>
      <p:sp>
        <p:nvSpPr>
          <p:cNvPr id="11" name="Rectangle 10"/>
          <p:cNvSpPr/>
          <p:nvPr/>
        </p:nvSpPr>
        <p:spPr>
          <a:xfrm>
            <a:off x="327973" y="4800600"/>
            <a:ext cx="8458200" cy="923330"/>
          </a:xfrm>
          <a:prstGeom prst="rect">
            <a:avLst/>
          </a:prstGeom>
        </p:spPr>
        <p:txBody>
          <a:bodyPr wrap="square">
            <a:spAutoFit/>
          </a:bodyPr>
          <a:lstStyle/>
          <a:p>
            <a:r>
              <a:rPr lang="en-US" dirty="0"/>
              <a:t>The prevalence estimates reported </a:t>
            </a:r>
            <a:r>
              <a:rPr lang="en-US" dirty="0" smtClean="0"/>
              <a:t>are </a:t>
            </a:r>
            <a:r>
              <a:rPr lang="en-US" dirty="0"/>
              <a:t>from </a:t>
            </a:r>
            <a:r>
              <a:rPr lang="en-US" b="1" dirty="0"/>
              <a:t>Washington, DC </a:t>
            </a:r>
            <a:r>
              <a:rPr lang="en-US" dirty="0"/>
              <a:t>and ten states (</a:t>
            </a:r>
            <a:r>
              <a:rPr lang="en-US" b="1" dirty="0" smtClean="0"/>
              <a:t>HAWAII</a:t>
            </a:r>
            <a:r>
              <a:rPr lang="en-US" b="1" dirty="0"/>
              <a:t>, </a:t>
            </a:r>
            <a:r>
              <a:rPr lang="en-US" b="1" dirty="0" smtClean="0"/>
              <a:t>MAINE</a:t>
            </a:r>
            <a:r>
              <a:rPr lang="en-US" b="1" dirty="0"/>
              <a:t>, </a:t>
            </a:r>
            <a:r>
              <a:rPr lang="en-US" b="1" dirty="0" smtClean="0"/>
              <a:t>NEBRASKA, NEVADA, OHIO, PENNSYVANIA, UTAH, VERMONT</a:t>
            </a:r>
            <a:r>
              <a:rPr lang="en-US" b="1" dirty="0"/>
              <a:t>, </a:t>
            </a:r>
            <a:r>
              <a:rPr lang="en-US" b="1" dirty="0" smtClean="0"/>
              <a:t>WASHINGTON, </a:t>
            </a:r>
            <a:r>
              <a:rPr lang="en-US" b="1" dirty="0"/>
              <a:t>and </a:t>
            </a:r>
            <a:r>
              <a:rPr lang="en-US" b="1" dirty="0" smtClean="0"/>
              <a:t>WISCONSIN</a:t>
            </a:r>
            <a:r>
              <a:rPr lang="en-US" dirty="0" smtClean="0"/>
              <a:t>) </a:t>
            </a:r>
            <a:r>
              <a:rPr lang="en-US" dirty="0"/>
              <a:t>who included the ACE module on the 2010 BRFSS (</a:t>
            </a:r>
            <a:r>
              <a:rPr lang="en-US" dirty="0" smtClean="0"/>
              <a:t>n=53,784)</a:t>
            </a:r>
            <a:endParaRPr lang="en-US" dirty="0"/>
          </a:p>
        </p:txBody>
      </p:sp>
    </p:spTree>
    <p:extLst>
      <p:ext uri="{BB962C8B-B14F-4D97-AF65-F5344CB8AC3E}">
        <p14:creationId xmlns:p14="http://schemas.microsoft.com/office/powerpoint/2010/main" val="276723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53106"/>
            <a:ext cx="2325986" cy="883920"/>
          </a:xfrm>
          <a:prstGeom prst="rect">
            <a:avLst/>
          </a:prstGeom>
        </p:spPr>
      </p:pic>
      <p:sp>
        <p:nvSpPr>
          <p:cNvPr id="5" name="Rectangle 4"/>
          <p:cNvSpPr/>
          <p:nvPr/>
        </p:nvSpPr>
        <p:spPr>
          <a:xfrm>
            <a:off x="8810087"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005873" y="6377834"/>
            <a:ext cx="2133600" cy="365125"/>
          </a:xfrm>
        </p:spPr>
        <p:txBody>
          <a:bodyPr/>
          <a:lstStyle/>
          <a:p>
            <a:fld id="{BAEA9136-FC1B-43A0-AFFB-7EDB39346CB7}" type="slidenum">
              <a:rPr lang="en-US" smtClean="0">
                <a:solidFill>
                  <a:schemeClr val="tx1"/>
                </a:solidFill>
              </a:rPr>
              <a:t>4</a:t>
            </a:fld>
            <a:endParaRPr lang="en-US" dirty="0">
              <a:solidFill>
                <a:schemeClr val="tx1"/>
              </a:solidFill>
            </a:endParaRPr>
          </a:p>
        </p:txBody>
      </p:sp>
      <p:sp>
        <p:nvSpPr>
          <p:cNvPr id="8" name="Title 1"/>
          <p:cNvSpPr>
            <a:spLocks noGrp="1"/>
          </p:cNvSpPr>
          <p:nvPr>
            <p:ph type="title"/>
          </p:nvPr>
        </p:nvSpPr>
        <p:spPr>
          <a:xfrm>
            <a:off x="2362200" y="5867400"/>
            <a:ext cx="6324600" cy="914400"/>
          </a:xfrm>
        </p:spPr>
        <p:txBody>
          <a:bodyPr>
            <a:noAutofit/>
          </a:bodyPr>
          <a:lstStyle/>
          <a:p>
            <a:pPr algn="l"/>
            <a:r>
              <a:rPr lang="en-US" sz="1000" b="1" dirty="0" smtClean="0"/>
              <a:t/>
            </a:r>
            <a:br>
              <a:rPr lang="en-US" sz="1000" b="1" dirty="0" smtClean="0"/>
            </a:br>
            <a:r>
              <a:rPr lang="en-US" sz="1000" b="1" dirty="0" smtClean="0"/>
              <a:t> *</a:t>
            </a:r>
            <a:r>
              <a:rPr lang="en-US" sz="1000" dirty="0" smtClean="0"/>
              <a:t>In the category of Emotional Abuse the Ten State &amp; DC Study used all positive answers (once and more than once) as a measure of indicating the presence of that ACE.  This hasn’t been done in other BRFSS ACE studies but in this comparison it was used with the Alaska data to provide a comparable rate between the two populations.</a:t>
            </a:r>
            <a:br>
              <a:rPr lang="en-US" sz="1000" dirty="0" smtClean="0"/>
            </a:br>
            <a:r>
              <a:rPr lang="en-US" sz="1000" dirty="0" smtClean="0"/>
              <a:t/>
            </a:r>
            <a:br>
              <a:rPr lang="en-US" sz="1000" dirty="0" smtClean="0"/>
            </a:br>
            <a:r>
              <a:rPr lang="en-US" sz="1000" b="1" dirty="0" smtClean="0"/>
              <a:t>Sources: </a:t>
            </a:r>
            <a:r>
              <a:rPr lang="en-US" sz="1000" dirty="0" smtClean="0"/>
              <a:t>2013-2015 Alaska BRFSS, Section of Chronic Disease and Prevention, Alaska Division of Public Health,</a:t>
            </a:r>
            <a:br>
              <a:rPr lang="en-US" sz="1000" dirty="0" smtClean="0"/>
            </a:br>
            <a:r>
              <a:rPr lang="en-US" sz="1000" dirty="0"/>
              <a:t>Centers for Disease Control and Prevention. </a:t>
            </a:r>
            <a:r>
              <a:rPr lang="en-US" sz="1000" i="1" dirty="0"/>
              <a:t>Behavioral Risk Factor Surveillance System Survey ACE Module Data, 2010</a:t>
            </a:r>
            <a:r>
              <a:rPr lang="en-US" sz="1000" dirty="0" smtClean="0"/>
              <a:t/>
            </a:r>
            <a:br>
              <a:rPr lang="en-US" sz="1000" dirty="0" smtClean="0"/>
            </a:br>
            <a:endParaRPr lang="en-US" sz="1000" dirty="0"/>
          </a:p>
        </p:txBody>
      </p:sp>
      <p:graphicFrame>
        <p:nvGraphicFramePr>
          <p:cNvPr id="7" name="Chart 6"/>
          <p:cNvGraphicFramePr>
            <a:graphicFrameLocks/>
          </p:cNvGraphicFramePr>
          <p:nvPr>
            <p:extLst>
              <p:ext uri="{D42A27DB-BD31-4B8C-83A1-F6EECF244321}">
                <p14:modId xmlns:p14="http://schemas.microsoft.com/office/powerpoint/2010/main" val="2851173524"/>
              </p:ext>
            </p:extLst>
          </p:nvPr>
        </p:nvGraphicFramePr>
        <p:xfrm>
          <a:off x="76200" y="76200"/>
          <a:ext cx="8610600" cy="571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6327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80" t="8801" r="11847" b="54368"/>
          <a:stretch/>
        </p:blipFill>
        <p:spPr>
          <a:xfrm>
            <a:off x="0" y="5974080"/>
            <a:ext cx="2362200" cy="883920"/>
          </a:xfrm>
          <a:prstGeom prst="rect">
            <a:avLst/>
          </a:prstGeom>
        </p:spPr>
      </p:pic>
      <p:sp>
        <p:nvSpPr>
          <p:cNvPr id="5" name="Rectangle 4"/>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2362200" y="5867400"/>
            <a:ext cx="6324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00" b="1" dirty="0" smtClean="0"/>
              <a:t/>
            </a:r>
            <a:br>
              <a:rPr lang="en-US" sz="1000" b="1" dirty="0" smtClean="0"/>
            </a:br>
            <a:r>
              <a:rPr lang="en-US" sz="1000" dirty="0" smtClean="0"/>
              <a:t/>
            </a:r>
            <a:br>
              <a:rPr lang="en-US" sz="1000" dirty="0" smtClean="0"/>
            </a:br>
            <a:r>
              <a:rPr lang="en-US" sz="1000" dirty="0" smtClean="0"/>
              <a:t/>
            </a:r>
            <a:br>
              <a:rPr lang="en-US" sz="1000" dirty="0" smtClean="0"/>
            </a:br>
            <a:r>
              <a:rPr lang="en-US" sz="1000" b="1" dirty="0" smtClean="0"/>
              <a:t>Sources: </a:t>
            </a:r>
            <a:r>
              <a:rPr lang="en-US" sz="1000" dirty="0" smtClean="0"/>
              <a:t>2013-2015 Alaska BRFSS, Section of Chronic Disease Prevention and Health Promotion, Alaska Division of Public Health, &amp; Centers for Disease Control and Prevention. </a:t>
            </a:r>
            <a:r>
              <a:rPr lang="en-US" sz="1000" i="1" dirty="0" smtClean="0"/>
              <a:t>Behavioral Risk Factor Surveillance System Survey ACE Module Data, 2010</a:t>
            </a:r>
            <a:r>
              <a:rPr lang="en-US" sz="1000" dirty="0" smtClean="0"/>
              <a:t/>
            </a:r>
            <a:br>
              <a:rPr lang="en-US" sz="1000" dirty="0" smtClean="0"/>
            </a:br>
            <a:endParaRPr lang="en-US" sz="1000" dirty="0"/>
          </a:p>
        </p:txBody>
      </p:sp>
      <p:graphicFrame>
        <p:nvGraphicFramePr>
          <p:cNvPr id="6" name="Chart 5"/>
          <p:cNvGraphicFramePr>
            <a:graphicFrameLocks/>
          </p:cNvGraphicFramePr>
          <p:nvPr>
            <p:extLst>
              <p:ext uri="{D42A27DB-BD31-4B8C-83A1-F6EECF244321}">
                <p14:modId xmlns:p14="http://schemas.microsoft.com/office/powerpoint/2010/main" val="486204946"/>
              </p:ext>
            </p:extLst>
          </p:nvPr>
        </p:nvGraphicFramePr>
        <p:xfrm>
          <a:off x="228600" y="152400"/>
          <a:ext cx="8458200" cy="5821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4023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Want Details about your Area?</a:t>
            </a:r>
            <a:endParaRPr lang="en-US" b="1" dirty="0"/>
          </a:p>
        </p:txBody>
      </p:sp>
      <p:pic>
        <p:nvPicPr>
          <p:cNvPr id="4" name="Picture 3" descr="http://dhss.alaska.gov/abada/ace-ak/PublishingImages/cardButtonLin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07951"/>
            <a:ext cx="31242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178" y="2148840"/>
            <a:ext cx="2891150"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615" y="3886200"/>
            <a:ext cx="2200275" cy="164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810087"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7580" t="8801" r="11847" b="54368"/>
          <a:stretch/>
        </p:blipFill>
        <p:spPr>
          <a:xfrm>
            <a:off x="0" y="5886450"/>
            <a:ext cx="2596384" cy="971550"/>
          </a:xfrm>
          <a:prstGeom prst="rect">
            <a:avLst/>
          </a:prstGeom>
        </p:spPr>
      </p:pic>
    </p:spTree>
    <p:extLst>
      <p:ext uri="{BB962C8B-B14F-4D97-AF65-F5344CB8AC3E}">
        <p14:creationId xmlns:p14="http://schemas.microsoft.com/office/powerpoint/2010/main" val="1067777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4367"/>
          </a:xfrm>
        </p:spPr>
        <p:txBody>
          <a:bodyPr/>
          <a:lstStyle/>
          <a:p>
            <a:r>
              <a:rPr lang="en-US" b="1" dirty="0" smtClean="0"/>
              <a:t>Population Attributable Fraction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1915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799490" y="0"/>
            <a:ext cx="344510"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580" t="8801" r="11847" b="54368"/>
          <a:stretch/>
        </p:blipFill>
        <p:spPr>
          <a:xfrm>
            <a:off x="0" y="6031106"/>
            <a:ext cx="2209800" cy="826893"/>
          </a:xfrm>
          <a:prstGeom prst="rect">
            <a:avLst/>
          </a:prstGeom>
        </p:spPr>
      </p:pic>
    </p:spTree>
    <p:extLst>
      <p:ext uri="{BB962C8B-B14F-4D97-AF65-F5344CB8AC3E}">
        <p14:creationId xmlns:p14="http://schemas.microsoft.com/office/powerpoint/2010/main" val="210505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ACEs and Adult Medicaid</a:t>
            </a:r>
            <a:r>
              <a:rPr lang="en-US" b="1" dirty="0" smtClean="0"/>
              <a:t/>
            </a:r>
            <a:br>
              <a:rPr lang="en-US" b="1" dirty="0" smtClean="0"/>
            </a:br>
            <a:endParaRPr lang="en-US" sz="27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590800" cy="439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2085739"/>
            <a:ext cx="4447065" cy="403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1219200"/>
            <a:ext cx="8077200" cy="461665"/>
          </a:xfrm>
          <a:prstGeom prst="rect">
            <a:avLst/>
          </a:prstGeom>
        </p:spPr>
        <p:txBody>
          <a:bodyPr wrap="square">
            <a:spAutoFit/>
          </a:bodyPr>
          <a:lstStyle/>
          <a:p>
            <a:r>
              <a:rPr lang="en-US" sz="2400" b="1" dirty="0"/>
              <a:t>How much of </a:t>
            </a:r>
            <a:r>
              <a:rPr lang="en-US" sz="2400" b="1" dirty="0" smtClean="0"/>
              <a:t>adult </a:t>
            </a:r>
            <a:r>
              <a:rPr lang="en-US" sz="2400" b="1" dirty="0"/>
              <a:t>Medicaid usage can be tied back to ACEs?</a:t>
            </a:r>
            <a:endParaRPr lang="en-US" sz="2400" dirty="0"/>
          </a:p>
        </p:txBody>
      </p:sp>
      <p:sp>
        <p:nvSpPr>
          <p:cNvPr id="9" name="Rectangle 8"/>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580" t="8801" r="11847" b="54368"/>
          <a:stretch/>
        </p:blipFill>
        <p:spPr>
          <a:xfrm>
            <a:off x="0" y="6031106"/>
            <a:ext cx="2209800" cy="826893"/>
          </a:xfrm>
          <a:prstGeom prst="rect">
            <a:avLst/>
          </a:prstGeom>
        </p:spPr>
      </p:pic>
      <p:sp>
        <p:nvSpPr>
          <p:cNvPr id="11" name="Rectangle 10"/>
          <p:cNvSpPr/>
          <p:nvPr/>
        </p:nvSpPr>
        <p:spPr>
          <a:xfrm>
            <a:off x="2514600" y="6271830"/>
            <a:ext cx="5867400" cy="461665"/>
          </a:xfrm>
          <a:prstGeom prst="rect">
            <a:avLst/>
          </a:prstGeom>
        </p:spPr>
        <p:txBody>
          <a:bodyPr wrap="square">
            <a:spAutoFit/>
          </a:bodyPr>
          <a:lstStyle/>
          <a:p>
            <a:r>
              <a:rPr lang="en-US" sz="1200" b="1" dirty="0" smtClean="0"/>
              <a:t>Source: </a:t>
            </a:r>
            <a:r>
              <a:rPr lang="en-US" sz="1200" dirty="0"/>
              <a:t>2013-2015 Alaska BRFSS, Section of Chronic Disease </a:t>
            </a:r>
            <a:r>
              <a:rPr lang="en-US" sz="1200" dirty="0" smtClean="0"/>
              <a:t>Prevention and </a:t>
            </a:r>
            <a:r>
              <a:rPr lang="en-US" sz="1200" dirty="0"/>
              <a:t>H</a:t>
            </a:r>
            <a:r>
              <a:rPr lang="en-US" sz="1200" dirty="0" smtClean="0"/>
              <a:t>ealth </a:t>
            </a:r>
            <a:r>
              <a:rPr lang="en-US" sz="1200" dirty="0"/>
              <a:t>P</a:t>
            </a:r>
            <a:r>
              <a:rPr lang="en-US" sz="1200" dirty="0" smtClean="0"/>
              <a:t>romotion, </a:t>
            </a:r>
            <a:r>
              <a:rPr lang="en-US" sz="1200" dirty="0"/>
              <a:t>Alaska Division of Public </a:t>
            </a:r>
            <a:r>
              <a:rPr lang="en-US" sz="1200" dirty="0" smtClean="0"/>
              <a:t>Health, Graphic by Alaska Mental Health Board Staff</a:t>
            </a:r>
            <a:endParaRPr lang="en-US" sz="1200" dirty="0"/>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47" y="1972069"/>
            <a:ext cx="2926753" cy="40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234"/>
            <a:ext cx="8229600" cy="1143000"/>
          </a:xfrm>
        </p:spPr>
        <p:txBody>
          <a:bodyPr/>
          <a:lstStyle/>
          <a:p>
            <a:r>
              <a:rPr lang="en-US" b="1" dirty="0" smtClean="0"/>
              <a:t>ACEs and Depression</a:t>
            </a:r>
            <a:endParaRPr lang="en-US"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51" y="2096610"/>
            <a:ext cx="2392205" cy="401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1219200"/>
            <a:ext cx="8077200" cy="461665"/>
          </a:xfrm>
          <a:prstGeom prst="rect">
            <a:avLst/>
          </a:prstGeom>
        </p:spPr>
        <p:txBody>
          <a:bodyPr wrap="square">
            <a:spAutoFit/>
          </a:bodyPr>
          <a:lstStyle/>
          <a:p>
            <a:r>
              <a:rPr lang="en-US" sz="2400" b="1" dirty="0"/>
              <a:t>How much of </a:t>
            </a:r>
            <a:r>
              <a:rPr lang="en-US" sz="2400" b="1" dirty="0" smtClean="0"/>
              <a:t>adult </a:t>
            </a:r>
            <a:r>
              <a:rPr lang="en-US" sz="2400" b="1" dirty="0"/>
              <a:t>d</a:t>
            </a:r>
            <a:r>
              <a:rPr lang="en-US" sz="2400" b="1" dirty="0" smtClean="0"/>
              <a:t>epression can </a:t>
            </a:r>
            <a:r>
              <a:rPr lang="en-US" sz="2400" b="1" dirty="0"/>
              <a:t>be tied back to ACEs?</a:t>
            </a:r>
            <a:endParaRPr 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870" y="2346598"/>
            <a:ext cx="4228081" cy="383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799490" y="0"/>
            <a:ext cx="34451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580" t="8801" r="11847" b="54368"/>
          <a:stretch/>
        </p:blipFill>
        <p:spPr>
          <a:xfrm>
            <a:off x="0" y="6031106"/>
            <a:ext cx="2209800" cy="826893"/>
          </a:xfrm>
          <a:prstGeom prst="rect">
            <a:avLst/>
          </a:prstGeom>
        </p:spPr>
      </p:pic>
      <p:sp>
        <p:nvSpPr>
          <p:cNvPr id="9" name="Rectangle 8"/>
          <p:cNvSpPr/>
          <p:nvPr/>
        </p:nvSpPr>
        <p:spPr>
          <a:xfrm>
            <a:off x="2514600" y="6271830"/>
            <a:ext cx="5867400" cy="461665"/>
          </a:xfrm>
          <a:prstGeom prst="rect">
            <a:avLst/>
          </a:prstGeom>
        </p:spPr>
        <p:txBody>
          <a:bodyPr wrap="square">
            <a:spAutoFit/>
          </a:bodyPr>
          <a:lstStyle/>
          <a:p>
            <a:r>
              <a:rPr lang="en-US" sz="1200" b="1" dirty="0" smtClean="0"/>
              <a:t>Source: </a:t>
            </a:r>
            <a:r>
              <a:rPr lang="en-US" sz="1200" dirty="0"/>
              <a:t>2013-2015 Alaska BRFSS, Section of Chronic Disease </a:t>
            </a:r>
            <a:r>
              <a:rPr lang="en-US" sz="1200" dirty="0" smtClean="0"/>
              <a:t>Prevention and </a:t>
            </a:r>
            <a:r>
              <a:rPr lang="en-US" sz="1200" dirty="0"/>
              <a:t>H</a:t>
            </a:r>
            <a:r>
              <a:rPr lang="en-US" sz="1200" dirty="0" smtClean="0"/>
              <a:t>ealth </a:t>
            </a:r>
            <a:r>
              <a:rPr lang="en-US" sz="1200" dirty="0"/>
              <a:t>P</a:t>
            </a:r>
            <a:r>
              <a:rPr lang="en-US" sz="1200" dirty="0" smtClean="0"/>
              <a:t>romotion, </a:t>
            </a:r>
            <a:r>
              <a:rPr lang="en-US" sz="1200" dirty="0"/>
              <a:t>Alaska Division of Public </a:t>
            </a:r>
            <a:r>
              <a:rPr lang="en-US" sz="1200" dirty="0" smtClean="0"/>
              <a:t>Health, Graphic by Alaska Mental Health Board Staff</a:t>
            </a:r>
            <a:endParaRPr lang="en-US" sz="1200"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391" y="2219405"/>
            <a:ext cx="2666725" cy="40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1003</Words>
  <Application>Microsoft Office PowerPoint</Application>
  <PresentationFormat>On-screen Show (4:3)</PresentationFormat>
  <Paragraphs>121</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Lunch and Learn</vt:lpstr>
      <vt:lpstr>Some Products Created by this Effort – as of October 2016</vt:lpstr>
      <vt:lpstr>PowerPoint Presentation</vt:lpstr>
      <vt:lpstr>  *In the category of Emotional Abuse the Ten State &amp; DC Study used all positive answers (once and more than once) as a measure of indicating the presence of that ACE.  This hasn’t been done in other BRFSS ACE studies but in this comparison it was used with the Alaska data to provide a comparable rate between the two populations.  Sources: 2013-2015 Alaska BRFSS, Section of Chronic Disease and Prevention, Alaska Division of Public Health, Centers for Disease Control and Prevention. Behavioral Risk Factor Surveillance System Survey ACE Module Data, 2010 </vt:lpstr>
      <vt:lpstr>PowerPoint Presentation</vt:lpstr>
      <vt:lpstr>Want Details about your Area?</vt:lpstr>
      <vt:lpstr>Population Attributable Fraction</vt:lpstr>
      <vt:lpstr>ACEs and Adult Medicaid </vt:lpstr>
      <vt:lpstr>ACEs and Depression</vt:lpstr>
      <vt:lpstr>ACEs and Current Smoking</vt:lpstr>
      <vt:lpstr>   </vt:lpstr>
      <vt:lpstr>Some Estimated Alaska Costs</vt:lpstr>
      <vt:lpstr>Adverse Childhood Experiences  Alaska and the U.S.</vt:lpstr>
      <vt:lpstr>   Source: 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vt:lpstr>
      <vt:lpstr>PowerPoint Presentation</vt:lpstr>
      <vt:lpstr>   Source: 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vt:lpstr>
      <vt:lpstr>By age 17 Alaskan young people on average have 1.3 ACEs they have acquired</vt:lpstr>
      <vt:lpstr>By age 17 Alaskan young people on average have 1.3 ACEs they have acquired</vt:lpstr>
      <vt:lpstr>By age 17 Alaskan young people on average have 1.3 ACEs they have acquired</vt:lpstr>
      <vt:lpstr>Source: Child and Adolescent Health Management Initiative (2012). “2011-2012 National Survey of Children’s Health (2012), U.S. Department of Health and Human Services, Health Resources and Services Administration.  Graphics and analysis done by the Alaska Mental Health Board and Advisory Board on Alcoholism and Drug Abuse Staff</vt:lpstr>
      <vt:lpstr>The Heckman Equation</vt:lpstr>
    </vt:vector>
  </TitlesOfParts>
  <Company>State of Alaska - Health and Social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PSidmore</dc:creator>
  <cp:lastModifiedBy>PSidmore</cp:lastModifiedBy>
  <cp:revision>12</cp:revision>
  <cp:lastPrinted>2017-03-08T18:24:21Z</cp:lastPrinted>
  <dcterms:created xsi:type="dcterms:W3CDTF">2017-03-08T17:03:04Z</dcterms:created>
  <dcterms:modified xsi:type="dcterms:W3CDTF">2017-03-08T22:50:41Z</dcterms:modified>
</cp:coreProperties>
</file>