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7" r:id="rId3"/>
    <p:sldId id="325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6" r:id="rId13"/>
    <p:sldId id="321" r:id="rId14"/>
    <p:sldId id="322" r:id="rId15"/>
    <p:sldId id="323" r:id="rId16"/>
    <p:sldId id="324" r:id="rId1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1026" autoAdjust="0"/>
  </p:normalViewPr>
  <p:slideViewPr>
    <p:cSldViewPr snapToGrid="0" snapToObjects="1"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64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FA41C-73A4-489D-9FE7-A9081B7EAB6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0FDFA-9369-4325-B251-B127052D8D2F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+mj-lt"/>
            </a:rPr>
            <a:t>Getting Ready</a:t>
          </a:r>
        </a:p>
        <a:p>
          <a:pPr algn="ctr"/>
          <a:r>
            <a:rPr lang="en-US" sz="1600" dirty="0" smtClean="0">
              <a:solidFill>
                <a:schemeClr val="accent5"/>
              </a:solidFill>
            </a:rPr>
            <a:t>Institutional Phase</a:t>
          </a:r>
          <a:endParaRPr lang="en-US" sz="2400" dirty="0">
            <a:solidFill>
              <a:schemeClr val="accent5"/>
            </a:solidFill>
            <a:latin typeface="+mj-lt"/>
          </a:endParaRPr>
        </a:p>
      </dgm:t>
    </dgm:pt>
    <dgm:pt modelId="{2402125D-073D-4374-9BC9-22D8F4ACFEE6}" type="parTrans" cxnId="{635E72ED-57E1-466A-85E7-E58B00B25567}">
      <dgm:prSet/>
      <dgm:spPr/>
      <dgm:t>
        <a:bodyPr/>
        <a:lstStyle/>
        <a:p>
          <a:endParaRPr lang="en-US"/>
        </a:p>
      </dgm:t>
    </dgm:pt>
    <dgm:pt modelId="{252C6ED8-797E-4E5B-B97F-13DC68C8DC1A}" type="sibTrans" cxnId="{635E72ED-57E1-466A-85E7-E58B00B25567}">
      <dgm:prSet/>
      <dgm:spPr/>
      <dgm:t>
        <a:bodyPr/>
        <a:lstStyle/>
        <a:p>
          <a:endParaRPr lang="en-US"/>
        </a:p>
      </dgm:t>
    </dgm:pt>
    <dgm:pt modelId="{951FF8F8-ADCC-41AA-A8F3-A30D22F1E3AD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+mj-lt"/>
            </a:rPr>
            <a:t>Going Home</a:t>
          </a:r>
        </a:p>
        <a:p>
          <a:pPr algn="ctr"/>
          <a:r>
            <a:rPr lang="en-US" sz="1600" dirty="0" smtClean="0">
              <a:solidFill>
                <a:schemeClr val="accent5"/>
              </a:solidFill>
            </a:rPr>
            <a:t>Transitional Phase</a:t>
          </a:r>
          <a:endParaRPr lang="en-US" sz="1600" dirty="0">
            <a:solidFill>
              <a:schemeClr val="accent5"/>
            </a:solidFill>
            <a:latin typeface="+mj-lt"/>
          </a:endParaRPr>
        </a:p>
      </dgm:t>
    </dgm:pt>
    <dgm:pt modelId="{CCBAC348-E876-491D-955A-7BD5B1B7A17C}" type="parTrans" cxnId="{4CAD7540-C153-4F14-9A91-34BF2D99A13C}">
      <dgm:prSet/>
      <dgm:spPr/>
      <dgm:t>
        <a:bodyPr/>
        <a:lstStyle/>
        <a:p>
          <a:endParaRPr lang="en-US"/>
        </a:p>
      </dgm:t>
    </dgm:pt>
    <dgm:pt modelId="{11C23DA6-8E67-4951-B53B-3737716C6359}" type="sibTrans" cxnId="{4CAD7540-C153-4F14-9A91-34BF2D99A13C}">
      <dgm:prSet/>
      <dgm:spPr/>
      <dgm:t>
        <a:bodyPr/>
        <a:lstStyle/>
        <a:p>
          <a:endParaRPr lang="en-US"/>
        </a:p>
      </dgm:t>
    </dgm:pt>
    <dgm:pt modelId="{6EC17EAC-3990-4BA7-8AA1-98ACC137D4C0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+mj-lt"/>
            </a:rPr>
            <a:t>Staying Home </a:t>
          </a:r>
        </a:p>
        <a:p>
          <a:pPr algn="ctr"/>
          <a:r>
            <a:rPr lang="en-US" sz="1600" dirty="0" smtClean="0">
              <a:solidFill>
                <a:schemeClr val="accent5"/>
              </a:solidFill>
            </a:rPr>
            <a:t>Community Phase</a:t>
          </a:r>
          <a:endParaRPr lang="en-US" sz="1600" dirty="0">
            <a:solidFill>
              <a:schemeClr val="accent5"/>
            </a:solidFill>
            <a:latin typeface="+mj-lt"/>
          </a:endParaRPr>
        </a:p>
      </dgm:t>
    </dgm:pt>
    <dgm:pt modelId="{EF0F8259-3ACD-4067-96AC-0E80F25463A1}" type="parTrans" cxnId="{51716A62-2FED-4F90-825D-7D7AF053614C}">
      <dgm:prSet/>
      <dgm:spPr/>
      <dgm:t>
        <a:bodyPr/>
        <a:lstStyle/>
        <a:p>
          <a:endParaRPr lang="en-US"/>
        </a:p>
      </dgm:t>
    </dgm:pt>
    <dgm:pt modelId="{DF554FF3-5416-478C-83ED-BC4ABC63235D}" type="sibTrans" cxnId="{51716A62-2FED-4F90-825D-7D7AF053614C}">
      <dgm:prSet/>
      <dgm:spPr/>
      <dgm:t>
        <a:bodyPr/>
        <a:lstStyle/>
        <a:p>
          <a:endParaRPr lang="en-US"/>
        </a:p>
      </dgm:t>
    </dgm:pt>
    <dgm:pt modelId="{71EF1EA2-B37D-47D3-B9E6-4458CBE9A2CE}" type="pres">
      <dgm:prSet presAssocID="{549FA41C-73A4-489D-9FE7-A9081B7EAB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DBA6D-8F0A-4382-A590-6F3E4C0E6D86}" type="pres">
      <dgm:prSet presAssocID="{549FA41C-73A4-489D-9FE7-A9081B7EAB62}" presName="fgShape" presStyleLbl="fgShp" presStyleIdx="0" presStyleCnt="1" custScaleX="83137" custScaleY="139111" custLinFactNeighborX="11511" custLinFactNeighborY="-7428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prstGeom prst="rightArrow">
          <a:avLst/>
        </a:prstGeom>
        <a:ln/>
      </dgm:spPr>
      <dgm:t>
        <a:bodyPr/>
        <a:lstStyle/>
        <a:p>
          <a:endParaRPr lang="en-US"/>
        </a:p>
      </dgm:t>
    </dgm:pt>
    <dgm:pt modelId="{D88A0E21-997E-4838-9C18-DE408B5D7D80}" type="pres">
      <dgm:prSet presAssocID="{549FA41C-73A4-489D-9FE7-A9081B7EAB62}" presName="linComp" presStyleCnt="0"/>
      <dgm:spPr/>
    </dgm:pt>
    <dgm:pt modelId="{7FF3193E-A144-43BE-A0A7-2E10B997877E}" type="pres">
      <dgm:prSet presAssocID="{E030FDFA-9369-4325-B251-B127052D8D2F}" presName="compNode" presStyleCnt="0"/>
      <dgm:spPr/>
    </dgm:pt>
    <dgm:pt modelId="{AE69DF36-1DDF-4B26-A4C9-50A1EDDB3513}" type="pres">
      <dgm:prSet presAssocID="{E030FDFA-9369-4325-B251-B127052D8D2F}" presName="bkgdShape" presStyleLbl="node1" presStyleIdx="0" presStyleCnt="3" custScaleX="84573" custLinFactNeighborX="-58815" custLinFactNeighborY="-10280"/>
      <dgm:spPr/>
      <dgm:t>
        <a:bodyPr/>
        <a:lstStyle/>
        <a:p>
          <a:endParaRPr lang="en-US"/>
        </a:p>
      </dgm:t>
    </dgm:pt>
    <dgm:pt modelId="{786C6483-3492-4D5D-904F-D6A8111B18E2}" type="pres">
      <dgm:prSet presAssocID="{E030FDFA-9369-4325-B251-B127052D8D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A8C9-646D-4A12-B3A0-4047D9171554}" type="pres">
      <dgm:prSet presAssocID="{E030FDFA-9369-4325-B251-B127052D8D2F}" presName="invisiNode" presStyleLbl="node1" presStyleIdx="0" presStyleCnt="3"/>
      <dgm:spPr/>
    </dgm:pt>
    <dgm:pt modelId="{2CFDE5B5-CC69-4293-8F27-1B82569E1F1F}" type="pres">
      <dgm:prSet presAssocID="{E030FDFA-9369-4325-B251-B127052D8D2F}" presName="imagNode" presStyleLbl="fgImgPlace1" presStyleIdx="0" presStyleCnt="3" custScaleX="123323" custScaleY="12342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704" t="-38610" r="-42222" b="-47315"/>
          </a:stretch>
        </a:blipFill>
      </dgm:spPr>
      <dgm:t>
        <a:bodyPr/>
        <a:lstStyle/>
        <a:p>
          <a:endParaRPr lang="en-US"/>
        </a:p>
      </dgm:t>
    </dgm:pt>
    <dgm:pt modelId="{60ED40A2-02D8-4C4F-83D3-A1F9C5CA114E}" type="pres">
      <dgm:prSet presAssocID="{252C6ED8-797E-4E5B-B97F-13DC68C8DC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5DDF7F-77F5-4F12-A1F5-6D1596DB7C62}" type="pres">
      <dgm:prSet presAssocID="{951FF8F8-ADCC-41AA-A8F3-A30D22F1E3AD}" presName="compNode" presStyleCnt="0"/>
      <dgm:spPr/>
    </dgm:pt>
    <dgm:pt modelId="{EEFEF454-E7CE-4C16-9AC7-FB5B701EF4A3}" type="pres">
      <dgm:prSet presAssocID="{951FF8F8-ADCC-41AA-A8F3-A30D22F1E3AD}" presName="bkgdShape" presStyleLbl="node1" presStyleIdx="1" presStyleCnt="3" custScaleX="103653" custLinFactNeighborX="1196"/>
      <dgm:spPr/>
      <dgm:t>
        <a:bodyPr/>
        <a:lstStyle/>
        <a:p>
          <a:endParaRPr lang="en-US"/>
        </a:p>
      </dgm:t>
    </dgm:pt>
    <dgm:pt modelId="{6067CB31-7B10-4234-B652-4FBA49ACB3B0}" type="pres">
      <dgm:prSet presAssocID="{951FF8F8-ADCC-41AA-A8F3-A30D22F1E3A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AB772-084A-4992-AD83-698C9C9E3723}" type="pres">
      <dgm:prSet presAssocID="{951FF8F8-ADCC-41AA-A8F3-A30D22F1E3AD}" presName="invisiNode" presStyleLbl="node1" presStyleIdx="1" presStyleCnt="3"/>
      <dgm:spPr/>
    </dgm:pt>
    <dgm:pt modelId="{938C433C-23A5-40F0-80D9-E33EA964EC61}" type="pres">
      <dgm:prSet presAssocID="{951FF8F8-ADCC-41AA-A8F3-A30D22F1E3AD}" presName="imagNode" presStyleLbl="fgImgPlace1" presStyleIdx="1" presStyleCnt="3" custScaleX="123323" custScaleY="12342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659" t="-5110" r="-20826" b="-42376"/>
          </a:stretch>
        </a:blip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FCE7C4EA-AC64-41F7-B717-3B1B1DB9B782}" type="pres">
      <dgm:prSet presAssocID="{11C23DA6-8E67-4951-B53B-3737716C63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AE78E4-B56C-470E-AE71-9329EA75AC2C}" type="pres">
      <dgm:prSet presAssocID="{6EC17EAC-3990-4BA7-8AA1-98ACC137D4C0}" presName="compNode" presStyleCnt="0"/>
      <dgm:spPr/>
    </dgm:pt>
    <dgm:pt modelId="{B581987D-9FCB-4ED7-BB9F-821F5AAAFA2A}" type="pres">
      <dgm:prSet presAssocID="{6EC17EAC-3990-4BA7-8AA1-98ACC137D4C0}" presName="bkgdShape" presStyleLbl="node1" presStyleIdx="2" presStyleCnt="3" custLinFactNeighborX="3808"/>
      <dgm:spPr/>
      <dgm:t>
        <a:bodyPr/>
        <a:lstStyle/>
        <a:p>
          <a:endParaRPr lang="en-US"/>
        </a:p>
      </dgm:t>
    </dgm:pt>
    <dgm:pt modelId="{6D3D1585-57A3-4604-A7A3-15E48B44135A}" type="pres">
      <dgm:prSet presAssocID="{6EC17EAC-3990-4BA7-8AA1-98ACC137D4C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6FDC6-795C-4053-8D26-047F98C1EBAD}" type="pres">
      <dgm:prSet presAssocID="{6EC17EAC-3990-4BA7-8AA1-98ACC137D4C0}" presName="invisiNode" presStyleLbl="node1" presStyleIdx="2" presStyleCnt="3"/>
      <dgm:spPr/>
    </dgm:pt>
    <dgm:pt modelId="{B172A933-1B32-427F-AC15-16281D8BF692}" type="pres">
      <dgm:prSet presAssocID="{6EC17EAC-3990-4BA7-8AA1-98ACC137D4C0}" presName="imagNode" presStyleLbl="fgImgPlace1" presStyleIdx="2" presStyleCnt="3" custScaleX="123323" custScaleY="123423" custLinFactNeighborX="899" custLinFactNeighborY="89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984" t="-16756" r="-22984" b="-36214"/>
          </a:stretch>
        </a:blipFill>
      </dgm:spPr>
      <dgm:t>
        <a:bodyPr/>
        <a:lstStyle/>
        <a:p>
          <a:endParaRPr lang="en-US"/>
        </a:p>
      </dgm:t>
    </dgm:pt>
  </dgm:ptLst>
  <dgm:cxnLst>
    <dgm:cxn modelId="{4CAD7540-C153-4F14-9A91-34BF2D99A13C}" srcId="{549FA41C-73A4-489D-9FE7-A9081B7EAB62}" destId="{951FF8F8-ADCC-41AA-A8F3-A30D22F1E3AD}" srcOrd="1" destOrd="0" parTransId="{CCBAC348-E876-491D-955A-7BD5B1B7A17C}" sibTransId="{11C23DA6-8E67-4951-B53B-3737716C6359}"/>
    <dgm:cxn modelId="{427FC03D-3653-450D-A777-C547DC29AAE2}" type="presOf" srcId="{951FF8F8-ADCC-41AA-A8F3-A30D22F1E3AD}" destId="{6067CB31-7B10-4234-B652-4FBA49ACB3B0}" srcOrd="1" destOrd="0" presId="urn:microsoft.com/office/officeart/2005/8/layout/hList7#1"/>
    <dgm:cxn modelId="{AB3636E7-3959-4DA1-B0E9-25D53355E587}" type="presOf" srcId="{6EC17EAC-3990-4BA7-8AA1-98ACC137D4C0}" destId="{B581987D-9FCB-4ED7-BB9F-821F5AAAFA2A}" srcOrd="0" destOrd="0" presId="urn:microsoft.com/office/officeart/2005/8/layout/hList7#1"/>
    <dgm:cxn modelId="{1CB4BABB-98B0-4C83-8749-706A0E27CA7D}" type="presOf" srcId="{6EC17EAC-3990-4BA7-8AA1-98ACC137D4C0}" destId="{6D3D1585-57A3-4604-A7A3-15E48B44135A}" srcOrd="1" destOrd="0" presId="urn:microsoft.com/office/officeart/2005/8/layout/hList7#1"/>
    <dgm:cxn modelId="{C39E7694-C9BA-446C-AF3C-40206F683950}" type="presOf" srcId="{11C23DA6-8E67-4951-B53B-3737716C6359}" destId="{FCE7C4EA-AC64-41F7-B717-3B1B1DB9B782}" srcOrd="0" destOrd="0" presId="urn:microsoft.com/office/officeart/2005/8/layout/hList7#1"/>
    <dgm:cxn modelId="{635E72ED-57E1-466A-85E7-E58B00B25567}" srcId="{549FA41C-73A4-489D-9FE7-A9081B7EAB62}" destId="{E030FDFA-9369-4325-B251-B127052D8D2F}" srcOrd="0" destOrd="0" parTransId="{2402125D-073D-4374-9BC9-22D8F4ACFEE6}" sibTransId="{252C6ED8-797E-4E5B-B97F-13DC68C8DC1A}"/>
    <dgm:cxn modelId="{28C23DCE-CA1A-46FC-BDAB-EDCFA54211AA}" type="presOf" srcId="{E030FDFA-9369-4325-B251-B127052D8D2F}" destId="{786C6483-3492-4D5D-904F-D6A8111B18E2}" srcOrd="1" destOrd="0" presId="urn:microsoft.com/office/officeart/2005/8/layout/hList7#1"/>
    <dgm:cxn modelId="{6F864660-11AB-4EE9-9921-E49EED287B05}" type="presOf" srcId="{549FA41C-73A4-489D-9FE7-A9081B7EAB62}" destId="{71EF1EA2-B37D-47D3-B9E6-4458CBE9A2CE}" srcOrd="0" destOrd="0" presId="urn:microsoft.com/office/officeart/2005/8/layout/hList7#1"/>
    <dgm:cxn modelId="{51716A62-2FED-4F90-825D-7D7AF053614C}" srcId="{549FA41C-73A4-489D-9FE7-A9081B7EAB62}" destId="{6EC17EAC-3990-4BA7-8AA1-98ACC137D4C0}" srcOrd="2" destOrd="0" parTransId="{EF0F8259-3ACD-4067-96AC-0E80F25463A1}" sibTransId="{DF554FF3-5416-478C-83ED-BC4ABC63235D}"/>
    <dgm:cxn modelId="{E809D4AE-73E5-485A-AE70-EA27CC312F4C}" type="presOf" srcId="{E030FDFA-9369-4325-B251-B127052D8D2F}" destId="{AE69DF36-1DDF-4B26-A4C9-50A1EDDB3513}" srcOrd="0" destOrd="0" presId="urn:microsoft.com/office/officeart/2005/8/layout/hList7#1"/>
    <dgm:cxn modelId="{42EF0C6B-3206-47FD-BDA5-BACA37F47442}" type="presOf" srcId="{951FF8F8-ADCC-41AA-A8F3-A30D22F1E3AD}" destId="{EEFEF454-E7CE-4C16-9AC7-FB5B701EF4A3}" srcOrd="0" destOrd="0" presId="urn:microsoft.com/office/officeart/2005/8/layout/hList7#1"/>
    <dgm:cxn modelId="{9E31C020-CB08-4824-A6C3-D97CEF5DC752}" type="presOf" srcId="{252C6ED8-797E-4E5B-B97F-13DC68C8DC1A}" destId="{60ED40A2-02D8-4C4F-83D3-A1F9C5CA114E}" srcOrd="0" destOrd="0" presId="urn:microsoft.com/office/officeart/2005/8/layout/hList7#1"/>
    <dgm:cxn modelId="{D3103525-A940-4B4C-B7A7-7127726C291D}" type="presParOf" srcId="{71EF1EA2-B37D-47D3-B9E6-4458CBE9A2CE}" destId="{E21DBA6D-8F0A-4382-A590-6F3E4C0E6D86}" srcOrd="0" destOrd="0" presId="urn:microsoft.com/office/officeart/2005/8/layout/hList7#1"/>
    <dgm:cxn modelId="{2C3D3C8B-BB95-491F-8A8A-E5F42A6D50FA}" type="presParOf" srcId="{71EF1EA2-B37D-47D3-B9E6-4458CBE9A2CE}" destId="{D88A0E21-997E-4838-9C18-DE408B5D7D80}" srcOrd="1" destOrd="0" presId="urn:microsoft.com/office/officeart/2005/8/layout/hList7#1"/>
    <dgm:cxn modelId="{952846BE-246B-4FA2-B150-D07A17648EA1}" type="presParOf" srcId="{D88A0E21-997E-4838-9C18-DE408B5D7D80}" destId="{7FF3193E-A144-43BE-A0A7-2E10B997877E}" srcOrd="0" destOrd="0" presId="urn:microsoft.com/office/officeart/2005/8/layout/hList7#1"/>
    <dgm:cxn modelId="{710A505C-736F-49A5-83A7-E1DA522153BB}" type="presParOf" srcId="{7FF3193E-A144-43BE-A0A7-2E10B997877E}" destId="{AE69DF36-1DDF-4B26-A4C9-50A1EDDB3513}" srcOrd="0" destOrd="0" presId="urn:microsoft.com/office/officeart/2005/8/layout/hList7#1"/>
    <dgm:cxn modelId="{EDD480E4-B75C-4299-BC4C-33BE3DF02769}" type="presParOf" srcId="{7FF3193E-A144-43BE-A0A7-2E10B997877E}" destId="{786C6483-3492-4D5D-904F-D6A8111B18E2}" srcOrd="1" destOrd="0" presId="urn:microsoft.com/office/officeart/2005/8/layout/hList7#1"/>
    <dgm:cxn modelId="{DCCFC894-2D28-44A9-B7DA-1E03672292F5}" type="presParOf" srcId="{7FF3193E-A144-43BE-A0A7-2E10B997877E}" destId="{B4CAA8C9-646D-4A12-B3A0-4047D9171554}" srcOrd="2" destOrd="0" presId="urn:microsoft.com/office/officeart/2005/8/layout/hList7#1"/>
    <dgm:cxn modelId="{BC0FD7B7-2985-4AC3-9E6C-CA26D86C367A}" type="presParOf" srcId="{7FF3193E-A144-43BE-A0A7-2E10B997877E}" destId="{2CFDE5B5-CC69-4293-8F27-1B82569E1F1F}" srcOrd="3" destOrd="0" presId="urn:microsoft.com/office/officeart/2005/8/layout/hList7#1"/>
    <dgm:cxn modelId="{EE4F2F05-7A7F-480F-A1E2-1F57B3E6D285}" type="presParOf" srcId="{D88A0E21-997E-4838-9C18-DE408B5D7D80}" destId="{60ED40A2-02D8-4C4F-83D3-A1F9C5CA114E}" srcOrd="1" destOrd="0" presId="urn:microsoft.com/office/officeart/2005/8/layout/hList7#1"/>
    <dgm:cxn modelId="{B407973F-0DFA-4F7C-94B8-5C33C7C9D059}" type="presParOf" srcId="{D88A0E21-997E-4838-9C18-DE408B5D7D80}" destId="{695DDF7F-77F5-4F12-A1F5-6D1596DB7C62}" srcOrd="2" destOrd="0" presId="urn:microsoft.com/office/officeart/2005/8/layout/hList7#1"/>
    <dgm:cxn modelId="{015CF82D-290F-47CA-B657-41FD448CFF74}" type="presParOf" srcId="{695DDF7F-77F5-4F12-A1F5-6D1596DB7C62}" destId="{EEFEF454-E7CE-4C16-9AC7-FB5B701EF4A3}" srcOrd="0" destOrd="0" presId="urn:microsoft.com/office/officeart/2005/8/layout/hList7#1"/>
    <dgm:cxn modelId="{A59DE2C9-C844-49E7-90EB-A49B7E7F2237}" type="presParOf" srcId="{695DDF7F-77F5-4F12-A1F5-6D1596DB7C62}" destId="{6067CB31-7B10-4234-B652-4FBA49ACB3B0}" srcOrd="1" destOrd="0" presId="urn:microsoft.com/office/officeart/2005/8/layout/hList7#1"/>
    <dgm:cxn modelId="{BFB25AD6-DD8C-475A-80B8-DDE6551673C5}" type="presParOf" srcId="{695DDF7F-77F5-4F12-A1F5-6D1596DB7C62}" destId="{85FAB772-084A-4992-AD83-698C9C9E3723}" srcOrd="2" destOrd="0" presId="urn:microsoft.com/office/officeart/2005/8/layout/hList7#1"/>
    <dgm:cxn modelId="{1387F9CA-929E-4069-9A7B-6FFED60A3333}" type="presParOf" srcId="{695DDF7F-77F5-4F12-A1F5-6D1596DB7C62}" destId="{938C433C-23A5-40F0-80D9-E33EA964EC61}" srcOrd="3" destOrd="0" presId="urn:microsoft.com/office/officeart/2005/8/layout/hList7#1"/>
    <dgm:cxn modelId="{98ADB9D2-8B18-45FB-A5A0-AE2020616EE2}" type="presParOf" srcId="{D88A0E21-997E-4838-9C18-DE408B5D7D80}" destId="{FCE7C4EA-AC64-41F7-B717-3B1B1DB9B782}" srcOrd="3" destOrd="0" presId="urn:microsoft.com/office/officeart/2005/8/layout/hList7#1"/>
    <dgm:cxn modelId="{42FB0953-2FE5-41AB-8DE2-5F0D8DDE1849}" type="presParOf" srcId="{D88A0E21-997E-4838-9C18-DE408B5D7D80}" destId="{4FAE78E4-B56C-470E-AE71-9329EA75AC2C}" srcOrd="4" destOrd="0" presId="urn:microsoft.com/office/officeart/2005/8/layout/hList7#1"/>
    <dgm:cxn modelId="{4B53169B-4922-46C7-9E81-262534AFE02B}" type="presParOf" srcId="{4FAE78E4-B56C-470E-AE71-9329EA75AC2C}" destId="{B581987D-9FCB-4ED7-BB9F-821F5AAAFA2A}" srcOrd="0" destOrd="0" presId="urn:microsoft.com/office/officeart/2005/8/layout/hList7#1"/>
    <dgm:cxn modelId="{F0978760-A872-4DF0-B03C-B8DC50B21751}" type="presParOf" srcId="{4FAE78E4-B56C-470E-AE71-9329EA75AC2C}" destId="{6D3D1585-57A3-4604-A7A3-15E48B44135A}" srcOrd="1" destOrd="0" presId="urn:microsoft.com/office/officeart/2005/8/layout/hList7#1"/>
    <dgm:cxn modelId="{FA5B546A-E901-43AC-92BE-FA7839A75784}" type="presParOf" srcId="{4FAE78E4-B56C-470E-AE71-9329EA75AC2C}" destId="{3366FDC6-795C-4053-8D26-047F98C1EBAD}" srcOrd="2" destOrd="0" presId="urn:microsoft.com/office/officeart/2005/8/layout/hList7#1"/>
    <dgm:cxn modelId="{D38CB8E5-8066-473D-965A-04FA7A298B35}" type="presParOf" srcId="{4FAE78E4-B56C-470E-AE71-9329EA75AC2C}" destId="{B172A933-1B32-427F-AC15-16281D8BF692}" srcOrd="3" destOrd="0" presId="urn:microsoft.com/office/officeart/2005/8/layout/hList7#1"/>
  </dgm:cxnLst>
  <dgm:bg>
    <a:solidFill>
      <a:schemeClr val="bg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E0502-249D-48E8-985C-58A4B64AE255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9E5BF8-3311-44EB-AA25-AE0CF83F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A558D-0B08-D848-B423-46CF9460979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6BC44-528A-7947-A063-290869617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BC44-528A-7947-A063-2908696174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solidFill>
                  <a:srgbClr val="FF0000"/>
                </a:solidFill>
              </a:rPr>
              <a:t>TRANSITION PHASE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DOC Halfway Houses send their residents to Center for employment assistance.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Institutional POs coordinate with Center to arrange housing prior to release from prison.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POs provide Center with assessments of individual risks and needs.</a:t>
            </a:r>
          </a:p>
          <a:p>
            <a:r>
              <a:rPr lang="en-US" sz="1200" b="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1200" b="0" dirty="0" smtClean="0">
                <a:solidFill>
                  <a:srgbClr val="FF0000"/>
                </a:solidFill>
              </a:rPr>
              <a:t>STAYING HOME PHASE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Immediately upon release the re-entry center provides (a) housing, (b) employment/purpose, and (c) support for each reentrant.  Whether they are releasing from an institution or half-way house, the goal is to get reentrants home.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Reentry requires the reentrant to feel they are part of a community.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FF0000"/>
                </a:solidFill>
              </a:rPr>
              <a:t>The goal is stable housing, full-time employment and positive support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BC44-528A-7947-A063-2908696174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8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</a:t>
            </a:r>
            <a:r>
              <a:rPr lang="en-US" baseline="0" dirty="0" smtClean="0"/>
              <a:t> adapted from the cover of the Recidivism Reduction Plan (2015).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BC44-528A-7947-A063-2908696174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242048" y="-1"/>
            <a:ext cx="1901952" cy="6870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0825"/>
            <a:ext cx="64008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5088"/>
            <a:ext cx="6400800" cy="8176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56035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3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598"/>
            <a:ext cx="82296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030"/>
            <a:ext cx="8229600" cy="44181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568" y="6356351"/>
            <a:ext cx="6748272" cy="340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/>
                </a:solidFill>
                <a:latin typeface="+mj-lt"/>
                <a:cs typeface="Corbel"/>
              </a:defRPr>
            </a:lvl1pPr>
          </a:lstStyle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3329" y="6356351"/>
            <a:ext cx="513471" cy="340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/>
                </a:solidFill>
                <a:latin typeface="+mn-lt"/>
                <a:cs typeface="Corbel"/>
              </a:defRPr>
            </a:lvl1pPr>
          </a:lstStyle>
          <a:p>
            <a:fld id="{5B2A65F0-52DB-A940-A0B0-65F6E6BCA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56035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8366" r="5128" b="3607"/>
          <a:stretch/>
        </p:blipFill>
        <p:spPr>
          <a:xfrm>
            <a:off x="444245" y="6358732"/>
            <a:ext cx="533401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1" r:id="rId6"/>
    <p:sldLayoutId id="2147483653" r:id="rId7"/>
    <p:sldLayoutId id="214748365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rtnersforprogressak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nmclaughlin@jeffnet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artnersforprogressak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Reentry in Alaska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95088"/>
            <a:ext cx="6400800" cy="1162512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chemeClr val="accent6"/>
                </a:solidFill>
              </a:rPr>
              <a:t>grassroots</a:t>
            </a:r>
            <a:r>
              <a:rPr lang="en-US" sz="2400" dirty="0"/>
              <a:t> approach to reducing recidivism through community-based collaborative </a:t>
            </a:r>
            <a:r>
              <a:rPr lang="en-US" sz="2400" dirty="0" smtClean="0"/>
              <a:t>reentry </a:t>
            </a:r>
            <a:r>
              <a:rPr lang="en-US" sz="2400" dirty="0"/>
              <a:t>programs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7" y="4222364"/>
            <a:ext cx="1280160" cy="172046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43128" y="4464478"/>
            <a:ext cx="3486150" cy="1478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2"/>
                </a:solidFill>
              </a:rPr>
              <a:t>Partners </a:t>
            </a:r>
            <a:r>
              <a:rPr lang="en-US" sz="1800" b="1" dirty="0" smtClean="0">
                <a:solidFill>
                  <a:schemeClr val="accent2"/>
                </a:solidFill>
              </a:rPr>
              <a:t>Reentry </a:t>
            </a:r>
            <a:r>
              <a:rPr lang="en-US" sz="1800" b="1" dirty="0">
                <a:solidFill>
                  <a:schemeClr val="accent2"/>
                </a:solidFill>
              </a:rPr>
              <a:t>Center</a:t>
            </a:r>
          </a:p>
          <a:p>
            <a:r>
              <a:rPr lang="en-US" sz="1600" dirty="0" smtClean="0"/>
              <a:t>419 </a:t>
            </a:r>
            <a:r>
              <a:rPr lang="en-US" sz="1600" dirty="0"/>
              <a:t>Barrow Street</a:t>
            </a:r>
          </a:p>
          <a:p>
            <a:r>
              <a:rPr lang="en-US" sz="1600" dirty="0" smtClean="0"/>
              <a:t>Anchorage</a:t>
            </a:r>
            <a:r>
              <a:rPr lang="en-US" sz="1600" dirty="0"/>
              <a:t>, AK 99501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907) 258-1192</a:t>
            </a:r>
          </a:p>
          <a:p>
            <a:r>
              <a:rPr lang="en-US" sz="1600" dirty="0" smtClean="0">
                <a:hlinkClick r:id="rId4"/>
              </a:rPr>
              <a:t>PartnersforProgressAK.org</a:t>
            </a:r>
            <a:r>
              <a:rPr lang="en-US" sz="1600" dirty="0"/>
              <a:t>	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6136042"/>
            <a:ext cx="1928813" cy="4145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February 23, 2015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5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 Agency Has It All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3000" dirty="0" smtClean="0"/>
              <a:t>Assistance to Match Individual Needs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81175"/>
            <a:ext cx="7996687" cy="43449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dirty="0"/>
              <a:t>Assessments from </a:t>
            </a:r>
            <a:r>
              <a:rPr lang="en-US" sz="3800" dirty="0" smtClean="0"/>
              <a:t>DOC Probation Officer (PO) are </a:t>
            </a:r>
            <a:r>
              <a:rPr lang="en-US" sz="3800" dirty="0"/>
              <a:t>used to guide Center staff </a:t>
            </a:r>
            <a:r>
              <a:rPr lang="en-US" sz="3800" dirty="0" smtClean="0"/>
              <a:t>in matching </a:t>
            </a:r>
            <a:r>
              <a:rPr lang="en-US" sz="3800" dirty="0"/>
              <a:t>services to each </a:t>
            </a:r>
            <a:r>
              <a:rPr lang="en-US" sz="3800" dirty="0" smtClean="0"/>
              <a:t>person’s </a:t>
            </a:r>
            <a:r>
              <a:rPr lang="en-US" sz="3800" b="1" dirty="0" smtClean="0">
                <a:solidFill>
                  <a:schemeClr val="accent6"/>
                </a:solidFill>
              </a:rPr>
              <a:t>individual </a:t>
            </a:r>
            <a:r>
              <a:rPr lang="en-US" sz="3800" b="1" dirty="0" err="1" smtClean="0">
                <a:solidFill>
                  <a:schemeClr val="accent6"/>
                </a:solidFill>
              </a:rPr>
              <a:t>criminogenic</a:t>
            </a:r>
            <a:r>
              <a:rPr lang="en-US" sz="3800" b="1" dirty="0" smtClean="0">
                <a:solidFill>
                  <a:schemeClr val="accent6"/>
                </a:solidFill>
              </a:rPr>
              <a:t> </a:t>
            </a:r>
            <a:r>
              <a:rPr lang="en-US" sz="3800" b="1" dirty="0">
                <a:solidFill>
                  <a:schemeClr val="accent6"/>
                </a:solidFill>
              </a:rPr>
              <a:t>risks and needs</a:t>
            </a:r>
            <a:r>
              <a:rPr lang="en-US" sz="3800" dirty="0" smtClean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3800" dirty="0" smtClean="0"/>
              <a:t>Most </a:t>
            </a:r>
            <a:r>
              <a:rPr lang="en-US" sz="3800" dirty="0"/>
              <a:t>homeless participants receive: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Immediate </a:t>
            </a:r>
            <a:r>
              <a:rPr lang="en-US" sz="3300" dirty="0"/>
              <a:t>temporary housing upon release from prison.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Employment </a:t>
            </a:r>
            <a:r>
              <a:rPr lang="en-US" sz="3300" dirty="0"/>
              <a:t>assistance</a:t>
            </a:r>
            <a:r>
              <a:rPr lang="en-US" sz="3300" dirty="0" smtClean="0"/>
              <a:t>, </a:t>
            </a:r>
            <a:r>
              <a:rPr lang="en-US" sz="3300" dirty="0"/>
              <a:t>job </a:t>
            </a:r>
            <a:r>
              <a:rPr lang="en-US" sz="3300" dirty="0" smtClean="0"/>
              <a:t>listings, </a:t>
            </a:r>
            <a:r>
              <a:rPr lang="en-US" sz="3300" dirty="0"/>
              <a:t>employment workshops, interviewing and resume assistance, and </a:t>
            </a:r>
            <a:r>
              <a:rPr lang="en-US" sz="3300" dirty="0" smtClean="0"/>
              <a:t>programs through the Department </a:t>
            </a:r>
            <a:r>
              <a:rPr lang="en-US" sz="3300" dirty="0"/>
              <a:t>of </a:t>
            </a:r>
            <a:r>
              <a:rPr lang="en-US" sz="3300" dirty="0" smtClean="0"/>
              <a:t>Labor.  </a:t>
            </a:r>
            <a:endParaRPr lang="en-US" sz="33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Support </a:t>
            </a:r>
            <a:r>
              <a:rPr lang="en-US" sz="3300" dirty="0"/>
              <a:t>groups and cognitive behavioral training (</a:t>
            </a:r>
            <a:r>
              <a:rPr lang="en-US" sz="3300" dirty="0" smtClean="0"/>
              <a:t>MRT®).</a:t>
            </a:r>
            <a:endParaRPr lang="en-US" sz="33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Where </a:t>
            </a:r>
            <a:r>
              <a:rPr lang="en-US" sz="3300" dirty="0"/>
              <a:t>possible, assistance </a:t>
            </a:r>
            <a:r>
              <a:rPr lang="en-US" sz="3300" dirty="0" smtClean="0"/>
              <a:t>to reunite with family</a:t>
            </a:r>
            <a:r>
              <a:rPr lang="en-US" sz="3300" dirty="0"/>
              <a:t>, friends and healthy support systems.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300" b="1" dirty="0" smtClean="0">
                <a:solidFill>
                  <a:schemeClr val="accent6"/>
                </a:solidFill>
              </a:rPr>
              <a:t>Referrals </a:t>
            </a:r>
            <a:r>
              <a:rPr lang="en-US" sz="3300" b="1" dirty="0">
                <a:solidFill>
                  <a:schemeClr val="accent6"/>
                </a:solidFill>
              </a:rPr>
              <a:t>to other </a:t>
            </a:r>
            <a:r>
              <a:rPr lang="en-US" sz="3300" b="1" dirty="0" smtClean="0">
                <a:solidFill>
                  <a:schemeClr val="accent6"/>
                </a:solidFill>
              </a:rPr>
              <a:t>resources </a:t>
            </a:r>
            <a:r>
              <a:rPr lang="en-US" sz="3300" dirty="0" smtClean="0"/>
              <a:t>to meet specialized </a:t>
            </a:r>
            <a:r>
              <a:rPr lang="en-US" sz="3300" dirty="0"/>
              <a:t>needs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Partners for Progress | </a:t>
            </a:r>
            <a:r>
              <a:rPr lang="en-US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Collaborative Reentry Assistance: </a:t>
            </a:r>
            <a:r>
              <a:rPr lang="en-US" sz="3000" dirty="0" smtClean="0"/>
              <a:t>Participants Are Partners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/>
              <a:t>Obligations of Center Participants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All people at the Center must show respect for one another.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The Center is not an entitlement. The program is voluntary.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Center provides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month of housing assistance. To continue in the program, participants must get a job and pay part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month rent.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Participants must regularly visit the Center for a program-related purpose.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Center is not a place to hang out.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Partners for Progress | </a:t>
            </a:r>
            <a:r>
              <a:rPr lang="en-US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Collaborative Reentry Assistance: </a:t>
            </a:r>
            <a:r>
              <a:rPr lang="en-US" sz="3000" dirty="0" smtClean="0"/>
              <a:t>Participants Are Partners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Obligations of Staff and Volunteers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All people at the Center must show respect for one another.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Everyone is part of the same community.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Remember that participants come first.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Keep a positive attitude and be a team player.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Provide one-on-one attention.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Never deny a service without giving the reason and/or another option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and 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6207" y="2242868"/>
            <a:ext cx="4330465" cy="3883294"/>
          </a:xfrm>
        </p:spPr>
        <p:txBody>
          <a:bodyPr>
            <a:noAutofit/>
          </a:bodyPr>
          <a:lstStyle/>
          <a:p>
            <a:r>
              <a:rPr lang="en-US" sz="1500" dirty="0"/>
              <a:t>Dept. of Health </a:t>
            </a:r>
            <a:r>
              <a:rPr lang="en-US" sz="1500" dirty="0" smtClean="0"/>
              <a:t>&amp; Social </a:t>
            </a:r>
            <a:r>
              <a:rPr lang="en-US" sz="1500" dirty="0"/>
              <a:t>Services</a:t>
            </a:r>
          </a:p>
          <a:p>
            <a:r>
              <a:rPr lang="en-US" sz="1500" dirty="0"/>
              <a:t>Dept. of Corrections</a:t>
            </a:r>
          </a:p>
          <a:p>
            <a:r>
              <a:rPr lang="en-US" sz="1500" dirty="0"/>
              <a:t>Dept. of Commerce, Community &amp; Economic Development</a:t>
            </a:r>
          </a:p>
          <a:p>
            <a:r>
              <a:rPr lang="en-US" sz="1500" dirty="0"/>
              <a:t>Alaska Housing Finance Corporation</a:t>
            </a:r>
          </a:p>
          <a:p>
            <a:r>
              <a:rPr lang="en-US" sz="1500" dirty="0"/>
              <a:t>Dept. of Labor and Workforce Development</a:t>
            </a:r>
          </a:p>
          <a:p>
            <a:r>
              <a:rPr lang="en-US" sz="1500" dirty="0"/>
              <a:t>Alaska Mental Health Trust Authority</a:t>
            </a:r>
          </a:p>
          <a:p>
            <a:r>
              <a:rPr lang="en-US" sz="1500" dirty="0" err="1"/>
              <a:t>Ninestar</a:t>
            </a:r>
            <a:r>
              <a:rPr lang="en-US" sz="1500" dirty="0"/>
              <a:t> Education &amp; Employment Services</a:t>
            </a:r>
          </a:p>
          <a:p>
            <a:r>
              <a:rPr lang="en-US" sz="1500" dirty="0" err="1" smtClean="0"/>
              <a:t>RurAL</a:t>
            </a:r>
            <a:r>
              <a:rPr lang="en-US" sz="1500" dirty="0" smtClean="0"/>
              <a:t> </a:t>
            </a:r>
            <a:r>
              <a:rPr lang="en-US" sz="1500" dirty="0"/>
              <a:t>CAP</a:t>
            </a:r>
          </a:p>
          <a:p>
            <a:r>
              <a:rPr lang="en-US" sz="1500" dirty="0"/>
              <a:t>Access to Recovery</a:t>
            </a:r>
          </a:p>
          <a:p>
            <a:r>
              <a:rPr lang="en-US" sz="1500" dirty="0"/>
              <a:t>Anchorage Community Mental Health </a:t>
            </a:r>
            <a:r>
              <a:rPr lang="en-US" sz="1500" dirty="0" smtClean="0"/>
              <a:t>Services</a:t>
            </a:r>
          </a:p>
          <a:p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0578" y="2242868"/>
            <a:ext cx="3571336" cy="3883295"/>
          </a:xfrm>
        </p:spPr>
        <p:txBody>
          <a:bodyPr>
            <a:noAutofit/>
          </a:bodyPr>
          <a:lstStyle/>
          <a:p>
            <a:r>
              <a:rPr lang="en-US" sz="1500" dirty="0"/>
              <a:t>Alaska Native Justice Center</a:t>
            </a:r>
          </a:p>
          <a:p>
            <a:r>
              <a:rPr lang="en-US" sz="1500" dirty="0"/>
              <a:t>New Life Development</a:t>
            </a:r>
          </a:p>
          <a:p>
            <a:r>
              <a:rPr lang="en-US" sz="1500" dirty="0"/>
              <a:t>Money Management International</a:t>
            </a:r>
          </a:p>
          <a:p>
            <a:r>
              <a:rPr lang="en-US" sz="1500" dirty="0"/>
              <a:t>Alaska Correctional Ministries</a:t>
            </a:r>
          </a:p>
          <a:p>
            <a:r>
              <a:rPr lang="en-US" sz="1500" dirty="0"/>
              <a:t>Case managers at Halfway Houses</a:t>
            </a:r>
          </a:p>
          <a:p>
            <a:r>
              <a:rPr lang="en-US" sz="1500" dirty="0"/>
              <a:t>Anchorage Reentry Coalition</a:t>
            </a:r>
          </a:p>
          <a:p>
            <a:r>
              <a:rPr lang="en-US" sz="1500" dirty="0"/>
              <a:t>Access Alaska</a:t>
            </a:r>
          </a:p>
          <a:p>
            <a:r>
              <a:rPr lang="en-US" sz="1500" dirty="0"/>
              <a:t>Goodwill Industries</a:t>
            </a:r>
          </a:p>
          <a:p>
            <a:r>
              <a:rPr lang="en-US" sz="1500" dirty="0"/>
              <a:t>Southcentral Foundation</a:t>
            </a:r>
          </a:p>
          <a:p>
            <a:r>
              <a:rPr lang="en-US" sz="1500" dirty="0"/>
              <a:t>Cook Inlet Tribal Council</a:t>
            </a:r>
          </a:p>
          <a:p>
            <a:r>
              <a:rPr lang="en-US" sz="1500" dirty="0" err="1"/>
              <a:t>Zonta</a:t>
            </a:r>
            <a:r>
              <a:rPr lang="en-US" sz="1500" dirty="0"/>
              <a:t> Club </a:t>
            </a:r>
          </a:p>
          <a:p>
            <a:r>
              <a:rPr lang="en-US" sz="1500" dirty="0" smtClean="0"/>
              <a:t>Lions’ Club</a:t>
            </a:r>
          </a:p>
          <a:p>
            <a:endParaRPr lang="en-US" sz="1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77034"/>
            <a:ext cx="8058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Center </a:t>
            </a:r>
            <a:r>
              <a:rPr lang="en-US" sz="2400" dirty="0"/>
              <a:t>has developed a </a:t>
            </a:r>
            <a:r>
              <a:rPr lang="en-US" sz="2400" dirty="0" smtClean="0"/>
              <a:t>broad network </a:t>
            </a:r>
            <a:r>
              <a:rPr lang="en-US" sz="2400" dirty="0"/>
              <a:t>of supportive partners and referral </a:t>
            </a:r>
            <a:r>
              <a:rPr lang="en-US" sz="2400" dirty="0" smtClean="0"/>
              <a:t>resources.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Reentry Assistance: </a:t>
            </a:r>
            <a:r>
              <a:rPr lang="en-US" sz="3000" dirty="0" smtClean="0"/>
              <a:t>Inclusiveness</a:t>
            </a:r>
            <a:endParaRPr lang="en-US" sz="3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8" y="1407200"/>
            <a:ext cx="4572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199" y="1621795"/>
            <a:ext cx="3467820" cy="38409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/>
              <a:t>Through weekly </a:t>
            </a:r>
            <a:r>
              <a:rPr lang="en-US" sz="1800" dirty="0" smtClean="0"/>
              <a:t>case coordination </a:t>
            </a:r>
            <a:r>
              <a:rPr lang="en-US" sz="1800" dirty="0"/>
              <a:t>meetings </a:t>
            </a:r>
            <a:r>
              <a:rPr lang="en-US" sz="1800" dirty="0" smtClean="0"/>
              <a:t>with all </a:t>
            </a:r>
            <a:r>
              <a:rPr lang="en-US" sz="1800" dirty="0"/>
              <a:t>who work directly</a:t>
            </a:r>
            <a:r>
              <a:rPr lang="en-US" sz="1800" dirty="0" smtClean="0"/>
              <a:t> </a:t>
            </a:r>
            <a:r>
              <a:rPr lang="en-US" sz="1800" dirty="0"/>
              <a:t>with participants, services are tailored </a:t>
            </a:r>
            <a:r>
              <a:rPr lang="en-US" sz="1800" dirty="0" smtClean="0"/>
              <a:t>to fit </a:t>
            </a:r>
            <a:r>
              <a:rPr lang="en-US" sz="1800" dirty="0"/>
              <a:t>individual risks and needs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Collaborative Reentry </a:t>
            </a:r>
            <a:r>
              <a:rPr lang="en-US" dirty="0" smtClean="0"/>
              <a:t>Assistance: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000" dirty="0" smtClean="0"/>
              <a:t>Developing a Welcoming Community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</a:t>
            </a:r>
            <a:r>
              <a:rPr lang="en-US" dirty="0"/>
              <a:t>January </a:t>
            </a:r>
            <a:r>
              <a:rPr lang="en-US" dirty="0" smtClean="0"/>
              <a:t>2015: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There </a:t>
            </a:r>
            <a:r>
              <a:rPr lang="en-US" sz="2900" dirty="0"/>
              <a:t>were </a:t>
            </a:r>
            <a:r>
              <a:rPr lang="en-US" sz="2900" b="1" dirty="0">
                <a:solidFill>
                  <a:schemeClr val="accent6"/>
                </a:solidFill>
              </a:rPr>
              <a:t>77 new </a:t>
            </a:r>
            <a:r>
              <a:rPr lang="en-US" sz="2900" b="1" dirty="0" smtClean="0">
                <a:solidFill>
                  <a:schemeClr val="accent6"/>
                </a:solidFill>
              </a:rPr>
              <a:t>participants</a:t>
            </a:r>
            <a:endParaRPr lang="en-US" sz="2900" dirty="0" smtClean="0"/>
          </a:p>
          <a:p>
            <a:pPr lvl="1">
              <a:lnSpc>
                <a:spcPct val="120000"/>
              </a:lnSpc>
            </a:pPr>
            <a:r>
              <a:rPr lang="en-US" sz="2900" dirty="0"/>
              <a:t>Each </a:t>
            </a:r>
            <a:r>
              <a:rPr lang="en-US" sz="2900" dirty="0" smtClean="0"/>
              <a:t>workday, on average </a:t>
            </a:r>
            <a:r>
              <a:rPr lang="en-US" sz="2900" b="1" dirty="0" smtClean="0">
                <a:solidFill>
                  <a:schemeClr val="accent6"/>
                </a:solidFill>
              </a:rPr>
              <a:t>51 </a:t>
            </a:r>
            <a:r>
              <a:rPr lang="en-US" sz="2900" b="1" dirty="0">
                <a:solidFill>
                  <a:schemeClr val="accent6"/>
                </a:solidFill>
              </a:rPr>
              <a:t>people </a:t>
            </a:r>
            <a:r>
              <a:rPr lang="en-US" sz="2900" dirty="0"/>
              <a:t>received assistance at the Center</a:t>
            </a:r>
          </a:p>
          <a:p>
            <a:pPr lvl="1">
              <a:lnSpc>
                <a:spcPct val="120000"/>
              </a:lnSpc>
            </a:pPr>
            <a:r>
              <a:rPr lang="en-US" sz="2900" b="1" dirty="0" smtClean="0"/>
              <a:t> </a:t>
            </a:r>
            <a:r>
              <a:rPr lang="en-US" sz="2900" b="1" dirty="0" smtClean="0">
                <a:solidFill>
                  <a:schemeClr val="accent6"/>
                </a:solidFill>
              </a:rPr>
              <a:t>50 reentrants </a:t>
            </a:r>
            <a:r>
              <a:rPr lang="en-US" sz="2900" dirty="0"/>
              <a:t>were </a:t>
            </a:r>
            <a:r>
              <a:rPr lang="en-US" sz="2900" dirty="0" smtClean="0"/>
              <a:t>hired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Since opening in </a:t>
            </a:r>
            <a:r>
              <a:rPr lang="en-US" dirty="0" smtClean="0"/>
              <a:t>2013, </a:t>
            </a:r>
            <a:r>
              <a:rPr lang="en-US" dirty="0"/>
              <a:t>the Center </a:t>
            </a:r>
            <a:r>
              <a:rPr lang="en-US" dirty="0" smtClean="0"/>
              <a:t>has: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Provided </a:t>
            </a:r>
            <a:r>
              <a:rPr lang="en-US" sz="2900" dirty="0"/>
              <a:t>temporary or long-term </a:t>
            </a:r>
            <a:r>
              <a:rPr lang="en-US" sz="2900" b="1" dirty="0">
                <a:solidFill>
                  <a:schemeClr val="accent6"/>
                </a:solidFill>
              </a:rPr>
              <a:t>housing to 630 </a:t>
            </a:r>
            <a:r>
              <a:rPr lang="en-US" sz="2900" b="1" dirty="0" smtClean="0">
                <a:solidFill>
                  <a:schemeClr val="accent6"/>
                </a:solidFill>
              </a:rPr>
              <a:t>clients</a:t>
            </a:r>
          </a:p>
          <a:p>
            <a:pPr lvl="1">
              <a:lnSpc>
                <a:spcPct val="120000"/>
              </a:lnSpc>
            </a:pPr>
            <a:r>
              <a:rPr lang="en-US" sz="2900" b="1" dirty="0"/>
              <a:t> </a:t>
            </a:r>
            <a:r>
              <a:rPr lang="en-US" sz="2900" b="1" dirty="0" smtClean="0">
                <a:solidFill>
                  <a:schemeClr val="accent6"/>
                </a:solidFill>
              </a:rPr>
              <a:t>Assisted </a:t>
            </a:r>
            <a:r>
              <a:rPr lang="en-US" sz="2900" b="1" dirty="0">
                <a:solidFill>
                  <a:schemeClr val="accent6"/>
                </a:solidFill>
              </a:rPr>
              <a:t>1380 clients </a:t>
            </a:r>
            <a:r>
              <a:rPr lang="en-US" sz="2900" dirty="0"/>
              <a:t>with employment, housing, support groups or </a:t>
            </a:r>
            <a:r>
              <a:rPr lang="en-US" sz="2900" dirty="0" smtClean="0"/>
              <a:t>referrals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Community </a:t>
            </a:r>
            <a:r>
              <a:rPr lang="en-US" dirty="0" smtClean="0"/>
              <a:t>Response: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More than </a:t>
            </a:r>
            <a:r>
              <a:rPr lang="en-US" sz="2900" b="1" dirty="0" smtClean="0">
                <a:solidFill>
                  <a:schemeClr val="accent6"/>
                </a:solidFill>
              </a:rPr>
              <a:t>340 </a:t>
            </a:r>
            <a:r>
              <a:rPr lang="en-US" sz="2900" b="1" dirty="0">
                <a:solidFill>
                  <a:schemeClr val="accent6"/>
                </a:solidFill>
              </a:rPr>
              <a:t>employers </a:t>
            </a:r>
            <a:r>
              <a:rPr lang="en-US" sz="2900" dirty="0"/>
              <a:t>have </a:t>
            </a:r>
            <a:r>
              <a:rPr lang="en-US" sz="2900" dirty="0" smtClean="0"/>
              <a:t>hired </a:t>
            </a:r>
            <a:r>
              <a:rPr lang="en-US" sz="2900" dirty="0"/>
              <a:t>program </a:t>
            </a:r>
            <a:r>
              <a:rPr lang="en-US" sz="2900" dirty="0" smtClean="0"/>
              <a:t>participants</a:t>
            </a:r>
          </a:p>
          <a:p>
            <a:pPr lvl="1">
              <a:lnSpc>
                <a:spcPct val="120000"/>
              </a:lnSpc>
            </a:pPr>
            <a:r>
              <a:rPr lang="en-US" sz="2900" dirty="0" smtClean="0"/>
              <a:t>More than </a:t>
            </a:r>
            <a:r>
              <a:rPr lang="en-US" sz="2900" b="1" dirty="0" smtClean="0">
                <a:solidFill>
                  <a:schemeClr val="accent6"/>
                </a:solidFill>
              </a:rPr>
              <a:t>67 </a:t>
            </a:r>
            <a:r>
              <a:rPr lang="en-US" sz="2900" b="1" dirty="0">
                <a:solidFill>
                  <a:schemeClr val="accent6"/>
                </a:solidFill>
              </a:rPr>
              <a:t>landlords </a:t>
            </a:r>
            <a:r>
              <a:rPr lang="en-US" sz="2900" dirty="0"/>
              <a:t>have </a:t>
            </a:r>
            <a:r>
              <a:rPr lang="en-US" sz="2900" dirty="0" smtClean="0"/>
              <a:t>rented </a:t>
            </a:r>
            <a:r>
              <a:rPr lang="en-US" sz="2900" dirty="0"/>
              <a:t>to program </a:t>
            </a:r>
            <a:r>
              <a:rPr lang="en-US" sz="2900" dirty="0" smtClean="0"/>
              <a:t>participants</a:t>
            </a:r>
          </a:p>
          <a:p>
            <a:pPr lvl="1">
              <a:lnSpc>
                <a:spcPct val="120000"/>
              </a:lnSpc>
            </a:pPr>
            <a:r>
              <a:rPr lang="en-US" sz="2900" b="1" dirty="0"/>
              <a:t> </a:t>
            </a:r>
            <a:r>
              <a:rPr lang="en-US" sz="2900" b="1" dirty="0" smtClean="0">
                <a:solidFill>
                  <a:schemeClr val="accent6"/>
                </a:solidFill>
              </a:rPr>
              <a:t>Innumerable individuals </a:t>
            </a:r>
            <a:r>
              <a:rPr lang="en-US" sz="2900" dirty="0"/>
              <a:t>have </a:t>
            </a:r>
            <a:r>
              <a:rPr lang="en-US" sz="2900" dirty="0" smtClean="0"/>
              <a:t>donated clothing</a:t>
            </a:r>
            <a:r>
              <a:rPr lang="en-US" sz="2900" dirty="0"/>
              <a:t>, </a:t>
            </a:r>
            <a:r>
              <a:rPr lang="en-US" sz="2900" dirty="0" smtClean="0"/>
              <a:t>time </a:t>
            </a:r>
            <a:r>
              <a:rPr lang="en-US" sz="2900" dirty="0"/>
              <a:t>and </a:t>
            </a:r>
            <a:r>
              <a:rPr lang="en-US" sz="2900" dirty="0" smtClean="0"/>
              <a:t>support</a:t>
            </a:r>
            <a:endParaRPr lang="en-US" sz="2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42048" y="114300"/>
            <a:ext cx="1901952" cy="663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You A</a:t>
            </a:r>
            <a:r>
              <a:rPr lang="en-US" sz="3300" dirty="0" smtClean="0"/>
              <a:t>re Invited </a:t>
            </a:r>
            <a:r>
              <a:rPr lang="en-US" sz="3300" dirty="0"/>
              <a:t>to </a:t>
            </a:r>
            <a:r>
              <a:rPr lang="en-US" sz="3300" dirty="0" smtClean="0"/>
              <a:t>Visit the Center</a:t>
            </a:r>
            <a:endParaRPr lang="en-US" sz="3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6197" r="10479" b="8983"/>
          <a:stretch/>
        </p:blipFill>
        <p:spPr bwMode="auto">
          <a:xfrm>
            <a:off x="476250" y="1685926"/>
            <a:ext cx="37719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57675" y="2515791"/>
            <a:ext cx="3041649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Cathleen N. McLaughlin</a:t>
            </a:r>
          </a:p>
          <a:p>
            <a:pPr marL="0" indent="0">
              <a:buNone/>
            </a:pPr>
            <a:r>
              <a:rPr lang="en-US" sz="1600" dirty="0" smtClean="0"/>
              <a:t>Director</a:t>
            </a:r>
            <a:br>
              <a:rPr lang="en-US" sz="1600" dirty="0" smtClean="0"/>
            </a:br>
            <a:r>
              <a:rPr lang="en-US" sz="1600" dirty="0" smtClean="0"/>
              <a:t>Partners Reentry Center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419 Barrow Street</a:t>
            </a:r>
          </a:p>
          <a:p>
            <a:pPr marL="0" indent="0">
              <a:buNone/>
            </a:pPr>
            <a:r>
              <a:rPr lang="en-US" sz="1600" dirty="0"/>
              <a:t>Anchorage, AK </a:t>
            </a:r>
            <a:r>
              <a:rPr lang="en-US" sz="1600" dirty="0" smtClean="0"/>
              <a:t>99501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office (907</a:t>
            </a:r>
            <a:r>
              <a:rPr lang="en-US" sz="1600" dirty="0"/>
              <a:t>) </a:t>
            </a:r>
            <a:r>
              <a:rPr lang="en-US" sz="1600" dirty="0" smtClean="0"/>
              <a:t>258-1192</a:t>
            </a:r>
          </a:p>
          <a:p>
            <a:pPr marL="0" indent="0">
              <a:buNone/>
            </a:pPr>
            <a:r>
              <a:rPr lang="en-US" sz="1600" dirty="0" smtClean="0"/>
              <a:t>direct (907) 258-1193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mail </a:t>
            </a:r>
            <a:r>
              <a:rPr lang="en-US" sz="1400" dirty="0" smtClean="0">
                <a:hlinkClick r:id="rId3"/>
              </a:rPr>
              <a:t>cnmclaughlin@jeffnet.org</a:t>
            </a:r>
            <a:endParaRPr lang="en-US" sz="14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400" dirty="0" smtClean="0"/>
              <a:t>web </a:t>
            </a:r>
            <a:r>
              <a:rPr lang="en-US" sz="1400" dirty="0" smtClean="0">
                <a:hlinkClick r:id="rId4"/>
              </a:rPr>
              <a:t>partnersforprogressak.org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653" y="5943254"/>
            <a:ext cx="36166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Graphics by flaticon.com and Agnew::Beck Consulting</a:t>
            </a:r>
            <a:endParaRPr lang="en-US" sz="1100" i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3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599"/>
            <a:ext cx="8229600" cy="48177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The Facts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 </a:t>
            </a:r>
            <a:r>
              <a:rPr lang="en-US" sz="1800" b="1" dirty="0">
                <a:solidFill>
                  <a:schemeClr val="accent6"/>
                </a:solidFill>
              </a:rPr>
              <a:t>One in 36 </a:t>
            </a:r>
            <a:r>
              <a:rPr lang="en-US" sz="1800" dirty="0"/>
              <a:t>Alaskans is under the jurisdiction of the Department of Corrections!</a:t>
            </a:r>
          </a:p>
          <a:p>
            <a:pPr>
              <a:lnSpc>
                <a:spcPct val="120000"/>
              </a:lnSpc>
            </a:pPr>
            <a:r>
              <a:rPr lang="en-US" sz="1800" b="1" dirty="0"/>
              <a:t> </a:t>
            </a:r>
            <a:r>
              <a:rPr lang="en-US" sz="1800" b="1" dirty="0" smtClean="0">
                <a:solidFill>
                  <a:schemeClr val="accent6"/>
                </a:solidFill>
              </a:rPr>
              <a:t>95</a:t>
            </a:r>
            <a:r>
              <a:rPr lang="en-US" sz="1800" b="1" dirty="0">
                <a:solidFill>
                  <a:schemeClr val="accent6"/>
                </a:solidFill>
              </a:rPr>
              <a:t>% </a:t>
            </a:r>
            <a:r>
              <a:rPr lang="en-US" sz="1800" dirty="0"/>
              <a:t>of all prisoners are released.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Most </a:t>
            </a:r>
            <a:r>
              <a:rPr lang="en-US" sz="1800" dirty="0"/>
              <a:t>prisoners </a:t>
            </a:r>
            <a:r>
              <a:rPr lang="en-US" sz="1800" dirty="0" smtClean="0"/>
              <a:t>are serving sentences for </a:t>
            </a:r>
            <a:r>
              <a:rPr lang="en-US" sz="1800" b="1" dirty="0" smtClean="0">
                <a:solidFill>
                  <a:schemeClr val="accent6"/>
                </a:solidFill>
              </a:rPr>
              <a:t>non-violent</a:t>
            </a:r>
            <a:r>
              <a:rPr lang="en-US" sz="1800" dirty="0"/>
              <a:t> </a:t>
            </a:r>
            <a:r>
              <a:rPr lang="en-US" sz="1800" dirty="0" smtClean="0"/>
              <a:t>crimes.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When they re-enter without community support, the odds are </a:t>
            </a:r>
            <a:r>
              <a:rPr lang="en-US" sz="1800" b="1" dirty="0">
                <a:solidFill>
                  <a:schemeClr val="accent6"/>
                </a:solidFill>
              </a:rPr>
              <a:t>stacked against</a:t>
            </a:r>
            <a:r>
              <a:rPr lang="en-US" sz="1800" dirty="0"/>
              <a:t> them.</a:t>
            </a:r>
          </a:p>
          <a:p>
            <a:pPr>
              <a:lnSpc>
                <a:spcPct val="120000"/>
              </a:lnSpc>
            </a:pPr>
            <a:r>
              <a:rPr lang="en-US" sz="1800" b="1" dirty="0"/>
              <a:t> </a:t>
            </a:r>
            <a:r>
              <a:rPr lang="en-US" sz="1800" b="1" dirty="0" smtClean="0">
                <a:solidFill>
                  <a:schemeClr val="accent6"/>
                </a:solidFill>
              </a:rPr>
              <a:t>63% </a:t>
            </a:r>
            <a:r>
              <a:rPr lang="en-US" sz="1800" b="1" dirty="0">
                <a:solidFill>
                  <a:schemeClr val="accent6"/>
                </a:solidFill>
              </a:rPr>
              <a:t>recidivate </a:t>
            </a:r>
            <a:r>
              <a:rPr lang="en-US" sz="1800" dirty="0"/>
              <a:t>and return to prison </a:t>
            </a:r>
            <a:r>
              <a:rPr lang="en-US" sz="1800" dirty="0" smtClean="0"/>
              <a:t>within3 </a:t>
            </a:r>
            <a:r>
              <a:rPr lang="en-US" sz="1800" dirty="0"/>
              <a:t>years.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</a:t>
            </a:r>
            <a:r>
              <a:rPr lang="en-US" sz="1800" dirty="0" smtClean="0"/>
              <a:t>likelihood of recidivating </a:t>
            </a:r>
            <a:r>
              <a:rPr lang="en-US" sz="1800" dirty="0"/>
              <a:t>are </a:t>
            </a:r>
            <a:r>
              <a:rPr lang="en-US" sz="1800" b="1" dirty="0">
                <a:solidFill>
                  <a:schemeClr val="accent6"/>
                </a:solidFill>
              </a:rPr>
              <a:t>twice as high </a:t>
            </a:r>
            <a:r>
              <a:rPr lang="en-US" sz="1800" dirty="0"/>
              <a:t>for </a:t>
            </a:r>
            <a:r>
              <a:rPr lang="en-US" sz="1800" dirty="0" smtClean="0"/>
              <a:t>the homeless.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/>
                </a:solidFill>
              </a:rPr>
              <a:t>No </a:t>
            </a:r>
            <a:r>
              <a:rPr lang="en-US" sz="2400" b="1" dirty="0">
                <a:solidFill>
                  <a:schemeClr val="accent6"/>
                </a:solidFill>
              </a:rPr>
              <a:t>one benefits </a:t>
            </a:r>
            <a:r>
              <a:rPr lang="en-US" sz="2400" dirty="0"/>
              <a:t>when we marginalize a significant segment of Alaska’s population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Alaskans </a:t>
            </a:r>
            <a:r>
              <a:rPr lang="en-US" dirty="0"/>
              <a:t>want </a:t>
            </a:r>
            <a:r>
              <a:rPr lang="en-US" dirty="0" smtClean="0"/>
              <a:t>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Reduce </a:t>
            </a:r>
            <a:r>
              <a:rPr lang="en-US" sz="2400" dirty="0"/>
              <a:t>Incarceration Costs 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Improve </a:t>
            </a:r>
            <a:r>
              <a:rPr lang="en-US" sz="2400" dirty="0"/>
              <a:t>Public </a:t>
            </a:r>
            <a:r>
              <a:rPr lang="en-US" sz="2400" dirty="0" smtClean="0"/>
              <a:t>Safety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Develop Alternatives to Prison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dirty="0" smtClean="0"/>
              <a:t>To </a:t>
            </a:r>
            <a:r>
              <a:rPr lang="en-US" dirty="0"/>
              <a:t>reach these </a:t>
            </a:r>
            <a:r>
              <a:rPr lang="en-US" dirty="0" smtClean="0"/>
              <a:t>goals,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b="1" dirty="0">
                <a:solidFill>
                  <a:schemeClr val="accent6"/>
                </a:solidFill>
              </a:rPr>
              <a:t>close </a:t>
            </a:r>
            <a:r>
              <a:rPr lang="en-US" b="1" dirty="0" smtClean="0">
                <a:solidFill>
                  <a:schemeClr val="accent6"/>
                </a:solidFill>
              </a:rPr>
              <a:t>the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revolving </a:t>
            </a:r>
            <a:r>
              <a:rPr lang="en-US" b="1" dirty="0">
                <a:solidFill>
                  <a:schemeClr val="accent6"/>
                </a:solidFill>
              </a:rPr>
              <a:t>door </a:t>
            </a:r>
            <a:r>
              <a:rPr lang="en-US" dirty="0"/>
              <a:t>to prison.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543065" y="3114674"/>
            <a:ext cx="1869981" cy="2584243"/>
            <a:chOff x="6563424" y="4343778"/>
            <a:chExt cx="701041" cy="1313691"/>
          </a:xfrm>
        </p:grpSpPr>
        <p:sp>
          <p:nvSpPr>
            <p:cNvPr id="9" name="Chevron 8"/>
            <p:cNvSpPr/>
            <p:nvPr/>
          </p:nvSpPr>
          <p:spPr>
            <a:xfrm rot="16200000">
              <a:off x="6333016" y="4716208"/>
              <a:ext cx="1161861" cy="660532"/>
            </a:xfrm>
            <a:prstGeom prst="chevron">
              <a:avLst>
                <a:gd name="adj" fmla="val 16903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424" y="4343778"/>
              <a:ext cx="701041" cy="1313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4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6491"/>
            <a:ext cx="8229601" cy="48898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In a community setting, closing the revolving door requires three keys: </a:t>
            </a:r>
            <a:endParaRPr lang="en-US" sz="3400" dirty="0" smtClean="0"/>
          </a:p>
          <a:p>
            <a:pPr marL="0" indent="0">
              <a:buNone/>
            </a:pPr>
            <a:endParaRPr lang="en-US" sz="23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230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3100" dirty="0" smtClean="0"/>
              <a:t>By </a:t>
            </a:r>
            <a:r>
              <a:rPr lang="en-US" sz="3100" dirty="0"/>
              <a:t>welcoming them </a:t>
            </a:r>
            <a:r>
              <a:rPr lang="en-US" sz="3100" dirty="0" smtClean="0"/>
              <a:t>into </a:t>
            </a:r>
            <a:r>
              <a:rPr lang="en-US" sz="3100" b="1" dirty="0" smtClean="0">
                <a:solidFill>
                  <a:schemeClr val="accent6"/>
                </a:solidFill>
              </a:rPr>
              <a:t>our community </a:t>
            </a:r>
            <a:r>
              <a:rPr lang="en-US" sz="3100" dirty="0"/>
              <a:t>the day they are </a:t>
            </a:r>
            <a:r>
              <a:rPr lang="en-US" sz="3100" dirty="0" smtClean="0"/>
              <a:t>released </a:t>
            </a:r>
            <a:r>
              <a:rPr lang="en-US" sz="3100" dirty="0"/>
              <a:t>and offering housing, employment and a base of support, </a:t>
            </a:r>
            <a:r>
              <a:rPr lang="en-US" sz="3100" b="1" dirty="0" smtClean="0">
                <a:solidFill>
                  <a:schemeClr val="accent6"/>
                </a:solidFill>
              </a:rPr>
              <a:t>everyone gains</a:t>
            </a:r>
            <a:r>
              <a:rPr lang="en-US" sz="3100" dirty="0"/>
              <a:t>.</a:t>
            </a:r>
            <a:endParaRPr lang="en-US" sz="3100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900" dirty="0" smtClean="0"/>
              <a:t>1. Incarceration costs are reduced.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900" dirty="0" smtClean="0"/>
              <a:t>2</a:t>
            </a:r>
            <a:r>
              <a:rPr lang="en-US" sz="2900" dirty="0"/>
              <a:t>. Public Safety is enhanced.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900" dirty="0"/>
              <a:t>3. Employers and families benefit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grpSp>
        <p:nvGrpSpPr>
          <p:cNvPr id="19" name="Group 18"/>
          <p:cNvGrpSpPr/>
          <p:nvPr/>
        </p:nvGrpSpPr>
        <p:grpSpPr>
          <a:xfrm rot="21199990">
            <a:off x="5606916" y="2317169"/>
            <a:ext cx="2638556" cy="1091038"/>
            <a:chOff x="5819189" y="2255969"/>
            <a:chExt cx="2638556" cy="109103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19189" y="2499281"/>
              <a:ext cx="847726" cy="847726"/>
            </a:xfrm>
            <a:prstGeom prst="rect">
              <a:avLst/>
            </a:prstGeom>
          </p:spPr>
        </p:pic>
        <p:sp>
          <p:nvSpPr>
            <p:cNvPr id="16" name="Line Callout 1 15"/>
            <p:cNvSpPr/>
            <p:nvPr/>
          </p:nvSpPr>
          <p:spPr>
            <a:xfrm>
              <a:off x="6766594" y="2255969"/>
              <a:ext cx="1691151" cy="666751"/>
            </a:xfrm>
            <a:prstGeom prst="borderCallout1">
              <a:avLst>
                <a:gd name="adj1" fmla="val 20032"/>
                <a:gd name="adj2" fmla="val 284"/>
                <a:gd name="adj3" fmla="val 61436"/>
                <a:gd name="adj4" fmla="val -1620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  <a:latin typeface="+mj-lt"/>
                </a:rPr>
                <a:t>Positive Social Support</a:t>
              </a:r>
              <a:endParaRPr lang="en-US" i="1" dirty="0">
                <a:solidFill>
                  <a:schemeClr val="accent6"/>
                </a:solidFill>
                <a:latin typeface="+mj-lt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PartnersforProgressAK.org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Closing the Revolving Door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21175406">
            <a:off x="3203278" y="2320230"/>
            <a:ext cx="2473537" cy="1090615"/>
            <a:chOff x="3321257" y="2256392"/>
            <a:chExt cx="2473537" cy="10906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21257" y="2499281"/>
              <a:ext cx="847726" cy="847726"/>
            </a:xfrm>
            <a:prstGeom prst="rect">
              <a:avLst/>
            </a:prstGeom>
          </p:spPr>
        </p:pic>
        <p:sp>
          <p:nvSpPr>
            <p:cNvPr id="15" name="Line Callout 1 14"/>
            <p:cNvSpPr/>
            <p:nvPr/>
          </p:nvSpPr>
          <p:spPr>
            <a:xfrm>
              <a:off x="4254764" y="2256392"/>
              <a:ext cx="1540030" cy="666751"/>
            </a:xfrm>
            <a:prstGeom prst="borderCallout1">
              <a:avLst>
                <a:gd name="adj1" fmla="val 20032"/>
                <a:gd name="adj2" fmla="val 284"/>
                <a:gd name="adj3" fmla="val 61436"/>
                <a:gd name="adj4" fmla="val -1620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  <a:latin typeface="+mj-lt"/>
                </a:rPr>
                <a:t>Safe Housing</a:t>
              </a:r>
              <a:endParaRPr lang="en-US" i="1" dirty="0">
                <a:solidFill>
                  <a:schemeClr val="accent6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21199189">
            <a:off x="775651" y="2310064"/>
            <a:ext cx="2511399" cy="1090614"/>
            <a:chOff x="823325" y="2256393"/>
            <a:chExt cx="2511399" cy="10906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23325" y="2499281"/>
              <a:ext cx="847726" cy="847726"/>
            </a:xfrm>
            <a:prstGeom prst="rect">
              <a:avLst/>
            </a:prstGeom>
          </p:spPr>
        </p:pic>
        <p:sp>
          <p:nvSpPr>
            <p:cNvPr id="11" name="Line Callout 1 10"/>
            <p:cNvSpPr/>
            <p:nvPr/>
          </p:nvSpPr>
          <p:spPr>
            <a:xfrm>
              <a:off x="1774211" y="2256393"/>
              <a:ext cx="1560513" cy="666751"/>
            </a:xfrm>
            <a:prstGeom prst="borderCallout1">
              <a:avLst>
                <a:gd name="adj1" fmla="val 20032"/>
                <a:gd name="adj2" fmla="val 284"/>
                <a:gd name="adj3" fmla="val 61436"/>
                <a:gd name="adj4" fmla="val -16205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accent6"/>
                  </a:solidFill>
                  <a:latin typeface="+mj-lt"/>
                </a:rPr>
                <a:t>Stable Employment</a:t>
              </a:r>
              <a:endParaRPr lang="en-US" i="1" dirty="0">
                <a:solidFill>
                  <a:schemeClr val="accent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View of Reentry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4" y="1369769"/>
            <a:ext cx="7768411" cy="48698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 Reentry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416798"/>
              </p:ext>
            </p:extLst>
          </p:nvPr>
        </p:nvGraphicFramePr>
        <p:xfrm>
          <a:off x="581026" y="1390652"/>
          <a:ext cx="7981950" cy="307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1026" y="4566166"/>
            <a:ext cx="165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Role of the Community Reentry Center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4662" y="4550400"/>
            <a:ext cx="32449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en-US" dirty="0" smtClean="0"/>
              <a:t>Receive individual risk &amp; needs assessments from DOC POs</a:t>
            </a:r>
            <a:endParaRPr lang="en-US" dirty="0"/>
          </a:p>
          <a:p>
            <a:r>
              <a:rPr lang="en-US" dirty="0" smtClean="0"/>
              <a:t>Arrange </a:t>
            </a:r>
            <a:r>
              <a:rPr lang="en-US" dirty="0"/>
              <a:t>housing </a:t>
            </a:r>
            <a:r>
              <a:rPr lang="en-US" dirty="0" smtClean="0"/>
              <a:t>with Institutional POs</a:t>
            </a:r>
            <a:endParaRPr lang="en-US" dirty="0"/>
          </a:p>
          <a:p>
            <a:r>
              <a:rPr lang="en-US" dirty="0" smtClean="0"/>
              <a:t>Employment assistance for DOC </a:t>
            </a:r>
            <a:r>
              <a:rPr lang="en-US" dirty="0"/>
              <a:t>Halfway </a:t>
            </a:r>
            <a:r>
              <a:rPr lang="en-US" dirty="0" smtClean="0"/>
              <a:t>House residents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2870" y="4550400"/>
            <a:ext cx="297600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74320" indent="-274320">
              <a:spcAft>
                <a:spcPts val="600"/>
              </a:spcAft>
              <a:buFont typeface="Arial" panose="020B0604020202020204" pitchFamily="34" charset="0"/>
              <a:buChar char="•"/>
              <a:defRPr sz="1100"/>
            </a:lvl1pPr>
          </a:lstStyle>
          <a:p>
            <a:pPr marL="228600" indent="-228600"/>
            <a:r>
              <a:rPr lang="en-US" sz="1400" dirty="0"/>
              <a:t>Immediately </a:t>
            </a:r>
            <a:r>
              <a:rPr lang="en-US" sz="1400" dirty="0" smtClean="0"/>
              <a:t>on </a:t>
            </a:r>
            <a:r>
              <a:rPr lang="en-US" sz="1400" dirty="0"/>
              <a:t>release, </a:t>
            </a:r>
            <a:r>
              <a:rPr lang="en-US" sz="1400" dirty="0" smtClean="0"/>
              <a:t>reentrant receives housing, support, employment and sense of purpose</a:t>
            </a:r>
          </a:p>
          <a:p>
            <a:pPr marL="228600" indent="-228600"/>
            <a:r>
              <a:rPr lang="en-US" sz="1400" dirty="0" smtClean="0"/>
              <a:t>Goal: get </a:t>
            </a:r>
            <a:r>
              <a:rPr lang="en-US" sz="1400" dirty="0"/>
              <a:t>reentrants </a:t>
            </a:r>
            <a:r>
              <a:rPr lang="en-US" sz="1400" dirty="0" smtClean="0"/>
              <a:t>home </a:t>
            </a:r>
            <a:r>
              <a:rPr lang="en-US" sz="1400" dirty="0"/>
              <a:t>and </a:t>
            </a:r>
            <a:r>
              <a:rPr lang="en-US" sz="1400" dirty="0" smtClean="0"/>
              <a:t>becoming </a:t>
            </a:r>
            <a:r>
              <a:rPr lang="en-US" sz="1400" dirty="0"/>
              <a:t>productive members of the </a:t>
            </a:r>
            <a:r>
              <a:rPr lang="en-US" sz="1400" dirty="0" smtClean="0"/>
              <a:t>community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2898267" y="3981829"/>
            <a:ext cx="365760" cy="3657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1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7467" y="3981829"/>
            <a:ext cx="365760" cy="3657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2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Unassisted Reentry: What Happens?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Without a Community Reentry Center, </a:t>
            </a:r>
            <a:r>
              <a:rPr lang="en-US" dirty="0" smtClean="0"/>
              <a:t>released prisoners </a:t>
            </a:r>
            <a:r>
              <a:rPr lang="en-US" dirty="0"/>
              <a:t>arrive at the parking lot of the Anchorage Correctional Complex </a:t>
            </a:r>
            <a:r>
              <a:rPr lang="en-US" dirty="0" smtClean="0"/>
              <a:t>facing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Instant, basic barriers: no </a:t>
            </a:r>
            <a:r>
              <a:rPr lang="en-US" dirty="0"/>
              <a:t>housing, inadequate clothing, no </a:t>
            </a:r>
            <a:r>
              <a:rPr lang="en-US" dirty="0" smtClean="0"/>
              <a:t>transportation.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Employers </a:t>
            </a:r>
            <a:r>
              <a:rPr lang="en-US" dirty="0"/>
              <a:t>won’t hire </a:t>
            </a:r>
            <a:r>
              <a:rPr lang="en-US" dirty="0" smtClean="0"/>
              <a:t>and </a:t>
            </a:r>
            <a:r>
              <a:rPr lang="en-US" dirty="0"/>
              <a:t>landlords won’t </a:t>
            </a:r>
            <a:r>
              <a:rPr lang="en-US" dirty="0" smtClean="0"/>
              <a:t>rent.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Community condemnation: “us </a:t>
            </a:r>
            <a:r>
              <a:rPr lang="en-US" dirty="0"/>
              <a:t>versus </a:t>
            </a:r>
            <a:r>
              <a:rPr lang="en-US" dirty="0" smtClean="0"/>
              <a:t>them” attitude.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Absence </a:t>
            </a:r>
            <a:r>
              <a:rPr lang="en-US" dirty="0"/>
              <a:t>of care for mental and physical </a:t>
            </a:r>
            <a:r>
              <a:rPr lang="en-US" dirty="0" smtClean="0"/>
              <a:t>disabilities.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 </a:t>
            </a:r>
            <a:r>
              <a:rPr lang="en-US" dirty="0"/>
              <a:t>expectations of accountability that may not be realistic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Being </a:t>
            </a:r>
            <a:r>
              <a:rPr lang="en-US" b="1" dirty="0" smtClean="0">
                <a:solidFill>
                  <a:schemeClr val="accent6"/>
                </a:solidFill>
              </a:rPr>
              <a:t>homeless</a:t>
            </a:r>
            <a:r>
              <a:rPr lang="en-US" dirty="0" smtClean="0"/>
              <a:t> after release </a:t>
            </a:r>
            <a:r>
              <a:rPr lang="en-US" b="1" dirty="0">
                <a:solidFill>
                  <a:schemeClr val="accent6"/>
                </a:solidFill>
              </a:rPr>
              <a:t>doubles the odds </a:t>
            </a:r>
            <a:r>
              <a:rPr lang="en-US" dirty="0"/>
              <a:t>that a </a:t>
            </a:r>
            <a:r>
              <a:rPr lang="en-US" dirty="0" smtClean="0"/>
              <a:t>reentrant </a:t>
            </a:r>
            <a:r>
              <a:rPr lang="en-US" dirty="0"/>
              <a:t>will </a:t>
            </a:r>
            <a:r>
              <a:rPr lang="en-US" b="1" dirty="0">
                <a:solidFill>
                  <a:schemeClr val="accent6"/>
                </a:solidFill>
              </a:rPr>
              <a:t>recidivate</a:t>
            </a:r>
            <a:r>
              <a:rPr lang="en-US" dirty="0"/>
              <a:t>. 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Often, </a:t>
            </a:r>
            <a:r>
              <a:rPr lang="en-US" dirty="0"/>
              <a:t>homeless </a:t>
            </a:r>
            <a:r>
              <a:rPr lang="en-US" dirty="0" smtClean="0"/>
              <a:t>reentrants </a:t>
            </a:r>
            <a:r>
              <a:rPr lang="en-US" dirty="0"/>
              <a:t>recidivate right after release.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95598"/>
            <a:ext cx="841057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Reality without Community Reentry Assistance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0" y="1419367"/>
            <a:ext cx="6730237" cy="493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5615" y="1643305"/>
            <a:ext cx="1820007" cy="917414"/>
          </a:xfrm>
          <a:prstGeom prst="ellipse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1745" y="2569186"/>
            <a:ext cx="968990" cy="625525"/>
          </a:xfrm>
          <a:prstGeom prst="ellipse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 smtClean="0"/>
              <a:t>I did too.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72400" y="1713768"/>
            <a:ext cx="1996771" cy="740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 smtClean="0">
                <a:cs typeface="Arial" panose="020B0604020202020204" pitchFamily="34" charset="0"/>
              </a:rPr>
              <a:t>Hey, Ralph.</a:t>
            </a:r>
          </a:p>
          <a:p>
            <a:pPr algn="ctr"/>
            <a:endParaRPr lang="en-US" sz="600" dirty="0" smtClean="0"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cs typeface="Arial" panose="020B0604020202020204" pitchFamily="34" charset="0"/>
              </a:rPr>
              <a:t>I thought you served your time.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Partners for Progress | </a:t>
            </a:r>
            <a:r>
              <a:rPr lang="en-US" dirty="0" smtClean="0">
                <a:solidFill>
                  <a:schemeClr val="accent6"/>
                </a:solidFill>
              </a:rPr>
              <a:t>PartnersforProgressAK.org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Reentry Assistance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6" t="7991" r="3774" b="14032"/>
          <a:stretch/>
        </p:blipFill>
        <p:spPr>
          <a:xfrm>
            <a:off x="1017915" y="1328468"/>
            <a:ext cx="6608035" cy="3157268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57200" y="4597879"/>
            <a:ext cx="7643004" cy="15541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Located in downtown Anchorage, within easy walking distance of the prisoner release point.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Created in 2013 by Partners for Progress, in collaboration with Alaska Native Justice Center + Nine Star Education and Employment.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dirty="0" smtClean="0"/>
              <a:t>Receives homeless prisoners referred by Department of Corrections.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65F0-52DB-A940-A0B0-65F6E6BCAC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ners">
      <a:dk1>
        <a:srgbClr val="3F3F3F"/>
      </a:dk1>
      <a:lt1>
        <a:sysClr val="window" lastClr="FFFFFF"/>
      </a:lt1>
      <a:dk2>
        <a:srgbClr val="3F3F3F"/>
      </a:dk2>
      <a:lt2>
        <a:srgbClr val="F2F2F2"/>
      </a:lt2>
      <a:accent1>
        <a:srgbClr val="184645"/>
      </a:accent1>
      <a:accent2>
        <a:srgbClr val="005E5C"/>
      </a:accent2>
      <a:accent3>
        <a:srgbClr val="339593"/>
      </a:accent3>
      <a:accent4>
        <a:srgbClr val="96C8C7"/>
      </a:accent4>
      <a:accent5>
        <a:srgbClr val="CAE4E3"/>
      </a:accent5>
      <a:accent6>
        <a:srgbClr val="9D2A13"/>
      </a:accent6>
      <a:hlink>
        <a:srgbClr val="9D2A13"/>
      </a:hlink>
      <a:folHlink>
        <a:srgbClr val="9D2A13"/>
      </a:folHlink>
    </a:clrScheme>
    <a:fontScheme name="Custom 3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941</Words>
  <Application>Microsoft Office PowerPoint</Application>
  <PresentationFormat>On-screen Show (4:3)</PresentationFormat>
  <Paragraphs>188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Corbel</vt:lpstr>
      <vt:lpstr>Georgia</vt:lpstr>
      <vt:lpstr>Verdana</vt:lpstr>
      <vt:lpstr>Office Theme</vt:lpstr>
      <vt:lpstr>Reentry in Alaska</vt:lpstr>
      <vt:lpstr>Why We Should Care</vt:lpstr>
      <vt:lpstr>Why We Should Care</vt:lpstr>
      <vt:lpstr>Closing the Revolving Door</vt:lpstr>
      <vt:lpstr>Statewide View of Reentry</vt:lpstr>
      <vt:lpstr>DOC Reentry Process</vt:lpstr>
      <vt:lpstr>Unassisted Reentry: What Happens?</vt:lpstr>
      <vt:lpstr>Reality without Community Reentry Assistance</vt:lpstr>
      <vt:lpstr>Collaborative Reentry Assistance</vt:lpstr>
      <vt:lpstr>No Agency Has It All: Assistance to Match Individual Needs</vt:lpstr>
      <vt:lpstr>Collaborative Reentry Assistance: Participants Are Partners</vt:lpstr>
      <vt:lpstr>Collaborative Reentry Assistance: Participants Are Partners</vt:lpstr>
      <vt:lpstr>Outreach and Collaboration</vt:lpstr>
      <vt:lpstr>Collaborative Reentry Assistance: Inclusiveness</vt:lpstr>
      <vt:lpstr>Collaborative Reentry Assistance: Developing a Welcoming Community</vt:lpstr>
      <vt:lpstr>You Are Invited to Visit the Center</vt:lpstr>
    </vt:vector>
  </TitlesOfParts>
  <Company>Fresh Art and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 Deede</dc:creator>
  <cp:lastModifiedBy>Amy Saltzman</cp:lastModifiedBy>
  <cp:revision>188</cp:revision>
  <cp:lastPrinted>2014-12-09T21:18:10Z</cp:lastPrinted>
  <dcterms:created xsi:type="dcterms:W3CDTF">2014-11-26T22:49:39Z</dcterms:created>
  <dcterms:modified xsi:type="dcterms:W3CDTF">2015-02-24T21:43:41Z</dcterms:modified>
</cp:coreProperties>
</file>