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72" d="100"/>
          <a:sy n="72" d="100"/>
        </p:scale>
        <p:origin x="20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63EFD-4687-4940-BE86-73BF4D4CA94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0E5ED-147E-4BF9-821F-79679DA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68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84861-256B-45D5-A089-B4B875980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A7E8E7-8614-4D49-BDE1-553A814228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57FFB-6899-46CB-8973-8624F17C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B4A46-A1C2-464B-9F68-A516C63EA40B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0D9D8-0254-4C53-BE01-A374ACFD5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5A84B-C8EA-4113-B5AB-8CEC1DC21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1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CADC7-57F4-4D1E-A28F-FA1C21120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FBE3A3-984A-4C7E-B801-6245FA7C7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D3D24-C478-4831-B4FC-C4143D84A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06730-9ACE-4B92-BAF1-71F12CDB480D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61E93-2CA6-461B-80CF-B306E843B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843AB-E5B1-4FF3-9FF3-7DE7995DC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9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FB0D73-D8B8-4CB6-9198-268AA7613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2E39F-0215-4EAC-8A3D-F36BA1738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C0D2F-55BD-44F5-BA03-E44FB6C08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9F3-FB65-434B-858F-B4A24156B005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8C735-E779-46D5-A8D7-D96A0DBA3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A98F1-C45E-4928-A42D-C17CB526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1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807F6-620D-480A-8F88-AF31222F7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1DA84-B1CF-45FD-A845-447C4FAC4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10357-77A2-4C31-BDBE-E3960EFD4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C96-5DD1-401F-A2CD-9D66B2DEEDDC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F214C-3591-43A5-BDB5-29742D329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C87E8-1045-4CEC-99AE-94E309D4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24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A398B-81C9-42F7-BAD1-C9BD812E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A723E-A8C3-4D97-B7FC-921F9154C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AEE2F-2A99-4A66-A37F-5A7A862A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046AD-8C9D-4E62-820B-6DA0C5EF67A1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49107-997E-45CF-92B8-241A25835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AFF14-BA59-47FB-A055-E7AB70C0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96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ADAE2-BE0F-4A58-8A3C-5278477AC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3764-C604-4660-B928-304D65F71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9E9CD-4DA4-4E3D-8E46-A2FE70956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BA715-C644-4B99-ADF9-2EBCC8671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7F5F4-F6B1-4B81-A887-194B77F83975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214A1-8492-424E-9FD9-8E7F1AE1B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32890-98DC-4A8D-9A67-F4E201D86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3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2E3E4-2092-4B27-8BD0-F0FD7BB4D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7021A-1074-4C0C-B3F9-77390777F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9EF39-38E0-482A-AAF3-3903670EBF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EE44E-FBE5-4CFF-A126-19FC8EAA25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1C9E7-E9C8-488B-827E-80CF184DF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76ECD5-CA60-4492-A796-E9495819C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0F70-58E5-4DC1-8BB9-515F5C24F2D6}" type="datetime1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D3C1D9-1CB6-4246-9BDB-92E1F9BAD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96C650-82F6-477E-8A0C-0150DD29F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3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ED4A3-3EAF-41ED-BCD4-BE776299E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888E3B-3426-4038-BFB6-04AB811A2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1C2EF-F427-4EEF-BAE8-78E693730035}" type="datetime1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88E550-EB75-46FE-A5A2-A68950619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3F82CC-AF23-4E19-9A05-3058700A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6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B95E10-CB36-4C8A-B897-78B46EE80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05EE-6F5D-42BD-8E71-E6D0F5D2E881}" type="datetime1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4C29BE-E48F-4E19-9D3D-32AE1FBF1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D1EE5-0A13-408E-BD50-D7E98D1B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4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0B054-4211-4E9A-9190-466FC103F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3667A-3846-424F-AC0E-CA5B09614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84D8F-45A2-41BD-890A-838285E33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657BF-812A-4F34-8661-2978FCB62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6C006-9673-4E04-9AC1-86FF03FF3218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D7052-0F3D-46B1-9711-E337E0673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657FB-F7EA-44D0-A1F3-46DBA8A1E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97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11F1A-C5D7-48C3-8079-7D12B4733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B762E2-E710-4D32-A82C-B591FE8A3F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6701A2-AAE6-4E18-A046-805AF9A2D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C1EC7-502A-4705-9E72-EA7FCD0F3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01826-4F0A-4F1D-8192-DBBF380C076B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95C38-375C-4F07-BF82-E6EC3D8EF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9405CE-80D1-44AB-AD05-812C0CB4C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34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780092-C9C5-41CD-BBBE-9953754A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E0A22-1B29-46E6-A935-2C3C8243E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9736-33BE-4295-BBFB-87255EBD0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E7EAB-8B44-41FB-AF04-029404622445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FA0E8-BAD2-4588-9966-528A626A5B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7206F-15E8-493B-994F-0BAF76C99B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174D3-131E-4E53-A75A-372351203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0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jaapl.org/content/early/2019/09/24/JAAPL.003863-19" TargetMode="External"/><Relationship Id="rId2" Type="http://schemas.openxmlformats.org/officeDocument/2006/relationships/hyperlink" Target="https://abcnews.go.com/US/phoenix-viral-video-arrest-puts-focus-troubling-police/story?id=6320135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ashingtonpost.com/graphics/investigations/police-shootings-database/?itid=lk_inline_manual_20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liceforum.org/assets/30%20guiding%20principles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711839-7202-4D2E-84C6-032E76E15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72385"/>
            <a:ext cx="9144000" cy="856615"/>
          </a:xfrm>
        </p:spPr>
        <p:txBody>
          <a:bodyPr anchor="ctr">
            <a:normAutofit/>
          </a:bodyPr>
          <a:lstStyle/>
          <a:p>
            <a:r>
              <a:rPr lang="en-US" sz="5300" b="1" dirty="0">
                <a:solidFill>
                  <a:schemeClr val="bg2"/>
                </a:solidFill>
              </a:rPr>
              <a:t>Senate Bill 3</a:t>
            </a:r>
            <a:endParaRPr lang="en-US" sz="2200" dirty="0">
              <a:solidFill>
                <a:schemeClr val="bg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9E37A6-BC60-4993-B538-D792F472E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r>
              <a:rPr lang="en-US" dirty="0"/>
              <a:t>Senator Elvi Gray-Jackson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770315-F8E5-456C-B9F4-6BAAB69CDFDC}"/>
              </a:ext>
            </a:extLst>
          </p:cNvPr>
          <p:cNvSpPr txBox="1"/>
          <p:nvPr/>
        </p:nvSpPr>
        <p:spPr>
          <a:xfrm>
            <a:off x="11264347" y="6467061"/>
            <a:ext cx="1258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1.19.21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5CFCB-18E8-4D39-8655-3BF45B8ED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F05FC-6A3E-44E6-BE54-9256EF704684}"/>
              </a:ext>
            </a:extLst>
          </p:cNvPr>
          <p:cNvSpPr txBox="1"/>
          <p:nvPr/>
        </p:nvSpPr>
        <p:spPr>
          <a:xfrm>
            <a:off x="993913" y="3355655"/>
            <a:ext cx="10064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>
                <a:solidFill>
                  <a:schemeClr val="bg2"/>
                </a:solidFill>
              </a:rPr>
              <a:t>“An act relating to the Alaska Police Standards Council; requiring a peace officer to attempt to de-escalate a situation and use alternative non-lethal methods of engagement before discharging a firearm ; and requiring a peace officer to provide an oral warning before discharging a firearm.”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0713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50766E-0507-4DC6-8245-9C24D237E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en-US" sz="3800" dirty="0">
                <a:solidFill>
                  <a:srgbClr val="FFFFFF"/>
                </a:solidFill>
              </a:rPr>
              <a:t>National 8 Can’t Wait Campaign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81771-A64D-41AA-9304-7F0036E6F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686862"/>
            <a:ext cx="7037591" cy="5475129"/>
          </a:xfrm>
        </p:spPr>
        <p:txBody>
          <a:bodyPr anchor="ctr">
            <a:normAutofit lnSpcReduction="10000"/>
          </a:bodyPr>
          <a:lstStyle/>
          <a:p>
            <a:r>
              <a:rPr lang="en-US" sz="2600" dirty="0"/>
              <a:t>I was inspired to model local legislation          after the widely-recognized national 8             can’t wait campaign:</a:t>
            </a:r>
          </a:p>
          <a:p>
            <a:pPr lvl="1" algn="just"/>
            <a:r>
              <a:rPr lang="en-US" sz="1800" dirty="0"/>
              <a:t>Bans the use of chokeholds and strangleholds</a:t>
            </a:r>
          </a:p>
          <a:p>
            <a:pPr lvl="1" algn="just"/>
            <a:r>
              <a:rPr lang="en-US" sz="1800" dirty="0"/>
              <a:t>Require de-escalation</a:t>
            </a:r>
          </a:p>
          <a:p>
            <a:pPr lvl="1" algn="just"/>
            <a:r>
              <a:rPr lang="en-US" sz="1800" dirty="0"/>
              <a:t>Require warning before shooting</a:t>
            </a:r>
          </a:p>
          <a:p>
            <a:pPr lvl="1" algn="just"/>
            <a:r>
              <a:rPr lang="en-US" sz="1800" dirty="0"/>
              <a:t>Require exhausting all alternatives before shooting</a:t>
            </a:r>
          </a:p>
          <a:p>
            <a:pPr lvl="1" algn="just"/>
            <a:r>
              <a:rPr lang="en-US" sz="1800" dirty="0"/>
              <a:t>Duty to intervene (by officers that observe other officers violating practice standards)</a:t>
            </a:r>
          </a:p>
          <a:p>
            <a:pPr lvl="1" algn="just"/>
            <a:r>
              <a:rPr lang="en-US" sz="1800" dirty="0"/>
              <a:t>Ban shooting at moving vehicles</a:t>
            </a:r>
          </a:p>
          <a:p>
            <a:pPr lvl="1" algn="just"/>
            <a:r>
              <a:rPr lang="en-US" sz="1800" dirty="0"/>
              <a:t>Require a use of force continuum</a:t>
            </a:r>
          </a:p>
          <a:p>
            <a:pPr lvl="1" algn="just"/>
            <a:r>
              <a:rPr lang="en-US" sz="1800" dirty="0"/>
              <a:t>Require comprehensive reporting (by officers each time they use force or threaten to use force</a:t>
            </a:r>
          </a:p>
          <a:p>
            <a:pPr algn="just"/>
            <a:r>
              <a:rPr lang="en-US" sz="2400" dirty="0"/>
              <a:t>We recognize that the national campaign wouldn’t fit the unique needs of Alaska, so we worked with various stakeholders to create a bill that was all encompassing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212FB7-FDBE-41CD-9270-D52357D9C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9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50766E-0507-4DC6-8245-9C24D237E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en-US" sz="3800" dirty="0">
                <a:solidFill>
                  <a:srgbClr val="FFFFFF"/>
                </a:solidFill>
              </a:rPr>
              <a:t>Meeting w/ Stakeholders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81771-A64D-41AA-9304-7F0036E6F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686862"/>
            <a:ext cx="7037591" cy="5475129"/>
          </a:xfrm>
        </p:spPr>
        <p:txBody>
          <a:bodyPr anchor="ctr">
            <a:normAutofit/>
          </a:bodyPr>
          <a:lstStyle/>
          <a:p>
            <a:pPr algn="just"/>
            <a:r>
              <a:rPr lang="en-US" sz="2600" dirty="0"/>
              <a:t>All throughout the process of drafting the bills, we met with and received recommendations from the following stakeholders: </a:t>
            </a:r>
          </a:p>
          <a:p>
            <a:pPr lvl="1"/>
            <a:r>
              <a:rPr lang="en-US" sz="1800" dirty="0"/>
              <a:t>NOBLE (National Organization of Black Law Enforcement Executives)</a:t>
            </a:r>
          </a:p>
          <a:p>
            <a:pPr lvl="1"/>
            <a:r>
              <a:rPr lang="en-US" sz="1800" dirty="0"/>
              <a:t>APDEA (Anchorage Police Department Employees Association)</a:t>
            </a:r>
          </a:p>
          <a:p>
            <a:pPr lvl="1"/>
            <a:r>
              <a:rPr lang="en-US" sz="1800" dirty="0"/>
              <a:t>APD (Anchorage Police Department) </a:t>
            </a:r>
          </a:p>
          <a:p>
            <a:pPr lvl="1"/>
            <a:r>
              <a:rPr lang="en-US" sz="1800" dirty="0"/>
              <a:t>PSEA (Public Safety Employees Association)</a:t>
            </a:r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4C39AE-8C31-467B-9060-B48FC4F2B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7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50766E-0507-4DC6-8245-9C24D237E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en-US" sz="3800" dirty="0">
                <a:solidFill>
                  <a:srgbClr val="FFFFFF"/>
                </a:solidFill>
              </a:rPr>
              <a:t>Bill Objectives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81771-A64D-41AA-9304-7F0036E6F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686862"/>
            <a:ext cx="7037591" cy="5475129"/>
          </a:xfrm>
        </p:spPr>
        <p:txBody>
          <a:bodyPr anchor="ctr">
            <a:normAutofit/>
          </a:bodyPr>
          <a:lstStyle/>
          <a:p>
            <a:pPr algn="just"/>
            <a:r>
              <a:rPr lang="en-US" sz="2400" dirty="0"/>
              <a:t>This bill, at minimum, would require a peace officer to provide an oral warning to a person whom force is intended to be used before discharging a firearm </a:t>
            </a:r>
            <a:r>
              <a:rPr lang="en-US" sz="2400" u="sng" dirty="0"/>
              <a:t>when able to safely do so.</a:t>
            </a:r>
            <a:r>
              <a:rPr lang="en-US" sz="2400" dirty="0"/>
              <a:t> It would also require a peace officer to exhaust all alternative non-lethal methods of engagement before discharging a firearm. </a:t>
            </a:r>
          </a:p>
          <a:p>
            <a:pPr algn="just"/>
            <a:r>
              <a:rPr lang="en-US" sz="2400" dirty="0"/>
              <a:t>Failure to comply with the regulations adopted under statute (AS 18.65.220) as written in this bill, will allow the Police Standards Council to deny or revoke the certificate of a peace officer.</a:t>
            </a:r>
          </a:p>
          <a:p>
            <a:pPr algn="just"/>
            <a:r>
              <a:rPr lang="en-US" sz="2400" dirty="0"/>
              <a:t>Requires additional instruction in use of de-escalation techniques and alternative non-lethal methods of engagement.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9A9A9-24EE-4E4B-B678-3C0B21593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68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50766E-0507-4DC6-8245-9C24D237E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en-US" sz="3800" dirty="0">
                <a:solidFill>
                  <a:srgbClr val="FFFFFF"/>
                </a:solidFill>
              </a:rPr>
              <a:t>What We Know About the De-escalation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81771-A64D-41AA-9304-7F0036E6F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686862"/>
            <a:ext cx="7037591" cy="5475129"/>
          </a:xfrm>
        </p:spPr>
        <p:txBody>
          <a:bodyPr anchor="ctr">
            <a:normAutofit/>
          </a:bodyPr>
          <a:lstStyle/>
          <a:p>
            <a:pPr algn="just"/>
            <a:r>
              <a:rPr lang="en-US" sz="1600" b="0" i="0" dirty="0">
                <a:solidFill>
                  <a:srgbClr val="000000"/>
                </a:solidFill>
                <a:effectLst/>
                <a:latin typeface="TiemposText"/>
              </a:rPr>
              <a:t>De-escalation training has been adopted by a number of departments around the country in various forms, with 15 to 17% of departments practicing a form of crisis intervention training that includes de-escalation techniques.</a:t>
            </a:r>
          </a:p>
          <a:p>
            <a:r>
              <a:rPr lang="en-US" sz="1600" b="0" i="0" dirty="0">
                <a:solidFill>
                  <a:srgbClr val="000000"/>
                </a:solidFill>
                <a:effectLst/>
                <a:latin typeface="TiemposText"/>
              </a:rPr>
              <a:t>In the U.S., there are roughly 18,000 separate police agencies and no national standards for use-of-force training.</a:t>
            </a:r>
          </a:p>
          <a:p>
            <a:pPr algn="just"/>
            <a:r>
              <a:rPr lang="en-US" sz="1600" b="0" i="0" dirty="0">
                <a:solidFill>
                  <a:srgbClr val="000000"/>
                </a:solidFill>
                <a:effectLst/>
                <a:latin typeface="TiemposText"/>
              </a:rPr>
              <a:t>Indeed, a 2015 survey of police academies conducted by PERF found that recruits spent </a:t>
            </a:r>
            <a:r>
              <a:rPr lang="en-US" sz="1600" b="0" i="0" u="none" strike="noStrike" dirty="0">
                <a:solidFill>
                  <a:srgbClr val="002D6C"/>
                </a:solidFill>
                <a:effectLst/>
                <a:latin typeface="TiemposText"/>
                <a:hlinkClick r:id="rId2"/>
              </a:rPr>
              <a:t>eight hours each on de-escalation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emposText"/>
              </a:rPr>
              <a:t>, crisis intervention and use of force training. They spend 58 hours on firearm training and 49 hours on defensive tactics.</a:t>
            </a:r>
          </a:p>
          <a:p>
            <a:pPr lvl="1" algn="just"/>
            <a:r>
              <a:rPr lang="en-US" sz="1600" b="0" i="0" dirty="0">
                <a:solidFill>
                  <a:srgbClr val="000000"/>
                </a:solidFill>
                <a:effectLst/>
                <a:latin typeface="TiemposText"/>
              </a:rPr>
              <a:t>The eight-hour, multi-day training, known as crisis intervention training, or CIT, includes teaching de-escalation techniques, with a focus on de-escalating interactions with civilians who are mentally ill. A </a:t>
            </a:r>
            <a:r>
              <a:rPr lang="en-US" sz="1600" b="0" i="0" u="none" strike="noStrike" dirty="0">
                <a:solidFill>
                  <a:srgbClr val="002D6C"/>
                </a:solidFill>
                <a:effectLst/>
                <a:latin typeface="TiemposText"/>
                <a:hlinkClick r:id="rId3"/>
              </a:rPr>
              <a:t>quarter of the 1,000 people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emposText"/>
              </a:rPr>
              <a:t> shot and killed by police officers in 2018 had mental illness. </a:t>
            </a:r>
          </a:p>
          <a:p>
            <a:pPr algn="just"/>
            <a:r>
              <a:rPr lang="en-US" sz="1600" b="0" i="0" dirty="0">
                <a:solidFill>
                  <a:srgbClr val="2A2A2A"/>
                </a:solidFill>
                <a:effectLst/>
                <a:latin typeface="TiemposText"/>
              </a:rPr>
              <a:t>Every year since 2015, police officers in the United States have killed about 1,000 people, according to a </a:t>
            </a:r>
            <a:r>
              <a:rPr lang="en-US" sz="1600" b="0" i="0" u="none" strike="noStrike" dirty="0">
                <a:solidFill>
                  <a:srgbClr val="1955A5"/>
                </a:solidFill>
                <a:effectLst/>
                <a:latin typeface="TiemposText"/>
                <a:hlinkClick r:id="rId4" tooltip="www.washingtonpost.com"/>
              </a:rPr>
              <a:t>database compiled by The Washington Post</a:t>
            </a:r>
            <a:r>
              <a:rPr lang="en-US" sz="1600" b="0" i="0" dirty="0">
                <a:solidFill>
                  <a:srgbClr val="2A2A2A"/>
                </a:solidFill>
                <a:effectLst/>
                <a:latin typeface="TiemposText"/>
              </a:rPr>
              <a:t>. About 60 percent of those cases involved a subject with a gun and thus weren’t candidates for de-escalation, Wexler said. PERF’s program addresses about 200 of the remaining cases, in which people are in mental crisis</a:t>
            </a:r>
            <a:endParaRPr lang="en-US" sz="1600" dirty="0">
              <a:latin typeface="TiemposTex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B5D8E9-0AD7-44D5-B5A9-D97483F184B6}"/>
              </a:ext>
            </a:extLst>
          </p:cNvPr>
          <p:cNvSpPr txBox="1"/>
          <p:nvPr/>
        </p:nvSpPr>
        <p:spPr>
          <a:xfrm>
            <a:off x="4215818" y="6150873"/>
            <a:ext cx="69176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https://abcnews.go.com/Health/police-reformers-push-de-escalation-training-jury-effectiveness/story?id=71262003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006F19-0035-4F2D-AE0A-DF9F116ED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85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50766E-0507-4DC6-8245-9C24D237E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en-US" sz="3800" dirty="0">
                <a:solidFill>
                  <a:srgbClr val="FFFFFF"/>
                </a:solidFill>
              </a:rPr>
              <a:t>Why We Need De-escalation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81771-A64D-41AA-9304-7F0036E6F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686862"/>
            <a:ext cx="7037591" cy="5475129"/>
          </a:xfrm>
        </p:spPr>
        <p:txBody>
          <a:bodyPr anchor="ctr">
            <a:normAutofit/>
          </a:bodyPr>
          <a:lstStyle/>
          <a:p>
            <a:r>
              <a:rPr lang="en-US" sz="1600" b="0" i="0" dirty="0">
                <a:solidFill>
                  <a:srgbClr val="000000"/>
                </a:solidFill>
                <a:effectLst/>
                <a:latin typeface="Open Sans"/>
              </a:rPr>
              <a:t>De-escalation techniques can not only help diffuse an encounter, but they can also help an officer reduce his or her stress level.</a:t>
            </a:r>
          </a:p>
          <a:p>
            <a:pPr algn="just"/>
            <a:r>
              <a:rPr lang="en-US" sz="1600" b="0" i="0" dirty="0">
                <a:solidFill>
                  <a:srgbClr val="000000"/>
                </a:solidFill>
                <a:effectLst/>
                <a:latin typeface="Open Sans"/>
              </a:rPr>
              <a:t>The </a:t>
            </a:r>
            <a:r>
              <a:rPr lang="en-US" sz="1600" b="0" i="0" u="none" strike="noStrike" dirty="0">
                <a:solidFill>
                  <a:srgbClr val="1174C9"/>
                </a:solidFill>
                <a:effectLst/>
                <a:latin typeface="Open Sans"/>
                <a:hlinkClick r:id="rId2"/>
              </a:rPr>
              <a:t>Police Executive Research Forum’s recommendations for officers on de-escalation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Open Sans"/>
              </a:rPr>
              <a:t> recommends many tactics, but all of them have one thing in common: They all involve discourse and communication.</a:t>
            </a:r>
          </a:p>
          <a:p>
            <a:pPr algn="just"/>
            <a:r>
              <a:rPr lang="en-US" sz="1600" b="0" i="0" dirty="0">
                <a:solidFill>
                  <a:srgbClr val="000000"/>
                </a:solidFill>
                <a:effectLst/>
                <a:latin typeface="Open Sans"/>
              </a:rPr>
              <a:t>Fortunately, more agencies are formally including de-escalation techniques in their policies. This encourages officers to use de-escalation techniques because it keeps them policy-compliant, while also helping them to mitigate stressful situations and maintain a high level of job performance.</a:t>
            </a:r>
          </a:p>
          <a:p>
            <a:pPr algn="just"/>
            <a:r>
              <a:rPr lang="en-US" sz="1600" b="0" i="0" dirty="0">
                <a:solidFill>
                  <a:srgbClr val="000000"/>
                </a:solidFill>
                <a:effectLst/>
                <a:latin typeface="Open Sans"/>
              </a:rPr>
              <a:t>These techniques are now a permanent part of policing. Rather than focusing on the mandatory aspects of de-escalation, officers should instead embrace the positive effects on their health and career that come from using de-escalation techniques.</a:t>
            </a:r>
            <a:endParaRPr lang="en-US" sz="2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D6D809-51F3-4E27-BD67-0BA43922B3F0}"/>
              </a:ext>
            </a:extLst>
          </p:cNvPr>
          <p:cNvSpPr txBox="1"/>
          <p:nvPr/>
        </p:nvSpPr>
        <p:spPr>
          <a:xfrm>
            <a:off x="4254366" y="6140271"/>
            <a:ext cx="71629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https://www.police1.com/american-military-university/articles/integrating-de-escalation-techniques-into-policing-YumZSki33Ak5qSJz/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617AFC-96FA-45C1-A5F8-7EEFD98B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58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711839-7202-4D2E-84C6-032E76E15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72385"/>
            <a:ext cx="9144000" cy="1643126"/>
          </a:xfrm>
        </p:spPr>
        <p:txBody>
          <a:bodyPr anchor="ctr">
            <a:normAutofit/>
          </a:bodyPr>
          <a:lstStyle/>
          <a:p>
            <a:r>
              <a:rPr lang="en-US" sz="9600" b="1" dirty="0">
                <a:solidFill>
                  <a:schemeClr val="bg2"/>
                </a:solidFill>
              </a:rPr>
              <a:t>Thank You </a:t>
            </a:r>
            <a:endParaRPr lang="en-US" sz="9600" dirty="0">
              <a:solidFill>
                <a:schemeClr val="bg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9E37A6-BC60-4993-B538-D792F472E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r>
              <a:rPr lang="en-US" sz="1800" dirty="0"/>
              <a:t>Senator Elvi Gray-Jackson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E947A-2802-402E-9D28-B081405CF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74D3-131E-4E53-A75A-372351203C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08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736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TiemposText</vt:lpstr>
      <vt:lpstr>Office Theme</vt:lpstr>
      <vt:lpstr>Senate Bill 3</vt:lpstr>
      <vt:lpstr>National 8 Can’t Wait Campaign </vt:lpstr>
      <vt:lpstr>Meeting w/ Stakeholders</vt:lpstr>
      <vt:lpstr>Bill Objectives </vt:lpstr>
      <vt:lpstr>What We Know About the De-escalation </vt:lpstr>
      <vt:lpstr>Why We Need De-escalation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Senate Bill 3 “An act relating to the Alaska Police Standards Council; requiring a peace officer to attempt to de-escalate a situation and use alternative non-lethal methods of engagement before discharging a firearm ; and requiring a peace officer to provide an oral warning before discharging a firearm.”</dc:title>
  <dc:creator>Besse Odom</dc:creator>
  <cp:lastModifiedBy>Besse Odom</cp:lastModifiedBy>
  <cp:revision>12</cp:revision>
  <dcterms:created xsi:type="dcterms:W3CDTF">2021-01-21T21:30:23Z</dcterms:created>
  <dcterms:modified xsi:type="dcterms:W3CDTF">2021-02-04T20:51:23Z</dcterms:modified>
</cp:coreProperties>
</file>