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40" r:id="rId2"/>
    <p:sldId id="356" r:id="rId3"/>
    <p:sldId id="350" r:id="rId4"/>
    <p:sldId id="351" r:id="rId5"/>
    <p:sldId id="346" r:id="rId6"/>
    <p:sldId id="352" r:id="rId7"/>
    <p:sldId id="353" r:id="rId8"/>
    <p:sldId id="354" r:id="rId9"/>
    <p:sldId id="357" r:id="rId10"/>
    <p:sldId id="275" r:id="rId11"/>
  </p:sldIdLst>
  <p:sldSz cx="10058400" cy="7772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y Mills" initials="AJ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3836"/>
    <a:srgbClr val="C0504D"/>
    <a:srgbClr val="32449C"/>
    <a:srgbClr val="4724AA"/>
    <a:srgbClr val="AA121D"/>
    <a:srgbClr val="B41408"/>
    <a:srgbClr val="2941A5"/>
    <a:srgbClr val="FABE00"/>
    <a:srgbClr val="0000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6337" autoAdjust="0"/>
  </p:normalViewPr>
  <p:slideViewPr>
    <p:cSldViewPr>
      <p:cViewPr varScale="1">
        <p:scale>
          <a:sx n="87" d="100"/>
          <a:sy n="87" d="100"/>
        </p:scale>
        <p:origin x="-180" y="-7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80"/>
    </p:cViewPr>
  </p:sorterViewPr>
  <p:notesViewPr>
    <p:cSldViewPr>
      <p:cViewPr varScale="1">
        <p:scale>
          <a:sx n="88" d="100"/>
          <a:sy n="88" d="100"/>
        </p:scale>
        <p:origin x="-3060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FDB06037-F3A9-416A-A4D0-61987820AE80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5138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5138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9D4AC7D4-10FE-48A1-90C5-93AADDAA63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93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19088C6F-C078-4703-B60F-C4E68C0293E6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0950" y="696913"/>
            <a:ext cx="45085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8" tIns="46584" rIns="93168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F369783E-AE48-4948-A090-53FA3E39C5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7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0950" y="696913"/>
            <a:ext cx="4508500" cy="348615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9783E-AE48-4948-A090-53FA3E39C5F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89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0950" y="696913"/>
            <a:ext cx="45085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9783E-AE48-4948-A090-53FA3E39C5F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87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jmills\Documents\ANDYWORK\DOA - Powerpoint Template\DOA-PowerpointTemplate-IntroSlid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-4124" y="0"/>
            <a:ext cx="10062524" cy="777558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863601"/>
            <a:ext cx="8465820" cy="1554480"/>
          </a:xfrm>
          <a:prstGeom prst="rect">
            <a:avLst/>
          </a:prstGeo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>
              <a:defRPr sz="3200" b="1" cap="all" spc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7400" y="3022600"/>
            <a:ext cx="3688080" cy="33680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1060EBE8-831F-4D23-A406-580F9A44DB9C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7795260" cy="1295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813561"/>
            <a:ext cx="9052560" cy="51294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0434B345-95A8-4C96-9C3F-DCF9F0997DF2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2DD5022A-731F-4AFE-AC4A-383B8507E34D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52400"/>
            <a:ext cx="9052560" cy="99060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>
              <a:defRPr sz="3600" b="1" cap="small" spc="0" baseline="0">
                <a:ln w="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295402"/>
            <a:ext cx="9052560" cy="58724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92580" y="7254241"/>
            <a:ext cx="808482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House State Affairs – January 22, 2013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C76DE5F0-16DB-45E7-B00D-04CD8AC1E802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5601" name="Picture 1" descr="C:\Users\ajmills\Documents\ANDYWORK\DOA - Powerpoint Template\DOA-PowerpointTemplateNEW02-v2blank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0" y="0"/>
            <a:ext cx="10058400" cy="77724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8"/>
            <a:ext cx="8549640" cy="154368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1C144A9E-DEA2-4A64-9748-5CD3D4E2C57E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7795260" cy="1295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1"/>
            <a:ext cx="4442460" cy="5129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1"/>
            <a:ext cx="4442460" cy="5129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3F27B2C5-926B-4D70-9542-F10D83759D39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7795260" cy="1295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9" y="1739795"/>
            <a:ext cx="4445953" cy="72506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9" y="2464859"/>
            <a:ext cx="4445953" cy="447812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4D1E6D09-C271-4724-9D30-F6AFC22643F9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7795260" cy="1295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A50FCDE5-C040-448A-8FAF-71D9B59433B0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2" y="309457"/>
            <a:ext cx="3309144" cy="131699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2" y="1626447"/>
            <a:ext cx="3309144" cy="5316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DA847EFE-C71F-4DF2-8DAE-33B9A90A303A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43800" y="7254241"/>
            <a:ext cx="2346960" cy="413808"/>
          </a:xfrm>
          <a:prstGeom prst="rect">
            <a:avLst/>
          </a:prstGeom>
        </p:spPr>
        <p:txBody>
          <a:bodyPr/>
          <a:lstStyle/>
          <a:p>
            <a:fld id="{F513D89D-F8CB-46A3-BC0E-01406EFD5C3F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jmills\Documents\ANDYWORK\DOA - Powerpoint Template\DOA-PowerpointTemplate-SubSlide.jpg"/>
          <p:cNvPicPr>
            <a:picLocks noChangeAspect="1" noChangeArrowheads="1"/>
          </p:cNvPicPr>
          <p:nvPr/>
        </p:nvPicPr>
        <p:blipFill>
          <a:blip r:embed="rId13"/>
          <a:stretch>
            <a:fillRect/>
          </a:stretch>
        </p:blipFill>
        <p:spPr bwMode="auto">
          <a:xfrm>
            <a:off x="0" y="0"/>
            <a:ext cx="10058400" cy="7772400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92580" y="7254241"/>
            <a:ext cx="808482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House State Affairs – January 22,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460" y="7272232"/>
            <a:ext cx="117348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76909DD-A6C1-434F-A937-CB276BE35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>
              <a:defRPr/>
            </a:pPr>
            <a:r>
              <a:rPr lang="en-US" sz="2700" cap="small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Alaska Department of Administration</a:t>
            </a:r>
            <a:r>
              <a:rPr lang="en-US" cap="all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/>
            </a:r>
            <a:br>
              <a:rPr lang="en-US" cap="all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Georgia" pitchFamily="18" charset="0"/>
              </a:rPr>
            </a:br>
            <a:r>
              <a:rPr lang="en-US" sz="4000" cap="all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OVERVIEW OF </a:t>
            </a:r>
            <a:r>
              <a:rPr lang="en-US" sz="4000" dirty="0" smtClean="0"/>
              <a:t>HB 195 &amp; SB 95</a:t>
            </a:r>
            <a:br>
              <a:rPr lang="en-US" sz="4000" dirty="0" smtClean="0"/>
            </a:br>
            <a:r>
              <a:rPr lang="en-US" sz="2200" dirty="0" smtClean="0"/>
              <a:t>“STATE EMPLOYEE COMPENSATION AND BENEFITS”</a:t>
            </a:r>
            <a:endParaRPr lang="en-US" cap="all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5400" y="3555274"/>
            <a:ext cx="4602480" cy="4217126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More Information:</a:t>
            </a:r>
          </a:p>
          <a:p>
            <a:pPr algn="r">
              <a:spcBef>
                <a:spcPts val="0"/>
              </a:spcBef>
            </a:pPr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Office:  465-2200</a:t>
            </a:r>
          </a:p>
          <a:p>
            <a:pPr algn="r">
              <a:spcBef>
                <a:spcPts val="0"/>
              </a:spcBef>
            </a:pPr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doa.commissioner@alaska.gov</a:t>
            </a:r>
          </a:p>
          <a:p>
            <a:pPr algn="r">
              <a:spcBef>
                <a:spcPts val="0"/>
              </a:spcBef>
            </a:pPr>
            <a:r>
              <a:rPr lang="en-US" sz="2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Commissioner Becky Hultberg</a:t>
            </a:r>
          </a:p>
          <a:p>
            <a:pPr algn="r">
              <a:spcBef>
                <a:spcPts val="0"/>
              </a:spcBef>
            </a:pPr>
            <a:r>
              <a:rPr lang="en-US" sz="2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Deputy Comm. Curtis Thayer</a:t>
            </a:r>
          </a:p>
          <a:p>
            <a:pPr algn="r">
              <a:spcBef>
                <a:spcPts val="0"/>
              </a:spcBef>
            </a:pPr>
            <a:r>
              <a:rPr lang="en-US" sz="2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DOPLR Director Nicki Neal</a:t>
            </a:r>
          </a:p>
          <a:p>
            <a:pPr algn="r">
              <a:spcBef>
                <a:spcPts val="0"/>
              </a:spcBef>
            </a:pPr>
            <a:r>
              <a:rPr lang="en-US" sz="2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DOPLR Deputy Dir. Kate Sheehan</a:t>
            </a:r>
          </a:p>
          <a:p>
            <a:pPr algn="r">
              <a:spcBef>
                <a:spcPts val="0"/>
              </a:spcBef>
            </a:pPr>
            <a:r>
              <a:rPr lang="en-US" sz="2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DOPLR Deputy Dir. Nancy Sutch</a:t>
            </a:r>
          </a:p>
          <a:p>
            <a:pPr algn="r">
              <a:spcBef>
                <a:spcPts val="0"/>
              </a:spcBef>
            </a:pPr>
            <a:r>
              <a:rPr lang="en-US" sz="2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Special Asst. Andy Mills</a:t>
            </a:r>
          </a:p>
          <a:p>
            <a:pPr algn="r">
              <a:spcBef>
                <a:spcPts val="0"/>
              </a:spcBef>
            </a:pPr>
            <a:endParaRPr lang="en-US" sz="2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0" y="2159000"/>
            <a:ext cx="10058400" cy="454660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4400" b="1" dirty="0" smtClean="0">
                <a:solidFill>
                  <a:schemeClr val="accent3">
                    <a:lumMod val="50000"/>
                  </a:schemeClr>
                </a:solidFill>
              </a:rPr>
              <a:t>For more information:</a:t>
            </a:r>
          </a:p>
          <a:p>
            <a:pPr marL="0" indent="0" algn="ctr">
              <a:buNone/>
            </a:pPr>
            <a:r>
              <a:rPr lang="en-US" sz="3600" b="1" dirty="0" smtClean="0"/>
              <a:t>Curtis Thayer, Deputy Commissioner</a:t>
            </a:r>
          </a:p>
          <a:p>
            <a:pPr marL="0" indent="0" algn="ctr">
              <a:buNone/>
            </a:pPr>
            <a:r>
              <a:rPr lang="en-US" sz="2400" dirty="0" smtClean="0"/>
              <a:t>465-2200   •   </a:t>
            </a:r>
            <a:r>
              <a:rPr lang="en-US" dirty="0" smtClean="0"/>
              <a:t>curtis.thayer@alaska.gov</a:t>
            </a:r>
          </a:p>
          <a:p>
            <a:pPr marL="0" indent="0" algn="ctr">
              <a:buNone/>
            </a:pPr>
            <a:endParaRPr lang="en-US" sz="3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600" b="1" dirty="0" smtClean="0"/>
              <a:t>Nicki Neal, Director,</a:t>
            </a:r>
          </a:p>
          <a:p>
            <a:pPr marL="0" indent="0" algn="ctr">
              <a:buNone/>
            </a:pPr>
            <a:r>
              <a:rPr lang="en-US" sz="2800" b="1" dirty="0" smtClean="0"/>
              <a:t> Division of Personnel and Labor Relations</a:t>
            </a:r>
            <a:endParaRPr lang="en-US" sz="3600" b="1" dirty="0" smtClean="0"/>
          </a:p>
          <a:p>
            <a:pPr marL="0" indent="0" algn="ctr">
              <a:buNone/>
            </a:pPr>
            <a:r>
              <a:rPr lang="en-US" sz="2400" dirty="0" smtClean="0"/>
              <a:t>465-4430   •   nicki.neal@alaska.gov</a:t>
            </a:r>
          </a:p>
          <a:p>
            <a:pPr marL="0" indent="0" algn="ctr">
              <a:buNone/>
            </a:pPr>
            <a:endParaRPr lang="en-US" sz="4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Overview of HB 195 &amp; SB 95 - April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64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HB 195 and SB 95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 with cost of living, reduction of leave accrual, cap on leave amount and decreases in the pay increment</a:t>
            </a:r>
          </a:p>
          <a:p>
            <a:r>
              <a:rPr lang="en-US" dirty="0" smtClean="0"/>
              <a:t>Enhance ability to recruit and retain highly-skilled professionals</a:t>
            </a:r>
          </a:p>
          <a:p>
            <a:r>
              <a:rPr lang="en-US" dirty="0" smtClean="0"/>
              <a:t>Implementation of Geographical Pay Differential for last phase of remaining employees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Overview of HB 195 &amp; SB 95 - April 2013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the Bill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Section 1-4: Leave Accrual and Cap</a:t>
            </a:r>
          </a:p>
          <a:p>
            <a:r>
              <a:rPr lang="en-US" dirty="0" smtClean="0"/>
              <a:t>Section 5: Petroleum Engineers/Geologists</a:t>
            </a:r>
          </a:p>
          <a:p>
            <a:r>
              <a:rPr lang="en-US" dirty="0" smtClean="0"/>
              <a:t>Section 6-8: Cost of Living Increases</a:t>
            </a:r>
          </a:p>
          <a:p>
            <a:r>
              <a:rPr lang="en-US" dirty="0" smtClean="0"/>
              <a:t>Section 9: Pay Increments</a:t>
            </a:r>
          </a:p>
          <a:p>
            <a:r>
              <a:rPr lang="en-US" dirty="0" smtClean="0"/>
              <a:t>Section 10: Partially-Exempt Salaries</a:t>
            </a:r>
          </a:p>
          <a:p>
            <a:r>
              <a:rPr lang="en-US" dirty="0" smtClean="0"/>
              <a:t>Section 11-14: Geographic Pay Differentials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Overview of HB 195 &amp; SB 95 - April 2013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Leave Accrual and Cap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1177281"/>
            <a:ext cx="885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 smtClean="0">
                <a:solidFill>
                  <a:schemeClr val="accent1">
                    <a:lumMod val="50000"/>
                  </a:schemeClr>
                </a:solidFill>
              </a:rPr>
              <a:t>Sections 1-4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Content Placeholder 7"/>
          <p:cNvSpPr txBox="1">
            <a:spLocks/>
          </p:cNvSpPr>
          <p:nvPr/>
        </p:nvSpPr>
        <p:spPr>
          <a:xfrm>
            <a:off x="595745" y="1604724"/>
            <a:ext cx="5881255" cy="568036"/>
          </a:xfrm>
          <a:prstGeom prst="rect">
            <a:avLst/>
          </a:prstGeom>
        </p:spPr>
        <p:txBody>
          <a:bodyPr/>
          <a:lstStyle/>
          <a:p>
            <a:pPr lvl="0" indent="-342900"/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New -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Leave Accrual Rates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85800" y="2138124"/>
          <a:ext cx="8686800" cy="1962912"/>
        </p:xfrm>
        <a:graphic>
          <a:graphicData uri="http://schemas.openxmlformats.org/drawingml/2006/table">
            <a:tbl>
              <a:tblPr/>
              <a:tblGrid>
                <a:gridCol w="2133600"/>
                <a:gridCol w="3133928"/>
                <a:gridCol w="3419272"/>
              </a:tblGrid>
              <a:tr h="2579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Years of Service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Employees Hired Prior to 7/1/2013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Employees Hired on or after 7/1/2013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2237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0 - 2 years of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15 hours (2 days) per month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13.12 hours (1.75 days) per month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2 - 5 years of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16.88 (2.25 days) per month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15 hours (2 days) per month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5 – 10 years of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18.76 (2.5 days) per month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16.88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(2.25 days) per month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10 - 15 years of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18.76 (2.5 days) per month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10+ years of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22.5 (3 days) per month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15+ years of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22.5 (3 days) per month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Content Placeholder 7"/>
          <p:cNvSpPr txBox="1">
            <a:spLocks/>
          </p:cNvSpPr>
          <p:nvPr/>
        </p:nvSpPr>
        <p:spPr>
          <a:xfrm>
            <a:off x="595745" y="4109513"/>
            <a:ext cx="5881255" cy="568036"/>
          </a:xfrm>
          <a:prstGeom prst="rect">
            <a:avLst/>
          </a:prstGeom>
        </p:spPr>
        <p:txBody>
          <a:bodyPr/>
          <a:lstStyle/>
          <a:p>
            <a:pPr lvl="0" indent="-342900"/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NEW -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Mandatory Leave Usage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685800" y="4631321"/>
          <a:ext cx="8686800" cy="841248"/>
        </p:xfrm>
        <a:graphic>
          <a:graphicData uri="http://schemas.openxmlformats.org/drawingml/2006/table">
            <a:tbl>
              <a:tblPr/>
              <a:tblGrid>
                <a:gridCol w="2590800"/>
                <a:gridCol w="3200400"/>
                <a:gridCol w="289560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Balance of 400 Hours or Less as of 12/16/2013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Balance Over 400 Hours as of 12/16/2013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37.5 hours (5 days) per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75 hours (10 days) per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112.5 hours (15 days) per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Content Placeholder 7"/>
          <p:cNvSpPr txBox="1">
            <a:spLocks/>
          </p:cNvSpPr>
          <p:nvPr/>
        </p:nvSpPr>
        <p:spPr>
          <a:xfrm>
            <a:off x="595745" y="5515749"/>
            <a:ext cx="5881255" cy="568036"/>
          </a:xfrm>
          <a:prstGeom prst="rect">
            <a:avLst/>
          </a:prstGeom>
        </p:spPr>
        <p:txBody>
          <a:bodyPr/>
          <a:lstStyle/>
          <a:p>
            <a:pPr lvl="0" indent="-342900"/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NEW -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Maximum Accrual Limit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85800" y="6017193"/>
          <a:ext cx="8686800" cy="560832"/>
        </p:xfrm>
        <a:graphic>
          <a:graphicData uri="http://schemas.openxmlformats.org/drawingml/2006/table">
            <a:tbl>
              <a:tblPr/>
              <a:tblGrid>
                <a:gridCol w="4572000"/>
                <a:gridCol w="1752600"/>
                <a:gridCol w="236220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Current Limit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Limit as of 12/16/2013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Executive, Judicial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and Legislative Branch Employees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None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1,000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hours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85800" y="6654225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Employees with a balance that exceeds 400 hours as of 12/16/2013 are exempt from the maximum accrual limit until such time as his/her balance equals 400 hours or less.</a:t>
            </a:r>
            <a:endParaRPr lang="en-US" sz="1600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Overview of HB 195 &amp; SB 95 - April 2013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Petroleum Engineers/Geologists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9052560" cy="5567681"/>
          </a:xfrm>
        </p:spPr>
        <p:txBody>
          <a:bodyPr/>
          <a:lstStyle/>
          <a:p>
            <a:pPr lvl="0"/>
            <a:r>
              <a:rPr lang="en-US" sz="2800" dirty="0" smtClean="0"/>
              <a:t>Removes exclusion of positions in Division of Geological &amp; Geophysical Surveys (DGGS)</a:t>
            </a:r>
          </a:p>
          <a:p>
            <a:pPr lvl="0"/>
            <a:r>
              <a:rPr lang="en-US" sz="2800" dirty="0" smtClean="0"/>
              <a:t>Only 1 position – DGGS, Energy Section Manager	 (currently SU Geologist V) – vacant since March 17, 2012</a:t>
            </a:r>
          </a:p>
          <a:p>
            <a:pPr lvl="1"/>
            <a:r>
              <a:rPr lang="en-US" sz="2400" dirty="0" smtClean="0"/>
              <a:t>Position requires complete understanding of petroleum systems analysis and exploration that is obtained primarily through industry experience</a:t>
            </a:r>
          </a:p>
          <a:p>
            <a:pPr lvl="1"/>
            <a:r>
              <a:rPr lang="en-US" sz="2400" dirty="0" smtClean="0"/>
              <a:t>Industry salaries are approximately 50% higher than current authorized salary (data from Assoc of Petroleum Geologists 2011 Survey)</a:t>
            </a:r>
          </a:p>
          <a:p>
            <a:pPr lvl="1"/>
            <a:r>
              <a:rPr lang="en-US" sz="2400" dirty="0" smtClean="0"/>
              <a:t>Two national searches failed – No qualified applicants after 45 days of recruitment and advertising in national trade publications</a:t>
            </a:r>
          </a:p>
          <a:p>
            <a:r>
              <a:rPr lang="en-US" sz="2800" dirty="0" smtClean="0"/>
              <a:t>Amendment applicable to DNR, DGGS only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1177281"/>
            <a:ext cx="885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 smtClean="0">
                <a:solidFill>
                  <a:schemeClr val="accent1">
                    <a:lumMod val="50000"/>
                  </a:schemeClr>
                </a:solidFill>
              </a:rPr>
              <a:t>Section 5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Overview of HB 195 &amp; SB 95 - April 2013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Living Increases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9600" y="1177281"/>
            <a:ext cx="885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 smtClean="0">
                <a:solidFill>
                  <a:schemeClr val="accent1">
                    <a:lumMod val="50000"/>
                  </a:schemeClr>
                </a:solidFill>
              </a:rPr>
              <a:t>Sections 6-8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ontent Placeholder 5"/>
          <p:cNvSpPr>
            <a:spLocks noGrp="1"/>
          </p:cNvSpPr>
          <p:nvPr>
            <p:ph idx="1"/>
          </p:nvPr>
        </p:nvSpPr>
        <p:spPr>
          <a:xfrm>
            <a:off x="502920" y="1752600"/>
            <a:ext cx="9052560" cy="5415281"/>
          </a:xfrm>
        </p:spPr>
        <p:txBody>
          <a:bodyPr/>
          <a:lstStyle/>
          <a:p>
            <a:pPr lvl="0"/>
            <a:r>
              <a:rPr lang="en-US" sz="2400" dirty="0" smtClean="0"/>
              <a:t>Effective 7/1/13 – 1% </a:t>
            </a:r>
          </a:p>
          <a:p>
            <a:pPr lvl="0"/>
            <a:r>
              <a:rPr lang="en-US" sz="2400" dirty="0" smtClean="0"/>
              <a:t>Effective 7/1/14 – 1%</a:t>
            </a:r>
          </a:p>
          <a:p>
            <a:pPr lvl="0"/>
            <a:r>
              <a:rPr lang="en-US" sz="2400" dirty="0" smtClean="0"/>
              <a:t>Effective 7/1/15 – 2.5%</a:t>
            </a:r>
          </a:p>
          <a:p>
            <a:pPr lvl="0"/>
            <a:r>
              <a:rPr lang="en-US" sz="2400" dirty="0" smtClean="0"/>
              <a:t>Consistent with terms of recently negotiated collective bargaining agreements</a:t>
            </a:r>
          </a:p>
          <a:p>
            <a:pPr lvl="0"/>
            <a:r>
              <a:rPr lang="en-US" sz="2400" dirty="0" smtClean="0"/>
              <a:t>Applies to </a:t>
            </a:r>
            <a:r>
              <a:rPr lang="en-US" sz="2400" dirty="0" err="1" smtClean="0"/>
              <a:t>noncovered</a:t>
            </a:r>
            <a:r>
              <a:rPr lang="en-US" sz="2400" dirty="0" smtClean="0"/>
              <a:t> classified and partially exempt (PX) and many exempt employees of the executive branch, employees of the legislature (AS 24.10.011 and AS 24.10.210), and the judicial branch 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Overview of HB 195 &amp; SB 95 - April 2013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 Increments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02920" y="1752600"/>
            <a:ext cx="9052560" cy="5415281"/>
          </a:xfrm>
        </p:spPr>
        <p:txBody>
          <a:bodyPr/>
          <a:lstStyle/>
          <a:p>
            <a:pPr lvl="0"/>
            <a:r>
              <a:rPr lang="en-US" sz="2400" dirty="0" smtClean="0"/>
              <a:t>Effective 7/1/15 the percentage between pay increments (J &amp; above) will decrease from 3.75% to 3.25%</a:t>
            </a:r>
          </a:p>
          <a:p>
            <a:pPr lvl="0"/>
            <a:r>
              <a:rPr lang="en-US" sz="2400" dirty="0" smtClean="0"/>
              <a:t>Consistent with terms of recently negotiated collective bargaining agreements</a:t>
            </a:r>
          </a:p>
          <a:p>
            <a:pPr lvl="0"/>
            <a:r>
              <a:rPr lang="en-US" sz="2400" dirty="0" smtClean="0"/>
              <a:t>Applies to </a:t>
            </a:r>
            <a:r>
              <a:rPr lang="en-US" sz="2400" dirty="0" err="1" smtClean="0"/>
              <a:t>noncovered</a:t>
            </a:r>
            <a:r>
              <a:rPr lang="en-US" sz="2400" dirty="0" smtClean="0"/>
              <a:t> classified and PX employees – also applies to many exempt employees through policy.  </a:t>
            </a:r>
          </a:p>
          <a:p>
            <a:pPr lvl="0"/>
            <a:r>
              <a:rPr lang="en-US" sz="2400" dirty="0" smtClean="0"/>
              <a:t>Applies to legislative branch if a policy has been adopted (AS 39.27.011(j))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1177281"/>
            <a:ext cx="885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 smtClean="0">
                <a:solidFill>
                  <a:schemeClr val="accent1">
                    <a:lumMod val="50000"/>
                  </a:schemeClr>
                </a:solidFill>
              </a:rPr>
              <a:t>Section 9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Overview of HB 195 &amp; SB 95 - April 2013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Partially-Exempt Salaries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1177281"/>
            <a:ext cx="885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 smtClean="0">
                <a:solidFill>
                  <a:schemeClr val="accent1">
                    <a:lumMod val="50000"/>
                  </a:schemeClr>
                </a:solidFill>
              </a:rPr>
              <a:t>Section 10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ontent Placeholder 5"/>
          <p:cNvSpPr>
            <a:spLocks noGrp="1"/>
          </p:cNvSpPr>
          <p:nvPr>
            <p:ph idx="1"/>
          </p:nvPr>
        </p:nvSpPr>
        <p:spPr>
          <a:xfrm>
            <a:off x="502920" y="1752600"/>
            <a:ext cx="9052560" cy="5415281"/>
          </a:xfrm>
        </p:spPr>
        <p:txBody>
          <a:bodyPr/>
          <a:lstStyle/>
          <a:p>
            <a:pPr lvl="0"/>
            <a:r>
              <a:rPr lang="en-US" sz="2400" dirty="0" smtClean="0"/>
              <a:t>Partially Exempt (PX) positions are subject to classification and pay plans which limits flexibility </a:t>
            </a:r>
          </a:p>
          <a:p>
            <a:pPr lvl="0"/>
            <a:r>
              <a:rPr lang="en-US" sz="2400" dirty="0" smtClean="0"/>
              <a:t>State often not competitive for top talent – need some flexibility for mission critical positions</a:t>
            </a:r>
          </a:p>
          <a:p>
            <a:pPr lvl="0"/>
            <a:r>
              <a:rPr lang="en-US" sz="2400" dirty="0" smtClean="0"/>
              <a:t>Governor or designee on case-by-case basis:</a:t>
            </a:r>
          </a:p>
          <a:p>
            <a:pPr lvl="1"/>
            <a:r>
              <a:rPr lang="en-US" sz="2000" dirty="0" smtClean="0"/>
              <a:t>serves critical governmental interest of state</a:t>
            </a:r>
          </a:p>
          <a:p>
            <a:pPr lvl="1"/>
            <a:r>
              <a:rPr lang="en-US" sz="2000" dirty="0" smtClean="0"/>
              <a:t>employee possesses exceptional qualifications</a:t>
            </a:r>
          </a:p>
          <a:p>
            <a:pPr lvl="1"/>
            <a:r>
              <a:rPr lang="en-US" sz="2000" dirty="0" smtClean="0"/>
              <a:t>recruitment difficulties exist; or</a:t>
            </a:r>
          </a:p>
          <a:p>
            <a:pPr lvl="1"/>
            <a:r>
              <a:rPr lang="en-US" sz="2000" dirty="0" smtClean="0"/>
              <a:t>necessary to compete with labor market</a:t>
            </a:r>
          </a:p>
          <a:p>
            <a:pPr lvl="0"/>
            <a:r>
              <a:rPr lang="en-US" sz="2400" dirty="0" smtClean="0"/>
              <a:t>Applies to executive branch Partially Exempt (PX) employees only</a:t>
            </a: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Overview of HB 195 &amp; SB 95 - April 2013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Geographical Pay Differentials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909DD-A6C1-434F-A937-CB276BE35BFF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2209799"/>
          <a:ext cx="8382000" cy="3483060"/>
        </p:xfrm>
        <a:graphic>
          <a:graphicData uri="http://schemas.openxmlformats.org/drawingml/2006/table">
            <a:tbl>
              <a:tblPr/>
              <a:tblGrid>
                <a:gridCol w="6720249"/>
                <a:gridCol w="1661751"/>
              </a:tblGrid>
              <a:tr h="329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Communities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% above Base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8898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Anchorage,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Delta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Junction/</a:t>
                      </a:r>
                      <a:r>
                        <a:rPr lang="en-US" sz="1600" dirty="0" err="1" smtClean="0">
                          <a:latin typeface="Calibri"/>
                          <a:ea typeface="Calibri"/>
                          <a:cs typeface="Times New Roman"/>
                        </a:rPr>
                        <a:t>Tok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 Region, 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Times New Roman"/>
                        </a:rPr>
                        <a:t>Glennallen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Region,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Kenai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Peninsula Region,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Ketchikan, Mat-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Times New Roman"/>
                        </a:rPr>
                        <a:t>su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, Parks/Elliot/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Times New Roman"/>
                        </a:rPr>
                        <a:t>Steese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Highway,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SE Mid-Size Communities, SE Small Communities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3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Fairbanks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3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Juneau, Sitka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6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Cordova, Kodiak, Valdez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Dillingham, Nome, </a:t>
                      </a:r>
                      <a:r>
                        <a:rPr lang="en-US" sz="1600" dirty="0" err="1" smtClean="0">
                          <a:latin typeface="+mn-lt"/>
                          <a:ea typeface="Calibri"/>
                          <a:cs typeface="Times New Roman"/>
                        </a:rPr>
                        <a:t>Roadless</a:t>
                      </a: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 Interior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37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0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Barrow, Bethel, Aleutians (other than Unalaska/Dutch Harbor), SW Small Communities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50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3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Kotzebue, Unalaska/Dutch Harbor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60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1806475"/>
            <a:ext cx="885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/>
              <a:t>HISTORY:  </a:t>
            </a:r>
            <a:r>
              <a:rPr lang="en-US" dirty="0" smtClean="0"/>
              <a:t>Survey conducted by McDowell Group in Fall, 2008 – report completed in 2009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5791200"/>
            <a:ext cx="335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Executive Branch:</a:t>
            </a:r>
            <a:endParaRPr lang="en-US" b="1" dirty="0" smtClean="0"/>
          </a:p>
          <a:p>
            <a:pPr lvl="1"/>
            <a:r>
              <a:rPr lang="en-US" dirty="0" smtClean="0"/>
              <a:t>483 Increase</a:t>
            </a:r>
          </a:p>
          <a:p>
            <a:pPr lvl="1"/>
            <a:r>
              <a:rPr lang="en-US" dirty="0" smtClean="0"/>
              <a:t>122 No loss in pay (frozen)</a:t>
            </a:r>
          </a:p>
          <a:p>
            <a:pPr lvl="1"/>
            <a:r>
              <a:rPr lang="en-US" dirty="0" smtClean="0"/>
              <a:t>727 No change</a:t>
            </a:r>
          </a:p>
          <a:p>
            <a:r>
              <a:rPr lang="en-US" dirty="0" smtClean="0"/>
              <a:t> 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10200" y="57912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Legislative Branch:</a:t>
            </a:r>
            <a:endParaRPr lang="en-US" b="1" dirty="0" smtClean="0"/>
          </a:p>
          <a:p>
            <a:pPr marL="457200" lvl="0"/>
            <a:r>
              <a:rPr lang="en-US" dirty="0" smtClean="0"/>
              <a:t>145 Increase</a:t>
            </a:r>
          </a:p>
          <a:p>
            <a:pPr marL="457200" lvl="0"/>
            <a:r>
              <a:rPr lang="en-US" dirty="0" smtClean="0"/>
              <a:t>24 No loss in pay (frozen)</a:t>
            </a:r>
          </a:p>
          <a:p>
            <a:pPr marL="457200" lvl="0"/>
            <a:r>
              <a:rPr lang="en-US" dirty="0" smtClean="0"/>
              <a:t>204 No change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1177281"/>
            <a:ext cx="885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 smtClean="0">
                <a:solidFill>
                  <a:schemeClr val="accent1">
                    <a:lumMod val="50000"/>
                  </a:schemeClr>
                </a:solidFill>
              </a:rPr>
              <a:t>Sections 11-14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Overview of HB 195 &amp; SB 95 - April 2013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8611</TotalTime>
  <Words>837</Words>
  <Application>Microsoft Office PowerPoint</Application>
  <PresentationFormat>Custom</PresentationFormat>
  <Paragraphs>145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Alaska Department of Administration OVERVIEW OF HB 195 &amp; SB 95 “STATE EMPLOYEE COMPENSATION AND BENEFITS”</vt:lpstr>
      <vt:lpstr>What are HB 195 and SB 95 About?</vt:lpstr>
      <vt:lpstr>Overview of the Bill Sections</vt:lpstr>
      <vt:lpstr>New Leave Accrual and Cap</vt:lpstr>
      <vt:lpstr>Petroleum Engineers/Geologists</vt:lpstr>
      <vt:lpstr>Cost of Living Increases</vt:lpstr>
      <vt:lpstr>Pay Increments</vt:lpstr>
      <vt:lpstr>Partially-Exempt Salaries</vt:lpstr>
      <vt:lpstr>Geographical Pay Differentials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Mills</dc:creator>
  <cp:lastModifiedBy>Administrator</cp:lastModifiedBy>
  <cp:revision>467</cp:revision>
  <cp:lastPrinted>2013-01-22T02:13:51Z</cp:lastPrinted>
  <dcterms:created xsi:type="dcterms:W3CDTF">2011-12-30T00:08:36Z</dcterms:created>
  <dcterms:modified xsi:type="dcterms:W3CDTF">2013-04-08T16:56:57Z</dcterms:modified>
</cp:coreProperties>
</file>