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84" r:id="rId3"/>
    <p:sldId id="262" r:id="rId4"/>
    <p:sldId id="272" r:id="rId5"/>
    <p:sldId id="275" r:id="rId6"/>
    <p:sldId id="276" r:id="rId7"/>
    <p:sldId id="274" r:id="rId8"/>
    <p:sldId id="277" r:id="rId9"/>
    <p:sldId id="271" r:id="rId10"/>
    <p:sldId id="278" r:id="rId11"/>
    <p:sldId id="279" r:id="rId12"/>
    <p:sldId id="281" r:id="rId13"/>
    <p:sldId id="270" r:id="rId14"/>
    <p:sldId id="282" r:id="rId15"/>
    <p:sldId id="283" r:id="rId16"/>
    <p:sldId id="26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4" d="100"/>
          <a:sy n="114" d="100"/>
        </p:scale>
        <p:origin x="354" y="102"/>
      </p:cViewPr>
      <p:guideLst/>
    </p:cSldViewPr>
  </p:slideViewPr>
  <p:notesTextViewPr>
    <p:cViewPr>
      <p:scale>
        <a:sx n="1" d="1"/>
        <a:sy n="1" d="1"/>
      </p:scale>
      <p:origin x="0" y="0"/>
    </p:cViewPr>
  </p:notesTextViewPr>
  <p:notesViewPr>
    <p:cSldViewPr snapToGrid="0">
      <p:cViewPr>
        <p:scale>
          <a:sx n="120" d="100"/>
          <a:sy n="120" d="100"/>
        </p:scale>
        <p:origin x="312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DE914D-BF2C-4C58-98EA-3C50E0F6DFF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F8F2AA8-F3B2-418F-8E4A-174571896E44}">
      <dgm:prSet/>
      <dgm:spPr/>
      <dgm:t>
        <a:bodyPr/>
        <a:lstStyle/>
        <a:p>
          <a:r>
            <a:rPr lang="en-US" dirty="0"/>
            <a:t>Scott Damerow, Chief of Mechanical Inspection</a:t>
          </a:r>
        </a:p>
      </dgm:t>
    </dgm:pt>
    <dgm:pt modelId="{770174F5-4A27-420A-8BF9-03140C5E40AE}" type="parTrans" cxnId="{3C7CC1F9-2CC1-4B90-837C-2761A97323B1}">
      <dgm:prSet/>
      <dgm:spPr/>
      <dgm:t>
        <a:bodyPr/>
        <a:lstStyle/>
        <a:p>
          <a:endParaRPr lang="en-US"/>
        </a:p>
      </dgm:t>
    </dgm:pt>
    <dgm:pt modelId="{3118AF7C-A310-4E37-A5C2-3D440C35F4C8}" type="sibTrans" cxnId="{3C7CC1F9-2CC1-4B90-837C-2761A97323B1}">
      <dgm:prSet/>
      <dgm:spPr/>
      <dgm:t>
        <a:bodyPr/>
        <a:lstStyle/>
        <a:p>
          <a:endParaRPr lang="en-US"/>
        </a:p>
      </dgm:t>
    </dgm:pt>
    <dgm:pt modelId="{40290580-B7B8-4028-884D-D250DF6D9774}">
      <dgm:prSet/>
      <dgm:spPr/>
      <dgm:t>
        <a:bodyPr/>
        <a:lstStyle/>
        <a:p>
          <a:r>
            <a:rPr lang="en-US" dirty="0"/>
            <a:t>(907) 269-4931</a:t>
          </a:r>
        </a:p>
      </dgm:t>
    </dgm:pt>
    <dgm:pt modelId="{55B0DF29-9F42-43AF-BDA6-0BBB834B062B}" type="parTrans" cxnId="{60995A7A-BA92-4A50-8492-0063FB36DC20}">
      <dgm:prSet/>
      <dgm:spPr/>
      <dgm:t>
        <a:bodyPr/>
        <a:lstStyle/>
        <a:p>
          <a:endParaRPr lang="en-US"/>
        </a:p>
      </dgm:t>
    </dgm:pt>
    <dgm:pt modelId="{2709C580-FBD7-4094-BD48-E7D98E89C905}" type="sibTrans" cxnId="{60995A7A-BA92-4A50-8492-0063FB36DC20}">
      <dgm:prSet/>
      <dgm:spPr/>
      <dgm:t>
        <a:bodyPr/>
        <a:lstStyle/>
        <a:p>
          <a:endParaRPr lang="en-US"/>
        </a:p>
      </dgm:t>
    </dgm:pt>
    <dgm:pt modelId="{947B41B6-E64D-4771-9607-7ECEB95F538A}">
      <dgm:prSet/>
      <dgm:spPr/>
      <dgm:t>
        <a:bodyPr/>
        <a:lstStyle/>
        <a:p>
          <a:r>
            <a:rPr lang="en-US" dirty="0"/>
            <a:t>Scott.Damerow@alaska.gov</a:t>
          </a:r>
        </a:p>
      </dgm:t>
    </dgm:pt>
    <dgm:pt modelId="{95A4461E-65D0-416D-B3EE-DE264D1C4E6D}" type="parTrans" cxnId="{FC9A6D66-FA05-4ED4-AC06-17DF39EE2499}">
      <dgm:prSet/>
      <dgm:spPr/>
      <dgm:t>
        <a:bodyPr/>
        <a:lstStyle/>
        <a:p>
          <a:endParaRPr lang="en-US"/>
        </a:p>
      </dgm:t>
    </dgm:pt>
    <dgm:pt modelId="{2C1A6C61-74BF-4820-A003-5899685C5339}" type="sibTrans" cxnId="{FC9A6D66-FA05-4ED4-AC06-17DF39EE2499}">
      <dgm:prSet/>
      <dgm:spPr/>
      <dgm:t>
        <a:bodyPr/>
        <a:lstStyle/>
        <a:p>
          <a:endParaRPr lang="en-US"/>
        </a:p>
      </dgm:t>
    </dgm:pt>
    <dgm:pt modelId="{176ACBEC-9263-4351-A906-F0E16498BA91}" type="pres">
      <dgm:prSet presAssocID="{C1DE914D-BF2C-4C58-98EA-3C50E0F6DFFE}" presName="root" presStyleCnt="0">
        <dgm:presLayoutVars>
          <dgm:dir/>
          <dgm:resizeHandles val="exact"/>
        </dgm:presLayoutVars>
      </dgm:prSet>
      <dgm:spPr/>
    </dgm:pt>
    <dgm:pt modelId="{D3F689C4-6266-442E-9857-F51735F0E195}" type="pres">
      <dgm:prSet presAssocID="{FF8F2AA8-F3B2-418F-8E4A-174571896E44}" presName="compNode" presStyleCnt="0"/>
      <dgm:spPr/>
    </dgm:pt>
    <dgm:pt modelId="{F49C9CB8-F1BB-408E-BD8F-150C1C1D2D41}" type="pres">
      <dgm:prSet presAssocID="{FF8F2AA8-F3B2-418F-8E4A-174571896E4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a:ext>
      </dgm:extLst>
    </dgm:pt>
    <dgm:pt modelId="{899683B1-9B19-4A5A-9BDF-9BE787580853}" type="pres">
      <dgm:prSet presAssocID="{FF8F2AA8-F3B2-418F-8E4A-174571896E44}" presName="spaceRect" presStyleCnt="0"/>
      <dgm:spPr/>
    </dgm:pt>
    <dgm:pt modelId="{1D407510-E113-4BA4-8FED-33F2B3EB041D}" type="pres">
      <dgm:prSet presAssocID="{FF8F2AA8-F3B2-418F-8E4A-174571896E44}" presName="textRect" presStyleLbl="revTx" presStyleIdx="0" presStyleCnt="3">
        <dgm:presLayoutVars>
          <dgm:chMax val="1"/>
          <dgm:chPref val="1"/>
        </dgm:presLayoutVars>
      </dgm:prSet>
      <dgm:spPr/>
    </dgm:pt>
    <dgm:pt modelId="{679D7348-0DD8-4C74-A9AB-27882B34BE94}" type="pres">
      <dgm:prSet presAssocID="{3118AF7C-A310-4E37-A5C2-3D440C35F4C8}" presName="sibTrans" presStyleCnt="0"/>
      <dgm:spPr/>
    </dgm:pt>
    <dgm:pt modelId="{42E4F429-DBD1-4F2C-B7AB-443D34D01A6D}" type="pres">
      <dgm:prSet presAssocID="{40290580-B7B8-4028-884D-D250DF6D9774}" presName="compNode" presStyleCnt="0"/>
      <dgm:spPr/>
    </dgm:pt>
    <dgm:pt modelId="{9AA4A7B9-7AC6-4873-A255-6E23962ABF4B}" type="pres">
      <dgm:prSet presAssocID="{40290580-B7B8-4028-884D-D250DF6D977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peaker Phone"/>
        </a:ext>
      </dgm:extLst>
    </dgm:pt>
    <dgm:pt modelId="{D581FFC2-6544-4CC3-9219-74F773B6D550}" type="pres">
      <dgm:prSet presAssocID="{40290580-B7B8-4028-884D-D250DF6D9774}" presName="spaceRect" presStyleCnt="0"/>
      <dgm:spPr/>
    </dgm:pt>
    <dgm:pt modelId="{37696731-35A7-4935-82A4-DF78F1043F1C}" type="pres">
      <dgm:prSet presAssocID="{40290580-B7B8-4028-884D-D250DF6D9774}" presName="textRect" presStyleLbl="revTx" presStyleIdx="1" presStyleCnt="3">
        <dgm:presLayoutVars>
          <dgm:chMax val="1"/>
          <dgm:chPref val="1"/>
        </dgm:presLayoutVars>
      </dgm:prSet>
      <dgm:spPr/>
    </dgm:pt>
    <dgm:pt modelId="{26F0AF5C-305D-4255-A854-FB939971A5DE}" type="pres">
      <dgm:prSet presAssocID="{2709C580-FBD7-4094-BD48-E7D98E89C905}" presName="sibTrans" presStyleCnt="0"/>
      <dgm:spPr/>
    </dgm:pt>
    <dgm:pt modelId="{FE575C22-5F8B-4837-8E43-8DEE9F3BFD5B}" type="pres">
      <dgm:prSet presAssocID="{947B41B6-E64D-4771-9607-7ECEB95F538A}" presName="compNode" presStyleCnt="0"/>
      <dgm:spPr/>
    </dgm:pt>
    <dgm:pt modelId="{8DFF8665-2CB6-416C-ABA6-D4639DD9DACE}" type="pres">
      <dgm:prSet presAssocID="{947B41B6-E64D-4771-9607-7ECEB95F538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mail"/>
        </a:ext>
      </dgm:extLst>
    </dgm:pt>
    <dgm:pt modelId="{0B47F977-4DC4-41B3-9296-31E2F8F34583}" type="pres">
      <dgm:prSet presAssocID="{947B41B6-E64D-4771-9607-7ECEB95F538A}" presName="spaceRect" presStyleCnt="0"/>
      <dgm:spPr/>
    </dgm:pt>
    <dgm:pt modelId="{8DFABE93-B38C-4442-B767-D9B54389AFD5}" type="pres">
      <dgm:prSet presAssocID="{947B41B6-E64D-4771-9607-7ECEB95F538A}" presName="textRect" presStyleLbl="revTx" presStyleIdx="2" presStyleCnt="3">
        <dgm:presLayoutVars>
          <dgm:chMax val="1"/>
          <dgm:chPref val="1"/>
        </dgm:presLayoutVars>
      </dgm:prSet>
      <dgm:spPr/>
    </dgm:pt>
  </dgm:ptLst>
  <dgm:cxnLst>
    <dgm:cxn modelId="{7FFFF65D-6D9F-49C5-A063-6230C122FC01}" type="presOf" srcId="{947B41B6-E64D-4771-9607-7ECEB95F538A}" destId="{8DFABE93-B38C-4442-B767-D9B54389AFD5}" srcOrd="0" destOrd="0" presId="urn:microsoft.com/office/officeart/2018/2/layout/IconLabelList"/>
    <dgm:cxn modelId="{FC9A6D66-FA05-4ED4-AC06-17DF39EE2499}" srcId="{C1DE914D-BF2C-4C58-98EA-3C50E0F6DFFE}" destId="{947B41B6-E64D-4771-9607-7ECEB95F538A}" srcOrd="2" destOrd="0" parTransId="{95A4461E-65D0-416D-B3EE-DE264D1C4E6D}" sibTransId="{2C1A6C61-74BF-4820-A003-5899685C5339}"/>
    <dgm:cxn modelId="{75891D70-8CE3-4376-8ACC-BC6EE2D4DBC7}" type="presOf" srcId="{FF8F2AA8-F3B2-418F-8E4A-174571896E44}" destId="{1D407510-E113-4BA4-8FED-33F2B3EB041D}" srcOrd="0" destOrd="0" presId="urn:microsoft.com/office/officeart/2018/2/layout/IconLabelList"/>
    <dgm:cxn modelId="{6674F673-ADC2-4D93-A74C-D5B83BC3DCFD}" type="presOf" srcId="{40290580-B7B8-4028-884D-D250DF6D9774}" destId="{37696731-35A7-4935-82A4-DF78F1043F1C}" srcOrd="0" destOrd="0" presId="urn:microsoft.com/office/officeart/2018/2/layout/IconLabelList"/>
    <dgm:cxn modelId="{60995A7A-BA92-4A50-8492-0063FB36DC20}" srcId="{C1DE914D-BF2C-4C58-98EA-3C50E0F6DFFE}" destId="{40290580-B7B8-4028-884D-D250DF6D9774}" srcOrd="1" destOrd="0" parTransId="{55B0DF29-9F42-43AF-BDA6-0BBB834B062B}" sibTransId="{2709C580-FBD7-4094-BD48-E7D98E89C905}"/>
    <dgm:cxn modelId="{A8DA469B-226B-4D6B-8EF0-3E2D414C3380}" type="presOf" srcId="{C1DE914D-BF2C-4C58-98EA-3C50E0F6DFFE}" destId="{176ACBEC-9263-4351-A906-F0E16498BA91}" srcOrd="0" destOrd="0" presId="urn:microsoft.com/office/officeart/2018/2/layout/IconLabelList"/>
    <dgm:cxn modelId="{3C7CC1F9-2CC1-4B90-837C-2761A97323B1}" srcId="{C1DE914D-BF2C-4C58-98EA-3C50E0F6DFFE}" destId="{FF8F2AA8-F3B2-418F-8E4A-174571896E44}" srcOrd="0" destOrd="0" parTransId="{770174F5-4A27-420A-8BF9-03140C5E40AE}" sibTransId="{3118AF7C-A310-4E37-A5C2-3D440C35F4C8}"/>
    <dgm:cxn modelId="{636781DA-8EC0-423B-B6A2-E442509D04E4}" type="presParOf" srcId="{176ACBEC-9263-4351-A906-F0E16498BA91}" destId="{D3F689C4-6266-442E-9857-F51735F0E195}" srcOrd="0" destOrd="0" presId="urn:microsoft.com/office/officeart/2018/2/layout/IconLabelList"/>
    <dgm:cxn modelId="{C7192BEF-05C9-4021-B4C1-69D35E197D1A}" type="presParOf" srcId="{D3F689C4-6266-442E-9857-F51735F0E195}" destId="{F49C9CB8-F1BB-408E-BD8F-150C1C1D2D41}" srcOrd="0" destOrd="0" presId="urn:microsoft.com/office/officeart/2018/2/layout/IconLabelList"/>
    <dgm:cxn modelId="{98132152-FE80-418C-87BF-452121787317}" type="presParOf" srcId="{D3F689C4-6266-442E-9857-F51735F0E195}" destId="{899683B1-9B19-4A5A-9BDF-9BE787580853}" srcOrd="1" destOrd="0" presId="urn:microsoft.com/office/officeart/2018/2/layout/IconLabelList"/>
    <dgm:cxn modelId="{15CDE57D-6021-42B4-8A26-EF037E92989D}" type="presParOf" srcId="{D3F689C4-6266-442E-9857-F51735F0E195}" destId="{1D407510-E113-4BA4-8FED-33F2B3EB041D}" srcOrd="2" destOrd="0" presId="urn:microsoft.com/office/officeart/2018/2/layout/IconLabelList"/>
    <dgm:cxn modelId="{ABEB3F73-0E9C-419D-9A40-B1E3342C0B72}" type="presParOf" srcId="{176ACBEC-9263-4351-A906-F0E16498BA91}" destId="{679D7348-0DD8-4C74-A9AB-27882B34BE94}" srcOrd="1" destOrd="0" presId="urn:microsoft.com/office/officeart/2018/2/layout/IconLabelList"/>
    <dgm:cxn modelId="{DF7CF69B-B3D1-462C-B155-6761BFE7144B}" type="presParOf" srcId="{176ACBEC-9263-4351-A906-F0E16498BA91}" destId="{42E4F429-DBD1-4F2C-B7AB-443D34D01A6D}" srcOrd="2" destOrd="0" presId="urn:microsoft.com/office/officeart/2018/2/layout/IconLabelList"/>
    <dgm:cxn modelId="{C9FEF5B7-0694-4322-9E18-3B20704BB645}" type="presParOf" srcId="{42E4F429-DBD1-4F2C-B7AB-443D34D01A6D}" destId="{9AA4A7B9-7AC6-4873-A255-6E23962ABF4B}" srcOrd="0" destOrd="0" presId="urn:microsoft.com/office/officeart/2018/2/layout/IconLabelList"/>
    <dgm:cxn modelId="{B9CE99A2-9B79-4E65-9198-8BC97EA1D41F}" type="presParOf" srcId="{42E4F429-DBD1-4F2C-B7AB-443D34D01A6D}" destId="{D581FFC2-6544-4CC3-9219-74F773B6D550}" srcOrd="1" destOrd="0" presId="urn:microsoft.com/office/officeart/2018/2/layout/IconLabelList"/>
    <dgm:cxn modelId="{CE72BE0B-A5FF-409F-B907-DDD491C2A8FC}" type="presParOf" srcId="{42E4F429-DBD1-4F2C-B7AB-443D34D01A6D}" destId="{37696731-35A7-4935-82A4-DF78F1043F1C}" srcOrd="2" destOrd="0" presId="urn:microsoft.com/office/officeart/2018/2/layout/IconLabelList"/>
    <dgm:cxn modelId="{A91BC563-8E2A-4D9F-9D47-36C701619446}" type="presParOf" srcId="{176ACBEC-9263-4351-A906-F0E16498BA91}" destId="{26F0AF5C-305D-4255-A854-FB939971A5DE}" srcOrd="3" destOrd="0" presId="urn:microsoft.com/office/officeart/2018/2/layout/IconLabelList"/>
    <dgm:cxn modelId="{FDE5847E-2151-402F-AB79-4E8F90109565}" type="presParOf" srcId="{176ACBEC-9263-4351-A906-F0E16498BA91}" destId="{FE575C22-5F8B-4837-8E43-8DEE9F3BFD5B}" srcOrd="4" destOrd="0" presId="urn:microsoft.com/office/officeart/2018/2/layout/IconLabelList"/>
    <dgm:cxn modelId="{D0181260-1379-4F9F-AFF7-EF31027CF1CE}" type="presParOf" srcId="{FE575C22-5F8B-4837-8E43-8DEE9F3BFD5B}" destId="{8DFF8665-2CB6-416C-ABA6-D4639DD9DACE}" srcOrd="0" destOrd="0" presId="urn:microsoft.com/office/officeart/2018/2/layout/IconLabelList"/>
    <dgm:cxn modelId="{813A14FE-05F5-4ABB-B456-A47F996A6F26}" type="presParOf" srcId="{FE575C22-5F8B-4837-8E43-8DEE9F3BFD5B}" destId="{0B47F977-4DC4-41B3-9296-31E2F8F34583}" srcOrd="1" destOrd="0" presId="urn:microsoft.com/office/officeart/2018/2/layout/IconLabelList"/>
    <dgm:cxn modelId="{62C7C772-2045-4840-8028-FEB4ABCD4242}" type="presParOf" srcId="{FE575C22-5F8B-4837-8E43-8DEE9F3BFD5B}" destId="{8DFABE93-B38C-4442-B767-D9B54389AFD5}"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C9CB8-F1BB-408E-BD8F-150C1C1D2D41}">
      <dsp:nvSpPr>
        <dsp:cNvPr id="0" name=""/>
        <dsp:cNvSpPr/>
      </dsp:nvSpPr>
      <dsp:spPr>
        <a:xfrm>
          <a:off x="1063980" y="719741"/>
          <a:ext cx="1274535" cy="127453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D407510-E113-4BA4-8FED-33F2B3EB041D}">
      <dsp:nvSpPr>
        <dsp:cNvPr id="0" name=""/>
        <dsp:cNvSpPr/>
      </dsp:nvSpPr>
      <dsp:spPr>
        <a:xfrm>
          <a:off x="285097" y="2346338"/>
          <a:ext cx="28323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n-US" sz="1900" kern="1200" dirty="0"/>
            <a:t>Scott Damerow, Chief of Mechanical Inspection</a:t>
          </a:r>
        </a:p>
      </dsp:txBody>
      <dsp:txXfrm>
        <a:off x="285097" y="2346338"/>
        <a:ext cx="2832300" cy="720000"/>
      </dsp:txXfrm>
    </dsp:sp>
    <dsp:sp modelId="{9AA4A7B9-7AC6-4873-A255-6E23962ABF4B}">
      <dsp:nvSpPr>
        <dsp:cNvPr id="0" name=""/>
        <dsp:cNvSpPr/>
      </dsp:nvSpPr>
      <dsp:spPr>
        <a:xfrm>
          <a:off x="4391932" y="719741"/>
          <a:ext cx="1274535" cy="127453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7696731-35A7-4935-82A4-DF78F1043F1C}">
      <dsp:nvSpPr>
        <dsp:cNvPr id="0" name=""/>
        <dsp:cNvSpPr/>
      </dsp:nvSpPr>
      <dsp:spPr>
        <a:xfrm>
          <a:off x="3613050" y="2346338"/>
          <a:ext cx="28323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n-US" sz="1900" kern="1200" dirty="0"/>
            <a:t>(907) 269-4931</a:t>
          </a:r>
        </a:p>
      </dsp:txBody>
      <dsp:txXfrm>
        <a:off x="3613050" y="2346338"/>
        <a:ext cx="2832300" cy="720000"/>
      </dsp:txXfrm>
    </dsp:sp>
    <dsp:sp modelId="{8DFF8665-2CB6-416C-ABA6-D4639DD9DACE}">
      <dsp:nvSpPr>
        <dsp:cNvPr id="0" name=""/>
        <dsp:cNvSpPr/>
      </dsp:nvSpPr>
      <dsp:spPr>
        <a:xfrm>
          <a:off x="7719885" y="719741"/>
          <a:ext cx="1274535" cy="127453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DFABE93-B38C-4442-B767-D9B54389AFD5}">
      <dsp:nvSpPr>
        <dsp:cNvPr id="0" name=""/>
        <dsp:cNvSpPr/>
      </dsp:nvSpPr>
      <dsp:spPr>
        <a:xfrm>
          <a:off x="6941002" y="2346338"/>
          <a:ext cx="28323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n-US" sz="1900" kern="1200" dirty="0"/>
            <a:t>Scott.Damerow@alaska.gov</a:t>
          </a:r>
        </a:p>
      </dsp:txBody>
      <dsp:txXfrm>
        <a:off x="6941002" y="2346338"/>
        <a:ext cx="28323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5FDD57-D965-415A-A96D-09C9633012D5}" type="datetimeFigureOut">
              <a:rPr lang="en-US" smtClean="0"/>
              <a:t>2/12/2024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32FA3B-96FA-4B90-BE2E-341B61146AD5}" type="slidenum">
              <a:rPr lang="en-US" smtClean="0"/>
              <a:t>‹#›</a:t>
            </a:fld>
            <a:endParaRPr lang="en-US" dirty="0"/>
          </a:p>
        </p:txBody>
      </p:sp>
    </p:spTree>
    <p:extLst>
      <p:ext uri="{BB962C8B-B14F-4D97-AF65-F5344CB8AC3E}">
        <p14:creationId xmlns:p14="http://schemas.microsoft.com/office/powerpoint/2010/main" val="3731356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record, my name is Scott Damerow, Chief of Mechanical Inspection for the Department of Labor and Workforce Development.</a:t>
            </a:r>
          </a:p>
          <a:p>
            <a:endParaRPr lang="en-US" dirty="0"/>
          </a:p>
          <a:p>
            <a:r>
              <a:rPr lang="en-US" dirty="0"/>
              <a:t>Thank you for the opportunity to present this to the committee.</a:t>
            </a:r>
          </a:p>
          <a:p>
            <a:endParaRPr lang="en-US" dirty="0"/>
          </a:p>
          <a:p>
            <a:r>
              <a:rPr lang="en-US" dirty="0"/>
              <a:t>This presentation is for review of current process and I’ll move through it quickly. I welcome questions during the presentation to clarify any of the material.</a:t>
            </a:r>
          </a:p>
          <a:p>
            <a:endParaRPr lang="en-US" dirty="0"/>
          </a:p>
          <a:p>
            <a:r>
              <a:rPr lang="en-US" dirty="0"/>
              <a:t>Mechanical Inspection performs licensing and field enforcement for plumbing and electrical code work.</a:t>
            </a:r>
          </a:p>
          <a:p>
            <a:r>
              <a:rPr lang="en-US" dirty="0"/>
              <a:t>We provide inspections for boilers, unfired pressure vessels, and elevators. </a:t>
            </a:r>
          </a:p>
          <a:p>
            <a:r>
              <a:rPr lang="en-US" dirty="0"/>
              <a:t>We issue certificates of operation for amusement rides and recreational devices.</a:t>
            </a:r>
          </a:p>
          <a:p>
            <a:r>
              <a:rPr lang="en-US" dirty="0"/>
              <a:t>Additionally, we provide licensing services for boiler operators, asbestos abatement, hazardous paint, and explosive handlers.</a:t>
            </a:r>
          </a:p>
          <a:p>
            <a:endParaRPr lang="en-US" dirty="0"/>
          </a:p>
          <a:p>
            <a:r>
              <a:rPr lang="en-US" dirty="0">
                <a:highlight>
                  <a:srgbClr val="FFFF00"/>
                </a:highlight>
              </a:rPr>
              <a:t> ADD BILL NAME/NUMBER AND DATE TO ALL PAGES ONCE ESTABLISHED</a:t>
            </a:r>
          </a:p>
          <a:p>
            <a:endParaRPr lang="en-US" dirty="0"/>
          </a:p>
          <a:p>
            <a:r>
              <a:rPr lang="en-US" b="1" dirty="0"/>
              <a:t>KEY FOR PRESENTER</a:t>
            </a:r>
          </a:p>
          <a:p>
            <a:r>
              <a:rPr lang="en-US" dirty="0">
                <a:highlight>
                  <a:srgbClr val="FFFF00"/>
                </a:highlight>
              </a:rPr>
              <a:t>HIGHLIGHT</a:t>
            </a:r>
            <a:r>
              <a:rPr lang="en-US" dirty="0"/>
              <a:t> = Need to change/edit prior to final publication.</a:t>
            </a:r>
          </a:p>
          <a:p>
            <a:r>
              <a:rPr lang="en-US" dirty="0"/>
              <a:t>[Notes for the presenter. May also be used to answer follow-up questions.]</a:t>
            </a:r>
          </a:p>
        </p:txBody>
      </p:sp>
      <p:sp>
        <p:nvSpPr>
          <p:cNvPr id="4" name="Slide Number Placeholder 3"/>
          <p:cNvSpPr>
            <a:spLocks noGrp="1"/>
          </p:cNvSpPr>
          <p:nvPr>
            <p:ph type="sldNum" sz="quarter" idx="5"/>
          </p:nvPr>
        </p:nvSpPr>
        <p:spPr/>
        <p:txBody>
          <a:bodyPr/>
          <a:lstStyle/>
          <a:p>
            <a:fld id="{5532FA3B-96FA-4B90-BE2E-341B61146AD5}" type="slidenum">
              <a:rPr lang="en-US" smtClean="0"/>
              <a:t>1</a:t>
            </a:fld>
            <a:endParaRPr lang="en-US" dirty="0"/>
          </a:p>
        </p:txBody>
      </p:sp>
    </p:spTree>
    <p:extLst>
      <p:ext uri="{BB962C8B-B14F-4D97-AF65-F5344CB8AC3E}">
        <p14:creationId xmlns:p14="http://schemas.microsoft.com/office/powerpoint/2010/main" val="484909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Mechanical Inspection is seeking methods to remove administrative hurdles to the process of becoming a journeyman.</a:t>
            </a:r>
          </a:p>
          <a:p>
            <a:endParaRPr lang="en-US" dirty="0"/>
          </a:p>
          <a:p>
            <a:r>
              <a:rPr lang="en-US" dirty="0"/>
              <a:t>Many of these will involve upgrades to our IT infrastructure and are being addressed programmatically.</a:t>
            </a:r>
          </a:p>
          <a:p>
            <a:endParaRPr lang="en-US" dirty="0"/>
          </a:p>
          <a:p>
            <a:r>
              <a:rPr lang="en-US" dirty="0"/>
              <a:t>This proposed legislation is focused on the barrier that occurs when a Trainee License is lapsed.</a:t>
            </a:r>
          </a:p>
          <a:p>
            <a:endParaRPr lang="en-US" dirty="0"/>
          </a:p>
          <a:p>
            <a:r>
              <a:rPr lang="en-US" dirty="0"/>
              <a:t>[click to advance in order to highlight the last line]</a:t>
            </a:r>
          </a:p>
        </p:txBody>
      </p:sp>
      <p:sp>
        <p:nvSpPr>
          <p:cNvPr id="4" name="Slide Number Placeholder 3"/>
          <p:cNvSpPr>
            <a:spLocks noGrp="1"/>
          </p:cNvSpPr>
          <p:nvPr>
            <p:ph type="sldNum" sz="quarter" idx="5"/>
          </p:nvPr>
        </p:nvSpPr>
        <p:spPr/>
        <p:txBody>
          <a:bodyPr/>
          <a:lstStyle/>
          <a:p>
            <a:fld id="{5532FA3B-96FA-4B90-BE2E-341B61146AD5}" type="slidenum">
              <a:rPr lang="en-US" smtClean="0"/>
              <a:t>10</a:t>
            </a:fld>
            <a:endParaRPr lang="en-US" dirty="0"/>
          </a:p>
        </p:txBody>
      </p:sp>
    </p:spTree>
    <p:extLst>
      <p:ext uri="{BB962C8B-B14F-4D97-AF65-F5344CB8AC3E}">
        <p14:creationId xmlns:p14="http://schemas.microsoft.com/office/powerpoint/2010/main" val="1715386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last five years, a combined 36,655 days of labor were worked illegally and did not qualify the worker to receive their journey license.</a:t>
            </a:r>
          </a:p>
          <a:p>
            <a:endParaRPr lang="en-US" dirty="0"/>
          </a:p>
          <a:p>
            <a:r>
              <a:rPr lang="en-US" dirty="0"/>
              <a:t>Based on conversations with licensees, we can reasonably assume that work was performed illegally during this time as very few apprentice workers take extended time off to pursue other work in the middle of their apprenticeship. </a:t>
            </a:r>
          </a:p>
          <a:p>
            <a:endParaRPr lang="en-US" dirty="0"/>
          </a:p>
          <a:p>
            <a:r>
              <a:rPr lang="en-US" dirty="0"/>
              <a:t>[This is based on counting days between a renewal and the date of card expiration prior to renewal. It does not account for an expired license that was not renewed, nor time worked where the trainee never had a license.]</a:t>
            </a:r>
          </a:p>
          <a:p>
            <a:endParaRPr lang="en-US" dirty="0"/>
          </a:p>
        </p:txBody>
      </p:sp>
      <p:sp>
        <p:nvSpPr>
          <p:cNvPr id="4" name="Slide Number Placeholder 3"/>
          <p:cNvSpPr>
            <a:spLocks noGrp="1"/>
          </p:cNvSpPr>
          <p:nvPr>
            <p:ph type="sldNum" sz="quarter" idx="5"/>
          </p:nvPr>
        </p:nvSpPr>
        <p:spPr/>
        <p:txBody>
          <a:bodyPr/>
          <a:lstStyle/>
          <a:p>
            <a:fld id="{5532FA3B-96FA-4B90-BE2E-341B61146AD5}" type="slidenum">
              <a:rPr lang="en-US" smtClean="0"/>
              <a:t>11</a:t>
            </a:fld>
            <a:endParaRPr lang="en-US" dirty="0"/>
          </a:p>
        </p:txBody>
      </p:sp>
    </p:spTree>
    <p:extLst>
      <p:ext uri="{BB962C8B-B14F-4D97-AF65-F5344CB8AC3E}">
        <p14:creationId xmlns:p14="http://schemas.microsoft.com/office/powerpoint/2010/main" val="26755927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Renewal of a Trainee license has no requirement other than paying a fee.</a:t>
            </a:r>
          </a:p>
          <a:p>
            <a:endParaRPr lang="en-US" dirty="0"/>
          </a:p>
          <a:p>
            <a:r>
              <a:rPr lang="en-US" dirty="0"/>
              <a:t>Increasing the duration of this license has no adverse impact on the trainee.</a:t>
            </a:r>
          </a:p>
        </p:txBody>
      </p:sp>
      <p:sp>
        <p:nvSpPr>
          <p:cNvPr id="4" name="Slide Number Placeholder 3"/>
          <p:cNvSpPr>
            <a:spLocks noGrp="1"/>
          </p:cNvSpPr>
          <p:nvPr>
            <p:ph type="sldNum" sz="quarter" idx="5"/>
          </p:nvPr>
        </p:nvSpPr>
        <p:spPr/>
        <p:txBody>
          <a:bodyPr/>
          <a:lstStyle/>
          <a:p>
            <a:fld id="{5532FA3B-96FA-4B90-BE2E-341B61146AD5}" type="slidenum">
              <a:rPr lang="en-US" smtClean="0"/>
              <a:t>12</a:t>
            </a:fld>
            <a:endParaRPr lang="en-US" dirty="0"/>
          </a:p>
        </p:txBody>
      </p:sp>
    </p:spTree>
    <p:extLst>
      <p:ext uri="{BB962C8B-B14F-4D97-AF65-F5344CB8AC3E}">
        <p14:creationId xmlns:p14="http://schemas.microsoft.com/office/powerpoint/2010/main" val="34949331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proposed legislation would have a significant impact on licensure.</a:t>
            </a:r>
          </a:p>
          <a:p>
            <a:endParaRPr lang="en-US" dirty="0"/>
          </a:p>
          <a:p>
            <a:r>
              <a:rPr lang="en-US" dirty="0"/>
              <a:t>These changes would provide a simpler and cheaper process for trainees during their four-year apprenticeship.</a:t>
            </a:r>
          </a:p>
          <a:p>
            <a:endParaRPr lang="en-US" dirty="0"/>
          </a:p>
          <a:p>
            <a:r>
              <a:rPr lang="en-US" dirty="0"/>
              <a:t>Most significantly, these changes would provide a safety net for apprentice workers where they are not penalized if they or their employer forgets to send them back to Mechanical Inspection for a license renewal. Lapsed Trainee licenses are costly for both the employer and the worker.</a:t>
            </a:r>
          </a:p>
          <a:p>
            <a:endParaRPr lang="en-US" dirty="0"/>
          </a:p>
          <a:p>
            <a:r>
              <a:rPr lang="en-US" dirty="0"/>
              <a:t>If we can remove barriers in the process, the plumbing and electrical trades will be a more desirable option for Alaskans and we will be better prepared to have local workers take advantage of new projects in the future.</a:t>
            </a:r>
          </a:p>
          <a:p>
            <a:endParaRPr lang="en-US" dirty="0"/>
          </a:p>
          <a:p>
            <a:r>
              <a:rPr lang="en-US" dirty="0"/>
              <a:t>The proposed legislation would take effect on July 1</a:t>
            </a:r>
            <a:r>
              <a:rPr lang="en-US" baseline="30000" dirty="0"/>
              <a:t>st</a:t>
            </a:r>
            <a:r>
              <a:rPr lang="en-US" dirty="0"/>
              <a:t>, 2024. Trainee licenses that are valid on this date may be extended at no charge to be effective for six years from the original date of issue. This will ensure that all existing trainees benefit </a:t>
            </a:r>
            <a:r>
              <a:rPr lang="en-US"/>
              <a:t>from this change.</a:t>
            </a:r>
            <a:endParaRPr lang="en-US" dirty="0"/>
          </a:p>
        </p:txBody>
      </p:sp>
      <p:sp>
        <p:nvSpPr>
          <p:cNvPr id="4" name="Slide Number Placeholder 3"/>
          <p:cNvSpPr>
            <a:spLocks noGrp="1"/>
          </p:cNvSpPr>
          <p:nvPr>
            <p:ph type="sldNum" sz="quarter" idx="5"/>
          </p:nvPr>
        </p:nvSpPr>
        <p:spPr/>
        <p:txBody>
          <a:bodyPr/>
          <a:lstStyle/>
          <a:p>
            <a:fld id="{5532FA3B-96FA-4B90-BE2E-341B61146AD5}" type="slidenum">
              <a:rPr lang="en-US" smtClean="0"/>
              <a:t>13</a:t>
            </a:fld>
            <a:endParaRPr lang="en-US" dirty="0"/>
          </a:p>
        </p:txBody>
      </p:sp>
    </p:spTree>
    <p:extLst>
      <p:ext uri="{BB962C8B-B14F-4D97-AF65-F5344CB8AC3E}">
        <p14:creationId xmlns:p14="http://schemas.microsoft.com/office/powerpoint/2010/main" val="462500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result of the fee change will provide Mechanical Inspection an estimated $105,000 in receipts annually.</a:t>
            </a:r>
          </a:p>
          <a:p>
            <a:endParaRPr lang="en-US" dirty="0"/>
          </a:p>
          <a:p>
            <a:r>
              <a:rPr lang="en-US" dirty="0"/>
              <a:t>	[$164.5 – $58.75 = $105.75]</a:t>
            </a:r>
          </a:p>
          <a:p>
            <a:r>
              <a:rPr lang="en-US" dirty="0"/>
              <a:t>	[Estimation is based on past data]</a:t>
            </a:r>
          </a:p>
          <a:p>
            <a:endParaRPr lang="en-US" dirty="0"/>
          </a:p>
          <a:p>
            <a:r>
              <a:rPr lang="en-US" dirty="0"/>
              <a:t>Worker salary for a trainee is approximately half the salary of a journey-worker.</a:t>
            </a:r>
          </a:p>
          <a:p>
            <a:endParaRPr lang="en-US" dirty="0"/>
          </a:p>
          <a:p>
            <a:r>
              <a:rPr lang="en-US" dirty="0"/>
              <a:t>It’s important to consider that many trainees are young and have to consider the cost of licensing when choosing a career. By shifting the fees to better-paid workers, we should see an increase in the number of trainees. This increase, while a bitter pill, is not expected to decrease the number or journey-level workers.</a:t>
            </a:r>
          </a:p>
        </p:txBody>
      </p:sp>
      <p:sp>
        <p:nvSpPr>
          <p:cNvPr id="4" name="Slide Number Placeholder 3"/>
          <p:cNvSpPr>
            <a:spLocks noGrp="1"/>
          </p:cNvSpPr>
          <p:nvPr>
            <p:ph type="sldNum" sz="quarter" idx="5"/>
          </p:nvPr>
        </p:nvSpPr>
        <p:spPr/>
        <p:txBody>
          <a:bodyPr/>
          <a:lstStyle/>
          <a:p>
            <a:fld id="{5532FA3B-96FA-4B90-BE2E-341B61146AD5}" type="slidenum">
              <a:rPr lang="en-US" smtClean="0"/>
              <a:t>14</a:t>
            </a:fld>
            <a:endParaRPr lang="en-US" dirty="0"/>
          </a:p>
        </p:txBody>
      </p:sp>
    </p:spTree>
    <p:extLst>
      <p:ext uri="{BB962C8B-B14F-4D97-AF65-F5344CB8AC3E}">
        <p14:creationId xmlns:p14="http://schemas.microsoft.com/office/powerpoint/2010/main" val="32342690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fee increase was determined by using the Consumer Price Index to help set a target.</a:t>
            </a:r>
          </a:p>
          <a:p>
            <a:endParaRPr lang="en-US" dirty="0"/>
          </a:p>
          <a:p>
            <a:r>
              <a:rPr lang="en-US" dirty="0"/>
              <a:t>This would not make up for the seventeen years running in a deficit but would help to ensure that licensing and enforcement continue to remain funded in the future.</a:t>
            </a:r>
          </a:p>
        </p:txBody>
      </p:sp>
      <p:sp>
        <p:nvSpPr>
          <p:cNvPr id="4" name="Slide Number Placeholder 3"/>
          <p:cNvSpPr>
            <a:spLocks noGrp="1"/>
          </p:cNvSpPr>
          <p:nvPr>
            <p:ph type="sldNum" sz="quarter" idx="5"/>
          </p:nvPr>
        </p:nvSpPr>
        <p:spPr/>
        <p:txBody>
          <a:bodyPr/>
          <a:lstStyle/>
          <a:p>
            <a:fld id="{5532FA3B-96FA-4B90-BE2E-341B61146AD5}" type="slidenum">
              <a:rPr lang="en-US" smtClean="0"/>
              <a:t>15</a:t>
            </a:fld>
            <a:endParaRPr lang="en-US" dirty="0"/>
          </a:p>
        </p:txBody>
      </p:sp>
    </p:spTree>
    <p:extLst>
      <p:ext uri="{BB962C8B-B14F-4D97-AF65-F5344CB8AC3E}">
        <p14:creationId xmlns:p14="http://schemas.microsoft.com/office/powerpoint/2010/main" val="34406835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time.</a:t>
            </a:r>
          </a:p>
        </p:txBody>
      </p:sp>
      <p:sp>
        <p:nvSpPr>
          <p:cNvPr id="4" name="Slide Number Placeholder 3"/>
          <p:cNvSpPr>
            <a:spLocks noGrp="1"/>
          </p:cNvSpPr>
          <p:nvPr>
            <p:ph type="sldNum" sz="quarter" idx="5"/>
          </p:nvPr>
        </p:nvSpPr>
        <p:spPr/>
        <p:txBody>
          <a:bodyPr/>
          <a:lstStyle/>
          <a:p>
            <a:fld id="{5532FA3B-96FA-4B90-BE2E-341B61146AD5}" type="slidenum">
              <a:rPr lang="en-US" smtClean="0"/>
              <a:t>16</a:t>
            </a:fld>
            <a:endParaRPr lang="en-US" dirty="0"/>
          </a:p>
        </p:txBody>
      </p:sp>
    </p:spTree>
    <p:extLst>
      <p:ext uri="{BB962C8B-B14F-4D97-AF65-F5344CB8AC3E}">
        <p14:creationId xmlns:p14="http://schemas.microsoft.com/office/powerpoint/2010/main" val="1229215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proposed legislation would extend the length of a Trainee Certificate of Fitness to be six years – enough to cover the full apprenticeship program.</a:t>
            </a:r>
          </a:p>
          <a:p>
            <a:endParaRPr lang="en-US" dirty="0"/>
          </a:p>
          <a:p>
            <a:r>
              <a:rPr lang="en-US" dirty="0"/>
              <a:t>The proposal would also include a fee increase for other plumbing and electrical trade licenses. This fee has not changed since 2006 and is required at this time to offset the expected loss in receipt revenue from the extension of Trainee licenses.</a:t>
            </a:r>
          </a:p>
        </p:txBody>
      </p:sp>
      <p:sp>
        <p:nvSpPr>
          <p:cNvPr id="4" name="Slide Number Placeholder 3"/>
          <p:cNvSpPr>
            <a:spLocks noGrp="1"/>
          </p:cNvSpPr>
          <p:nvPr>
            <p:ph type="sldNum" sz="quarter" idx="5"/>
          </p:nvPr>
        </p:nvSpPr>
        <p:spPr/>
        <p:txBody>
          <a:bodyPr/>
          <a:lstStyle/>
          <a:p>
            <a:fld id="{5532FA3B-96FA-4B90-BE2E-341B61146AD5}" type="slidenum">
              <a:rPr lang="en-US" smtClean="0"/>
              <a:t>2</a:t>
            </a:fld>
            <a:endParaRPr lang="en-US" dirty="0"/>
          </a:p>
        </p:txBody>
      </p:sp>
    </p:spTree>
    <p:extLst>
      <p:ext uri="{BB962C8B-B14F-4D97-AF65-F5344CB8AC3E}">
        <p14:creationId xmlns:p14="http://schemas.microsoft.com/office/powerpoint/2010/main" val="787106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Trainees currently have a high number of lapsed days.</a:t>
            </a:r>
          </a:p>
          <a:p>
            <a:endParaRPr lang="en-US" dirty="0"/>
          </a:p>
          <a:p>
            <a:r>
              <a:rPr lang="en-US" dirty="0"/>
              <a:t>A refer to a lapse as a period of time where the licensee does not maintain a current Certificate of Fitness to perform code work.</a:t>
            </a:r>
          </a:p>
          <a:p>
            <a:endParaRPr lang="en-US" dirty="0"/>
          </a:p>
          <a:p>
            <a:r>
              <a:rPr lang="en-US" dirty="0"/>
              <a:t>As code work is required to advance to the journey-level in the trade, a lapsed license is a major setback in working towards advancement. Any lapsed day requires the trainee to re-work the qualifying hours, delaying their progress.</a:t>
            </a:r>
          </a:p>
        </p:txBody>
      </p:sp>
      <p:sp>
        <p:nvSpPr>
          <p:cNvPr id="4" name="Slide Number Placeholder 3"/>
          <p:cNvSpPr>
            <a:spLocks noGrp="1"/>
          </p:cNvSpPr>
          <p:nvPr>
            <p:ph type="sldNum" sz="quarter" idx="5"/>
          </p:nvPr>
        </p:nvSpPr>
        <p:spPr/>
        <p:txBody>
          <a:bodyPr/>
          <a:lstStyle/>
          <a:p>
            <a:fld id="{5532FA3B-96FA-4B90-BE2E-341B61146AD5}" type="slidenum">
              <a:rPr lang="en-US" smtClean="0"/>
              <a:t>3</a:t>
            </a:fld>
            <a:endParaRPr lang="en-US" dirty="0"/>
          </a:p>
        </p:txBody>
      </p:sp>
    </p:spTree>
    <p:extLst>
      <p:ext uri="{BB962C8B-B14F-4D97-AF65-F5344CB8AC3E}">
        <p14:creationId xmlns:p14="http://schemas.microsoft.com/office/powerpoint/2010/main" val="1016219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breakdown of the current licenses by type at the beginning of 2024.</a:t>
            </a:r>
          </a:p>
          <a:p>
            <a:endParaRPr lang="en-US" dirty="0"/>
          </a:p>
          <a:p>
            <a:r>
              <a:rPr lang="en-US" dirty="0"/>
              <a:t>Electrical and Plumbing licenses account for approximately 80% of our licensing activity.</a:t>
            </a:r>
          </a:p>
        </p:txBody>
      </p:sp>
      <p:sp>
        <p:nvSpPr>
          <p:cNvPr id="4" name="Slide Number Placeholder 3"/>
          <p:cNvSpPr>
            <a:spLocks noGrp="1"/>
          </p:cNvSpPr>
          <p:nvPr>
            <p:ph type="sldNum" sz="quarter" idx="5"/>
          </p:nvPr>
        </p:nvSpPr>
        <p:spPr/>
        <p:txBody>
          <a:bodyPr/>
          <a:lstStyle/>
          <a:p>
            <a:fld id="{5532FA3B-96FA-4B90-BE2E-341B61146AD5}" type="slidenum">
              <a:rPr lang="en-US" smtClean="0"/>
              <a:t>4</a:t>
            </a:fld>
            <a:endParaRPr lang="en-US" dirty="0"/>
          </a:p>
        </p:txBody>
      </p:sp>
    </p:spTree>
    <p:extLst>
      <p:ext uri="{BB962C8B-B14F-4D97-AF65-F5344CB8AC3E}">
        <p14:creationId xmlns:p14="http://schemas.microsoft.com/office/powerpoint/2010/main" val="149161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licenses issues each year by type.</a:t>
            </a:r>
          </a:p>
          <a:p>
            <a:endParaRPr lang="en-US" dirty="0"/>
          </a:p>
          <a:p>
            <a:r>
              <a:rPr lang="en-US" dirty="0"/>
              <a:t>[This does not include renewals.]</a:t>
            </a:r>
          </a:p>
          <a:p>
            <a:endParaRPr lang="en-US" dirty="0"/>
          </a:p>
          <a:p>
            <a:r>
              <a:rPr lang="en-US" dirty="0"/>
              <a:t>The upward trends in electrical and plumbing licenses are encouraging but do not reflect the whole picture.</a:t>
            </a:r>
          </a:p>
        </p:txBody>
      </p:sp>
      <p:sp>
        <p:nvSpPr>
          <p:cNvPr id="4" name="Slide Number Placeholder 3"/>
          <p:cNvSpPr>
            <a:spLocks noGrp="1"/>
          </p:cNvSpPr>
          <p:nvPr>
            <p:ph type="sldNum" sz="quarter" idx="5"/>
          </p:nvPr>
        </p:nvSpPr>
        <p:spPr/>
        <p:txBody>
          <a:bodyPr/>
          <a:lstStyle/>
          <a:p>
            <a:fld id="{5532FA3B-96FA-4B90-BE2E-341B61146AD5}" type="slidenum">
              <a:rPr lang="en-US" smtClean="0"/>
              <a:t>5</a:t>
            </a:fld>
            <a:endParaRPr lang="en-US" dirty="0"/>
          </a:p>
        </p:txBody>
      </p:sp>
    </p:spTree>
    <p:extLst>
      <p:ext uri="{BB962C8B-B14F-4D97-AF65-F5344CB8AC3E}">
        <p14:creationId xmlns:p14="http://schemas.microsoft.com/office/powerpoint/2010/main" val="2011050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Plumber Journeyman license holders have been on a steady slow decline for the last five years.</a:t>
            </a:r>
          </a:p>
          <a:p>
            <a:endParaRPr lang="en-US" dirty="0"/>
          </a:p>
          <a:p>
            <a:r>
              <a:rPr lang="en-US" dirty="0"/>
              <a:t>This decrease is in spite of an increasing number of new licensees, indicating that more workers are leaving the profession than are entering.</a:t>
            </a:r>
          </a:p>
          <a:p>
            <a:endParaRPr lang="en-US" dirty="0"/>
          </a:p>
          <a:p>
            <a:r>
              <a:rPr lang="en-US" dirty="0"/>
              <a:t>Trainees have seen a slight increase.</a:t>
            </a:r>
          </a:p>
          <a:p>
            <a:endParaRPr lang="en-US" dirty="0"/>
          </a:p>
        </p:txBody>
      </p:sp>
      <p:sp>
        <p:nvSpPr>
          <p:cNvPr id="4" name="Slide Number Placeholder 3"/>
          <p:cNvSpPr>
            <a:spLocks noGrp="1"/>
          </p:cNvSpPr>
          <p:nvPr>
            <p:ph type="sldNum" sz="quarter" idx="5"/>
          </p:nvPr>
        </p:nvSpPr>
        <p:spPr/>
        <p:txBody>
          <a:bodyPr/>
          <a:lstStyle/>
          <a:p>
            <a:fld id="{5532FA3B-96FA-4B90-BE2E-341B61146AD5}" type="slidenum">
              <a:rPr lang="en-US" smtClean="0"/>
              <a:t>6</a:t>
            </a:fld>
            <a:endParaRPr lang="en-US" dirty="0"/>
          </a:p>
        </p:txBody>
      </p:sp>
    </p:spTree>
    <p:extLst>
      <p:ext uri="{BB962C8B-B14F-4D97-AF65-F5344CB8AC3E}">
        <p14:creationId xmlns:p14="http://schemas.microsoft.com/office/powerpoint/2010/main" val="518070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Electrical Journeyman license holders have been on a steady slow decline for the last five years. This is a similar trend to what we see in the plumbing trade.</a:t>
            </a:r>
          </a:p>
          <a:p>
            <a:endParaRPr lang="en-US" dirty="0"/>
          </a:p>
          <a:p>
            <a:r>
              <a:rPr lang="en-US" dirty="0"/>
              <a:t>Trainees have seen a slight increase.</a:t>
            </a:r>
          </a:p>
          <a:p>
            <a:endParaRPr lang="en-US" dirty="0"/>
          </a:p>
          <a:p>
            <a:r>
              <a:rPr lang="en-US" dirty="0"/>
              <a:t>Mechanical Inspection is working to find ways to increase the number of trainees in order to eventually see a rising number of journey-level workers that can support current and future projects in Alaska.</a:t>
            </a:r>
          </a:p>
        </p:txBody>
      </p:sp>
      <p:sp>
        <p:nvSpPr>
          <p:cNvPr id="4" name="Slide Number Placeholder 3"/>
          <p:cNvSpPr>
            <a:spLocks noGrp="1"/>
          </p:cNvSpPr>
          <p:nvPr>
            <p:ph type="sldNum" sz="quarter" idx="5"/>
          </p:nvPr>
        </p:nvSpPr>
        <p:spPr/>
        <p:txBody>
          <a:bodyPr/>
          <a:lstStyle/>
          <a:p>
            <a:fld id="{5532FA3B-96FA-4B90-BE2E-341B61146AD5}" type="slidenum">
              <a:rPr lang="en-US" smtClean="0"/>
              <a:t>7</a:t>
            </a:fld>
            <a:endParaRPr lang="en-US" dirty="0"/>
          </a:p>
        </p:txBody>
      </p:sp>
    </p:spTree>
    <p:extLst>
      <p:ext uri="{BB962C8B-B14F-4D97-AF65-F5344CB8AC3E}">
        <p14:creationId xmlns:p14="http://schemas.microsoft.com/office/powerpoint/2010/main" val="3006052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other licenses that Mechanical Inspection issues.</a:t>
            </a:r>
          </a:p>
          <a:p>
            <a:endParaRPr lang="en-US" dirty="0"/>
          </a:p>
          <a:p>
            <a:r>
              <a:rPr lang="en-US" dirty="0"/>
              <a:t>There are notable downward trends in three areas:</a:t>
            </a:r>
          </a:p>
          <a:p>
            <a:endParaRPr lang="en-US" dirty="0"/>
          </a:p>
          <a:p>
            <a:r>
              <a:rPr lang="en-US" dirty="0"/>
              <a:t>Asbestos Abatement – With no new asbestos installs since 1984, it is expected that the need for remediation (and the associated licensing) will continue to decrease.</a:t>
            </a:r>
          </a:p>
          <a:p>
            <a:endParaRPr lang="en-US" dirty="0"/>
          </a:p>
          <a:p>
            <a:r>
              <a:rPr lang="en-US" dirty="0"/>
              <a:t>Hazardous Paint – Within this period, it was determined that only Professional Painters require this license. As a result, fewer licenses are required.</a:t>
            </a:r>
          </a:p>
          <a:p>
            <a:endParaRPr lang="en-US" dirty="0"/>
          </a:p>
          <a:p>
            <a:r>
              <a:rPr lang="en-US" dirty="0"/>
              <a:t>Boiler Operator classes I-IV – This license is optional as we have no enforcement authority to require it. This is issued at the request of employers who use these licenses to qualify for outside programs. [insurance, etc.]</a:t>
            </a:r>
          </a:p>
        </p:txBody>
      </p:sp>
      <p:sp>
        <p:nvSpPr>
          <p:cNvPr id="4" name="Slide Number Placeholder 3"/>
          <p:cNvSpPr>
            <a:spLocks noGrp="1"/>
          </p:cNvSpPr>
          <p:nvPr>
            <p:ph type="sldNum" sz="quarter" idx="5"/>
          </p:nvPr>
        </p:nvSpPr>
        <p:spPr/>
        <p:txBody>
          <a:bodyPr/>
          <a:lstStyle/>
          <a:p>
            <a:fld id="{5532FA3B-96FA-4B90-BE2E-341B61146AD5}" type="slidenum">
              <a:rPr lang="en-US" smtClean="0"/>
              <a:t>8</a:t>
            </a:fld>
            <a:endParaRPr lang="en-US" dirty="0"/>
          </a:p>
        </p:txBody>
      </p:sp>
    </p:spTree>
    <p:extLst>
      <p:ext uri="{BB962C8B-B14F-4D97-AF65-F5344CB8AC3E}">
        <p14:creationId xmlns:p14="http://schemas.microsoft.com/office/powerpoint/2010/main" val="3548076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Plumbing and Electrical licenses have similar requirements at the journeyman level.</a:t>
            </a:r>
          </a:p>
        </p:txBody>
      </p:sp>
      <p:sp>
        <p:nvSpPr>
          <p:cNvPr id="4" name="Slide Number Placeholder 3"/>
          <p:cNvSpPr>
            <a:spLocks noGrp="1"/>
          </p:cNvSpPr>
          <p:nvPr>
            <p:ph type="sldNum" sz="quarter" idx="5"/>
          </p:nvPr>
        </p:nvSpPr>
        <p:spPr/>
        <p:txBody>
          <a:bodyPr/>
          <a:lstStyle/>
          <a:p>
            <a:fld id="{5532FA3B-96FA-4B90-BE2E-341B61146AD5}" type="slidenum">
              <a:rPr lang="en-US" smtClean="0"/>
              <a:t>9</a:t>
            </a:fld>
            <a:endParaRPr lang="en-US" dirty="0"/>
          </a:p>
        </p:txBody>
      </p:sp>
    </p:spTree>
    <p:extLst>
      <p:ext uri="{BB962C8B-B14F-4D97-AF65-F5344CB8AC3E}">
        <p14:creationId xmlns:p14="http://schemas.microsoft.com/office/powerpoint/2010/main" val="1826772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741BE3-27DA-4BB0-84E3-0B307AE4CB47}" type="datetime4">
              <a:rPr lang="en-US" smtClean="0"/>
              <a:t>February 12, 2024</a:t>
            </a:fld>
            <a:endParaRPr lang="en-US" dirty="0"/>
          </a:p>
        </p:txBody>
      </p:sp>
      <p:sp>
        <p:nvSpPr>
          <p:cNvPr id="5" name="Footer Placeholder 4"/>
          <p:cNvSpPr>
            <a:spLocks noGrp="1"/>
          </p:cNvSpPr>
          <p:nvPr>
            <p:ph type="ftr" sz="quarter" idx="11"/>
          </p:nvPr>
        </p:nvSpPr>
        <p:spPr/>
        <p:txBody>
          <a:bodyPr/>
          <a:lstStyle/>
          <a:p>
            <a:r>
              <a:rPr lang="en-US" dirty="0"/>
              <a:t>State of Alaska, Office of Management and Budget</a:t>
            </a:r>
          </a:p>
        </p:txBody>
      </p:sp>
      <p:sp>
        <p:nvSpPr>
          <p:cNvPr id="6" name="Slide Number Placeholder 5"/>
          <p:cNvSpPr>
            <a:spLocks noGrp="1"/>
          </p:cNvSpPr>
          <p:nvPr>
            <p:ph type="sldNum" sz="quarter" idx="12"/>
          </p:nvPr>
        </p:nvSpPr>
        <p:spPr/>
        <p:txBody>
          <a:bodyPr/>
          <a:lstStyle/>
          <a:p>
            <a:fld id="{08AB70BE-1769-45B8-85A6-0C837432C7E6}"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3928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5BB723-00FE-4B3A-8F9B-C6035ABD9B68}" type="datetime4">
              <a:rPr lang="en-US" smtClean="0"/>
              <a:t>February 12, 2024</a:t>
            </a:fld>
            <a:endParaRPr lang="en-US" dirty="0"/>
          </a:p>
        </p:txBody>
      </p:sp>
      <p:sp>
        <p:nvSpPr>
          <p:cNvPr id="5" name="Footer Placeholder 4"/>
          <p:cNvSpPr>
            <a:spLocks noGrp="1"/>
          </p:cNvSpPr>
          <p:nvPr>
            <p:ph type="ftr" sz="quarter" idx="11"/>
          </p:nvPr>
        </p:nvSpPr>
        <p:spPr/>
        <p:txBody>
          <a:bodyPr/>
          <a:lstStyle/>
          <a:p>
            <a:r>
              <a:rPr lang="en-US" dirty="0"/>
              <a:t>State of Alaska, Office of Management and Budget</a:t>
            </a:r>
          </a:p>
        </p:txBody>
      </p:sp>
      <p:sp>
        <p:nvSpPr>
          <p:cNvPr id="6" name="Slide Number Placeholder 5"/>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2656825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3386E-4CF8-4658-9645-929D84BA5AD5}" type="datetime4">
              <a:rPr lang="en-US" smtClean="0"/>
              <a:t>February 12, 2024</a:t>
            </a:fld>
            <a:endParaRPr lang="en-US" dirty="0"/>
          </a:p>
        </p:txBody>
      </p:sp>
      <p:sp>
        <p:nvSpPr>
          <p:cNvPr id="5" name="Footer Placeholder 4"/>
          <p:cNvSpPr>
            <a:spLocks noGrp="1"/>
          </p:cNvSpPr>
          <p:nvPr>
            <p:ph type="ftr" sz="quarter" idx="11"/>
          </p:nvPr>
        </p:nvSpPr>
        <p:spPr/>
        <p:txBody>
          <a:bodyPr/>
          <a:lstStyle/>
          <a:p>
            <a:r>
              <a:rPr lang="en-US" dirty="0"/>
              <a:t>State of Alaska, Office of Management and Budget</a:t>
            </a:r>
          </a:p>
        </p:txBody>
      </p:sp>
      <p:sp>
        <p:nvSpPr>
          <p:cNvPr id="6" name="Slide Number Placeholder 5"/>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70246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28F98B-060A-4B5A-AEBE-34A944A0B395}" type="datetime4">
              <a:rPr lang="en-US" smtClean="0"/>
              <a:t>February 12, 2024</a:t>
            </a:fld>
            <a:endParaRPr lang="en-US" dirty="0"/>
          </a:p>
        </p:txBody>
      </p:sp>
      <p:sp>
        <p:nvSpPr>
          <p:cNvPr id="5" name="Footer Placeholder 4"/>
          <p:cNvSpPr>
            <a:spLocks noGrp="1"/>
          </p:cNvSpPr>
          <p:nvPr>
            <p:ph type="ftr" sz="quarter" idx="11"/>
          </p:nvPr>
        </p:nvSpPr>
        <p:spPr/>
        <p:txBody>
          <a:bodyPr/>
          <a:lstStyle/>
          <a:p>
            <a:r>
              <a:rPr lang="en-US" dirty="0"/>
              <a:t>State of Alaska, Office of Management and Budget</a:t>
            </a:r>
          </a:p>
        </p:txBody>
      </p:sp>
      <p:sp>
        <p:nvSpPr>
          <p:cNvPr id="6" name="Slide Number Placeholder 5"/>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251323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87A6BB-47D6-41A8-A326-A9CCF2AED05D}" type="datetime4">
              <a:rPr lang="en-US" smtClean="0"/>
              <a:t>February 12, 2024</a:t>
            </a:fld>
            <a:endParaRPr lang="en-US" dirty="0"/>
          </a:p>
        </p:txBody>
      </p:sp>
      <p:sp>
        <p:nvSpPr>
          <p:cNvPr id="5" name="Footer Placeholder 4"/>
          <p:cNvSpPr>
            <a:spLocks noGrp="1"/>
          </p:cNvSpPr>
          <p:nvPr>
            <p:ph type="ftr" sz="quarter" idx="11"/>
          </p:nvPr>
        </p:nvSpPr>
        <p:spPr/>
        <p:txBody>
          <a:bodyPr/>
          <a:lstStyle/>
          <a:p>
            <a:r>
              <a:rPr lang="en-US" dirty="0"/>
              <a:t>State of Alaska, Office of Management and Budget</a:t>
            </a:r>
          </a:p>
        </p:txBody>
      </p:sp>
      <p:sp>
        <p:nvSpPr>
          <p:cNvPr id="6" name="Slide Number Placeholder 5"/>
          <p:cNvSpPr>
            <a:spLocks noGrp="1"/>
          </p:cNvSpPr>
          <p:nvPr>
            <p:ph type="sldNum" sz="quarter" idx="12"/>
          </p:nvPr>
        </p:nvSpPr>
        <p:spPr/>
        <p:txBody>
          <a:bodyPr/>
          <a:lstStyle/>
          <a:p>
            <a:fld id="{08AB70BE-1769-45B8-85A6-0C837432C7E6}"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0564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F022FB-AFD4-4861-B775-0C994CE70012}" type="datetime4">
              <a:rPr lang="en-US" smtClean="0"/>
              <a:t>February 12, 2024</a:t>
            </a:fld>
            <a:endParaRPr lang="en-US" dirty="0"/>
          </a:p>
        </p:txBody>
      </p:sp>
      <p:sp>
        <p:nvSpPr>
          <p:cNvPr id="6" name="Footer Placeholder 5"/>
          <p:cNvSpPr>
            <a:spLocks noGrp="1"/>
          </p:cNvSpPr>
          <p:nvPr>
            <p:ph type="ftr" sz="quarter" idx="11"/>
          </p:nvPr>
        </p:nvSpPr>
        <p:spPr/>
        <p:txBody>
          <a:bodyPr/>
          <a:lstStyle/>
          <a:p>
            <a:r>
              <a:rPr lang="en-US" dirty="0"/>
              <a:t>State of Alaska, Office of Management and Budget</a:t>
            </a:r>
          </a:p>
        </p:txBody>
      </p:sp>
      <p:sp>
        <p:nvSpPr>
          <p:cNvPr id="7" name="Slide Number Placeholder 6"/>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1271609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2A15E5-06B4-42FC-988B-FCD4018F4265}" type="datetime4">
              <a:rPr lang="en-US" smtClean="0"/>
              <a:t>February 12, 2024</a:t>
            </a:fld>
            <a:endParaRPr lang="en-US" dirty="0"/>
          </a:p>
        </p:txBody>
      </p:sp>
      <p:sp>
        <p:nvSpPr>
          <p:cNvPr id="8" name="Footer Placeholder 7"/>
          <p:cNvSpPr>
            <a:spLocks noGrp="1"/>
          </p:cNvSpPr>
          <p:nvPr>
            <p:ph type="ftr" sz="quarter" idx="11"/>
          </p:nvPr>
        </p:nvSpPr>
        <p:spPr/>
        <p:txBody>
          <a:bodyPr/>
          <a:lstStyle/>
          <a:p>
            <a:r>
              <a:rPr lang="en-US" dirty="0"/>
              <a:t>State of Alaska, Office of Management and Budget</a:t>
            </a:r>
          </a:p>
        </p:txBody>
      </p:sp>
      <p:sp>
        <p:nvSpPr>
          <p:cNvPr id="9" name="Slide Number Placeholder 8"/>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1319190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B7C37B-65C4-49D0-898F-9CB2831BB602}" type="datetime4">
              <a:rPr lang="en-US" smtClean="0"/>
              <a:t>February 12, 2024</a:t>
            </a:fld>
            <a:endParaRPr lang="en-US" dirty="0"/>
          </a:p>
        </p:txBody>
      </p:sp>
      <p:sp>
        <p:nvSpPr>
          <p:cNvPr id="4" name="Footer Placeholder 3"/>
          <p:cNvSpPr>
            <a:spLocks noGrp="1"/>
          </p:cNvSpPr>
          <p:nvPr>
            <p:ph type="ftr" sz="quarter" idx="11"/>
          </p:nvPr>
        </p:nvSpPr>
        <p:spPr/>
        <p:txBody>
          <a:bodyPr/>
          <a:lstStyle/>
          <a:p>
            <a:r>
              <a:rPr lang="en-US" dirty="0"/>
              <a:t>State of Alaska, Office of Management and Budget</a:t>
            </a:r>
          </a:p>
        </p:txBody>
      </p:sp>
      <p:sp>
        <p:nvSpPr>
          <p:cNvPr id="5" name="Slide Number Placeholder 4"/>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115878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99703B9-520F-4038-82D9-C41E9B473988}" type="datetime4">
              <a:rPr lang="en-US" smtClean="0"/>
              <a:t>February 12, 2024</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dirty="0"/>
              <a:t>State of Alaska, Office of Management and Budget</a:t>
            </a:r>
          </a:p>
        </p:txBody>
      </p:sp>
      <p:sp>
        <p:nvSpPr>
          <p:cNvPr id="9" name="Slide Number Placeholder 8"/>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2399501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1D49A85-2C9E-423A-B21D-759A567217B9}" type="datetime4">
              <a:rPr lang="en-US" smtClean="0"/>
              <a:t>February 12, 2024</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a:t>State of Alaska, Office of Management and Budget</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8AB70BE-1769-45B8-85A6-0C837432C7E6}" type="slidenum">
              <a:rPr lang="en-US" smtClean="0"/>
              <a:t>‹#›</a:t>
            </a:fld>
            <a:endParaRPr lang="en-US" dirty="0"/>
          </a:p>
        </p:txBody>
      </p:sp>
    </p:spTree>
    <p:extLst>
      <p:ext uri="{BB962C8B-B14F-4D97-AF65-F5344CB8AC3E}">
        <p14:creationId xmlns:p14="http://schemas.microsoft.com/office/powerpoint/2010/main" val="203551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35E6499-EF3B-4008-BC22-40913296D666}" type="datetime4">
              <a:rPr lang="en-US" smtClean="0"/>
              <a:t>February 12, 2024</a:t>
            </a:fld>
            <a:endParaRPr lang="en-US" dirty="0"/>
          </a:p>
        </p:txBody>
      </p:sp>
      <p:sp>
        <p:nvSpPr>
          <p:cNvPr id="6" name="Footer Placeholder 5"/>
          <p:cNvSpPr>
            <a:spLocks noGrp="1"/>
          </p:cNvSpPr>
          <p:nvPr>
            <p:ph type="ftr" sz="quarter" idx="11"/>
          </p:nvPr>
        </p:nvSpPr>
        <p:spPr/>
        <p:txBody>
          <a:bodyPr/>
          <a:lstStyle/>
          <a:p>
            <a:r>
              <a:rPr lang="en-US" dirty="0"/>
              <a:t>State of Alaska, Office of Management and Budget</a:t>
            </a:r>
          </a:p>
        </p:txBody>
      </p:sp>
      <p:sp>
        <p:nvSpPr>
          <p:cNvPr id="7" name="Slide Number Placeholder 6"/>
          <p:cNvSpPr>
            <a:spLocks noGrp="1"/>
          </p:cNvSpPr>
          <p:nvPr>
            <p:ph type="sldNum" sz="quarter" idx="12"/>
          </p:nvPr>
        </p:nvSpPr>
        <p:spPr/>
        <p:txBody>
          <a:bodyPr/>
          <a:lstStyle/>
          <a:p>
            <a:fld id="{08AB70BE-1769-45B8-85A6-0C837432C7E6}" type="slidenum">
              <a:rPr lang="en-US" smtClean="0"/>
              <a:t>‹#›</a:t>
            </a:fld>
            <a:endParaRPr lang="en-US" dirty="0"/>
          </a:p>
        </p:txBody>
      </p:sp>
    </p:spTree>
    <p:extLst>
      <p:ext uri="{BB962C8B-B14F-4D97-AF65-F5344CB8AC3E}">
        <p14:creationId xmlns:p14="http://schemas.microsoft.com/office/powerpoint/2010/main" val="579202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5D2E63F-E27A-4C69-A6CC-76812D1269F8}" type="datetime4">
              <a:rPr lang="en-US" smtClean="0"/>
              <a:t>February 12, 2024</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dirty="0"/>
              <a:t>State of Alaska, Office of Management and Budget</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8AB70BE-1769-45B8-85A6-0C837432C7E6}"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41150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bls.gov/" TargetMode="External"/></Relationships>
</file>

<file path=ppt/slides/_rels/slide1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8E52C-6F89-6F3D-C981-4BE907461463}"/>
              </a:ext>
            </a:extLst>
          </p:cNvPr>
          <p:cNvSpPr>
            <a:spLocks noGrp="1"/>
          </p:cNvSpPr>
          <p:nvPr>
            <p:ph type="ctrTitle"/>
          </p:nvPr>
        </p:nvSpPr>
        <p:spPr/>
        <p:txBody>
          <a:bodyPr>
            <a:noAutofit/>
          </a:bodyPr>
          <a:lstStyle/>
          <a:p>
            <a:r>
              <a:rPr lang="en-US" sz="3600" dirty="0"/>
              <a:t>HB 290 - Certificate of Fitness: Plumbers/Electricians</a:t>
            </a:r>
            <a:br>
              <a:rPr lang="en-US" sz="4000" dirty="0"/>
            </a:br>
            <a:r>
              <a:rPr lang="en-US" sz="3200" dirty="0"/>
              <a:t>House Labor and Commerce Committee</a:t>
            </a:r>
            <a:r>
              <a:rPr lang="en-US" sz="2400" dirty="0"/>
              <a:t> </a:t>
            </a:r>
            <a:br>
              <a:rPr lang="en-US" sz="3200" dirty="0"/>
            </a:br>
            <a:br>
              <a:rPr lang="en-US" sz="3200" dirty="0"/>
            </a:br>
            <a:r>
              <a:rPr lang="en-US" sz="3200" dirty="0">
                <a:solidFill>
                  <a:schemeClr val="tx1">
                    <a:lumMod val="50000"/>
                    <a:lumOff val="50000"/>
                  </a:schemeClr>
                </a:solidFill>
              </a:rPr>
              <a:t>Chief Scott Damerow</a:t>
            </a:r>
            <a:br>
              <a:rPr lang="en-US" sz="4000" dirty="0">
                <a:solidFill>
                  <a:schemeClr val="tx1">
                    <a:lumMod val="50000"/>
                    <a:lumOff val="50000"/>
                  </a:schemeClr>
                </a:solidFill>
              </a:rPr>
            </a:br>
            <a:r>
              <a:rPr lang="en-US" sz="3200" dirty="0">
                <a:solidFill>
                  <a:schemeClr val="tx1">
                    <a:lumMod val="50000"/>
                    <a:lumOff val="50000"/>
                  </a:schemeClr>
                </a:solidFill>
              </a:rPr>
              <a:t>Mechanical Inspection</a:t>
            </a:r>
          </a:p>
        </p:txBody>
      </p:sp>
      <p:sp>
        <p:nvSpPr>
          <p:cNvPr id="7" name="Subtitle 6">
            <a:extLst>
              <a:ext uri="{FF2B5EF4-FFF2-40B4-BE49-F238E27FC236}">
                <a16:creationId xmlns:a16="http://schemas.microsoft.com/office/drawing/2014/main" id="{085B75E1-8D57-451C-716D-14EE362FE2BD}"/>
              </a:ext>
            </a:extLst>
          </p:cNvPr>
          <p:cNvSpPr>
            <a:spLocks noGrp="1"/>
          </p:cNvSpPr>
          <p:nvPr>
            <p:ph type="subTitle" idx="1"/>
          </p:nvPr>
        </p:nvSpPr>
        <p:spPr/>
        <p:txBody>
          <a:bodyPr>
            <a:normAutofit/>
          </a:bodyPr>
          <a:lstStyle/>
          <a:p>
            <a:r>
              <a:rPr lang="en-US" sz="2000" dirty="0">
                <a:solidFill>
                  <a:schemeClr val="bg1">
                    <a:lumMod val="50000"/>
                  </a:schemeClr>
                </a:solidFill>
              </a:rPr>
              <a:t>February 19, 2024</a:t>
            </a:r>
          </a:p>
        </p:txBody>
      </p:sp>
      <p:pic>
        <p:nvPicPr>
          <p:cNvPr id="8" name="Picture 7">
            <a:extLst>
              <a:ext uri="{FF2B5EF4-FFF2-40B4-BE49-F238E27FC236}">
                <a16:creationId xmlns:a16="http://schemas.microsoft.com/office/drawing/2014/main" id="{DF527404-37AE-4791-9B31-2F607F8442B3}"/>
              </a:ext>
            </a:extLst>
          </p:cNvPr>
          <p:cNvPicPr>
            <a:picLocks noChangeAspect="1"/>
          </p:cNvPicPr>
          <p:nvPr/>
        </p:nvPicPr>
        <p:blipFill>
          <a:blip r:embed="rId3"/>
          <a:stretch>
            <a:fillRect/>
          </a:stretch>
        </p:blipFill>
        <p:spPr>
          <a:xfrm>
            <a:off x="9723120" y="2743200"/>
            <a:ext cx="1371600" cy="1371600"/>
          </a:xfrm>
          <a:prstGeom prst="rect">
            <a:avLst/>
          </a:prstGeom>
        </p:spPr>
      </p:pic>
    </p:spTree>
    <p:extLst>
      <p:ext uri="{BB962C8B-B14F-4D97-AF65-F5344CB8AC3E}">
        <p14:creationId xmlns:p14="http://schemas.microsoft.com/office/powerpoint/2010/main" val="2469105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Trainee Barriers</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lstStyle/>
          <a:p>
            <a:r>
              <a:rPr lang="en-US" sz="2800" dirty="0"/>
              <a:t>Barriers that can make it difficult to obtain a journeyman license:</a:t>
            </a:r>
          </a:p>
          <a:p>
            <a:pPr lvl="2">
              <a:lnSpc>
                <a:spcPct val="150000"/>
              </a:lnSpc>
              <a:buClrTx/>
              <a:buFont typeface="Arial" panose="020B0604020202020204" pitchFamily="34" charset="0"/>
              <a:buChar char="•"/>
            </a:pPr>
            <a:r>
              <a:rPr lang="en-US" sz="2400" dirty="0"/>
              <a:t>Employers do not complete the ‘Experience Verification Form’ correctly</a:t>
            </a:r>
          </a:p>
          <a:p>
            <a:pPr lvl="2">
              <a:lnSpc>
                <a:spcPct val="100000"/>
              </a:lnSpc>
              <a:buClrTx/>
              <a:buFont typeface="Arial" panose="020B0604020202020204" pitchFamily="34" charset="0"/>
              <a:buChar char="•"/>
            </a:pPr>
            <a:r>
              <a:rPr lang="en-US" sz="2400" dirty="0"/>
              <a:t>Employers are not available to complete the ‘Experience Verification Form’</a:t>
            </a:r>
          </a:p>
          <a:p>
            <a:pPr lvl="2">
              <a:lnSpc>
                <a:spcPct val="100000"/>
              </a:lnSpc>
              <a:buClrTx/>
              <a:buFont typeface="Arial" panose="020B0604020202020204" pitchFamily="34" charset="0"/>
              <a:buChar char="•"/>
            </a:pPr>
            <a:r>
              <a:rPr lang="en-US" sz="2400" dirty="0"/>
              <a:t>Some of the hours worked were not legally-obtained</a:t>
            </a:r>
          </a:p>
          <a:p>
            <a:pPr lvl="3">
              <a:buClrTx/>
              <a:buSzPct val="80000"/>
              <a:buFont typeface="Courier New" panose="02070309020205020404" pitchFamily="49" charset="0"/>
              <a:buChar char="o"/>
            </a:pPr>
            <a:r>
              <a:rPr lang="en-US" sz="2400" dirty="0"/>
              <a:t>Maintenance hours may not be counted</a:t>
            </a:r>
          </a:p>
          <a:p>
            <a:pPr lvl="3">
              <a:buClrTx/>
              <a:buSzPct val="80000"/>
              <a:buFont typeface="Courier New" panose="02070309020205020404" pitchFamily="49" charset="0"/>
              <a:buChar char="o"/>
            </a:pPr>
            <a:r>
              <a:rPr lang="en-US" sz="2400" dirty="0">
                <a:solidFill>
                  <a:srgbClr val="FF0000"/>
                </a:solidFill>
              </a:rPr>
              <a:t>Trainee certificate of fitness was lapsed when the hours were worked</a:t>
            </a:r>
          </a:p>
          <a:p>
            <a:pPr marL="201168" lvl="1" indent="0">
              <a:buClrTx/>
              <a:buNone/>
            </a:pPr>
            <a:endParaRPr lang="en-US" sz="2400" dirty="0"/>
          </a:p>
          <a:p>
            <a:pPr lvl="1">
              <a:buFont typeface="Arial" panose="020B0604020202020204" pitchFamily="34" charset="0"/>
              <a:buChar char="•"/>
            </a:pPr>
            <a:endParaRPr lang="en-US"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10</a:t>
            </a:fld>
            <a:endParaRPr lang="en-US" dirty="0"/>
          </a:p>
        </p:txBody>
      </p:sp>
    </p:spTree>
    <p:extLst>
      <p:ext uri="{BB962C8B-B14F-4D97-AF65-F5344CB8AC3E}">
        <p14:creationId xmlns:p14="http://schemas.microsoft.com/office/powerpoint/2010/main" val="2613408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Lapsed Trainee Card Hours</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normAutofit fontScale="92500" lnSpcReduction="20000"/>
          </a:bodyPr>
          <a:lstStyle/>
          <a:p>
            <a:r>
              <a:rPr lang="en-US" sz="2800" dirty="0"/>
              <a:t>In the period from 2019-2023:</a:t>
            </a:r>
          </a:p>
          <a:p>
            <a:pPr lvl="1">
              <a:lnSpc>
                <a:spcPct val="160000"/>
              </a:lnSpc>
              <a:buClrTx/>
              <a:buFont typeface="Arial" panose="020B0604020202020204" pitchFamily="34" charset="0"/>
              <a:buChar char="•"/>
            </a:pPr>
            <a:r>
              <a:rPr lang="en-US" sz="2600" dirty="0"/>
              <a:t>Electrical trainee license days lapsed:	</a:t>
            </a:r>
            <a:r>
              <a:rPr lang="en-US" sz="2400" dirty="0"/>
              <a:t>	</a:t>
            </a:r>
            <a:r>
              <a:rPr lang="en-US" sz="2400" b="1" dirty="0"/>
              <a:t>21,142</a:t>
            </a:r>
            <a:r>
              <a:rPr lang="en-US" sz="2400" dirty="0"/>
              <a:t> 	</a:t>
            </a:r>
            <a:r>
              <a:rPr lang="en-US" sz="2000" dirty="0"/>
              <a:t>(57.9 years)</a:t>
            </a:r>
          </a:p>
          <a:p>
            <a:pPr lvl="2">
              <a:buClrTx/>
              <a:buFont typeface="Arial" panose="020B0604020202020204" pitchFamily="34" charset="0"/>
              <a:buChar char="•"/>
              <a:tabLst>
                <a:tab pos="5029200" algn="r"/>
              </a:tabLst>
            </a:pPr>
            <a:r>
              <a:rPr lang="en-US" sz="1900" dirty="0"/>
              <a:t>Average number of licensees affected per year: 	51.6</a:t>
            </a:r>
          </a:p>
          <a:p>
            <a:pPr lvl="2">
              <a:buClrTx/>
              <a:buFont typeface="Arial" panose="020B0604020202020204" pitchFamily="34" charset="0"/>
              <a:buChar char="•"/>
              <a:tabLst>
                <a:tab pos="5029200" algn="r"/>
              </a:tabLst>
            </a:pPr>
            <a:r>
              <a:rPr lang="en-US" sz="1900" dirty="0"/>
              <a:t>Average days lapsed for each affected licensee:	 81.9</a:t>
            </a:r>
          </a:p>
          <a:p>
            <a:pPr lvl="1">
              <a:lnSpc>
                <a:spcPct val="160000"/>
              </a:lnSpc>
              <a:buClrTx/>
              <a:buFont typeface="Arial" panose="020B0604020202020204" pitchFamily="34" charset="0"/>
              <a:buChar char="•"/>
            </a:pPr>
            <a:r>
              <a:rPr lang="en-US" sz="2600" dirty="0"/>
              <a:t>Plumbing trainee license days lapsed:</a:t>
            </a:r>
            <a:r>
              <a:rPr lang="en-US" sz="2400" dirty="0"/>
              <a:t>		</a:t>
            </a:r>
            <a:r>
              <a:rPr lang="en-US" sz="2400" b="1" dirty="0"/>
              <a:t>15,513</a:t>
            </a:r>
            <a:r>
              <a:rPr lang="en-US" sz="2400" dirty="0"/>
              <a:t> 	</a:t>
            </a:r>
            <a:r>
              <a:rPr lang="en-US" sz="2000" dirty="0"/>
              <a:t>(42.5 years)</a:t>
            </a:r>
          </a:p>
          <a:p>
            <a:pPr lvl="2">
              <a:buClrTx/>
              <a:buFont typeface="Arial" panose="020B0604020202020204" pitchFamily="34" charset="0"/>
              <a:buChar char="•"/>
              <a:tabLst>
                <a:tab pos="5029200" algn="r"/>
              </a:tabLst>
            </a:pPr>
            <a:r>
              <a:rPr lang="en-US" sz="1900" dirty="0"/>
              <a:t>Average number of licensees affected per year: 	  28.8</a:t>
            </a:r>
          </a:p>
          <a:p>
            <a:pPr lvl="2">
              <a:buClrTx/>
              <a:buFont typeface="Arial" panose="020B0604020202020204" pitchFamily="34" charset="0"/>
              <a:buChar char="•"/>
              <a:tabLst>
                <a:tab pos="5029200" algn="r"/>
              </a:tabLst>
            </a:pPr>
            <a:r>
              <a:rPr lang="en-US" sz="1900" dirty="0"/>
              <a:t>Average days lapsed for each affected licensee:	 107.7</a:t>
            </a:r>
          </a:p>
          <a:p>
            <a:pPr lvl="2">
              <a:buClrTx/>
              <a:buFont typeface="Arial" panose="020B0604020202020204" pitchFamily="34" charset="0"/>
              <a:buChar char="•"/>
            </a:pPr>
            <a:endParaRPr lang="en-US" sz="1600" dirty="0"/>
          </a:p>
          <a:p>
            <a:pPr marL="201168" lvl="1" indent="0">
              <a:buNone/>
            </a:pPr>
            <a:endParaRPr lang="en-US" dirty="0"/>
          </a:p>
          <a:p>
            <a:pPr marL="201168" lvl="1" indent="0">
              <a:buNone/>
            </a:pPr>
            <a:endParaRPr lang="en-US" dirty="0"/>
          </a:p>
          <a:p>
            <a:pPr marL="201168" lvl="1" indent="0">
              <a:buNone/>
            </a:pPr>
            <a:endParaRPr lang="en-US" dirty="0"/>
          </a:p>
          <a:p>
            <a:pPr marL="201168" lvl="1" indent="0" algn="ctr">
              <a:buNone/>
            </a:pPr>
            <a:r>
              <a:rPr lang="en-US" sz="1600" dirty="0"/>
              <a:t>Calculation of trainee lapsed days: [Renewal Date]-[Expiration Date] (if positive)</a:t>
            </a:r>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11</a:t>
            </a:fld>
            <a:endParaRPr lang="en-US" dirty="0"/>
          </a:p>
        </p:txBody>
      </p:sp>
    </p:spTree>
    <p:extLst>
      <p:ext uri="{BB962C8B-B14F-4D97-AF65-F5344CB8AC3E}">
        <p14:creationId xmlns:p14="http://schemas.microsoft.com/office/powerpoint/2010/main" val="816662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Trainee Card Renewal Requirements</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lstStyle/>
          <a:p>
            <a:pPr>
              <a:lnSpc>
                <a:spcPct val="150000"/>
              </a:lnSpc>
            </a:pPr>
            <a:r>
              <a:rPr lang="en-US" sz="2800" dirty="0"/>
              <a:t>Renewal of a two-year trainee certificate of fitness:</a:t>
            </a:r>
          </a:p>
          <a:p>
            <a:pPr lvl="2">
              <a:lnSpc>
                <a:spcPct val="150000"/>
              </a:lnSpc>
              <a:buClrTx/>
              <a:buFont typeface="Arial" panose="020B0604020202020204" pitchFamily="34" charset="0"/>
              <a:buChar char="•"/>
            </a:pPr>
            <a:r>
              <a:rPr lang="en-US" sz="2400" dirty="0"/>
              <a:t>Pay $200 renewal fee</a:t>
            </a:r>
          </a:p>
          <a:p>
            <a:pPr marL="201168" lvl="1" indent="0">
              <a:buClrTx/>
              <a:buNone/>
            </a:pPr>
            <a:endParaRPr lang="en-US" sz="2400" dirty="0"/>
          </a:p>
          <a:p>
            <a:pPr lvl="1">
              <a:buFont typeface="Arial" panose="020B0604020202020204" pitchFamily="34" charset="0"/>
              <a:buChar char="•"/>
            </a:pPr>
            <a:endParaRPr lang="en-US"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12</a:t>
            </a:fld>
            <a:endParaRPr lang="en-US" dirty="0"/>
          </a:p>
        </p:txBody>
      </p:sp>
    </p:spTree>
    <p:extLst>
      <p:ext uri="{BB962C8B-B14F-4D97-AF65-F5344CB8AC3E}">
        <p14:creationId xmlns:p14="http://schemas.microsoft.com/office/powerpoint/2010/main" val="1808958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Impact</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lstStyle/>
          <a:p>
            <a:r>
              <a:rPr lang="en-US" sz="2800" dirty="0"/>
              <a:t>The proposed change to duration and fees would:</a:t>
            </a:r>
          </a:p>
          <a:p>
            <a:pPr lvl="2">
              <a:buClrTx/>
              <a:buFont typeface="Arial" panose="020B0604020202020204" pitchFamily="34" charset="0"/>
              <a:buChar char="•"/>
            </a:pPr>
            <a:r>
              <a:rPr lang="en-US" sz="2400" dirty="0"/>
              <a:t>Lower the cost of apprenticeship programs for plumbers and electricians</a:t>
            </a:r>
          </a:p>
          <a:p>
            <a:pPr lvl="2">
              <a:buClrTx/>
              <a:buFont typeface="Arial" panose="020B0604020202020204" pitchFamily="34" charset="0"/>
              <a:buChar char="•"/>
            </a:pPr>
            <a:r>
              <a:rPr lang="en-US" sz="2400" dirty="0"/>
              <a:t>Reduce administrative requirement to renew a trainee certificate of fitness in the middle of an apprenticeship</a:t>
            </a:r>
          </a:p>
          <a:p>
            <a:pPr lvl="2">
              <a:buClrTx/>
              <a:buFont typeface="Arial" panose="020B0604020202020204" pitchFamily="34" charset="0"/>
              <a:buChar char="•"/>
            </a:pPr>
            <a:r>
              <a:rPr lang="en-US" sz="2400" dirty="0"/>
              <a:t>Result in much less time lost due to lapsed licenses</a:t>
            </a:r>
          </a:p>
          <a:p>
            <a:r>
              <a:rPr lang="en-US" sz="2800" dirty="0"/>
              <a:t>Results:</a:t>
            </a:r>
          </a:p>
          <a:p>
            <a:pPr lvl="2">
              <a:buClrTx/>
              <a:buFont typeface="Arial" panose="020B0604020202020204" pitchFamily="34" charset="0"/>
              <a:buChar char="•"/>
            </a:pPr>
            <a:r>
              <a:rPr lang="en-US" sz="2400" dirty="0"/>
              <a:t>Incentivize more workers to enter the trade apprenticeship programs</a:t>
            </a:r>
          </a:p>
          <a:p>
            <a:pPr lvl="2">
              <a:buClrTx/>
              <a:buFont typeface="Arial" panose="020B0604020202020204" pitchFamily="34" charset="0"/>
              <a:buChar char="•"/>
            </a:pPr>
            <a:r>
              <a:rPr lang="en-US" sz="2400" dirty="0"/>
              <a:t>Shift the financial burden to the higher-paid journey-level workers</a:t>
            </a:r>
          </a:p>
          <a:p>
            <a:pPr lvl="2">
              <a:buClrTx/>
              <a:buFont typeface="Arial" panose="020B0604020202020204" pitchFamily="34" charset="0"/>
              <a:buChar char="•"/>
            </a:pPr>
            <a:r>
              <a:rPr lang="en-US" sz="2400" dirty="0"/>
              <a:t>Allow apprentices to “journey out” faster by removing lapsed periods</a:t>
            </a:r>
          </a:p>
          <a:p>
            <a:pPr lvl="1">
              <a:buFont typeface="Arial" panose="020B0604020202020204" pitchFamily="34" charset="0"/>
              <a:buChar char="•"/>
            </a:pPr>
            <a:endParaRPr lang="en-US"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13</a:t>
            </a:fld>
            <a:endParaRPr lang="en-US" dirty="0"/>
          </a:p>
        </p:txBody>
      </p:sp>
    </p:spTree>
    <p:extLst>
      <p:ext uri="{BB962C8B-B14F-4D97-AF65-F5344CB8AC3E}">
        <p14:creationId xmlns:p14="http://schemas.microsoft.com/office/powerpoint/2010/main" val="524487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Proposed Fee Changes </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a:xfrm>
            <a:off x="1079788" y="1874309"/>
            <a:ext cx="4216112" cy="4023360"/>
          </a:xfrm>
        </p:spPr>
        <p:txBody>
          <a:bodyPr/>
          <a:lstStyle/>
          <a:p>
            <a:r>
              <a:rPr lang="en-US" sz="2800" dirty="0"/>
              <a:t>Fee change results:</a:t>
            </a:r>
          </a:p>
          <a:p>
            <a:pPr lvl="1">
              <a:buClrTx/>
              <a:buFont typeface="Arial" panose="020B0604020202020204" pitchFamily="34" charset="0"/>
              <a:buChar char="•"/>
            </a:pPr>
            <a:r>
              <a:rPr lang="en-US" sz="2400" dirty="0"/>
              <a:t>$164.5 average increase in annual fees based on 2019-2023 data</a:t>
            </a:r>
          </a:p>
          <a:p>
            <a:pPr lvl="1">
              <a:buClrTx/>
              <a:buFont typeface="Arial" panose="020B0604020202020204" pitchFamily="34" charset="0"/>
              <a:buChar char="•"/>
            </a:pPr>
            <a:r>
              <a:rPr lang="en-US" sz="2400" dirty="0"/>
              <a:t>$58.75 average annual savings for trainees</a:t>
            </a:r>
          </a:p>
          <a:p>
            <a:pPr lvl="1">
              <a:buClrTx/>
              <a:buFont typeface="Arial" panose="020B0604020202020204" pitchFamily="34" charset="0"/>
              <a:buChar char="•"/>
            </a:pPr>
            <a:r>
              <a:rPr lang="en-US" sz="2400" dirty="0"/>
              <a:t>Trainee licenses will cost $200 for the entire apprenticeship rather than the current $400</a:t>
            </a:r>
          </a:p>
          <a:p>
            <a:pPr marL="201168" lvl="1" indent="0">
              <a:buNone/>
            </a:pPr>
            <a:endParaRPr lang="en-US" sz="2400"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14</a:t>
            </a:fld>
            <a:endParaRPr lang="en-US" dirty="0"/>
          </a:p>
        </p:txBody>
      </p:sp>
      <p:pic>
        <p:nvPicPr>
          <p:cNvPr id="10" name="Picture 9">
            <a:extLst>
              <a:ext uri="{FF2B5EF4-FFF2-40B4-BE49-F238E27FC236}">
                <a16:creationId xmlns:a16="http://schemas.microsoft.com/office/drawing/2014/main" id="{AF475329-5032-11CB-50E1-14022EFFD5E1}"/>
              </a:ext>
            </a:extLst>
          </p:cNvPr>
          <p:cNvPicPr>
            <a:picLocks noChangeAspect="1"/>
          </p:cNvPicPr>
          <p:nvPr/>
        </p:nvPicPr>
        <p:blipFill rotWithShape="1">
          <a:blip r:embed="rId3"/>
          <a:srcRect t="3516"/>
          <a:stretch/>
        </p:blipFill>
        <p:spPr>
          <a:xfrm>
            <a:off x="5295900" y="2143125"/>
            <a:ext cx="5951736" cy="3617546"/>
          </a:xfrm>
          <a:prstGeom prst="rect">
            <a:avLst/>
          </a:prstGeom>
        </p:spPr>
      </p:pic>
    </p:spTree>
    <p:extLst>
      <p:ext uri="{BB962C8B-B14F-4D97-AF65-F5344CB8AC3E}">
        <p14:creationId xmlns:p14="http://schemas.microsoft.com/office/powerpoint/2010/main" val="871664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Reasoning for Proposed Fee Increase</a:t>
            </a:r>
            <a:endParaRPr lang="en-US" dirty="0"/>
          </a:p>
        </p:txBody>
      </p:sp>
      <p:pic>
        <p:nvPicPr>
          <p:cNvPr id="8" name="Picture 7">
            <a:extLst>
              <a:ext uri="{FF2B5EF4-FFF2-40B4-BE49-F238E27FC236}">
                <a16:creationId xmlns:a16="http://schemas.microsoft.com/office/drawing/2014/main" id="{76E507DA-4334-DD98-E1B6-142A710B0662}"/>
              </a:ext>
            </a:extLst>
          </p:cNvPr>
          <p:cNvPicPr>
            <a:picLocks noChangeAspect="1"/>
          </p:cNvPicPr>
          <p:nvPr/>
        </p:nvPicPr>
        <p:blipFill rotWithShape="1">
          <a:blip r:embed="rId3"/>
          <a:srcRect l="2694" r="3030"/>
          <a:stretch/>
        </p:blipFill>
        <p:spPr>
          <a:xfrm>
            <a:off x="7839076" y="2295023"/>
            <a:ext cx="3735358" cy="2504659"/>
          </a:xfrm>
          <a:prstGeom prst="rect">
            <a:avLst/>
          </a:prstGeom>
        </p:spPr>
      </p:pic>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a:xfrm>
            <a:off x="1097280" y="1845734"/>
            <a:ext cx="6884670" cy="4307416"/>
          </a:xfrm>
        </p:spPr>
        <p:txBody>
          <a:bodyPr/>
          <a:lstStyle/>
          <a:p>
            <a:r>
              <a:rPr lang="en-US" sz="2800" dirty="0"/>
              <a:t>The primary purpose of the proposed fee increase is to offset the proposed lack of renewals for trainee licenses</a:t>
            </a:r>
          </a:p>
          <a:p>
            <a:r>
              <a:rPr lang="en-US" sz="2800" dirty="0"/>
              <a:t>This number was selected to compensate for the lack of fee increases since 2006</a:t>
            </a:r>
          </a:p>
          <a:p>
            <a:r>
              <a:rPr lang="en-US" sz="2800" dirty="0"/>
              <a:t>$200-$300 fee change matches the Consumer Price Index from 2006-2023</a:t>
            </a:r>
          </a:p>
          <a:p>
            <a:r>
              <a:rPr lang="en-US" sz="2800" dirty="0"/>
              <a:t>Mechanical Inspection is self-funded from program receipts </a:t>
            </a:r>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15</a:t>
            </a:fld>
            <a:endParaRPr lang="en-US" dirty="0"/>
          </a:p>
        </p:txBody>
      </p:sp>
      <p:sp>
        <p:nvSpPr>
          <p:cNvPr id="9" name="TextBox 8">
            <a:extLst>
              <a:ext uri="{FF2B5EF4-FFF2-40B4-BE49-F238E27FC236}">
                <a16:creationId xmlns:a16="http://schemas.microsoft.com/office/drawing/2014/main" id="{215A2E06-0EB7-FFD4-FB9B-623C0102FD5C}"/>
              </a:ext>
            </a:extLst>
          </p:cNvPr>
          <p:cNvSpPr txBox="1"/>
          <p:nvPr/>
        </p:nvSpPr>
        <p:spPr>
          <a:xfrm>
            <a:off x="8188469" y="4799682"/>
            <a:ext cx="3179445" cy="461665"/>
          </a:xfrm>
          <a:prstGeom prst="rect">
            <a:avLst/>
          </a:prstGeom>
          <a:noFill/>
        </p:spPr>
        <p:txBody>
          <a:bodyPr wrap="square" rtlCol="0">
            <a:spAutoFit/>
          </a:bodyPr>
          <a:lstStyle/>
          <a:p>
            <a:r>
              <a:rPr lang="en-US" sz="1200" dirty="0"/>
              <a:t>Above data calculator from US Bureau of Labor Statistics (</a:t>
            </a:r>
            <a:r>
              <a:rPr lang="en-US" sz="1200" dirty="0">
                <a:hlinkClick r:id="rId4"/>
              </a:rPr>
              <a:t>www.bls.gov</a:t>
            </a:r>
            <a:r>
              <a:rPr lang="en-US" sz="1200" dirty="0"/>
              <a:t>) Inflation Calculator</a:t>
            </a:r>
          </a:p>
        </p:txBody>
      </p:sp>
    </p:spTree>
    <p:extLst>
      <p:ext uri="{BB962C8B-B14F-4D97-AF65-F5344CB8AC3E}">
        <p14:creationId xmlns:p14="http://schemas.microsoft.com/office/powerpoint/2010/main" val="1523259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28976-C477-7D12-209B-A76C4F22B61A}"/>
              </a:ext>
            </a:extLst>
          </p:cNvPr>
          <p:cNvSpPr>
            <a:spLocks noGrp="1"/>
          </p:cNvSpPr>
          <p:nvPr>
            <p:ph type="title"/>
          </p:nvPr>
        </p:nvSpPr>
        <p:spPr>
          <a:xfrm>
            <a:off x="1097280" y="286603"/>
            <a:ext cx="10058400" cy="1450757"/>
          </a:xfrm>
        </p:spPr>
        <p:txBody>
          <a:bodyPr>
            <a:normAutofit/>
          </a:bodyPr>
          <a:lstStyle/>
          <a:p>
            <a:r>
              <a:rPr lang="en-US" sz="4400" dirty="0"/>
              <a:t>Contact Information</a:t>
            </a:r>
          </a:p>
        </p:txBody>
      </p:sp>
      <p:sp>
        <p:nvSpPr>
          <p:cNvPr id="4" name="Date Placeholder 3">
            <a:extLst>
              <a:ext uri="{FF2B5EF4-FFF2-40B4-BE49-F238E27FC236}">
                <a16:creationId xmlns:a16="http://schemas.microsoft.com/office/drawing/2014/main" id="{384254CD-7959-4C05-7481-175697702A69}"/>
              </a:ext>
            </a:extLst>
          </p:cNvPr>
          <p:cNvSpPr>
            <a:spLocks noGrp="1"/>
          </p:cNvSpPr>
          <p:nvPr>
            <p:ph type="dt" sz="half" idx="10"/>
          </p:nvPr>
        </p:nvSpPr>
        <p:spPr>
          <a:xfrm>
            <a:off x="1097280" y="6459785"/>
            <a:ext cx="2472271" cy="365125"/>
          </a:xfrm>
        </p:spPr>
        <p:txBody>
          <a:bodyPr>
            <a:normAutofit/>
          </a:bodyPr>
          <a:lstStyle/>
          <a:p>
            <a:pPr>
              <a:spcAft>
                <a:spcPts val="600"/>
              </a:spcAft>
            </a:pPr>
            <a:r>
              <a:rPr lang="en-US" dirty="0"/>
              <a:t>February 19, 2024</a:t>
            </a:r>
          </a:p>
        </p:txBody>
      </p:sp>
      <p:sp>
        <p:nvSpPr>
          <p:cNvPr id="5" name="Footer Placeholder 4">
            <a:extLst>
              <a:ext uri="{FF2B5EF4-FFF2-40B4-BE49-F238E27FC236}">
                <a16:creationId xmlns:a16="http://schemas.microsoft.com/office/drawing/2014/main" id="{18B718AE-5401-6CF9-215B-8BD85156A2A7}"/>
              </a:ext>
            </a:extLst>
          </p:cNvPr>
          <p:cNvSpPr>
            <a:spLocks noGrp="1"/>
          </p:cNvSpPr>
          <p:nvPr>
            <p:ph type="ftr" sz="quarter" idx="11"/>
          </p:nvPr>
        </p:nvSpPr>
        <p:spPr>
          <a:xfrm>
            <a:off x="3686185" y="6459785"/>
            <a:ext cx="4822804" cy="365125"/>
          </a:xfrm>
        </p:spPr>
        <p:txBody>
          <a:bodyPr>
            <a:normAutofit/>
          </a:bodyPr>
          <a:lstStyle/>
          <a:p>
            <a:pPr>
              <a:spcAft>
                <a:spcPts val="600"/>
              </a:spcAft>
            </a:pPr>
            <a:r>
              <a:rPr lang="en-US" dirty="0"/>
              <a:t>State of Alaska, Office of Management and Budget</a:t>
            </a:r>
          </a:p>
        </p:txBody>
      </p:sp>
      <p:sp>
        <p:nvSpPr>
          <p:cNvPr id="6" name="Slide Number Placeholder 5">
            <a:extLst>
              <a:ext uri="{FF2B5EF4-FFF2-40B4-BE49-F238E27FC236}">
                <a16:creationId xmlns:a16="http://schemas.microsoft.com/office/drawing/2014/main" id="{BA6FA496-1B30-D0B8-6B5F-7DF6894B1AA8}"/>
              </a:ext>
            </a:extLst>
          </p:cNvPr>
          <p:cNvSpPr>
            <a:spLocks noGrp="1"/>
          </p:cNvSpPr>
          <p:nvPr>
            <p:ph type="sldNum" sz="quarter" idx="12"/>
          </p:nvPr>
        </p:nvSpPr>
        <p:spPr>
          <a:xfrm>
            <a:off x="9900458" y="6459785"/>
            <a:ext cx="1312025" cy="365125"/>
          </a:xfrm>
        </p:spPr>
        <p:txBody>
          <a:bodyPr>
            <a:normAutofit/>
          </a:bodyPr>
          <a:lstStyle/>
          <a:p>
            <a:pPr>
              <a:spcAft>
                <a:spcPts val="600"/>
              </a:spcAft>
            </a:pPr>
            <a:fld id="{08AB70BE-1769-45B8-85A6-0C837432C7E6}" type="slidenum">
              <a:rPr lang="en-US" smtClean="0"/>
              <a:pPr>
                <a:spcAft>
                  <a:spcPts val="600"/>
                </a:spcAft>
              </a:pPr>
              <a:t>16</a:t>
            </a:fld>
            <a:endParaRPr lang="en-US" dirty="0"/>
          </a:p>
        </p:txBody>
      </p:sp>
      <p:graphicFrame>
        <p:nvGraphicFramePr>
          <p:cNvPr id="8" name="Content Placeholder 2">
            <a:extLst>
              <a:ext uri="{FF2B5EF4-FFF2-40B4-BE49-F238E27FC236}">
                <a16:creationId xmlns:a16="http://schemas.microsoft.com/office/drawing/2014/main" id="{C91EC89E-39CF-2928-36F6-A410F11EC63C}"/>
              </a:ext>
            </a:extLst>
          </p:cNvPr>
          <p:cNvGraphicFramePr>
            <a:graphicFrameLocks noGrp="1"/>
          </p:cNvGraphicFramePr>
          <p:nvPr>
            <p:ph idx="1"/>
            <p:extLst>
              <p:ext uri="{D42A27DB-BD31-4B8C-83A1-F6EECF244321}">
                <p14:modId xmlns:p14="http://schemas.microsoft.com/office/powerpoint/2010/main" val="139747812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id="{C1DC0BE6-292A-0EF5-1001-F0D41E2A216D}"/>
              </a:ext>
            </a:extLst>
          </p:cNvPr>
          <p:cNvPicPr>
            <a:picLocks noChangeAspect="1"/>
          </p:cNvPicPr>
          <p:nvPr/>
        </p:nvPicPr>
        <p:blipFill>
          <a:blip r:embed="rId8"/>
          <a:stretch>
            <a:fillRect/>
          </a:stretch>
        </p:blipFill>
        <p:spPr>
          <a:xfrm>
            <a:off x="2107432" y="2858058"/>
            <a:ext cx="1371600" cy="1371600"/>
          </a:xfrm>
          <a:prstGeom prst="rect">
            <a:avLst/>
          </a:prstGeom>
        </p:spPr>
      </p:pic>
    </p:spTree>
    <p:extLst>
      <p:ext uri="{BB962C8B-B14F-4D97-AF65-F5344CB8AC3E}">
        <p14:creationId xmlns:p14="http://schemas.microsoft.com/office/powerpoint/2010/main" val="3086185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Proposal</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lstStyle/>
          <a:p>
            <a:r>
              <a:rPr lang="en-US" sz="2800" dirty="0"/>
              <a:t>This legislation would:</a:t>
            </a:r>
          </a:p>
          <a:p>
            <a:pPr lvl="2">
              <a:lnSpc>
                <a:spcPct val="150000"/>
              </a:lnSpc>
              <a:buClrTx/>
              <a:buFont typeface="Arial" panose="020B0604020202020204" pitchFamily="34" charset="0"/>
              <a:buChar char="•"/>
            </a:pPr>
            <a:r>
              <a:rPr lang="en-US" sz="2400" dirty="0"/>
              <a:t>Change trainee certificate of fitness durations from two- to six-years</a:t>
            </a:r>
          </a:p>
          <a:p>
            <a:pPr lvl="4">
              <a:buClrTx/>
              <a:buSzPct val="80000"/>
              <a:buFont typeface="Courier New" panose="02070309020205020404" pitchFamily="49" charset="0"/>
              <a:buChar char="o"/>
            </a:pPr>
            <a:r>
              <a:rPr lang="en-US" sz="2400" dirty="0"/>
              <a:t>No change to the $200 fee for this license</a:t>
            </a:r>
          </a:p>
          <a:p>
            <a:pPr lvl="2">
              <a:lnSpc>
                <a:spcPct val="100000"/>
              </a:lnSpc>
              <a:buClrTx/>
              <a:buFont typeface="Arial" panose="020B0604020202020204" pitchFamily="34" charset="0"/>
              <a:buChar char="•"/>
            </a:pPr>
            <a:r>
              <a:rPr lang="en-US" sz="2400" dirty="0"/>
              <a:t>Increase the fees for journey-level licenses from $200 biennially to $300 biennially</a:t>
            </a:r>
          </a:p>
          <a:p>
            <a:pPr lvl="1">
              <a:buFont typeface="Arial" panose="020B0604020202020204" pitchFamily="34" charset="0"/>
              <a:buChar char="•"/>
            </a:pPr>
            <a:endParaRPr lang="en-US"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2</a:t>
            </a:fld>
            <a:endParaRPr lang="en-US" dirty="0"/>
          </a:p>
        </p:txBody>
      </p:sp>
    </p:spTree>
    <p:extLst>
      <p:ext uri="{BB962C8B-B14F-4D97-AF65-F5344CB8AC3E}">
        <p14:creationId xmlns:p14="http://schemas.microsoft.com/office/powerpoint/2010/main" val="1788138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Why the Change</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lstStyle/>
          <a:p>
            <a:r>
              <a:rPr lang="en-US" sz="2800" dirty="0"/>
              <a:t>Trainee certificate of fitness holders (enrolled in the federal apprenticeship program) often lapse their license during their apprenticeship. This results in:</a:t>
            </a:r>
          </a:p>
          <a:p>
            <a:pPr lvl="2">
              <a:lnSpc>
                <a:spcPct val="100000"/>
              </a:lnSpc>
              <a:buClrTx/>
              <a:buFont typeface="Arial" panose="020B0604020202020204" pitchFamily="34" charset="0"/>
              <a:buChar char="•"/>
            </a:pPr>
            <a:r>
              <a:rPr lang="en-US" sz="2400" dirty="0"/>
              <a:t>Time worked that cannot be counted towards the journeyman license</a:t>
            </a:r>
          </a:p>
          <a:p>
            <a:pPr lvl="2">
              <a:lnSpc>
                <a:spcPct val="100000"/>
              </a:lnSpc>
              <a:buClrTx/>
              <a:buFont typeface="Arial" panose="020B0604020202020204" pitchFamily="34" charset="0"/>
              <a:buChar char="•"/>
            </a:pPr>
            <a:r>
              <a:rPr lang="en-US" sz="2400" dirty="0"/>
              <a:t>Administrative delays in processing licenses</a:t>
            </a:r>
          </a:p>
          <a:p>
            <a:pPr lvl="2">
              <a:lnSpc>
                <a:spcPct val="100000"/>
              </a:lnSpc>
              <a:buClrTx/>
              <a:buFont typeface="Arial" panose="020B0604020202020204" pitchFamily="34" charset="0"/>
              <a:buChar char="•"/>
            </a:pPr>
            <a:r>
              <a:rPr lang="en-US" sz="2400" dirty="0"/>
              <a:t>Delays in becoming a journeyman</a:t>
            </a:r>
          </a:p>
          <a:p>
            <a:pPr lvl="1">
              <a:buFont typeface="Arial" panose="020B0604020202020204" pitchFamily="34" charset="0"/>
              <a:buChar char="•"/>
            </a:pPr>
            <a:endParaRPr lang="en-US"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endParaRPr lang="en-US" dirty="0"/>
          </a:p>
          <a:p>
            <a:r>
              <a:rPr lang="en-US" dirty="0"/>
              <a:t>February 19, 2024</a:t>
            </a:r>
          </a:p>
          <a:p>
            <a:endParaRPr lang="en-US" dirty="0"/>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3</a:t>
            </a:fld>
            <a:endParaRPr lang="en-US" dirty="0"/>
          </a:p>
        </p:txBody>
      </p:sp>
    </p:spTree>
    <p:extLst>
      <p:ext uri="{BB962C8B-B14F-4D97-AF65-F5344CB8AC3E}">
        <p14:creationId xmlns:p14="http://schemas.microsoft.com/office/powerpoint/2010/main" val="3915791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hart with numbers and a number of different colored circles&#10;&#10;Description automatically generated with medium confidence">
            <a:extLst>
              <a:ext uri="{FF2B5EF4-FFF2-40B4-BE49-F238E27FC236}">
                <a16:creationId xmlns:a16="http://schemas.microsoft.com/office/drawing/2014/main" id="{F02F9205-2D53-C4FF-57F1-8526A5B79B0A}"/>
              </a:ext>
            </a:extLst>
          </p:cNvPr>
          <p:cNvPicPr>
            <a:picLocks noChangeAspect="1"/>
          </p:cNvPicPr>
          <p:nvPr/>
        </p:nvPicPr>
        <p:blipFill rotWithShape="1">
          <a:blip r:embed="rId3">
            <a:extLst>
              <a:ext uri="{28A0092B-C50C-407E-A947-70E740481C1C}">
                <a14:useLocalDpi xmlns:a14="http://schemas.microsoft.com/office/drawing/2010/main" val="0"/>
              </a:ext>
            </a:extLst>
          </a:blip>
          <a:srcRect t="11036"/>
          <a:stretch/>
        </p:blipFill>
        <p:spPr>
          <a:xfrm>
            <a:off x="4787471" y="458360"/>
            <a:ext cx="7176346" cy="5410734"/>
          </a:xfrm>
          <a:prstGeom prst="rect">
            <a:avLst/>
          </a:prstGeom>
        </p:spPr>
      </p:pic>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a:xfrm>
            <a:off x="1097280" y="286603"/>
            <a:ext cx="5671382" cy="1450757"/>
          </a:xfrm>
        </p:spPr>
        <p:txBody>
          <a:bodyPr/>
          <a:lstStyle/>
          <a:p>
            <a:r>
              <a:rPr lang="en-US" sz="4400" dirty="0"/>
              <a:t>Mechanical Inspection</a:t>
            </a:r>
            <a:br>
              <a:rPr lang="en-US" sz="4400" dirty="0"/>
            </a:br>
            <a:r>
              <a:rPr lang="en-US" sz="4400" dirty="0"/>
              <a:t>Active Licenses</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a:xfrm>
            <a:off x="1097280" y="1845734"/>
            <a:ext cx="4546775" cy="4418432"/>
          </a:xfrm>
        </p:spPr>
        <p:txBody>
          <a:bodyPr>
            <a:normAutofit fontScale="47500" lnSpcReduction="20000"/>
          </a:bodyPr>
          <a:lstStyle/>
          <a:p>
            <a:r>
              <a:rPr lang="en-US" sz="5900" dirty="0"/>
              <a:t>Active licenses on 1/1/2024:</a:t>
            </a:r>
          </a:p>
          <a:p>
            <a:pPr lvl="1">
              <a:buClrTx/>
              <a:buFont typeface="Arial" panose="020B0604020202020204" pitchFamily="34" charset="0"/>
              <a:buChar char="•"/>
            </a:pPr>
            <a:r>
              <a:rPr lang="en-US" sz="3800" dirty="0"/>
              <a:t>AA	Asbestos Abatement</a:t>
            </a:r>
          </a:p>
          <a:p>
            <a:pPr lvl="1">
              <a:buClrTx/>
              <a:buFont typeface="Arial" panose="020B0604020202020204" pitchFamily="34" charset="0"/>
              <a:buChar char="•"/>
            </a:pPr>
            <a:r>
              <a:rPr lang="en-US" sz="3800" dirty="0"/>
              <a:t>B1-4	Boiler Operator Class 1-4</a:t>
            </a:r>
          </a:p>
          <a:p>
            <a:pPr lvl="1">
              <a:buClrTx/>
              <a:buFont typeface="Arial" panose="020B0604020202020204" pitchFamily="34" charset="0"/>
              <a:buChar char="•"/>
            </a:pPr>
            <a:r>
              <a:rPr lang="en-US" sz="3800" dirty="0"/>
              <a:t>EJ	Electrician Journeyman</a:t>
            </a:r>
          </a:p>
          <a:p>
            <a:pPr lvl="1">
              <a:buClrTx/>
              <a:buFont typeface="Arial" panose="020B0604020202020204" pitchFamily="34" charset="0"/>
              <a:buChar char="•"/>
            </a:pPr>
            <a:r>
              <a:rPr lang="en-US" sz="3800" dirty="0"/>
              <a:t>ER	Electrician Residential</a:t>
            </a:r>
          </a:p>
          <a:p>
            <a:pPr lvl="1">
              <a:buClrTx/>
              <a:buFont typeface="Arial" panose="020B0604020202020204" pitchFamily="34" charset="0"/>
              <a:buChar char="•"/>
            </a:pPr>
            <a:r>
              <a:rPr lang="en-US" sz="3800" dirty="0"/>
              <a:t>ET	Electrician Trainee</a:t>
            </a:r>
          </a:p>
          <a:p>
            <a:pPr lvl="1">
              <a:buClrTx/>
              <a:buFont typeface="Arial" panose="020B0604020202020204" pitchFamily="34" charset="0"/>
              <a:buChar char="•"/>
            </a:pPr>
            <a:r>
              <a:rPr lang="en-US" sz="3800" dirty="0"/>
              <a:t>HP	Hazardous Paint</a:t>
            </a:r>
          </a:p>
          <a:p>
            <a:pPr lvl="1">
              <a:buClrTx/>
              <a:buFont typeface="Arial" panose="020B0604020202020204" pitchFamily="34" charset="0"/>
              <a:buChar char="•"/>
            </a:pPr>
            <a:r>
              <a:rPr lang="en-US" sz="3800" dirty="0"/>
              <a:t>LJ	Lineman Journeyman</a:t>
            </a:r>
          </a:p>
          <a:p>
            <a:pPr lvl="1">
              <a:buClrTx/>
              <a:buFont typeface="Arial" panose="020B0604020202020204" pitchFamily="34" charset="0"/>
              <a:buChar char="•"/>
            </a:pPr>
            <a:r>
              <a:rPr lang="en-US" sz="3800" dirty="0"/>
              <a:t>LT	Lineman Trainee</a:t>
            </a:r>
          </a:p>
          <a:p>
            <a:pPr lvl="1">
              <a:buClrTx/>
              <a:buFont typeface="Arial" panose="020B0604020202020204" pitchFamily="34" charset="0"/>
              <a:buChar char="•"/>
            </a:pPr>
            <a:r>
              <a:rPr lang="en-US" sz="3800" dirty="0"/>
              <a:t>PG	Plumber Gas</a:t>
            </a:r>
          </a:p>
          <a:p>
            <a:pPr lvl="1">
              <a:buClrTx/>
              <a:buFont typeface="Arial" panose="020B0604020202020204" pitchFamily="34" charset="0"/>
              <a:buChar char="•"/>
            </a:pPr>
            <a:r>
              <a:rPr lang="en-US" sz="3800" dirty="0"/>
              <a:t>PJ	Plumber Journeyman</a:t>
            </a:r>
          </a:p>
          <a:p>
            <a:pPr lvl="1">
              <a:buClrTx/>
              <a:buFont typeface="Arial" panose="020B0604020202020204" pitchFamily="34" charset="0"/>
              <a:buChar char="•"/>
            </a:pPr>
            <a:r>
              <a:rPr lang="en-US" sz="3800" dirty="0"/>
              <a:t>PR	Plumber Residential</a:t>
            </a:r>
          </a:p>
          <a:p>
            <a:pPr lvl="1">
              <a:buClrTx/>
              <a:buFont typeface="Arial" panose="020B0604020202020204" pitchFamily="34" charset="0"/>
              <a:buChar char="•"/>
            </a:pPr>
            <a:r>
              <a:rPr lang="en-US" sz="3800" dirty="0"/>
              <a:t>PT	Plumber Trainee</a:t>
            </a:r>
          </a:p>
          <a:p>
            <a:pPr lvl="1">
              <a:buClrTx/>
              <a:buFont typeface="Arial" panose="020B0604020202020204" pitchFamily="34" charset="0"/>
              <a:buChar char="•"/>
            </a:pPr>
            <a:r>
              <a:rPr lang="en-US" sz="3800" dirty="0"/>
              <a:t>PU	Plumber Utility</a:t>
            </a:r>
          </a:p>
          <a:p>
            <a:pPr lvl="1">
              <a:buClrTx/>
              <a:buFont typeface="Arial" panose="020B0604020202020204" pitchFamily="34" charset="0"/>
              <a:buChar char="•"/>
            </a:pPr>
            <a:r>
              <a:rPr lang="en-US" sz="3800" dirty="0"/>
              <a:t>XH	Explosive Handler</a:t>
            </a:r>
            <a:endParaRPr lang="en-US" sz="2900"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a:t>State of Alaska, Department of labor &amp; workforce development – Mechanical inspection</a:t>
            </a:r>
            <a:endParaRPr lang="en-US" dirty="0"/>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4</a:t>
            </a:fld>
            <a:endParaRPr lang="en-US" dirty="0"/>
          </a:p>
        </p:txBody>
      </p:sp>
    </p:spTree>
    <p:extLst>
      <p:ext uri="{BB962C8B-B14F-4D97-AF65-F5344CB8AC3E}">
        <p14:creationId xmlns:p14="http://schemas.microsoft.com/office/powerpoint/2010/main" val="2566207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a:xfrm>
            <a:off x="1097279" y="286603"/>
            <a:ext cx="8246417" cy="1450757"/>
          </a:xfrm>
        </p:spPr>
        <p:txBody>
          <a:bodyPr>
            <a:noAutofit/>
          </a:bodyPr>
          <a:lstStyle/>
          <a:p>
            <a:r>
              <a:rPr lang="en-US" sz="4400" dirty="0"/>
              <a:t>New Licenses </a:t>
            </a:r>
            <a:br>
              <a:rPr lang="en-US" sz="4400" dirty="0"/>
            </a:br>
            <a:r>
              <a:rPr lang="en-US" sz="4400" dirty="0"/>
              <a:t>Issued by Type &amp; Year 2019-2023</a:t>
            </a:r>
          </a:p>
        </p:txBody>
      </p:sp>
      <p:pic>
        <p:nvPicPr>
          <p:cNvPr id="7" name="Picture 6">
            <a:extLst>
              <a:ext uri="{FF2B5EF4-FFF2-40B4-BE49-F238E27FC236}">
                <a16:creationId xmlns:a16="http://schemas.microsoft.com/office/drawing/2014/main" id="{F02F9205-2D53-C4FF-57F1-8526A5B79B0A}"/>
              </a:ext>
            </a:extLst>
          </p:cNvPr>
          <p:cNvPicPr>
            <a:picLocks noChangeAspect="1"/>
          </p:cNvPicPr>
          <p:nvPr/>
        </p:nvPicPr>
        <p:blipFill rotWithShape="1">
          <a:blip r:embed="rId3">
            <a:extLst>
              <a:ext uri="{28A0092B-C50C-407E-A947-70E740481C1C}">
                <a14:useLocalDpi xmlns:a14="http://schemas.microsoft.com/office/drawing/2010/main" val="0"/>
              </a:ext>
            </a:extLst>
          </a:blip>
          <a:srcRect l="173" t="12811" r="2042" b="1465"/>
          <a:stretch/>
        </p:blipFill>
        <p:spPr>
          <a:xfrm>
            <a:off x="1277773" y="1828800"/>
            <a:ext cx="9558397" cy="4487917"/>
          </a:xfrm>
          <a:prstGeom prst="rect">
            <a:avLst/>
          </a:prstGeom>
        </p:spPr>
      </p:pic>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5</a:t>
            </a:fld>
            <a:endParaRPr lang="en-US" dirty="0"/>
          </a:p>
        </p:txBody>
      </p:sp>
    </p:spTree>
    <p:extLst>
      <p:ext uri="{BB962C8B-B14F-4D97-AF65-F5344CB8AC3E}">
        <p14:creationId xmlns:p14="http://schemas.microsoft.com/office/powerpoint/2010/main" val="3595473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a:xfrm>
            <a:off x="1097280" y="286603"/>
            <a:ext cx="6039244" cy="1450757"/>
          </a:xfrm>
        </p:spPr>
        <p:txBody>
          <a:bodyPr>
            <a:normAutofit/>
          </a:bodyPr>
          <a:lstStyle/>
          <a:p>
            <a:r>
              <a:rPr lang="en-US" sz="4400" dirty="0"/>
              <a:t>Plumbing Licenses </a:t>
            </a:r>
            <a:br>
              <a:rPr lang="en-US" sz="4400" dirty="0"/>
            </a:br>
            <a:r>
              <a:rPr lang="en-US" sz="4400" dirty="0"/>
              <a:t>Issued by year: 2019-2023</a:t>
            </a:r>
            <a:endParaRPr lang="en-US" dirty="0"/>
          </a:p>
        </p:txBody>
      </p:sp>
      <p:pic>
        <p:nvPicPr>
          <p:cNvPr id="7" name="Picture 6">
            <a:extLst>
              <a:ext uri="{FF2B5EF4-FFF2-40B4-BE49-F238E27FC236}">
                <a16:creationId xmlns:a16="http://schemas.microsoft.com/office/drawing/2014/main" id="{F02F9205-2D53-C4FF-57F1-8526A5B79B0A}"/>
              </a:ext>
            </a:extLst>
          </p:cNvPr>
          <p:cNvPicPr>
            <a:picLocks noChangeAspect="1"/>
          </p:cNvPicPr>
          <p:nvPr/>
        </p:nvPicPr>
        <p:blipFill rotWithShape="1">
          <a:blip r:embed="rId3">
            <a:extLst>
              <a:ext uri="{28A0092B-C50C-407E-A947-70E740481C1C}">
                <a14:useLocalDpi xmlns:a14="http://schemas.microsoft.com/office/drawing/2010/main" val="0"/>
              </a:ext>
            </a:extLst>
          </a:blip>
          <a:srcRect l="1268" t="16039" b="9398"/>
          <a:stretch/>
        </p:blipFill>
        <p:spPr>
          <a:xfrm>
            <a:off x="1164635" y="2207172"/>
            <a:ext cx="10049905" cy="4118954"/>
          </a:xfrm>
          <a:prstGeom prst="rect">
            <a:avLst/>
          </a:prstGeom>
        </p:spPr>
      </p:pic>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a:t>State of Alaska, Department of labor &amp; workforce development – Mechanical inspection</a:t>
            </a:r>
            <a:endParaRPr lang="en-US" dirty="0"/>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6</a:t>
            </a:fld>
            <a:endParaRPr lang="en-US" dirty="0"/>
          </a:p>
        </p:txBody>
      </p:sp>
    </p:spTree>
    <p:extLst>
      <p:ext uri="{BB962C8B-B14F-4D97-AF65-F5344CB8AC3E}">
        <p14:creationId xmlns:p14="http://schemas.microsoft.com/office/powerpoint/2010/main" val="3300865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a:xfrm>
            <a:off x="1097280" y="286603"/>
            <a:ext cx="6606803" cy="1450757"/>
          </a:xfrm>
        </p:spPr>
        <p:txBody>
          <a:bodyPr/>
          <a:lstStyle/>
          <a:p>
            <a:r>
              <a:rPr lang="en-US" sz="4400" dirty="0"/>
              <a:t>Electrical Licenses </a:t>
            </a:r>
            <a:br>
              <a:rPr lang="en-US" sz="4400" dirty="0"/>
            </a:br>
            <a:r>
              <a:rPr lang="en-US" sz="4400" dirty="0"/>
              <a:t>Issued by year: 2019-2023</a:t>
            </a:r>
            <a:endParaRPr lang="en-US" dirty="0"/>
          </a:p>
        </p:txBody>
      </p:sp>
      <p:pic>
        <p:nvPicPr>
          <p:cNvPr id="7" name="Picture 6">
            <a:extLst>
              <a:ext uri="{FF2B5EF4-FFF2-40B4-BE49-F238E27FC236}">
                <a16:creationId xmlns:a16="http://schemas.microsoft.com/office/drawing/2014/main" id="{F02F9205-2D53-C4FF-57F1-8526A5B79B0A}"/>
              </a:ext>
            </a:extLst>
          </p:cNvPr>
          <p:cNvPicPr>
            <a:picLocks noChangeAspect="1"/>
          </p:cNvPicPr>
          <p:nvPr/>
        </p:nvPicPr>
        <p:blipFill rotWithShape="1">
          <a:blip r:embed="rId3">
            <a:extLst>
              <a:ext uri="{28A0092B-C50C-407E-A947-70E740481C1C}">
                <a14:useLocalDpi xmlns:a14="http://schemas.microsoft.com/office/drawing/2010/main" val="0"/>
              </a:ext>
            </a:extLst>
          </a:blip>
          <a:srcRect l="253" t="14093" r="-3804"/>
          <a:stretch/>
        </p:blipFill>
        <p:spPr>
          <a:xfrm>
            <a:off x="1061156" y="1860332"/>
            <a:ext cx="10121856" cy="4460628"/>
          </a:xfrm>
          <a:prstGeom prst="rect">
            <a:avLst/>
          </a:prstGeom>
        </p:spPr>
      </p:pic>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a:t>State of Alaska, Department of labor &amp; workforce development – Mechanical inspection</a:t>
            </a:r>
            <a:endParaRPr lang="en-US" dirty="0"/>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7</a:t>
            </a:fld>
            <a:endParaRPr lang="en-US" dirty="0"/>
          </a:p>
        </p:txBody>
      </p:sp>
    </p:spTree>
    <p:extLst>
      <p:ext uri="{BB962C8B-B14F-4D97-AF65-F5344CB8AC3E}">
        <p14:creationId xmlns:p14="http://schemas.microsoft.com/office/powerpoint/2010/main" val="47625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a:xfrm>
            <a:off x="1097280" y="286603"/>
            <a:ext cx="6470168" cy="1450757"/>
          </a:xfrm>
        </p:spPr>
        <p:txBody>
          <a:bodyPr>
            <a:noAutofit/>
          </a:bodyPr>
          <a:lstStyle/>
          <a:p>
            <a:r>
              <a:rPr lang="en-US" sz="4400" dirty="0"/>
              <a:t>Other Licenses </a:t>
            </a:r>
            <a:br>
              <a:rPr lang="en-US" sz="4400" dirty="0"/>
            </a:br>
            <a:r>
              <a:rPr lang="en-US" sz="4400" dirty="0"/>
              <a:t>Issued by year: 2019-2023</a:t>
            </a:r>
          </a:p>
        </p:txBody>
      </p:sp>
      <p:pic>
        <p:nvPicPr>
          <p:cNvPr id="7" name="Picture 6">
            <a:extLst>
              <a:ext uri="{FF2B5EF4-FFF2-40B4-BE49-F238E27FC236}">
                <a16:creationId xmlns:a16="http://schemas.microsoft.com/office/drawing/2014/main" id="{F02F9205-2D53-C4FF-57F1-8526A5B79B0A}"/>
              </a:ext>
            </a:extLst>
          </p:cNvPr>
          <p:cNvPicPr>
            <a:picLocks noChangeAspect="1"/>
          </p:cNvPicPr>
          <p:nvPr/>
        </p:nvPicPr>
        <p:blipFill rotWithShape="1">
          <a:blip r:embed="rId3">
            <a:extLst>
              <a:ext uri="{28A0092B-C50C-407E-A947-70E740481C1C}">
                <a14:useLocalDpi xmlns:a14="http://schemas.microsoft.com/office/drawing/2010/main" val="0"/>
              </a:ext>
            </a:extLst>
          </a:blip>
          <a:srcRect l="845" t="15242" b="8445"/>
          <a:stretch/>
        </p:blipFill>
        <p:spPr>
          <a:xfrm>
            <a:off x="1137780" y="2217683"/>
            <a:ext cx="10034717" cy="4095191"/>
          </a:xfrm>
          <a:prstGeom prst="rect">
            <a:avLst/>
          </a:prstGeom>
        </p:spPr>
      </p:pic>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a:t>State of Alaska, Department of labor &amp; workforce development – Mechanical inspection</a:t>
            </a:r>
            <a:endParaRPr lang="en-US" dirty="0"/>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8</a:t>
            </a:fld>
            <a:endParaRPr lang="en-US" dirty="0"/>
          </a:p>
        </p:txBody>
      </p:sp>
    </p:spTree>
    <p:extLst>
      <p:ext uri="{BB962C8B-B14F-4D97-AF65-F5344CB8AC3E}">
        <p14:creationId xmlns:p14="http://schemas.microsoft.com/office/powerpoint/2010/main" val="2800942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7EA2A-0866-F744-C9FC-6FC6E37C481D}"/>
              </a:ext>
            </a:extLst>
          </p:cNvPr>
          <p:cNvSpPr>
            <a:spLocks noGrp="1"/>
          </p:cNvSpPr>
          <p:nvPr>
            <p:ph type="title"/>
          </p:nvPr>
        </p:nvSpPr>
        <p:spPr/>
        <p:txBody>
          <a:bodyPr/>
          <a:lstStyle/>
          <a:p>
            <a:r>
              <a:rPr lang="en-US" sz="4400" dirty="0"/>
              <a:t>Trainee Requirements</a:t>
            </a:r>
            <a:endParaRPr lang="en-US" dirty="0"/>
          </a:p>
        </p:txBody>
      </p:sp>
      <p:sp>
        <p:nvSpPr>
          <p:cNvPr id="3" name="Content Placeholder 2">
            <a:extLst>
              <a:ext uri="{FF2B5EF4-FFF2-40B4-BE49-F238E27FC236}">
                <a16:creationId xmlns:a16="http://schemas.microsoft.com/office/drawing/2014/main" id="{CFAD82B9-242A-F819-A2AD-86F0F8762B04}"/>
              </a:ext>
            </a:extLst>
          </p:cNvPr>
          <p:cNvSpPr>
            <a:spLocks noGrp="1"/>
          </p:cNvSpPr>
          <p:nvPr>
            <p:ph idx="1"/>
          </p:nvPr>
        </p:nvSpPr>
        <p:spPr/>
        <p:txBody>
          <a:bodyPr/>
          <a:lstStyle/>
          <a:p>
            <a:r>
              <a:rPr lang="en-US" sz="2800" dirty="0"/>
              <a:t>Requirements for a journeyman plumber or electrician license are similar:</a:t>
            </a:r>
          </a:p>
          <a:p>
            <a:pPr lvl="2">
              <a:lnSpc>
                <a:spcPct val="100000"/>
              </a:lnSpc>
              <a:buClrTx/>
              <a:buFont typeface="Arial" panose="020B0604020202020204" pitchFamily="34" charset="0"/>
              <a:buChar char="•"/>
            </a:pPr>
            <a:r>
              <a:rPr lang="en-US" sz="2400" dirty="0"/>
              <a:t>Completion of 8,000 legally-obtained on-the-job hours</a:t>
            </a:r>
          </a:p>
          <a:p>
            <a:pPr lvl="3">
              <a:buClrTx/>
              <a:buSzPct val="80000"/>
              <a:buFont typeface="Courier New" panose="02070309020205020404" pitchFamily="49" charset="0"/>
              <a:buChar char="o"/>
            </a:pPr>
            <a:r>
              <a:rPr lang="en-US" sz="2400" dirty="0"/>
              <a:t>May include 1,000 classroom hours</a:t>
            </a:r>
          </a:p>
          <a:p>
            <a:pPr lvl="3">
              <a:buClrTx/>
              <a:buSzPct val="80000"/>
              <a:buFont typeface="Courier New" panose="02070309020205020404" pitchFamily="49" charset="0"/>
              <a:buChar char="o"/>
            </a:pPr>
            <a:r>
              <a:rPr lang="en-US" sz="2400" dirty="0"/>
              <a:t>Hours are submitted on one or more ‘Experience Verification Forms’</a:t>
            </a:r>
          </a:p>
          <a:p>
            <a:pPr lvl="2">
              <a:lnSpc>
                <a:spcPct val="150000"/>
              </a:lnSpc>
              <a:buClrTx/>
              <a:buFont typeface="Arial" panose="020B0604020202020204" pitchFamily="34" charset="0"/>
              <a:buChar char="•"/>
            </a:pPr>
            <a:r>
              <a:rPr lang="en-US" sz="2400" dirty="0"/>
              <a:t>Passing score of 70% or better on the exam</a:t>
            </a:r>
          </a:p>
          <a:p>
            <a:pPr lvl="2">
              <a:lnSpc>
                <a:spcPct val="150000"/>
              </a:lnSpc>
              <a:buClrTx/>
              <a:buFont typeface="Arial" panose="020B0604020202020204" pitchFamily="34" charset="0"/>
              <a:buChar char="•"/>
            </a:pPr>
            <a:r>
              <a:rPr lang="en-US" sz="2400" dirty="0"/>
              <a:t>Payment of $200 fee</a:t>
            </a:r>
          </a:p>
          <a:p>
            <a:pPr lvl="1">
              <a:buFont typeface="Arial" panose="020B0604020202020204" pitchFamily="34" charset="0"/>
              <a:buChar char="•"/>
            </a:pPr>
            <a:endParaRPr lang="en-US" dirty="0"/>
          </a:p>
        </p:txBody>
      </p:sp>
      <p:sp>
        <p:nvSpPr>
          <p:cNvPr id="4" name="Date Placeholder 3">
            <a:extLst>
              <a:ext uri="{FF2B5EF4-FFF2-40B4-BE49-F238E27FC236}">
                <a16:creationId xmlns:a16="http://schemas.microsoft.com/office/drawing/2014/main" id="{0BE63057-D38A-6F83-2BBA-4123C57825E8}"/>
              </a:ext>
            </a:extLst>
          </p:cNvPr>
          <p:cNvSpPr>
            <a:spLocks noGrp="1"/>
          </p:cNvSpPr>
          <p:nvPr>
            <p:ph type="dt" sz="half" idx="10"/>
          </p:nvPr>
        </p:nvSpPr>
        <p:spPr/>
        <p:txBody>
          <a:bodyPr/>
          <a:lstStyle/>
          <a:p>
            <a:r>
              <a:rPr lang="en-US" dirty="0"/>
              <a:t>February 19, 2024</a:t>
            </a:r>
          </a:p>
        </p:txBody>
      </p:sp>
      <p:sp>
        <p:nvSpPr>
          <p:cNvPr id="5" name="Footer Placeholder 4">
            <a:extLst>
              <a:ext uri="{FF2B5EF4-FFF2-40B4-BE49-F238E27FC236}">
                <a16:creationId xmlns:a16="http://schemas.microsoft.com/office/drawing/2014/main" id="{A4673065-21EC-52BF-6B53-E67ADFEFC2AE}"/>
              </a:ext>
            </a:extLst>
          </p:cNvPr>
          <p:cNvSpPr>
            <a:spLocks noGrp="1"/>
          </p:cNvSpPr>
          <p:nvPr>
            <p:ph type="ftr" sz="quarter" idx="11"/>
          </p:nvPr>
        </p:nvSpPr>
        <p:spPr>
          <a:xfrm>
            <a:off x="3627120" y="6459785"/>
            <a:ext cx="5369680" cy="365125"/>
          </a:xfrm>
        </p:spPr>
        <p:txBody>
          <a:bodyPr/>
          <a:lstStyle/>
          <a:p>
            <a:r>
              <a:rPr lang="en-US" dirty="0"/>
              <a:t>State of Alaska, Department of labor &amp; workforce development – Mechanical inspection</a:t>
            </a:r>
          </a:p>
        </p:txBody>
      </p:sp>
      <p:sp>
        <p:nvSpPr>
          <p:cNvPr id="6" name="Slide Number Placeholder 5">
            <a:extLst>
              <a:ext uri="{FF2B5EF4-FFF2-40B4-BE49-F238E27FC236}">
                <a16:creationId xmlns:a16="http://schemas.microsoft.com/office/drawing/2014/main" id="{78AAF352-CAC1-8A55-0AA0-28B5B90A32A5}"/>
              </a:ext>
            </a:extLst>
          </p:cNvPr>
          <p:cNvSpPr>
            <a:spLocks noGrp="1"/>
          </p:cNvSpPr>
          <p:nvPr>
            <p:ph type="sldNum" sz="quarter" idx="12"/>
          </p:nvPr>
        </p:nvSpPr>
        <p:spPr/>
        <p:txBody>
          <a:bodyPr/>
          <a:lstStyle/>
          <a:p>
            <a:fld id="{08AB70BE-1769-45B8-85A6-0C837432C7E6}" type="slidenum">
              <a:rPr lang="en-US" smtClean="0"/>
              <a:t>9</a:t>
            </a:fld>
            <a:endParaRPr lang="en-US" dirty="0"/>
          </a:p>
        </p:txBody>
      </p:sp>
    </p:spTree>
    <p:extLst>
      <p:ext uri="{BB962C8B-B14F-4D97-AF65-F5344CB8AC3E}">
        <p14:creationId xmlns:p14="http://schemas.microsoft.com/office/powerpoint/2010/main" val="2473042844"/>
      </p:ext>
    </p:extLst>
  </p:cSld>
  <p:clrMapOvr>
    <a:masterClrMapping/>
  </p:clrMapOvr>
</p:sld>
</file>

<file path=ppt/theme/theme1.xml><?xml version="1.0" encoding="utf-8"?>
<a:theme xmlns:a="http://schemas.openxmlformats.org/drawingml/2006/main" name="Retrospect">
  <a:themeElements>
    <a:clrScheme name="Custom 2">
      <a:dk1>
        <a:srgbClr val="000000"/>
      </a:dk1>
      <a:lt1>
        <a:sysClr val="window" lastClr="FFFFFF"/>
      </a:lt1>
      <a:dk2>
        <a:srgbClr val="637052"/>
      </a:dk2>
      <a:lt2>
        <a:srgbClr val="CCDDEA"/>
      </a:lt2>
      <a:accent1>
        <a:srgbClr val="FFC000"/>
      </a:accent1>
      <a:accent2>
        <a:srgbClr val="1773B1"/>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1013</TotalTime>
  <Words>2100</Words>
  <Application>Microsoft Office PowerPoint</Application>
  <PresentationFormat>Widescreen</PresentationFormat>
  <Paragraphs>236</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Courier New</vt:lpstr>
      <vt:lpstr>Retrospect</vt:lpstr>
      <vt:lpstr>HB 290 - Certificate of Fitness: Plumbers/Electricians House Labor and Commerce Committee   Chief Scott Damerow Mechanical Inspection</vt:lpstr>
      <vt:lpstr>Proposal</vt:lpstr>
      <vt:lpstr>Why the Change</vt:lpstr>
      <vt:lpstr>Mechanical Inspection Active Licenses</vt:lpstr>
      <vt:lpstr>New Licenses  Issued by Type &amp; Year 2019-2023</vt:lpstr>
      <vt:lpstr>Plumbing Licenses  Issued by year: 2019-2023</vt:lpstr>
      <vt:lpstr>Electrical Licenses  Issued by year: 2019-2023</vt:lpstr>
      <vt:lpstr>Other Licenses  Issued by year: 2019-2023</vt:lpstr>
      <vt:lpstr>Trainee Requirements</vt:lpstr>
      <vt:lpstr>Trainee Barriers</vt:lpstr>
      <vt:lpstr>Lapsed Trainee Card Hours</vt:lpstr>
      <vt:lpstr>Trainee Card Renewal Requirements</vt:lpstr>
      <vt:lpstr>Impact</vt:lpstr>
      <vt:lpstr>Proposed Fee Changes </vt:lpstr>
      <vt:lpstr>Reasoning for Proposed Fee Increase</vt:lpstr>
      <vt:lpstr>Contact Information</vt:lpstr>
    </vt:vector>
  </TitlesOfParts>
  <Company>State of Alaska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FY2025 Governor’s Budget Director Lacey Sanders Office of Management and Budget</dc:title>
  <dc:creator>Laura Timko</dc:creator>
  <cp:lastModifiedBy>Weinert, Adam R (DOL)</cp:lastModifiedBy>
  <cp:revision>24</cp:revision>
  <dcterms:created xsi:type="dcterms:W3CDTF">2023-12-19T23:21:37Z</dcterms:created>
  <dcterms:modified xsi:type="dcterms:W3CDTF">2024-02-12T22:00:47Z</dcterms:modified>
</cp:coreProperties>
</file>