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69" r:id="rId4"/>
    <p:sldId id="270" r:id="rId5"/>
    <p:sldId id="271" r:id="rId6"/>
    <p:sldId id="273" r:id="rId7"/>
    <p:sldId id="274" r:id="rId8"/>
    <p:sldId id="272" r:id="rId9"/>
    <p:sldId id="276" r:id="rId10"/>
    <p:sldId id="278" r:id="rId11"/>
    <p:sldId id="275" r:id="rId12"/>
    <p:sldId id="280" r:id="rId13"/>
    <p:sldId id="281" r:id="rId14"/>
    <p:sldId id="284" r:id="rId15"/>
    <p:sldId id="286" r:id="rId16"/>
    <p:sldId id="285"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notesViewPr>
    <p:cSldViewPr>
      <p:cViewPr varScale="1">
        <p:scale>
          <a:sx n="80" d="100"/>
          <a:sy n="80" d="100"/>
        </p:scale>
        <p:origin x="-1956"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C949390-54C4-4C82-A1CF-E09CAE31FAEE}" type="datetimeFigureOut">
              <a:rPr lang="en-US" smtClean="0"/>
              <a:t>3/5/2017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96EBA72-FAD8-44F8-9B39-3B59473F0F91}" type="slidenum">
              <a:rPr lang="en-US" smtClean="0"/>
              <a:t>‹#›</a:t>
            </a:fld>
            <a:endParaRPr lang="en-US"/>
          </a:p>
        </p:txBody>
      </p:sp>
    </p:spTree>
    <p:extLst>
      <p:ext uri="{BB962C8B-B14F-4D97-AF65-F5344CB8AC3E}">
        <p14:creationId xmlns:p14="http://schemas.microsoft.com/office/powerpoint/2010/main" val="17043876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302" tIns="46151" rIns="92302" bIns="46151"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2302" tIns="46151" rIns="92302" bIns="46151" rtlCol="0"/>
          <a:lstStyle>
            <a:lvl1pPr algn="r">
              <a:defRPr sz="1200"/>
            </a:lvl1pPr>
          </a:lstStyle>
          <a:p>
            <a:fld id="{6873B332-A897-4DDF-AA04-9281CDAB3E59}" type="datetimeFigureOut">
              <a:rPr lang="en-US" smtClean="0"/>
              <a:t>3/5/2017</a:t>
            </a:fld>
            <a:endParaRPr lang="en-US"/>
          </a:p>
        </p:txBody>
      </p:sp>
      <p:sp>
        <p:nvSpPr>
          <p:cNvPr id="4" name="Slide Image Placeholder 3"/>
          <p:cNvSpPr>
            <a:spLocks noGrp="1" noRot="1" noChangeAspect="1"/>
          </p:cNvSpPr>
          <p:nvPr>
            <p:ph type="sldImg" idx="2"/>
          </p:nvPr>
        </p:nvSpPr>
        <p:spPr>
          <a:xfrm>
            <a:off x="1181100" y="698500"/>
            <a:ext cx="4649788" cy="3486150"/>
          </a:xfrm>
          <a:prstGeom prst="rect">
            <a:avLst/>
          </a:prstGeom>
          <a:noFill/>
          <a:ln w="12700">
            <a:solidFill>
              <a:prstClr val="black"/>
            </a:solidFill>
          </a:ln>
        </p:spPr>
        <p:txBody>
          <a:bodyPr vert="horz" lIns="92302" tIns="46151" rIns="92302" bIns="46151"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2302" tIns="46151" rIns="92302" bIns="4615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2302" tIns="46151" rIns="92302" bIns="46151"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2302" tIns="46151" rIns="92302" bIns="46151" rtlCol="0" anchor="b"/>
          <a:lstStyle>
            <a:lvl1pPr algn="r">
              <a:defRPr sz="1200"/>
            </a:lvl1pPr>
          </a:lstStyle>
          <a:p>
            <a:fld id="{82762ED2-F20E-48C5-A849-7196AEE3E53C}" type="slidenum">
              <a:rPr lang="en-US" smtClean="0"/>
              <a:t>‹#›</a:t>
            </a:fld>
            <a:endParaRPr lang="en-US"/>
          </a:p>
        </p:txBody>
      </p:sp>
    </p:spTree>
    <p:extLst>
      <p:ext uri="{BB962C8B-B14F-4D97-AF65-F5344CB8AC3E}">
        <p14:creationId xmlns:p14="http://schemas.microsoft.com/office/powerpoint/2010/main" val="468003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762ED2-F20E-48C5-A849-7196AEE3E53C}" type="slidenum">
              <a:rPr lang="en-US" smtClean="0"/>
              <a:t>1</a:t>
            </a:fld>
            <a:endParaRPr lang="en-US"/>
          </a:p>
        </p:txBody>
      </p:sp>
    </p:spTree>
    <p:extLst>
      <p:ext uri="{BB962C8B-B14F-4D97-AF65-F5344CB8AC3E}">
        <p14:creationId xmlns:p14="http://schemas.microsoft.com/office/powerpoint/2010/main" val="1606444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762ED2-F20E-48C5-A849-7196AEE3E53C}" type="slidenum">
              <a:rPr lang="en-US" smtClean="0"/>
              <a:t>10</a:t>
            </a:fld>
            <a:endParaRPr lang="en-US"/>
          </a:p>
        </p:txBody>
      </p:sp>
    </p:spTree>
    <p:extLst>
      <p:ext uri="{BB962C8B-B14F-4D97-AF65-F5344CB8AC3E}">
        <p14:creationId xmlns:p14="http://schemas.microsoft.com/office/powerpoint/2010/main" val="15425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r>
              <a:rPr lang="en-US" baseline="0" dirty="0" smtClean="0"/>
              <a:t>  Education Week Annual Reports on K-12 Performance &amp; Finance, National Assessment of Education Progress (NAEP)</a:t>
            </a:r>
            <a:endParaRPr lang="en-US" dirty="0"/>
          </a:p>
        </p:txBody>
      </p:sp>
      <p:sp>
        <p:nvSpPr>
          <p:cNvPr id="4" name="Slide Number Placeholder 3"/>
          <p:cNvSpPr>
            <a:spLocks noGrp="1"/>
          </p:cNvSpPr>
          <p:nvPr>
            <p:ph type="sldNum" sz="quarter" idx="10"/>
          </p:nvPr>
        </p:nvSpPr>
        <p:spPr/>
        <p:txBody>
          <a:bodyPr/>
          <a:lstStyle/>
          <a:p>
            <a:fld id="{82762ED2-F20E-48C5-A849-7196AEE3E53C}" type="slidenum">
              <a:rPr lang="en-US" smtClean="0"/>
              <a:t>11</a:t>
            </a:fld>
            <a:endParaRPr lang="en-US"/>
          </a:p>
        </p:txBody>
      </p:sp>
    </p:spTree>
    <p:extLst>
      <p:ext uri="{BB962C8B-B14F-4D97-AF65-F5344CB8AC3E}">
        <p14:creationId xmlns:p14="http://schemas.microsoft.com/office/powerpoint/2010/main" val="15425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r>
              <a:rPr lang="en-US" baseline="0" dirty="0" smtClean="0"/>
              <a:t>  Education Week Annual Reports on K-12 Performance &amp; Finance, National Association of Education Progress (NAEP), US Census Bureau (children in poverty)</a:t>
            </a:r>
            <a:endParaRPr lang="en-US" dirty="0"/>
          </a:p>
        </p:txBody>
      </p:sp>
      <p:sp>
        <p:nvSpPr>
          <p:cNvPr id="4" name="Slide Number Placeholder 3"/>
          <p:cNvSpPr>
            <a:spLocks noGrp="1"/>
          </p:cNvSpPr>
          <p:nvPr>
            <p:ph type="sldNum" sz="quarter" idx="10"/>
          </p:nvPr>
        </p:nvSpPr>
        <p:spPr/>
        <p:txBody>
          <a:bodyPr/>
          <a:lstStyle/>
          <a:p>
            <a:fld id="{82762ED2-F20E-48C5-A849-7196AEE3E53C}" type="slidenum">
              <a:rPr lang="en-US" smtClean="0"/>
              <a:t>12</a:t>
            </a:fld>
            <a:endParaRPr lang="en-US"/>
          </a:p>
        </p:txBody>
      </p:sp>
    </p:spTree>
    <p:extLst>
      <p:ext uri="{BB962C8B-B14F-4D97-AF65-F5344CB8AC3E}">
        <p14:creationId xmlns:p14="http://schemas.microsoft.com/office/powerpoint/2010/main" val="15425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r>
              <a:rPr lang="en-US" baseline="0" dirty="0" smtClean="0"/>
              <a:t>  Education Week Annual Reports on K-12 Performance &amp; Finance, National Assessment of Education Progress (NAEP)</a:t>
            </a:r>
            <a:endParaRPr lang="en-US" dirty="0"/>
          </a:p>
        </p:txBody>
      </p:sp>
      <p:sp>
        <p:nvSpPr>
          <p:cNvPr id="4" name="Slide Number Placeholder 3"/>
          <p:cNvSpPr>
            <a:spLocks noGrp="1"/>
          </p:cNvSpPr>
          <p:nvPr>
            <p:ph type="sldNum" sz="quarter" idx="10"/>
          </p:nvPr>
        </p:nvSpPr>
        <p:spPr/>
        <p:txBody>
          <a:bodyPr/>
          <a:lstStyle/>
          <a:p>
            <a:fld id="{82762ED2-F20E-48C5-A849-7196AEE3E53C}" type="slidenum">
              <a:rPr lang="en-US" smtClean="0"/>
              <a:t>13</a:t>
            </a:fld>
            <a:endParaRPr lang="en-US"/>
          </a:p>
        </p:txBody>
      </p:sp>
    </p:spTree>
    <p:extLst>
      <p:ext uri="{BB962C8B-B14F-4D97-AF65-F5344CB8AC3E}">
        <p14:creationId xmlns:p14="http://schemas.microsoft.com/office/powerpoint/2010/main" val="154259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r>
              <a:rPr lang="en-US" baseline="0" dirty="0" smtClean="0"/>
              <a:t>  Education Week Annual Reports on K-12 Performance &amp; Finance, National Assessment of Education Progress (NAEP), US Census Bureau (children in poverty)</a:t>
            </a:r>
            <a:endParaRPr lang="en-US" dirty="0"/>
          </a:p>
        </p:txBody>
      </p:sp>
      <p:sp>
        <p:nvSpPr>
          <p:cNvPr id="4" name="Slide Number Placeholder 3"/>
          <p:cNvSpPr>
            <a:spLocks noGrp="1"/>
          </p:cNvSpPr>
          <p:nvPr>
            <p:ph type="sldNum" sz="quarter" idx="10"/>
          </p:nvPr>
        </p:nvSpPr>
        <p:spPr/>
        <p:txBody>
          <a:bodyPr/>
          <a:lstStyle/>
          <a:p>
            <a:fld id="{82762ED2-F20E-48C5-A849-7196AEE3E53C}" type="slidenum">
              <a:rPr lang="en-US" smtClean="0"/>
              <a:t>14</a:t>
            </a:fld>
            <a:endParaRPr lang="en-US"/>
          </a:p>
        </p:txBody>
      </p:sp>
    </p:spTree>
    <p:extLst>
      <p:ext uri="{BB962C8B-B14F-4D97-AF65-F5344CB8AC3E}">
        <p14:creationId xmlns:p14="http://schemas.microsoft.com/office/powerpoint/2010/main" val="154259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762ED2-F20E-48C5-A849-7196AEE3E53C}" type="slidenum">
              <a:rPr lang="en-US" smtClean="0"/>
              <a:t>15</a:t>
            </a:fld>
            <a:endParaRPr lang="en-US"/>
          </a:p>
        </p:txBody>
      </p:sp>
    </p:spTree>
    <p:extLst>
      <p:ext uri="{BB962C8B-B14F-4D97-AF65-F5344CB8AC3E}">
        <p14:creationId xmlns:p14="http://schemas.microsoft.com/office/powerpoint/2010/main" val="15425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note that most</a:t>
            </a:r>
            <a:r>
              <a:rPr lang="en-US" baseline="0" dirty="0" smtClean="0"/>
              <a:t> of the spare capacity in the Anchorage School District is associated with military base (JBER) student population fluctuations – including on-base, adjacent to, and along corridor serving civilian support as well as newly retired military population.</a:t>
            </a:r>
            <a:endParaRPr lang="en-US" dirty="0"/>
          </a:p>
        </p:txBody>
      </p:sp>
      <p:sp>
        <p:nvSpPr>
          <p:cNvPr id="4" name="Slide Number Placeholder 3"/>
          <p:cNvSpPr>
            <a:spLocks noGrp="1"/>
          </p:cNvSpPr>
          <p:nvPr>
            <p:ph type="sldNum" sz="quarter" idx="10"/>
          </p:nvPr>
        </p:nvSpPr>
        <p:spPr/>
        <p:txBody>
          <a:bodyPr/>
          <a:lstStyle/>
          <a:p>
            <a:fld id="{82762ED2-F20E-48C5-A849-7196AEE3E53C}" type="slidenum">
              <a:rPr lang="en-US" smtClean="0"/>
              <a:t>16</a:t>
            </a:fld>
            <a:endParaRPr lang="en-US"/>
          </a:p>
        </p:txBody>
      </p:sp>
    </p:spTree>
    <p:extLst>
      <p:ext uri="{BB962C8B-B14F-4D97-AF65-F5344CB8AC3E}">
        <p14:creationId xmlns:p14="http://schemas.microsoft.com/office/powerpoint/2010/main" val="1949880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762ED2-F20E-48C5-A849-7196AEE3E53C}" type="slidenum">
              <a:rPr lang="en-US" smtClean="0"/>
              <a:t>2</a:t>
            </a:fld>
            <a:endParaRPr lang="en-US"/>
          </a:p>
        </p:txBody>
      </p:sp>
    </p:spTree>
    <p:extLst>
      <p:ext uri="{BB962C8B-B14F-4D97-AF65-F5344CB8AC3E}">
        <p14:creationId xmlns:p14="http://schemas.microsoft.com/office/powerpoint/2010/main" val="2437914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762ED2-F20E-48C5-A849-7196AEE3E53C}" type="slidenum">
              <a:rPr lang="en-US" smtClean="0"/>
              <a:t>3</a:t>
            </a:fld>
            <a:endParaRPr lang="en-US"/>
          </a:p>
        </p:txBody>
      </p:sp>
    </p:spTree>
    <p:extLst>
      <p:ext uri="{BB962C8B-B14F-4D97-AF65-F5344CB8AC3E}">
        <p14:creationId xmlns:p14="http://schemas.microsoft.com/office/powerpoint/2010/main" val="3947761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762ED2-F20E-48C5-A849-7196AEE3E53C}" type="slidenum">
              <a:rPr lang="en-US" smtClean="0"/>
              <a:t>4</a:t>
            </a:fld>
            <a:endParaRPr lang="en-US"/>
          </a:p>
        </p:txBody>
      </p:sp>
    </p:spTree>
    <p:extLst>
      <p:ext uri="{BB962C8B-B14F-4D97-AF65-F5344CB8AC3E}">
        <p14:creationId xmlns:p14="http://schemas.microsoft.com/office/powerpoint/2010/main" val="2636496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Given the magnitude of the remaining structural deficit after taking into account the range of proposed contributions to the general fund from permanent fund </a:t>
            </a:r>
            <a:r>
              <a:rPr lang="en-US" dirty="0" smtClean="0"/>
              <a:t>earnings</a:t>
            </a:r>
            <a:r>
              <a:rPr lang="en-US" dirty="0"/>
              <a:t> </a:t>
            </a:r>
            <a:r>
              <a:rPr lang="en-US" dirty="0" smtClean="0"/>
              <a:t>[</a:t>
            </a:r>
            <a:r>
              <a:rPr lang="en-US" dirty="0" err="1" smtClean="0"/>
              <a:t>maf</a:t>
            </a:r>
            <a:r>
              <a:rPr lang="en-US" dirty="0" smtClean="0"/>
              <a:t> note: especially after taking into account pension funding challenges as well </a:t>
            </a:r>
            <a:r>
              <a:rPr lang="en-US" dirty="0"/>
              <a:t>the need to be mindful of the relative risk to overall economic output from taxes vs. modest budget </a:t>
            </a:r>
            <a:r>
              <a:rPr lang="en-US" dirty="0" smtClean="0"/>
              <a:t>reductions based on recent post 2008 economic research on the output differences between budget reductions and taxes] </a:t>
            </a:r>
            <a:r>
              <a:rPr lang="en-US" dirty="0"/>
              <a:t>a budget reduction target of 1-3% per </a:t>
            </a:r>
            <a:r>
              <a:rPr lang="en-US" dirty="0" smtClean="0"/>
              <a:t>year for essential government investments in K-12 </a:t>
            </a:r>
            <a:r>
              <a:rPr lang="en-US" dirty="0"/>
              <a:t>for four years appears </a:t>
            </a:r>
            <a:r>
              <a:rPr lang="en-US" dirty="0" smtClean="0"/>
              <a:t>modest.</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2762ED2-F20E-48C5-A849-7196AEE3E53C}" type="slidenum">
              <a:rPr lang="en-US" smtClean="0"/>
              <a:t>5</a:t>
            </a:fld>
            <a:endParaRPr lang="en-US"/>
          </a:p>
        </p:txBody>
      </p:sp>
    </p:spTree>
    <p:extLst>
      <p:ext uri="{BB962C8B-B14F-4D97-AF65-F5344CB8AC3E}">
        <p14:creationId xmlns:p14="http://schemas.microsoft.com/office/powerpoint/2010/main" val="15425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a:t>
            </a:r>
            <a:r>
              <a:rPr lang="en-US" baseline="0" dirty="0" smtClean="0"/>
              <a:t> its face, a reconnaissance level analysis of the fiscal gap between expenditures and revenues remains daunting.  Even with proposed contributions to the general fund from permanent fund earnings, a significant gap remains to be covered from a combination of budget cuts, new revenues and other savings sources.</a:t>
            </a:r>
          </a:p>
          <a:p>
            <a:endParaRPr lang="en-US" baseline="0" dirty="0" smtClean="0"/>
          </a:p>
          <a:p>
            <a:r>
              <a:rPr lang="en-US" baseline="0" dirty="0" smtClean="0"/>
              <a:t>In light of the magnitude of the gap that remains after given consideration to proposals to use permanent fund earnings, the Commonwealth North Fiscal Study Group has continued to look for ways to improve the efficiency and effectiveness of state expenditures and investments.</a:t>
            </a:r>
          </a:p>
          <a:p>
            <a:endParaRPr lang="en-US" dirty="0"/>
          </a:p>
          <a:p>
            <a:r>
              <a:rPr lang="en-US" dirty="0" smtClean="0"/>
              <a:t>Given the magnitude of the remaining structural deficit after taking into account the range of proposed contributions to the general fund from permanent fund earnings and the need to be mindful of the relative risk to overall economic output from taxes vs. modest budget reductions, a budget reduction target of 1-3% per year for four years appears modest under the circumstances.</a:t>
            </a:r>
            <a:endParaRPr lang="en-US" dirty="0"/>
          </a:p>
        </p:txBody>
      </p:sp>
      <p:sp>
        <p:nvSpPr>
          <p:cNvPr id="4" name="Slide Number Placeholder 3"/>
          <p:cNvSpPr>
            <a:spLocks noGrp="1"/>
          </p:cNvSpPr>
          <p:nvPr>
            <p:ph type="sldNum" sz="quarter" idx="10"/>
          </p:nvPr>
        </p:nvSpPr>
        <p:spPr/>
        <p:txBody>
          <a:bodyPr/>
          <a:lstStyle/>
          <a:p>
            <a:fld id="{82762ED2-F20E-48C5-A849-7196AEE3E53C}" type="slidenum">
              <a:rPr lang="en-US" smtClean="0"/>
              <a:t>6</a:t>
            </a:fld>
            <a:endParaRPr lang="en-US"/>
          </a:p>
        </p:txBody>
      </p:sp>
    </p:spTree>
    <p:extLst>
      <p:ext uri="{BB962C8B-B14F-4D97-AF65-F5344CB8AC3E}">
        <p14:creationId xmlns:p14="http://schemas.microsoft.com/office/powerpoint/2010/main" val="15425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fiscal gap that remains after the proposed contributions to the general fund from permanent fund earnings should also consider the future pension payments (beyond the actuarial estimate) that are anticipated within what has become standard adjustments to state</a:t>
            </a:r>
            <a:r>
              <a:rPr lang="en-US" dirty="0" smtClean="0"/>
              <a:t> actuarial estimates</a:t>
            </a:r>
            <a:r>
              <a:rPr lang="en-US" baseline="0" dirty="0" smtClean="0"/>
              <a:t> for Moody’s and other credit analysts.</a:t>
            </a:r>
          </a:p>
          <a:p>
            <a:endParaRPr lang="en-US" baseline="0" dirty="0" smtClean="0"/>
          </a:p>
          <a:p>
            <a:r>
              <a:rPr lang="en-US" baseline="0" dirty="0" err="1" smtClean="0"/>
              <a:t>maf</a:t>
            </a:r>
            <a:r>
              <a:rPr lang="en-US" baseline="0" dirty="0" smtClean="0"/>
              <a:t> </a:t>
            </a:r>
            <a:r>
              <a:rPr lang="en-US" dirty="0" smtClean="0"/>
              <a:t>notes</a:t>
            </a:r>
            <a:r>
              <a:rPr lang="en-US" baseline="0" dirty="0" smtClean="0"/>
              <a:t>:</a:t>
            </a:r>
          </a:p>
          <a:p>
            <a:r>
              <a:rPr lang="en-US" dirty="0" smtClean="0"/>
              <a:t>Recent economic research (November 2016) suggests that standard short term estimates of economic multipliers associated with public spending cuts and taxes may overestimate the relative economic impact of public sector spending cuts relative to new taxes.  </a:t>
            </a:r>
            <a:r>
              <a:rPr lang="en-US" baseline="0" dirty="0" smtClean="0"/>
              <a:t>See</a:t>
            </a:r>
            <a:r>
              <a:rPr lang="en-US" dirty="0" smtClean="0"/>
              <a:t> for example, </a:t>
            </a:r>
            <a:r>
              <a:rPr lang="en-US" baseline="0" dirty="0" smtClean="0"/>
              <a:t>National Bureau of Economic Research, Working Paper #22863, “Is it the ‘how’ or the ‘when’ that matters in fiscal adjustments?”, </a:t>
            </a:r>
            <a:r>
              <a:rPr lang="en-US" baseline="0" dirty="0" err="1" smtClean="0"/>
              <a:t>Alesina</a:t>
            </a:r>
            <a:r>
              <a:rPr lang="en-US" baseline="0" dirty="0" smtClean="0"/>
              <a:t>, et al</a:t>
            </a:r>
            <a:r>
              <a:rPr lang="en-US" dirty="0" smtClean="0"/>
              <a:t>, (November 2016).  </a:t>
            </a:r>
            <a:r>
              <a:rPr lang="en-US" i="1" dirty="0" smtClean="0"/>
              <a:t>“…when governments pursue contractionary policies, tax-based adjustments are costly in terms of output loses, while expenditure reductions have very low output costs.  This difference appears to be independent of the business cycle.”</a:t>
            </a:r>
          </a:p>
          <a:p>
            <a:endParaRPr lang="en-US" baseline="0" dirty="0" smtClean="0"/>
          </a:p>
          <a:p>
            <a:r>
              <a:rPr lang="en-US" dirty="0" smtClean="0"/>
              <a:t>While state taxes have the potential to be a partial offset to federal taxes</a:t>
            </a:r>
            <a:r>
              <a:rPr lang="en-US" dirty="0"/>
              <a:t> </a:t>
            </a:r>
            <a:r>
              <a:rPr lang="en-US" dirty="0" smtClean="0"/>
              <a:t>[which diminishes their potential impact on local economic output relative to the NBER sample in working paper 22863], the evidence from the NBER study suggests the dynamic negative impacts of taxes on output and the dynamic ability of the economy to adjust to public expenditure reductions warrant a fresh look at Alaska short term estimates of economic multipliers associated with public sector spending cuts relative to new taxes.</a:t>
            </a:r>
            <a:endParaRPr lang="en-US" baseline="0" dirty="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2762ED2-F20E-48C5-A849-7196AEE3E53C}" type="slidenum">
              <a:rPr lang="en-US" smtClean="0"/>
              <a:t>7</a:t>
            </a:fld>
            <a:endParaRPr lang="en-US"/>
          </a:p>
        </p:txBody>
      </p:sp>
    </p:spTree>
    <p:extLst>
      <p:ext uri="{BB962C8B-B14F-4D97-AF65-F5344CB8AC3E}">
        <p14:creationId xmlns:p14="http://schemas.microsoft.com/office/powerpoint/2010/main" val="15425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Commonwealth North Fiscal Study Group discussion continued to support the core government policy prescription that investments in essential government functions should be reviewed to ensure they remain efficient and effective.</a:t>
            </a:r>
          </a:p>
          <a:p>
            <a:endParaRPr lang="en-US" baseline="0" dirty="0" smtClean="0"/>
          </a:p>
          <a:p>
            <a:r>
              <a:rPr lang="en-US" baseline="0" dirty="0" smtClean="0"/>
              <a:t>The public record evidence regarding K-12 performance and expenditures includes a recent study (July 2015) for the Alaska Legislature which indicates that direct instructional expenditures correlate with performance while overall expenditure levels do not have an impact on performance.  This suggests that expenditures outside of direct instruction are associated with a net negative impact on performance.  </a:t>
            </a:r>
          </a:p>
          <a:p>
            <a:endParaRPr lang="en-US" baseline="0" dirty="0" smtClean="0"/>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82762ED2-F20E-48C5-A849-7196AEE3E53C}" type="slidenum">
              <a:rPr lang="en-US" smtClean="0"/>
              <a:t>8</a:t>
            </a:fld>
            <a:endParaRPr lang="en-US"/>
          </a:p>
        </p:txBody>
      </p:sp>
    </p:spTree>
    <p:extLst>
      <p:ext uri="{BB962C8B-B14F-4D97-AF65-F5344CB8AC3E}">
        <p14:creationId xmlns:p14="http://schemas.microsoft.com/office/powerpoint/2010/main" val="15425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762ED2-F20E-48C5-A849-7196AEE3E53C}" type="slidenum">
              <a:rPr lang="en-US" smtClean="0"/>
              <a:t>9</a:t>
            </a:fld>
            <a:endParaRPr lang="en-US"/>
          </a:p>
        </p:txBody>
      </p:sp>
    </p:spTree>
    <p:extLst>
      <p:ext uri="{BB962C8B-B14F-4D97-AF65-F5344CB8AC3E}">
        <p14:creationId xmlns:p14="http://schemas.microsoft.com/office/powerpoint/2010/main" val="15425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8FF6C6-4CDC-455A-AF8A-AD047D492F01}"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90FD-3413-4C3F-9523-6293EAEE1920}" type="slidenum">
              <a:rPr lang="en-US" smtClean="0"/>
              <a:t>‹#›</a:t>
            </a:fld>
            <a:endParaRPr lang="en-US"/>
          </a:p>
        </p:txBody>
      </p:sp>
    </p:spTree>
    <p:extLst>
      <p:ext uri="{BB962C8B-B14F-4D97-AF65-F5344CB8AC3E}">
        <p14:creationId xmlns:p14="http://schemas.microsoft.com/office/powerpoint/2010/main" val="2245788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8FF6C6-4CDC-455A-AF8A-AD047D492F01}"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90FD-3413-4C3F-9523-6293EAEE1920}" type="slidenum">
              <a:rPr lang="en-US" smtClean="0"/>
              <a:t>‹#›</a:t>
            </a:fld>
            <a:endParaRPr lang="en-US"/>
          </a:p>
        </p:txBody>
      </p:sp>
    </p:spTree>
    <p:extLst>
      <p:ext uri="{BB962C8B-B14F-4D97-AF65-F5344CB8AC3E}">
        <p14:creationId xmlns:p14="http://schemas.microsoft.com/office/powerpoint/2010/main" val="282970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8FF6C6-4CDC-455A-AF8A-AD047D492F01}"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90FD-3413-4C3F-9523-6293EAEE1920}" type="slidenum">
              <a:rPr lang="en-US" smtClean="0"/>
              <a:t>‹#›</a:t>
            </a:fld>
            <a:endParaRPr lang="en-US"/>
          </a:p>
        </p:txBody>
      </p:sp>
    </p:spTree>
    <p:extLst>
      <p:ext uri="{BB962C8B-B14F-4D97-AF65-F5344CB8AC3E}">
        <p14:creationId xmlns:p14="http://schemas.microsoft.com/office/powerpoint/2010/main" val="2920726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Box 6"/>
          <p:cNvSpPr txBox="1"/>
          <p:nvPr userDrawn="1"/>
        </p:nvSpPr>
        <p:spPr>
          <a:xfrm>
            <a:off x="381000" y="6338500"/>
            <a:ext cx="3425040" cy="276999"/>
          </a:xfrm>
          <a:prstGeom prst="rect">
            <a:avLst/>
          </a:prstGeom>
          <a:noFill/>
        </p:spPr>
        <p:txBody>
          <a:bodyPr wrap="none" rtlCol="0">
            <a:spAutoFit/>
          </a:bodyPr>
          <a:lstStyle/>
          <a:p>
            <a:r>
              <a:rPr lang="en-US" sz="1200" dirty="0" smtClean="0"/>
              <a:t>MAF</a:t>
            </a:r>
            <a:r>
              <a:rPr lang="en-US" sz="1200" baseline="0" dirty="0" smtClean="0"/>
              <a:t>: Prepared for </a:t>
            </a:r>
            <a:r>
              <a:rPr lang="en-US" sz="1200" dirty="0" smtClean="0"/>
              <a:t>Senate/House Education Finance</a:t>
            </a:r>
            <a:endParaRPr lang="en-US" sz="1200" dirty="0"/>
          </a:p>
        </p:txBody>
      </p:sp>
      <p:sp>
        <p:nvSpPr>
          <p:cNvPr id="8" name="TextBox 7"/>
          <p:cNvSpPr txBox="1"/>
          <p:nvPr userDrawn="1"/>
        </p:nvSpPr>
        <p:spPr>
          <a:xfrm>
            <a:off x="4800600" y="6292334"/>
            <a:ext cx="956865" cy="369332"/>
          </a:xfrm>
          <a:prstGeom prst="rect">
            <a:avLst/>
          </a:prstGeom>
          <a:noFill/>
        </p:spPr>
        <p:txBody>
          <a:bodyPr wrap="none" rtlCol="0">
            <a:spAutoFit/>
          </a:bodyPr>
          <a:lstStyle/>
          <a:p>
            <a:r>
              <a:rPr lang="en-US" dirty="0" smtClean="0"/>
              <a:t>Page </a:t>
            </a:r>
            <a:fld id="{B2A14096-7D13-41AE-9079-0579F87F5416}" type="slidenum">
              <a:rPr lang="en-US" smtClean="0"/>
              <a:t>‹#›</a:t>
            </a:fld>
            <a:endParaRPr lang="en-US" dirty="0"/>
          </a:p>
        </p:txBody>
      </p:sp>
      <p:sp>
        <p:nvSpPr>
          <p:cNvPr id="9" name="TextBox 8"/>
          <p:cNvSpPr txBox="1"/>
          <p:nvPr userDrawn="1"/>
        </p:nvSpPr>
        <p:spPr>
          <a:xfrm>
            <a:off x="7239000" y="6292333"/>
            <a:ext cx="1537409" cy="369332"/>
          </a:xfrm>
          <a:prstGeom prst="rect">
            <a:avLst/>
          </a:prstGeom>
          <a:noFill/>
        </p:spPr>
        <p:txBody>
          <a:bodyPr wrap="none" rtlCol="0">
            <a:spAutoFit/>
          </a:bodyPr>
          <a:lstStyle/>
          <a:p>
            <a:r>
              <a:rPr lang="en-US" dirty="0" smtClean="0"/>
              <a:t>March 6, 2017</a:t>
            </a:r>
            <a:endParaRPr lang="en-US" dirty="0"/>
          </a:p>
        </p:txBody>
      </p:sp>
    </p:spTree>
    <p:extLst>
      <p:ext uri="{BB962C8B-B14F-4D97-AF65-F5344CB8AC3E}">
        <p14:creationId xmlns:p14="http://schemas.microsoft.com/office/powerpoint/2010/main" val="30214361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8FF6C6-4CDC-455A-AF8A-AD047D492F01}"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90FD-3413-4C3F-9523-6293EAEE1920}" type="slidenum">
              <a:rPr lang="en-US" smtClean="0"/>
              <a:t>‹#›</a:t>
            </a:fld>
            <a:endParaRPr lang="en-US"/>
          </a:p>
        </p:txBody>
      </p:sp>
    </p:spTree>
    <p:extLst>
      <p:ext uri="{BB962C8B-B14F-4D97-AF65-F5344CB8AC3E}">
        <p14:creationId xmlns:p14="http://schemas.microsoft.com/office/powerpoint/2010/main" val="3863545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8FF6C6-4CDC-455A-AF8A-AD047D492F01}"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190FD-3413-4C3F-9523-6293EAEE1920}" type="slidenum">
              <a:rPr lang="en-US" smtClean="0"/>
              <a:t>‹#›</a:t>
            </a:fld>
            <a:endParaRPr lang="en-US"/>
          </a:p>
        </p:txBody>
      </p:sp>
    </p:spTree>
    <p:extLst>
      <p:ext uri="{BB962C8B-B14F-4D97-AF65-F5344CB8AC3E}">
        <p14:creationId xmlns:p14="http://schemas.microsoft.com/office/powerpoint/2010/main" val="2406892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8FF6C6-4CDC-455A-AF8A-AD047D492F01}" type="datetimeFigureOut">
              <a:rPr lang="en-US" smtClean="0"/>
              <a:t>3/5/2017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C190FD-3413-4C3F-9523-6293EAEE1920}" type="slidenum">
              <a:rPr lang="en-US" smtClean="0"/>
              <a:t>‹#›</a:t>
            </a:fld>
            <a:endParaRPr lang="en-US"/>
          </a:p>
        </p:txBody>
      </p:sp>
    </p:spTree>
    <p:extLst>
      <p:ext uri="{BB962C8B-B14F-4D97-AF65-F5344CB8AC3E}">
        <p14:creationId xmlns:p14="http://schemas.microsoft.com/office/powerpoint/2010/main" val="3318499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8FF6C6-4CDC-455A-AF8A-AD047D492F01}" type="datetimeFigureOut">
              <a:rPr lang="en-US" smtClean="0"/>
              <a:t>3/5/2017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C190FD-3413-4C3F-9523-6293EAEE1920}" type="slidenum">
              <a:rPr lang="en-US" smtClean="0"/>
              <a:t>‹#›</a:t>
            </a:fld>
            <a:endParaRPr lang="en-US"/>
          </a:p>
        </p:txBody>
      </p:sp>
    </p:spTree>
    <p:extLst>
      <p:ext uri="{BB962C8B-B14F-4D97-AF65-F5344CB8AC3E}">
        <p14:creationId xmlns:p14="http://schemas.microsoft.com/office/powerpoint/2010/main" val="3855128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8FF6C6-4CDC-455A-AF8A-AD047D492F01}" type="datetimeFigureOut">
              <a:rPr lang="en-US" smtClean="0"/>
              <a:t>3/5/2017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C190FD-3413-4C3F-9523-6293EAEE1920}" type="slidenum">
              <a:rPr lang="en-US" smtClean="0"/>
              <a:t>‹#›</a:t>
            </a:fld>
            <a:endParaRPr lang="en-US"/>
          </a:p>
        </p:txBody>
      </p:sp>
    </p:spTree>
    <p:extLst>
      <p:ext uri="{BB962C8B-B14F-4D97-AF65-F5344CB8AC3E}">
        <p14:creationId xmlns:p14="http://schemas.microsoft.com/office/powerpoint/2010/main" val="1600566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8FF6C6-4CDC-455A-AF8A-AD047D492F01}"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190FD-3413-4C3F-9523-6293EAEE1920}" type="slidenum">
              <a:rPr lang="en-US" smtClean="0"/>
              <a:t>‹#›</a:t>
            </a:fld>
            <a:endParaRPr lang="en-US"/>
          </a:p>
        </p:txBody>
      </p:sp>
    </p:spTree>
    <p:extLst>
      <p:ext uri="{BB962C8B-B14F-4D97-AF65-F5344CB8AC3E}">
        <p14:creationId xmlns:p14="http://schemas.microsoft.com/office/powerpoint/2010/main" val="3305216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8FF6C6-4CDC-455A-AF8A-AD047D492F01}"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190FD-3413-4C3F-9523-6293EAEE1920}" type="slidenum">
              <a:rPr lang="en-US" smtClean="0"/>
              <a:t>‹#›</a:t>
            </a:fld>
            <a:endParaRPr lang="en-US"/>
          </a:p>
        </p:txBody>
      </p:sp>
    </p:spTree>
    <p:extLst>
      <p:ext uri="{BB962C8B-B14F-4D97-AF65-F5344CB8AC3E}">
        <p14:creationId xmlns:p14="http://schemas.microsoft.com/office/powerpoint/2010/main" val="4148652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8FF6C6-4CDC-455A-AF8A-AD047D492F01}" type="datetimeFigureOut">
              <a:rPr lang="en-US" smtClean="0"/>
              <a:t>3/5/2017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C190FD-3413-4C3F-9523-6293EAEE1920}" type="slidenum">
              <a:rPr lang="en-US" smtClean="0"/>
              <a:t>‹#›</a:t>
            </a:fld>
            <a:endParaRPr lang="en-US"/>
          </a:p>
        </p:txBody>
      </p:sp>
    </p:spTree>
    <p:extLst>
      <p:ext uri="{BB962C8B-B14F-4D97-AF65-F5344CB8AC3E}">
        <p14:creationId xmlns:p14="http://schemas.microsoft.com/office/powerpoint/2010/main" val="449618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133601"/>
          </a:xfrm>
        </p:spPr>
        <p:txBody>
          <a:bodyPr>
            <a:normAutofit/>
          </a:bodyPr>
          <a:lstStyle/>
          <a:p>
            <a:r>
              <a:rPr lang="en-US" dirty="0" smtClean="0"/>
              <a:t>Fiscal Review of</a:t>
            </a:r>
            <a:br>
              <a:rPr lang="en-US" dirty="0" smtClean="0"/>
            </a:br>
            <a:r>
              <a:rPr lang="en-US" dirty="0" smtClean="0"/>
              <a:t>Alaska K-12 Investments </a:t>
            </a:r>
            <a:endParaRPr lang="en-US" dirty="0"/>
          </a:p>
        </p:txBody>
      </p:sp>
      <p:sp>
        <p:nvSpPr>
          <p:cNvPr id="3" name="Subtitle 2"/>
          <p:cNvSpPr>
            <a:spLocks noGrp="1"/>
          </p:cNvSpPr>
          <p:nvPr>
            <p:ph type="subTitle" idx="1"/>
          </p:nvPr>
        </p:nvSpPr>
        <p:spPr>
          <a:xfrm>
            <a:off x="1371600" y="3048000"/>
            <a:ext cx="6400800" cy="2895600"/>
          </a:xfrm>
        </p:spPr>
        <p:txBody>
          <a:bodyPr>
            <a:noAutofit/>
          </a:bodyPr>
          <a:lstStyle/>
          <a:p>
            <a:r>
              <a:rPr lang="en-US" sz="2000" dirty="0" smtClean="0"/>
              <a:t>Review of Commonwealth North Fiscal Study Group Recommendations &amp; Background Analysis</a:t>
            </a:r>
          </a:p>
          <a:p>
            <a:endParaRPr lang="en-US" sz="2000" dirty="0" smtClean="0"/>
          </a:p>
          <a:p>
            <a:r>
              <a:rPr lang="en-US" sz="2000" dirty="0" smtClean="0"/>
              <a:t>Review of School Facility Consolidation Incentives</a:t>
            </a:r>
          </a:p>
          <a:p>
            <a:endParaRPr lang="en-US" sz="2000" dirty="0" smtClean="0"/>
          </a:p>
          <a:p>
            <a:r>
              <a:rPr lang="en-US" sz="2000" dirty="0" smtClean="0"/>
              <a:t>Prepared by: Mark Foster, CWN Fiscal Study Group Member</a:t>
            </a:r>
          </a:p>
          <a:p>
            <a:r>
              <a:rPr lang="en-US" sz="2000" dirty="0" smtClean="0"/>
              <a:t>Prepared for: Senate/House Joint Education Meeting</a:t>
            </a:r>
          </a:p>
          <a:p>
            <a:r>
              <a:rPr lang="en-US" sz="2000" dirty="0" smtClean="0"/>
              <a:t>March 6, 2017</a:t>
            </a:r>
            <a:endParaRPr lang="en-US" sz="2000" dirty="0"/>
          </a:p>
        </p:txBody>
      </p:sp>
    </p:spTree>
    <p:extLst>
      <p:ext uri="{BB962C8B-B14F-4D97-AF65-F5344CB8AC3E}">
        <p14:creationId xmlns:p14="http://schemas.microsoft.com/office/powerpoint/2010/main" val="29153684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u="sng" dirty="0" smtClean="0"/>
              <a:t>CWN Fiscal Study Group Recommendations</a:t>
            </a:r>
            <a:r>
              <a:rPr lang="en-US" dirty="0" smtClean="0"/>
              <a:t/>
            </a:r>
            <a:br>
              <a:rPr lang="en-US" dirty="0" smtClean="0"/>
            </a:br>
            <a:r>
              <a:rPr lang="en-US" sz="2200" dirty="0" smtClean="0"/>
              <a:t>Background:  K-12 Investments &amp; Performance</a:t>
            </a:r>
            <a:r>
              <a:rPr lang="en-US" sz="2200" dirty="0"/>
              <a:t/>
            </a:r>
            <a:br>
              <a:rPr lang="en-US" sz="2200" dirty="0"/>
            </a:br>
            <a:r>
              <a:rPr lang="en-US" sz="1600" dirty="0" err="1" smtClean="0"/>
              <a:t>Picus</a:t>
            </a:r>
            <a:r>
              <a:rPr lang="en-US" sz="1600" dirty="0" smtClean="0"/>
              <a:t>, et al., Evidence Based Resource Model (Anchorage School District Board Memo, April 4, 2016)</a:t>
            </a:r>
            <a:endParaRPr lang="en-US" sz="27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00200"/>
            <a:ext cx="6019800" cy="43704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52400" y="3628704"/>
            <a:ext cx="533400" cy="276999"/>
          </a:xfrm>
          <a:prstGeom prst="rect">
            <a:avLst/>
          </a:prstGeom>
          <a:noFill/>
        </p:spPr>
        <p:txBody>
          <a:bodyPr wrap="square" rtlCol="0">
            <a:spAutoFit/>
          </a:bodyPr>
          <a:lstStyle/>
          <a:p>
            <a:r>
              <a:rPr lang="en-US" sz="1200" dirty="0" smtClean="0"/>
              <a:t>&lt;5-6</a:t>
            </a:r>
            <a:endParaRPr lang="en-US" sz="1200" dirty="0"/>
          </a:p>
        </p:txBody>
      </p:sp>
      <p:sp>
        <p:nvSpPr>
          <p:cNvPr id="11" name="TextBox 10"/>
          <p:cNvSpPr txBox="1"/>
          <p:nvPr/>
        </p:nvSpPr>
        <p:spPr>
          <a:xfrm>
            <a:off x="6477000" y="2354256"/>
            <a:ext cx="2499602" cy="286232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1000" dirty="0" smtClean="0"/>
              <a:t>Given positive association between instruction investment and student performance &amp; given negative association between support staff  spending and student performance in AK, a shift in investment from support staff to teachers should be considered.</a:t>
            </a:r>
          </a:p>
          <a:p>
            <a:endParaRPr lang="en-US" sz="1000" dirty="0" smtClean="0"/>
          </a:p>
          <a:p>
            <a:r>
              <a:rPr lang="en-US" sz="1000" dirty="0" smtClean="0"/>
              <a:t>Mat-Su &amp; Mt. </a:t>
            </a:r>
            <a:r>
              <a:rPr lang="en-US" sz="1000" dirty="0" err="1" smtClean="0"/>
              <a:t>Edgecumbe</a:t>
            </a:r>
            <a:r>
              <a:rPr lang="en-US" sz="1000" dirty="0" smtClean="0"/>
              <a:t> support staff ratios should be considered  in the development of support staff ratios in a funding formula that prioritizes teachers / direct classroom instruction over support staff.</a:t>
            </a:r>
          </a:p>
          <a:p>
            <a:endParaRPr lang="en-US" sz="1000" dirty="0"/>
          </a:p>
          <a:p>
            <a:r>
              <a:rPr lang="en-US" sz="1000" dirty="0" smtClean="0"/>
              <a:t>School districts and municipalities should explore support staff consolidation and efficiencies where ever possible. </a:t>
            </a:r>
            <a:endParaRPr lang="en-US" sz="1000" dirty="0"/>
          </a:p>
        </p:txBody>
      </p:sp>
      <p:sp>
        <p:nvSpPr>
          <p:cNvPr id="10" name="Oval 9"/>
          <p:cNvSpPr/>
          <p:nvPr/>
        </p:nvSpPr>
        <p:spPr>
          <a:xfrm>
            <a:off x="2133600" y="5714999"/>
            <a:ext cx="762000" cy="245346"/>
          </a:xfrm>
          <a:prstGeom prst="ellipse">
            <a:avLst/>
          </a:prstGeom>
          <a:no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3" name="Oval 12"/>
          <p:cNvSpPr/>
          <p:nvPr/>
        </p:nvSpPr>
        <p:spPr>
          <a:xfrm>
            <a:off x="3352800" y="5714999"/>
            <a:ext cx="1371600" cy="245345"/>
          </a:xfrm>
          <a:prstGeom prst="ellipse">
            <a:avLst/>
          </a:prstGeom>
          <a:no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cxnSp>
        <p:nvCxnSpPr>
          <p:cNvPr id="4" name="Straight Arrow Connector 3"/>
          <p:cNvCxnSpPr/>
          <p:nvPr/>
        </p:nvCxnSpPr>
        <p:spPr>
          <a:xfrm flipH="1" flipV="1">
            <a:off x="533892" y="3761133"/>
            <a:ext cx="6019308" cy="6070"/>
          </a:xfrm>
          <a:prstGeom prst="straightConnector1">
            <a:avLst/>
          </a:prstGeom>
          <a:ln w="25400">
            <a:headEnd type="diamon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5198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249363"/>
          </a:xfrm>
        </p:spPr>
        <p:txBody>
          <a:bodyPr>
            <a:normAutofit fontScale="90000"/>
          </a:bodyPr>
          <a:lstStyle/>
          <a:p>
            <a:pPr algn="l"/>
            <a:r>
              <a:rPr lang="en-US" sz="3600" u="sng" dirty="0" smtClean="0"/>
              <a:t>CWN Fiscal Study Group Recommendations</a:t>
            </a:r>
            <a:r>
              <a:rPr lang="en-US" dirty="0" smtClean="0"/>
              <a:t/>
            </a:r>
            <a:br>
              <a:rPr lang="en-US" dirty="0" smtClean="0"/>
            </a:br>
            <a:r>
              <a:rPr lang="en-US" sz="2200" dirty="0" smtClean="0"/>
              <a:t>Background:  K-12 Investments &amp; Performance</a:t>
            </a:r>
            <a:br>
              <a:rPr lang="en-US" sz="2200" dirty="0" smtClean="0"/>
            </a:br>
            <a:r>
              <a:rPr lang="en-US" sz="2000" dirty="0" smtClean="0"/>
              <a:t>January 2017 Update:  What do we know about AK K-12 investment levels and performance compared to other states? </a:t>
            </a:r>
            <a:r>
              <a:rPr lang="en-US" sz="1300" dirty="0" smtClean="0"/>
              <a:t>(Source: Education Week Dec 30, 2016)</a:t>
            </a:r>
            <a:endParaRPr lang="en-US" sz="2200" dirty="0"/>
          </a:p>
        </p:txBody>
      </p:sp>
      <p:sp>
        <p:nvSpPr>
          <p:cNvPr id="3" name="Content Placeholder 2"/>
          <p:cNvSpPr>
            <a:spLocks noGrp="1"/>
          </p:cNvSpPr>
          <p:nvPr>
            <p:ph idx="1"/>
          </p:nvPr>
        </p:nvSpPr>
        <p:spPr>
          <a:xfrm>
            <a:off x="457200" y="1600200"/>
            <a:ext cx="3886200" cy="4525963"/>
          </a:xfrm>
        </p:spPr>
        <p:txBody>
          <a:bodyPr>
            <a:normAutofit/>
          </a:bodyPr>
          <a:lstStyle/>
          <a:p>
            <a:r>
              <a:rPr lang="en-US" sz="1600" u="sng" dirty="0" smtClean="0"/>
              <a:t>FY2003</a:t>
            </a:r>
            <a:endParaRPr lang="en-US" sz="1600" u="sng" dirty="0"/>
          </a:p>
        </p:txBody>
      </p:sp>
      <p:sp>
        <p:nvSpPr>
          <p:cNvPr id="4" name="Content Placeholder 2"/>
          <p:cNvSpPr txBox="1">
            <a:spLocks/>
          </p:cNvSpPr>
          <p:nvPr/>
        </p:nvSpPr>
        <p:spPr>
          <a:xfrm>
            <a:off x="4495800" y="1600200"/>
            <a:ext cx="38862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p>
        </p:txBody>
      </p:sp>
      <p:sp>
        <p:nvSpPr>
          <p:cNvPr id="5" name="Content Placeholder 2"/>
          <p:cNvSpPr txBox="1">
            <a:spLocks/>
          </p:cNvSpPr>
          <p:nvPr/>
        </p:nvSpPr>
        <p:spPr>
          <a:xfrm>
            <a:off x="4648200" y="1609531"/>
            <a:ext cx="38862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600" u="sng" dirty="0" smtClean="0"/>
              <a:t>FY2014 &amp; FY2015</a:t>
            </a:r>
            <a:endParaRPr lang="en-US" sz="1600" u="sng"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928160"/>
            <a:ext cx="5105400" cy="3710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5936313" y="762000"/>
            <a:ext cx="1309974" cy="276999"/>
          </a:xfrm>
          <a:prstGeom prst="rect">
            <a:avLst/>
          </a:prstGeom>
          <a:solidFill>
            <a:schemeClr val="accent2">
              <a:lumMod val="20000"/>
              <a:lumOff val="80000"/>
            </a:schemeClr>
          </a:solidFill>
          <a:ln>
            <a:solidFill>
              <a:srgbClr val="FF0000"/>
            </a:solidFill>
          </a:ln>
        </p:spPr>
        <p:txBody>
          <a:bodyPr wrap="none" rtlCol="0">
            <a:spAutoFit/>
          </a:bodyPr>
          <a:lstStyle/>
          <a:p>
            <a:r>
              <a:rPr lang="en-US" sz="1200" i="1" dirty="0" smtClean="0"/>
              <a:t>AK is red diamond</a:t>
            </a:r>
            <a:endParaRPr lang="en-US" sz="1200" i="1" dirty="0"/>
          </a:p>
        </p:txBody>
      </p:sp>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1928161"/>
            <a:ext cx="5105400" cy="3710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609600" y="5755276"/>
            <a:ext cx="7549631" cy="461665"/>
          </a:xfrm>
          <a:prstGeom prst="rect">
            <a:avLst/>
          </a:prstGeom>
          <a:noFill/>
          <a:ln>
            <a:solidFill>
              <a:schemeClr val="tx1"/>
            </a:solidFill>
          </a:ln>
        </p:spPr>
        <p:txBody>
          <a:bodyPr wrap="none" rtlCol="0">
            <a:spAutoFit/>
          </a:bodyPr>
          <a:lstStyle/>
          <a:p>
            <a:r>
              <a:rPr lang="en-US" sz="1200" dirty="0" smtClean="0"/>
              <a:t>1.  Spending and student performance is not well correlated at the State level</a:t>
            </a:r>
          </a:p>
          <a:p>
            <a:r>
              <a:rPr lang="en-US" sz="1200" dirty="0" smtClean="0"/>
              <a:t>2.  Alaska has migrated from “middle” of spending and performance toward high spending/low performance quadrant </a:t>
            </a:r>
            <a:endParaRPr lang="en-US" sz="1200" dirty="0"/>
          </a:p>
        </p:txBody>
      </p:sp>
    </p:spTree>
    <p:extLst>
      <p:ext uri="{BB962C8B-B14F-4D97-AF65-F5344CB8AC3E}">
        <p14:creationId xmlns:p14="http://schemas.microsoft.com/office/powerpoint/2010/main" val="315015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249363"/>
          </a:xfrm>
        </p:spPr>
        <p:txBody>
          <a:bodyPr>
            <a:normAutofit fontScale="90000"/>
          </a:bodyPr>
          <a:lstStyle/>
          <a:p>
            <a:pPr algn="l"/>
            <a:r>
              <a:rPr lang="en-US" sz="3600" u="sng" dirty="0" smtClean="0"/>
              <a:t>CWN Fiscal Study Group Recommendations</a:t>
            </a:r>
            <a:r>
              <a:rPr lang="en-US" dirty="0" smtClean="0"/>
              <a:t/>
            </a:r>
            <a:br>
              <a:rPr lang="en-US" dirty="0" smtClean="0"/>
            </a:br>
            <a:r>
              <a:rPr lang="en-US" sz="2200" dirty="0" smtClean="0"/>
              <a:t>Background:  K-12 Investments &amp; Performance</a:t>
            </a:r>
            <a:br>
              <a:rPr lang="en-US" sz="2200" dirty="0" smtClean="0"/>
            </a:br>
            <a:r>
              <a:rPr lang="en-US" sz="2000" dirty="0" smtClean="0"/>
              <a:t>January 2017 Update:  What do we know about AK K-12 investment levels and performance compared to other states? </a:t>
            </a:r>
            <a:r>
              <a:rPr lang="en-US" sz="1300" dirty="0" smtClean="0"/>
              <a:t>(Source: Education Week Dec 30, 2016)</a:t>
            </a:r>
            <a:endParaRPr lang="en-US" sz="2200" dirty="0"/>
          </a:p>
        </p:txBody>
      </p:sp>
      <p:sp>
        <p:nvSpPr>
          <p:cNvPr id="3" name="Content Placeholder 2"/>
          <p:cNvSpPr>
            <a:spLocks noGrp="1"/>
          </p:cNvSpPr>
          <p:nvPr>
            <p:ph idx="1"/>
          </p:nvPr>
        </p:nvSpPr>
        <p:spPr>
          <a:xfrm>
            <a:off x="457200" y="1600200"/>
            <a:ext cx="3886200" cy="4525963"/>
          </a:xfrm>
        </p:spPr>
        <p:txBody>
          <a:bodyPr>
            <a:normAutofit/>
          </a:bodyPr>
          <a:lstStyle/>
          <a:p>
            <a:r>
              <a:rPr lang="en-US" sz="1600" u="sng" dirty="0" smtClean="0"/>
              <a:t>FY2003</a:t>
            </a:r>
            <a:endParaRPr lang="en-US" sz="1600" u="sng" dirty="0"/>
          </a:p>
        </p:txBody>
      </p:sp>
      <p:sp>
        <p:nvSpPr>
          <p:cNvPr id="4" name="Content Placeholder 2"/>
          <p:cNvSpPr txBox="1">
            <a:spLocks/>
          </p:cNvSpPr>
          <p:nvPr/>
        </p:nvSpPr>
        <p:spPr>
          <a:xfrm>
            <a:off x="4495800" y="1600200"/>
            <a:ext cx="38862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p>
        </p:txBody>
      </p:sp>
      <p:sp>
        <p:nvSpPr>
          <p:cNvPr id="5" name="Content Placeholder 2"/>
          <p:cNvSpPr txBox="1">
            <a:spLocks/>
          </p:cNvSpPr>
          <p:nvPr/>
        </p:nvSpPr>
        <p:spPr>
          <a:xfrm>
            <a:off x="4648200" y="1609531"/>
            <a:ext cx="38862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600" u="sng" dirty="0" smtClean="0"/>
              <a:t>FY2015</a:t>
            </a:r>
            <a:endParaRPr lang="en-US" sz="1600" u="sng" dirty="0"/>
          </a:p>
        </p:txBody>
      </p:sp>
      <p:sp>
        <p:nvSpPr>
          <p:cNvPr id="7" name="TextBox 6"/>
          <p:cNvSpPr txBox="1"/>
          <p:nvPr/>
        </p:nvSpPr>
        <p:spPr>
          <a:xfrm>
            <a:off x="5936313" y="762000"/>
            <a:ext cx="1309974" cy="276999"/>
          </a:xfrm>
          <a:prstGeom prst="rect">
            <a:avLst/>
          </a:prstGeom>
          <a:solidFill>
            <a:schemeClr val="accent2">
              <a:lumMod val="20000"/>
              <a:lumOff val="80000"/>
            </a:schemeClr>
          </a:solidFill>
          <a:ln>
            <a:solidFill>
              <a:srgbClr val="FF0000"/>
            </a:solidFill>
          </a:ln>
        </p:spPr>
        <p:txBody>
          <a:bodyPr wrap="none" rtlCol="0">
            <a:spAutoFit/>
          </a:bodyPr>
          <a:lstStyle/>
          <a:p>
            <a:r>
              <a:rPr lang="en-US" sz="1200" i="1" dirty="0" smtClean="0"/>
              <a:t>AK is red diamond</a:t>
            </a:r>
            <a:endParaRPr lang="en-US" sz="1200" i="1" dirty="0"/>
          </a:p>
        </p:txBody>
      </p:sp>
      <p:sp>
        <p:nvSpPr>
          <p:cNvPr id="8" name="TextBox 7"/>
          <p:cNvSpPr txBox="1"/>
          <p:nvPr/>
        </p:nvSpPr>
        <p:spPr>
          <a:xfrm>
            <a:off x="381001" y="5421068"/>
            <a:ext cx="8587576" cy="646331"/>
          </a:xfrm>
          <a:prstGeom prst="rect">
            <a:avLst/>
          </a:prstGeom>
          <a:noFill/>
          <a:ln>
            <a:solidFill>
              <a:schemeClr val="tx1"/>
            </a:solidFill>
          </a:ln>
        </p:spPr>
        <p:txBody>
          <a:bodyPr wrap="square" rtlCol="0">
            <a:spAutoFit/>
          </a:bodyPr>
          <a:lstStyle/>
          <a:p>
            <a:r>
              <a:rPr lang="en-US" sz="1200" dirty="0" smtClean="0"/>
              <a:t>1.  Student performance and percentage of school age children in poverty continues to be inversely correlated at the State level.</a:t>
            </a:r>
          </a:p>
          <a:p>
            <a:r>
              <a:rPr lang="en-US" sz="1200" dirty="0" smtClean="0"/>
              <a:t>2.  Alaska has made modest improvements in student performance, while other states have made more progress against the headwinds of poverty.</a:t>
            </a:r>
            <a:endParaRPr lang="en-US" sz="1200" dirty="0"/>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057400"/>
            <a:ext cx="4290224" cy="31181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2051180"/>
            <a:ext cx="4320376" cy="314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377935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249363"/>
          </a:xfrm>
        </p:spPr>
        <p:txBody>
          <a:bodyPr>
            <a:normAutofit fontScale="90000"/>
          </a:bodyPr>
          <a:lstStyle/>
          <a:p>
            <a:pPr algn="l"/>
            <a:r>
              <a:rPr lang="en-US" sz="3600" u="sng" dirty="0" smtClean="0"/>
              <a:t>CWN Fiscal Study Group Recommendations</a:t>
            </a:r>
            <a:r>
              <a:rPr lang="en-US" dirty="0" smtClean="0"/>
              <a:t/>
            </a:r>
            <a:br>
              <a:rPr lang="en-US" dirty="0" smtClean="0"/>
            </a:br>
            <a:r>
              <a:rPr lang="en-US" sz="2200" dirty="0" smtClean="0"/>
              <a:t>Background:  K-12 Investments &amp; Performance</a:t>
            </a:r>
            <a:br>
              <a:rPr lang="en-US" sz="2200" dirty="0" smtClean="0"/>
            </a:br>
            <a:r>
              <a:rPr lang="en-US" sz="2000" dirty="0" smtClean="0"/>
              <a:t>January 2017 Update:  What do we know about AK K-12 investment levels and performance compared to other states? </a:t>
            </a:r>
            <a:r>
              <a:rPr lang="en-US" sz="1300" dirty="0" smtClean="0"/>
              <a:t>(Source: Education Week Dec 30, 2016)</a:t>
            </a:r>
            <a:endParaRPr lang="en-US" dirty="0"/>
          </a:p>
        </p:txBody>
      </p:sp>
      <p:sp>
        <p:nvSpPr>
          <p:cNvPr id="4" name="Content Placeholder 2"/>
          <p:cNvSpPr txBox="1">
            <a:spLocks/>
          </p:cNvSpPr>
          <p:nvPr/>
        </p:nvSpPr>
        <p:spPr>
          <a:xfrm>
            <a:off x="4495800" y="1600200"/>
            <a:ext cx="38862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p>
        </p:txBody>
      </p:sp>
      <p:sp>
        <p:nvSpPr>
          <p:cNvPr id="7" name="TextBox 6"/>
          <p:cNvSpPr txBox="1"/>
          <p:nvPr/>
        </p:nvSpPr>
        <p:spPr>
          <a:xfrm>
            <a:off x="5936313" y="762000"/>
            <a:ext cx="1309974" cy="276999"/>
          </a:xfrm>
          <a:prstGeom prst="rect">
            <a:avLst/>
          </a:prstGeom>
          <a:solidFill>
            <a:schemeClr val="accent2">
              <a:lumMod val="20000"/>
              <a:lumOff val="80000"/>
            </a:schemeClr>
          </a:solidFill>
          <a:ln>
            <a:solidFill>
              <a:srgbClr val="FF0000"/>
            </a:solidFill>
          </a:ln>
        </p:spPr>
        <p:txBody>
          <a:bodyPr wrap="none" rtlCol="0">
            <a:spAutoFit/>
          </a:bodyPr>
          <a:lstStyle/>
          <a:p>
            <a:r>
              <a:rPr lang="en-US" sz="1200" i="1" dirty="0" smtClean="0"/>
              <a:t>AK is red diamond</a:t>
            </a:r>
            <a:endParaRPr lang="en-US" sz="1200" i="1" dirty="0"/>
          </a:p>
        </p:txBody>
      </p:sp>
      <p:sp>
        <p:nvSpPr>
          <p:cNvPr id="8" name="TextBox 7"/>
          <p:cNvSpPr txBox="1"/>
          <p:nvPr/>
        </p:nvSpPr>
        <p:spPr>
          <a:xfrm>
            <a:off x="381001" y="5728902"/>
            <a:ext cx="8587576" cy="646331"/>
          </a:xfrm>
          <a:prstGeom prst="rect">
            <a:avLst/>
          </a:prstGeom>
          <a:noFill/>
          <a:ln>
            <a:solidFill>
              <a:schemeClr val="tx1"/>
            </a:solidFill>
          </a:ln>
        </p:spPr>
        <p:txBody>
          <a:bodyPr wrap="square" rtlCol="0">
            <a:spAutoFit/>
          </a:bodyPr>
          <a:lstStyle/>
          <a:p>
            <a:r>
              <a:rPr lang="en-US" sz="1200" dirty="0" smtClean="0"/>
              <a:t>1.  Alaska has made modest improvements in student performance with a large increase in spending per pupil, while most other states have made more progress on student performance with less investment.</a:t>
            </a:r>
            <a:r>
              <a:rPr lang="en-US" sz="1200" b="1" dirty="0" smtClean="0"/>
              <a:t>  </a:t>
            </a:r>
            <a:r>
              <a:rPr lang="en-US" sz="1200" dirty="0" smtClean="0"/>
              <a:t>NB:  This comparison does not take into account differences of poverty levels among states.  See next chart for poverty normalized percentage proficient.</a:t>
            </a:r>
            <a:endParaRPr lang="en-US" sz="1200" dirty="0"/>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585528"/>
            <a:ext cx="5700790" cy="41433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13199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325563"/>
          </a:xfrm>
        </p:spPr>
        <p:txBody>
          <a:bodyPr>
            <a:normAutofit fontScale="90000"/>
          </a:bodyPr>
          <a:lstStyle/>
          <a:p>
            <a:pPr algn="l"/>
            <a:r>
              <a:rPr lang="en-US" sz="3600" u="sng" dirty="0" smtClean="0"/>
              <a:t>CWN Fiscal Study Group Recommendations</a:t>
            </a:r>
            <a:r>
              <a:rPr lang="en-US" dirty="0" smtClean="0"/>
              <a:t/>
            </a:r>
            <a:br>
              <a:rPr lang="en-US" dirty="0" smtClean="0"/>
            </a:br>
            <a:r>
              <a:rPr lang="en-US" sz="2200" dirty="0" smtClean="0"/>
              <a:t>Background:  K-12 Investments &amp; Performance</a:t>
            </a:r>
            <a:br>
              <a:rPr lang="en-US" sz="2200" dirty="0" smtClean="0"/>
            </a:br>
            <a:r>
              <a:rPr lang="en-US" sz="2000" dirty="0" smtClean="0"/>
              <a:t>January 2017 Update:  What do we know about AK K-12 investment levels and performance compared to other states? </a:t>
            </a:r>
            <a:r>
              <a:rPr lang="en-US" sz="1300" dirty="0" smtClean="0"/>
              <a:t>(Source: Education Week Dec 30, 2016)</a:t>
            </a:r>
            <a:endParaRPr lang="en-US" dirty="0"/>
          </a:p>
        </p:txBody>
      </p:sp>
      <p:sp>
        <p:nvSpPr>
          <p:cNvPr id="4" name="Content Placeholder 2"/>
          <p:cNvSpPr txBox="1">
            <a:spLocks/>
          </p:cNvSpPr>
          <p:nvPr/>
        </p:nvSpPr>
        <p:spPr>
          <a:xfrm>
            <a:off x="4495800" y="1600200"/>
            <a:ext cx="38862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p>
        </p:txBody>
      </p:sp>
      <p:sp>
        <p:nvSpPr>
          <p:cNvPr id="7" name="TextBox 6"/>
          <p:cNvSpPr txBox="1"/>
          <p:nvPr/>
        </p:nvSpPr>
        <p:spPr>
          <a:xfrm>
            <a:off x="5936313" y="762000"/>
            <a:ext cx="1309974" cy="276999"/>
          </a:xfrm>
          <a:prstGeom prst="rect">
            <a:avLst/>
          </a:prstGeom>
          <a:solidFill>
            <a:schemeClr val="accent2">
              <a:lumMod val="20000"/>
              <a:lumOff val="80000"/>
            </a:schemeClr>
          </a:solidFill>
          <a:ln>
            <a:solidFill>
              <a:srgbClr val="FF0000"/>
            </a:solidFill>
          </a:ln>
        </p:spPr>
        <p:txBody>
          <a:bodyPr wrap="none" rtlCol="0">
            <a:spAutoFit/>
          </a:bodyPr>
          <a:lstStyle/>
          <a:p>
            <a:r>
              <a:rPr lang="en-US" sz="1200" i="1" dirty="0" smtClean="0"/>
              <a:t>AK is red diamond</a:t>
            </a:r>
            <a:endParaRPr lang="en-US" sz="1200" i="1" dirty="0"/>
          </a:p>
        </p:txBody>
      </p:sp>
      <p:sp>
        <p:nvSpPr>
          <p:cNvPr id="8" name="TextBox 7"/>
          <p:cNvSpPr txBox="1"/>
          <p:nvPr/>
        </p:nvSpPr>
        <p:spPr>
          <a:xfrm>
            <a:off x="381001" y="5730010"/>
            <a:ext cx="8587576" cy="646331"/>
          </a:xfrm>
          <a:prstGeom prst="rect">
            <a:avLst/>
          </a:prstGeom>
          <a:noFill/>
          <a:ln>
            <a:solidFill>
              <a:schemeClr val="tx1"/>
            </a:solidFill>
          </a:ln>
        </p:spPr>
        <p:txBody>
          <a:bodyPr wrap="square" rtlCol="0">
            <a:spAutoFit/>
          </a:bodyPr>
          <a:lstStyle/>
          <a:p>
            <a:pPr marL="228600" indent="-228600">
              <a:buAutoNum type="arabicPeriod"/>
            </a:pPr>
            <a:r>
              <a:rPr lang="en-US" sz="1200" dirty="0" smtClean="0"/>
              <a:t>After adjusting for poverty, several states made significant progress in student performance with moderate increases in K-12 investment levels.  Massachusetts student performance continues to outpace the rest of the States</a:t>
            </a:r>
            <a:r>
              <a:rPr lang="en-US" sz="1200" b="1" dirty="0" smtClean="0"/>
              <a:t>.  </a:t>
            </a:r>
            <a:r>
              <a:rPr lang="en-US" sz="1200" dirty="0" smtClean="0"/>
              <a:t>Alaska and Hawaii are outliers – falling well below expected performance for their K-12 investment and child poverty levels.</a:t>
            </a: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617306"/>
            <a:ext cx="5638800" cy="4098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1339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063477"/>
          </a:xfrm>
        </p:spPr>
        <p:txBody>
          <a:bodyPr>
            <a:normAutofit/>
          </a:bodyPr>
          <a:lstStyle/>
          <a:p>
            <a:pPr algn="l"/>
            <a:r>
              <a:rPr lang="en-US" sz="3600" u="sng" dirty="0" smtClean="0"/>
              <a:t>CWN Fiscal Study Group Recommendations</a:t>
            </a:r>
            <a:r>
              <a:rPr lang="en-US" dirty="0"/>
              <a:t/>
            </a:r>
            <a:br>
              <a:rPr lang="en-US" dirty="0"/>
            </a:br>
            <a:r>
              <a:rPr lang="en-US" sz="2400" dirty="0" smtClean="0"/>
              <a:t>Follow-up questions:</a:t>
            </a:r>
            <a:endParaRPr lang="en-US" sz="1200" dirty="0"/>
          </a:p>
        </p:txBody>
      </p:sp>
      <p:sp>
        <p:nvSpPr>
          <p:cNvPr id="4" name="Content Placeholder 2"/>
          <p:cNvSpPr txBox="1">
            <a:spLocks/>
          </p:cNvSpPr>
          <p:nvPr/>
        </p:nvSpPr>
        <p:spPr>
          <a:xfrm>
            <a:off x="4495800" y="1600200"/>
            <a:ext cx="38862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p>
        </p:txBody>
      </p:sp>
      <p:sp>
        <p:nvSpPr>
          <p:cNvPr id="3" name="Rectangle 2"/>
          <p:cNvSpPr/>
          <p:nvPr/>
        </p:nvSpPr>
        <p:spPr>
          <a:xfrm>
            <a:off x="609600" y="1338114"/>
            <a:ext cx="7772400" cy="2277547"/>
          </a:xfrm>
          <a:prstGeom prst="rect">
            <a:avLst/>
          </a:prstGeom>
        </p:spPr>
        <p:txBody>
          <a:bodyPr wrap="square">
            <a:spAutoFit/>
          </a:bodyPr>
          <a:lstStyle/>
          <a:p>
            <a:r>
              <a:rPr lang="en-US" sz="1600" dirty="0"/>
              <a:t>Strategies To Shift Resources toward Improved </a:t>
            </a:r>
            <a:r>
              <a:rPr lang="en-US" sz="1600" dirty="0" smtClean="0"/>
              <a:t>Performance (district level)</a:t>
            </a:r>
            <a:endParaRPr lang="en-US" sz="1600" dirty="0"/>
          </a:p>
          <a:p>
            <a:pPr marL="742950" lvl="1" indent="-285750">
              <a:buFont typeface="Arial" panose="020B0604020202020204" pitchFamily="34" charset="0"/>
              <a:buChar char="•"/>
            </a:pPr>
            <a:r>
              <a:rPr lang="en-US" sz="1400" dirty="0" smtClean="0"/>
              <a:t>Prioritize </a:t>
            </a:r>
            <a:r>
              <a:rPr lang="en-US" sz="1400" dirty="0"/>
              <a:t>classroom instruction; </a:t>
            </a:r>
            <a:r>
              <a:rPr lang="en-US" sz="1400" dirty="0" smtClean="0"/>
              <a:t>see for example </a:t>
            </a:r>
            <a:r>
              <a:rPr lang="en-US" sz="1400" dirty="0" err="1"/>
              <a:t>Augenblick</a:t>
            </a:r>
            <a:r>
              <a:rPr lang="en-US" sz="1400" dirty="0"/>
              <a:t> Study of AK Districts spending &amp; performance (2015) linkage between spending on teachers with students (positive) and all spending (no linkage), which suggests spending on other stuff besides teachers with students is a net </a:t>
            </a:r>
            <a:r>
              <a:rPr lang="en-US" sz="1400" dirty="0" smtClean="0"/>
              <a:t>negative.  Need </a:t>
            </a:r>
            <a:r>
              <a:rPr lang="en-US" sz="1400" dirty="0"/>
              <a:t>to cut admin/overhead/support and focus on connecting quality educators with </a:t>
            </a:r>
            <a:r>
              <a:rPr lang="en-US" sz="1400" dirty="0" smtClean="0"/>
              <a:t>students.</a:t>
            </a:r>
            <a:endParaRPr lang="en-US" sz="1400" dirty="0"/>
          </a:p>
          <a:p>
            <a:pPr marL="742950" lvl="1" indent="-285750">
              <a:buFont typeface="Arial" panose="020B0604020202020204" pitchFamily="34" charset="0"/>
              <a:buChar char="•"/>
            </a:pPr>
            <a:r>
              <a:rPr lang="en-US" sz="1400" dirty="0"/>
              <a:t>Reduce expenditures outside of direct classroom instruction &amp; limit teacher support to demonstrably </a:t>
            </a:r>
            <a:r>
              <a:rPr lang="en-US" sz="1400" dirty="0" smtClean="0"/>
              <a:t>high value valuable </a:t>
            </a:r>
            <a:r>
              <a:rPr lang="en-US" sz="1400" dirty="0"/>
              <a:t>investments</a:t>
            </a:r>
          </a:p>
          <a:p>
            <a:pPr marL="742950" lvl="1" indent="-285750">
              <a:buFont typeface="Arial" panose="020B0604020202020204" pitchFamily="34" charset="0"/>
              <a:buChar char="•"/>
            </a:pPr>
            <a:r>
              <a:rPr lang="en-US" sz="1400" dirty="0" smtClean="0"/>
              <a:t>Consider cost/benefit </a:t>
            </a:r>
            <a:r>
              <a:rPr lang="en-US" sz="1400" dirty="0"/>
              <a:t>in </a:t>
            </a:r>
            <a:r>
              <a:rPr lang="en-US" sz="1400" dirty="0" smtClean="0"/>
              <a:t>the </a:t>
            </a:r>
            <a:r>
              <a:rPr lang="en-US" sz="1400" dirty="0"/>
              <a:t>assessment of </a:t>
            </a:r>
            <a:r>
              <a:rPr lang="en-US" sz="1400" dirty="0" smtClean="0"/>
              <a:t>classroom support investments </a:t>
            </a:r>
            <a:r>
              <a:rPr lang="en-US" sz="1400" dirty="0"/>
              <a:t>(curriculum, </a:t>
            </a:r>
            <a:r>
              <a:rPr lang="en-US" sz="1400" dirty="0" smtClean="0"/>
              <a:t>including software, etc.)</a:t>
            </a:r>
          </a:p>
        </p:txBody>
      </p:sp>
      <p:sp>
        <p:nvSpPr>
          <p:cNvPr id="5" name="TextBox 4"/>
          <p:cNvSpPr txBox="1"/>
          <p:nvPr/>
        </p:nvSpPr>
        <p:spPr>
          <a:xfrm>
            <a:off x="533400" y="4191000"/>
            <a:ext cx="8077200" cy="1661993"/>
          </a:xfrm>
          <a:prstGeom prst="rect">
            <a:avLst/>
          </a:prstGeom>
          <a:noFill/>
        </p:spPr>
        <p:txBody>
          <a:bodyPr wrap="square" rtlCol="0">
            <a:spAutoFit/>
          </a:bodyPr>
          <a:lstStyle/>
          <a:p>
            <a:r>
              <a:rPr lang="en-US" dirty="0" smtClean="0"/>
              <a:t>State Level Implementation </a:t>
            </a:r>
            <a:r>
              <a:rPr lang="en-US" dirty="0"/>
              <a:t>O</a:t>
            </a:r>
            <a:r>
              <a:rPr lang="en-US" dirty="0" smtClean="0"/>
              <a:t>ptions &amp; Considerations</a:t>
            </a:r>
          </a:p>
          <a:p>
            <a:pPr marL="742950" lvl="1" indent="-285750">
              <a:buFont typeface="Arial" panose="020B0604020202020204" pitchFamily="34" charset="0"/>
              <a:buChar char="•"/>
            </a:pPr>
            <a:r>
              <a:rPr lang="en-US" sz="1400" dirty="0" smtClean="0"/>
              <a:t>Legislative intent language</a:t>
            </a:r>
          </a:p>
          <a:p>
            <a:pPr marL="742950" lvl="1" indent="-285750">
              <a:buFont typeface="Arial" panose="020B0604020202020204" pitchFamily="34" charset="0"/>
              <a:buChar char="•"/>
            </a:pPr>
            <a:r>
              <a:rPr lang="en-US" sz="1400" dirty="0" smtClean="0"/>
              <a:t>Unallocated percentage reductions to allow administration and districts to allocate reductions</a:t>
            </a:r>
          </a:p>
          <a:p>
            <a:pPr marL="742950" lvl="1" indent="-285750">
              <a:buFont typeface="Arial" panose="020B0604020202020204" pitchFamily="34" charset="0"/>
              <a:buChar char="•"/>
            </a:pPr>
            <a:r>
              <a:rPr lang="en-US" sz="1400" dirty="0" smtClean="0"/>
              <a:t>Foundation formula, transportation formula, school debt reimbursement</a:t>
            </a:r>
          </a:p>
          <a:p>
            <a:pPr marL="742950" lvl="1" indent="-285750">
              <a:buFont typeface="Arial" panose="020B0604020202020204" pitchFamily="34" charset="0"/>
              <a:buChar char="•"/>
            </a:pPr>
            <a:r>
              <a:rPr lang="en-US" sz="1400" dirty="0" smtClean="0"/>
              <a:t>Restructure foundation formula around </a:t>
            </a:r>
            <a:r>
              <a:rPr lang="en-US" sz="1400" dirty="0" err="1" smtClean="0"/>
              <a:t>teacher:student</a:t>
            </a:r>
            <a:r>
              <a:rPr lang="en-US" sz="1400" dirty="0" smtClean="0"/>
              <a:t> ratios to ensure focus on direct classroom instruction; start formula discussion with evidence based resource model or top performers among comparable districts.</a:t>
            </a:r>
          </a:p>
        </p:txBody>
      </p:sp>
    </p:spTree>
    <p:extLst>
      <p:ext uri="{BB962C8B-B14F-4D97-AF65-F5344CB8AC3E}">
        <p14:creationId xmlns:p14="http://schemas.microsoft.com/office/powerpoint/2010/main" val="1990316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100" u="sng" dirty="0" smtClean="0"/>
              <a:t>Review of School Facility Consolidation Incentives</a:t>
            </a:r>
            <a:r>
              <a:rPr lang="en-US" sz="3600" dirty="0" smtClean="0"/>
              <a:t/>
            </a:r>
            <a:br>
              <a:rPr lang="en-US" sz="3600" dirty="0" smtClean="0"/>
            </a:br>
            <a:r>
              <a:rPr lang="en-US" sz="2000" dirty="0" smtClean="0"/>
              <a:t>State, local and federal funding related to school facility consolidation incentives= </a:t>
            </a:r>
            <a:r>
              <a:rPr lang="en-US" sz="2200" dirty="0" smtClean="0"/>
              <a:t/>
            </a:r>
            <a:br>
              <a:rPr lang="en-US" sz="2200" dirty="0" smtClean="0"/>
            </a:br>
            <a:r>
              <a:rPr lang="en-US" sz="1800" dirty="0" smtClean="0"/>
              <a:t>State funding formula + transportation funding formula + school debt reimbursement program + federal support for school facilities, e.g., military impact funds</a:t>
            </a:r>
            <a:endParaRPr lang="en-US" sz="1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392" y="2852883"/>
            <a:ext cx="4572000" cy="33193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ounded Rectangle 3"/>
          <p:cNvSpPr/>
          <p:nvPr/>
        </p:nvSpPr>
        <p:spPr>
          <a:xfrm>
            <a:off x="5246914" y="2852882"/>
            <a:ext cx="1534886" cy="3319317"/>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lstStyle/>
          <a:p>
            <a:r>
              <a:rPr lang="en-US" sz="1000" u="sng" dirty="0" smtClean="0"/>
              <a:t>Illustrative Example:</a:t>
            </a:r>
          </a:p>
          <a:p>
            <a:r>
              <a:rPr lang="en-US" sz="1000" dirty="0" smtClean="0"/>
              <a:t>2 each X 200 ADM  = 2 X 200 * 1.36 school size adjustment = 544.2 adjusted ADM * $10,000 / fully adjusted ADM = </a:t>
            </a:r>
            <a:r>
              <a:rPr lang="en-US" sz="1000" u="sng" dirty="0" smtClean="0"/>
              <a:t>$5.442 million.</a:t>
            </a:r>
            <a:endParaRPr lang="en-US" sz="1000" u="sng" dirty="0"/>
          </a:p>
        </p:txBody>
      </p:sp>
      <p:sp>
        <p:nvSpPr>
          <p:cNvPr id="6" name="Rounded Rectangle 5"/>
          <p:cNvSpPr/>
          <p:nvPr/>
        </p:nvSpPr>
        <p:spPr>
          <a:xfrm>
            <a:off x="7010400" y="2852884"/>
            <a:ext cx="1600200" cy="33193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t"/>
          <a:lstStyle/>
          <a:p>
            <a:r>
              <a:rPr lang="en-US" sz="1000" dirty="0" smtClean="0"/>
              <a:t>1 each X 400 ADM = 1 * 400 * 1.18 school size adjustment = 471.6 adjusted ADM * $10,000 / fully adjusted ADM = </a:t>
            </a:r>
            <a:r>
              <a:rPr lang="en-US" sz="1000" u="sng" dirty="0" smtClean="0"/>
              <a:t>$4.716 million</a:t>
            </a:r>
            <a:r>
              <a:rPr lang="en-US" sz="1000" dirty="0" smtClean="0"/>
              <a:t>.</a:t>
            </a:r>
          </a:p>
          <a:p>
            <a:endParaRPr lang="en-US" sz="1000" dirty="0" smtClean="0"/>
          </a:p>
          <a:p>
            <a:r>
              <a:rPr lang="en-US" sz="1000" dirty="0" smtClean="0"/>
              <a:t>State + local taxpayers capture on the order of $726,000 in basic need formula savings; school district loses  $726,000 in revenue and will be looking to capture as much or more in savings.  Perceived risk that central office and other “fixed costs” may not be covered.</a:t>
            </a:r>
            <a:endParaRPr lang="en-US" sz="1000" dirty="0"/>
          </a:p>
        </p:txBody>
      </p:sp>
      <p:sp>
        <p:nvSpPr>
          <p:cNvPr id="7" name="Rounded Rectangle 6"/>
          <p:cNvSpPr/>
          <p:nvPr/>
        </p:nvSpPr>
        <p:spPr>
          <a:xfrm>
            <a:off x="561391" y="1600200"/>
            <a:ext cx="7773177" cy="1143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en-US" sz="1400" dirty="0" smtClean="0"/>
              <a:t>School Size Adjustment in Public School Foundation Formula tends to capture scale economies associated with consolidating schools - producing savings for state &amp; local funding sources, but may not provide local district with any net financial benefit (and may be a financial risk, especially to central office and “fixed costs”) and district perceived financial risk is compounded by local challenges associated with closing schools and moving attendance boundaries.</a:t>
            </a:r>
            <a:endParaRPr lang="en-US" sz="1400" dirty="0"/>
          </a:p>
        </p:txBody>
      </p:sp>
    </p:spTree>
    <p:extLst>
      <p:ext uri="{BB962C8B-B14F-4D97-AF65-F5344CB8AC3E}">
        <p14:creationId xmlns:p14="http://schemas.microsoft.com/office/powerpoint/2010/main" val="215205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Overview</a:t>
            </a:r>
            <a:endParaRPr lang="en-US" dirty="0"/>
          </a:p>
        </p:txBody>
      </p:sp>
      <p:sp>
        <p:nvSpPr>
          <p:cNvPr id="3" name="Content Placeholder 2"/>
          <p:cNvSpPr>
            <a:spLocks noGrp="1"/>
          </p:cNvSpPr>
          <p:nvPr>
            <p:ph idx="1"/>
          </p:nvPr>
        </p:nvSpPr>
        <p:spPr/>
        <p:txBody>
          <a:bodyPr>
            <a:normAutofit/>
          </a:bodyPr>
          <a:lstStyle/>
          <a:p>
            <a:r>
              <a:rPr lang="en-US" dirty="0" smtClean="0"/>
              <a:t>Preface</a:t>
            </a:r>
          </a:p>
          <a:p>
            <a:r>
              <a:rPr lang="en-US" dirty="0" smtClean="0"/>
              <a:t>Commonwealth North Fiscal Study Group</a:t>
            </a:r>
            <a:endParaRPr lang="en-US" sz="2400" dirty="0" smtClean="0"/>
          </a:p>
          <a:p>
            <a:pPr lvl="1">
              <a:buFont typeface="Wingdings" panose="05000000000000000000" pitchFamily="2" charset="2"/>
              <a:buChar char="q"/>
            </a:pPr>
            <a:r>
              <a:rPr lang="en-US" dirty="0" smtClean="0"/>
              <a:t>Recommendations</a:t>
            </a:r>
          </a:p>
          <a:p>
            <a:pPr lvl="1">
              <a:buFont typeface="Wingdings" panose="05000000000000000000" pitchFamily="2" charset="2"/>
              <a:buChar char="q"/>
            </a:pPr>
            <a:r>
              <a:rPr lang="en-US" dirty="0" smtClean="0"/>
              <a:t>State Fiscal Outlook Considerations</a:t>
            </a:r>
          </a:p>
          <a:p>
            <a:pPr lvl="1">
              <a:buFont typeface="Wingdings" panose="05000000000000000000" pitchFamily="2" charset="2"/>
              <a:buChar char="q"/>
            </a:pPr>
            <a:r>
              <a:rPr lang="en-US" dirty="0" smtClean="0"/>
              <a:t>K-12 Investment &amp; Performance</a:t>
            </a:r>
          </a:p>
          <a:p>
            <a:r>
              <a:rPr lang="en-US" dirty="0" smtClean="0"/>
              <a:t>Review of School Consolidation Incentives</a:t>
            </a:r>
            <a:endParaRPr lang="en-US" dirty="0"/>
          </a:p>
          <a:p>
            <a:endParaRPr lang="en-US" sz="2400" dirty="0" smtClean="0"/>
          </a:p>
        </p:txBody>
      </p:sp>
    </p:spTree>
    <p:extLst>
      <p:ext uri="{BB962C8B-B14F-4D97-AF65-F5344CB8AC3E}">
        <p14:creationId xmlns:p14="http://schemas.microsoft.com/office/powerpoint/2010/main" val="1349333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Preface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Commonwealth North Fiscal Study Group</a:t>
            </a:r>
          </a:p>
          <a:p>
            <a:pPr lvl="1">
              <a:buFont typeface="Wingdings" panose="05000000000000000000" pitchFamily="2" charset="2"/>
              <a:buChar char="Ø"/>
            </a:pPr>
            <a:r>
              <a:rPr lang="en-US" dirty="0" err="1" smtClean="0"/>
              <a:t>Cochairs</a:t>
            </a:r>
            <a:r>
              <a:rPr lang="en-US" dirty="0" smtClean="0"/>
              <a:t>:  Cheryl </a:t>
            </a:r>
            <a:r>
              <a:rPr lang="en-US" dirty="0" err="1" smtClean="0"/>
              <a:t>Frasca</a:t>
            </a:r>
            <a:r>
              <a:rPr lang="en-US" dirty="0" smtClean="0"/>
              <a:t> &amp; Eric </a:t>
            </a:r>
            <a:r>
              <a:rPr lang="en-US" dirty="0" err="1" smtClean="0"/>
              <a:t>Wholforth</a:t>
            </a:r>
            <a:endParaRPr lang="en-US" dirty="0" smtClean="0"/>
          </a:p>
          <a:p>
            <a:pPr lvl="1">
              <a:buFont typeface="Wingdings" panose="05000000000000000000" pitchFamily="2" charset="2"/>
              <a:buChar char="Ø"/>
            </a:pPr>
            <a:r>
              <a:rPr lang="en-US" dirty="0" smtClean="0"/>
              <a:t>CWN Fiscal Study Group</a:t>
            </a:r>
          </a:p>
          <a:p>
            <a:r>
              <a:rPr lang="en-US" dirty="0" smtClean="0"/>
              <a:t>Mark Foster, CWN Study Group Member, </a:t>
            </a:r>
            <a:r>
              <a:rPr lang="en-US" sz="1700" dirty="0" smtClean="0"/>
              <a:t>mafa@alaska.net</a:t>
            </a:r>
          </a:p>
          <a:p>
            <a:pPr lvl="1">
              <a:buFont typeface="Wingdings" panose="05000000000000000000" pitchFamily="2" charset="2"/>
              <a:buChar char="Ø"/>
            </a:pPr>
            <a:r>
              <a:rPr lang="en-US" dirty="0" smtClean="0"/>
              <a:t>Former CFO, Anchorage School District </a:t>
            </a:r>
            <a:r>
              <a:rPr lang="en-US" sz="1400" dirty="0" smtClean="0"/>
              <a:t>(through April 2016)</a:t>
            </a:r>
            <a:endParaRPr lang="en-US" dirty="0" smtClean="0"/>
          </a:p>
          <a:p>
            <a:pPr lvl="1">
              <a:buFont typeface="Wingdings" panose="05000000000000000000" pitchFamily="2" charset="2"/>
              <a:buChar char="Ø"/>
            </a:pPr>
            <a:r>
              <a:rPr lang="en-US" dirty="0" smtClean="0"/>
              <a:t>Principal, Mark A Foster &amp; Associates (MAFA)</a:t>
            </a:r>
          </a:p>
          <a:p>
            <a:pPr lvl="2">
              <a:buFont typeface="Wingdings" panose="05000000000000000000" pitchFamily="2" charset="2"/>
              <a:buChar char="§"/>
            </a:pPr>
            <a:r>
              <a:rPr lang="en-US" dirty="0" smtClean="0"/>
              <a:t>Clients include public and private clients across energy, electric and natural gas utilities, information &amp; telecommunications technology, health insurance &amp; medical care sectors</a:t>
            </a:r>
          </a:p>
          <a:p>
            <a:pPr lvl="2">
              <a:buFont typeface="Wingdings" panose="05000000000000000000" pitchFamily="2" charset="2"/>
              <a:buChar char="§"/>
            </a:pPr>
            <a:r>
              <a:rPr lang="en-US" dirty="0" smtClean="0"/>
              <a:t>No current or proposed K-12 engagements</a:t>
            </a:r>
          </a:p>
          <a:p>
            <a:endParaRPr lang="en-US" dirty="0"/>
          </a:p>
        </p:txBody>
      </p:sp>
    </p:spTree>
    <p:extLst>
      <p:ext uri="{BB962C8B-B14F-4D97-AF65-F5344CB8AC3E}">
        <p14:creationId xmlns:p14="http://schemas.microsoft.com/office/powerpoint/2010/main" val="4151783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u="sng" dirty="0" smtClean="0"/>
              <a:t>Commonwealth North Fiscal Study Group </a:t>
            </a:r>
            <a:r>
              <a:rPr lang="en-US" sz="2400" dirty="0" smtClean="0"/>
              <a:t>Recommendations on K-12</a:t>
            </a:r>
            <a:endParaRPr lang="en-US" sz="2400" dirty="0"/>
          </a:p>
        </p:txBody>
      </p:sp>
      <p:sp>
        <p:nvSpPr>
          <p:cNvPr id="3" name="Content Placeholder 2"/>
          <p:cNvSpPr>
            <a:spLocks noGrp="1"/>
          </p:cNvSpPr>
          <p:nvPr>
            <p:ph idx="1"/>
          </p:nvPr>
        </p:nvSpPr>
        <p:spPr>
          <a:xfrm>
            <a:off x="457200" y="1600201"/>
            <a:ext cx="8229600" cy="3048000"/>
          </a:xfrm>
        </p:spPr>
        <p:txBody>
          <a:bodyPr>
            <a:normAutofit/>
          </a:bodyPr>
          <a:lstStyle/>
          <a:p>
            <a:pPr>
              <a:spcAft>
                <a:spcPts val="1200"/>
              </a:spcAft>
            </a:pPr>
            <a:r>
              <a:rPr lang="en-US" sz="1800" dirty="0" smtClean="0"/>
              <a:t>Education funding needs to refocus on direct instruction that yields measureable improvements in student achievement.  State K-12 funding should be reduced by 1 to 3% per year for four years, during which funding would have to be reallocated from administrative/operations [other than direct instruction] to maintain funding for direct instruction.</a:t>
            </a:r>
          </a:p>
          <a:p>
            <a:pPr>
              <a:spcAft>
                <a:spcPts val="1200"/>
              </a:spcAft>
            </a:pPr>
            <a:r>
              <a:rPr lang="en-US" sz="1800" dirty="0" smtClean="0"/>
              <a:t>Prior to making investments in UA teacher training programs, teacher training programs both inside and outside Alaska should be evaluated to identify those that have produced high quality teachers who have generated high student achievement results.</a:t>
            </a:r>
            <a:endParaRPr lang="en-US" sz="1800" dirty="0"/>
          </a:p>
        </p:txBody>
      </p:sp>
      <p:sp>
        <p:nvSpPr>
          <p:cNvPr id="4" name="TextBox 3"/>
          <p:cNvSpPr txBox="1"/>
          <p:nvPr/>
        </p:nvSpPr>
        <p:spPr>
          <a:xfrm>
            <a:off x="914400" y="5181600"/>
            <a:ext cx="6161943" cy="954107"/>
          </a:xfrm>
          <a:prstGeom prst="rect">
            <a:avLst/>
          </a:prstGeom>
          <a:noFill/>
        </p:spPr>
        <p:txBody>
          <a:bodyPr wrap="none" rtlCol="0">
            <a:spAutoFit/>
          </a:bodyPr>
          <a:lstStyle/>
          <a:p>
            <a:r>
              <a:rPr lang="en-US" sz="1400" i="1" dirty="0" smtClean="0"/>
              <a:t>Source:  Commonwealth North, The State’s Operating Budget:  Critical Crossroads,</a:t>
            </a:r>
          </a:p>
          <a:p>
            <a:r>
              <a:rPr lang="en-US" sz="1400" i="1" dirty="0" smtClean="0"/>
              <a:t>Choices and Opportunities (Updated), A Commonwealth North Study Report,</a:t>
            </a:r>
          </a:p>
          <a:p>
            <a:r>
              <a:rPr lang="en-US" sz="1400" i="1" dirty="0" smtClean="0"/>
              <a:t>Cheryl </a:t>
            </a:r>
            <a:r>
              <a:rPr lang="en-US" sz="1400" i="1" dirty="0" err="1" smtClean="0"/>
              <a:t>Frasca</a:t>
            </a:r>
            <a:r>
              <a:rPr lang="en-US" sz="1400" i="1" dirty="0" smtClean="0"/>
              <a:t> and Eric </a:t>
            </a:r>
            <a:r>
              <a:rPr lang="en-US" sz="1400" i="1" dirty="0" err="1" smtClean="0"/>
              <a:t>Wohlforth</a:t>
            </a:r>
            <a:r>
              <a:rPr lang="en-US" sz="1400" i="1" dirty="0" smtClean="0"/>
              <a:t>, Study Group Co-Chairs, January 2017</a:t>
            </a:r>
          </a:p>
          <a:p>
            <a:r>
              <a:rPr lang="en-US" sz="1400" i="1" dirty="0" smtClean="0"/>
              <a:t>Jim Egan and Aaron Weddle, Staff</a:t>
            </a:r>
            <a:endParaRPr lang="en-US" sz="1400" i="1" dirty="0"/>
          </a:p>
        </p:txBody>
      </p:sp>
    </p:spTree>
    <p:extLst>
      <p:ext uri="{BB962C8B-B14F-4D97-AF65-F5344CB8AC3E}">
        <p14:creationId xmlns:p14="http://schemas.microsoft.com/office/powerpoint/2010/main" val="755676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u="sng" dirty="0" smtClean="0"/>
              <a:t>CWN Fiscal Study Group Recommendations</a:t>
            </a:r>
            <a:r>
              <a:rPr lang="en-US" dirty="0" smtClean="0"/>
              <a:t/>
            </a:r>
            <a:br>
              <a:rPr lang="en-US" dirty="0" smtClean="0"/>
            </a:br>
            <a:r>
              <a:rPr lang="en-US" sz="2700" dirty="0" smtClean="0"/>
              <a:t>Background:  State Fiscal Outlook Considerations</a:t>
            </a:r>
            <a:endParaRPr lang="en-US" dirty="0"/>
          </a:p>
        </p:txBody>
      </p:sp>
      <p:sp>
        <p:nvSpPr>
          <p:cNvPr id="3" name="Content Placeholder 2"/>
          <p:cNvSpPr>
            <a:spLocks noGrp="1"/>
          </p:cNvSpPr>
          <p:nvPr>
            <p:ph idx="1"/>
          </p:nvPr>
        </p:nvSpPr>
        <p:spPr/>
        <p:txBody>
          <a:bodyPr/>
          <a:lstStyle/>
          <a:p>
            <a:r>
              <a:rPr lang="en-US" dirty="0" smtClean="0"/>
              <a:t>Descriptions of State of Alaska Fiscal Gap (Alaska’s Future)</a:t>
            </a:r>
          </a:p>
          <a:p>
            <a:r>
              <a:rPr lang="en-US" dirty="0" smtClean="0"/>
              <a:t>State of Alaska Fiscal Gap taking into consideration </a:t>
            </a:r>
            <a:r>
              <a:rPr lang="en-US" dirty="0" smtClean="0">
                <a:solidFill>
                  <a:srgbClr val="FF0000"/>
                </a:solidFill>
              </a:rPr>
              <a:t>pension funding challenges </a:t>
            </a:r>
            <a:r>
              <a:rPr lang="en-US" sz="1600" dirty="0" smtClean="0">
                <a:solidFill>
                  <a:srgbClr val="FF0000"/>
                </a:solidFill>
              </a:rPr>
              <a:t>(using Moody’s standard pension adjustments)</a:t>
            </a:r>
            <a:endParaRPr lang="en-US" sz="1200" dirty="0" smtClean="0"/>
          </a:p>
          <a:p>
            <a:endParaRPr lang="en-US" dirty="0"/>
          </a:p>
        </p:txBody>
      </p:sp>
    </p:spTree>
    <p:extLst>
      <p:ext uri="{BB962C8B-B14F-4D97-AF65-F5344CB8AC3E}">
        <p14:creationId xmlns:p14="http://schemas.microsoft.com/office/powerpoint/2010/main" val="661122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u="sng" dirty="0" smtClean="0"/>
              <a:t>CWN Fiscal Study Group Recommendations</a:t>
            </a:r>
            <a:r>
              <a:rPr lang="en-US" dirty="0" smtClean="0"/>
              <a:t/>
            </a:r>
            <a:br>
              <a:rPr lang="en-US" dirty="0" smtClean="0"/>
            </a:br>
            <a:r>
              <a:rPr lang="en-US" sz="2700" dirty="0" smtClean="0"/>
              <a:t>Background:  State Fiscal Outlook Considerations – Fiscal Gap</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295400"/>
            <a:ext cx="6934200" cy="50342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8393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u="sng" dirty="0" smtClean="0"/>
              <a:t>CWN Fiscal Study Group Recommendations</a:t>
            </a:r>
            <a:r>
              <a:rPr lang="en-US" dirty="0" smtClean="0"/>
              <a:t/>
            </a:r>
            <a:br>
              <a:rPr lang="en-US" dirty="0" smtClean="0"/>
            </a:br>
            <a:r>
              <a:rPr lang="en-US" sz="2200" dirty="0" smtClean="0"/>
              <a:t>Background:  State Fiscal Outlook Considerations – Fiscal Gap </a:t>
            </a:r>
            <a:r>
              <a:rPr lang="en-US" sz="2200" dirty="0" smtClean="0">
                <a:solidFill>
                  <a:srgbClr val="FF0000"/>
                </a:solidFill>
              </a:rPr>
              <a:t>including</a:t>
            </a:r>
            <a:r>
              <a:rPr lang="en-US" sz="2200" dirty="0" smtClean="0"/>
              <a:t> </a:t>
            </a:r>
            <a:r>
              <a:rPr lang="en-US" sz="2200" dirty="0" smtClean="0">
                <a:solidFill>
                  <a:srgbClr val="FF0000"/>
                </a:solidFill>
              </a:rPr>
              <a:t>pension funding challenges</a:t>
            </a:r>
            <a:endParaRPr lang="en-US" sz="4000" dirty="0">
              <a:solidFill>
                <a:srgbClr val="FF00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447800"/>
            <a:ext cx="6612308"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0300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u="sng" dirty="0" smtClean="0"/>
              <a:t>CWN Fiscal Study Group Recommendations</a:t>
            </a:r>
            <a:r>
              <a:rPr lang="en-US" dirty="0" smtClean="0"/>
              <a:t/>
            </a:r>
            <a:br>
              <a:rPr lang="en-US" dirty="0" smtClean="0"/>
            </a:br>
            <a:r>
              <a:rPr lang="en-US" sz="2200" dirty="0" smtClean="0"/>
              <a:t>Background:  K-12 Investments &amp; Performance</a:t>
            </a:r>
            <a:r>
              <a:rPr lang="en-US" sz="2200" dirty="0"/>
              <a:t/>
            </a:r>
            <a:br>
              <a:rPr lang="en-US" sz="2200" dirty="0"/>
            </a:br>
            <a:r>
              <a:rPr lang="en-US" sz="2200" dirty="0" smtClean="0"/>
              <a:t>APA Consulting, “Review of Alaska’s School Funding Program” (July 2015)</a:t>
            </a:r>
            <a:endParaRPr lang="en-US" sz="4000" dirty="0"/>
          </a:p>
        </p:txBody>
      </p:sp>
      <p:sp>
        <p:nvSpPr>
          <p:cNvPr id="8" name="Content Placeholder 7"/>
          <p:cNvSpPr>
            <a:spLocks noGrp="1"/>
          </p:cNvSpPr>
          <p:nvPr>
            <p:ph idx="1"/>
          </p:nvPr>
        </p:nvSpPr>
        <p:spPr>
          <a:xfrm>
            <a:off x="457200" y="1600200"/>
            <a:ext cx="8153400" cy="4525963"/>
          </a:xfrm>
        </p:spPr>
        <p:txBody>
          <a:bodyPr>
            <a:normAutofit/>
          </a:bodyPr>
          <a:lstStyle/>
          <a:p>
            <a:r>
              <a:rPr lang="en-US" sz="2400" dirty="0" smtClean="0"/>
              <a:t>Relationship between Performance and Expenditures</a:t>
            </a:r>
          </a:p>
          <a:p>
            <a:pPr lvl="1">
              <a:buFont typeface="Courier New" panose="02070309020205020404" pitchFamily="49" charset="0"/>
              <a:buChar char="o"/>
            </a:pPr>
            <a:r>
              <a:rPr lang="en-US" sz="2000" dirty="0" smtClean="0"/>
              <a:t>APA’s regression analysis examining </a:t>
            </a:r>
            <a:r>
              <a:rPr lang="en-US" sz="2000" i="1" dirty="0" smtClean="0"/>
              <a:t>the relationship between instructional expenditures and district proficiency levels shows a positive relationship between spending and performance in both reading and math </a:t>
            </a:r>
            <a:r>
              <a:rPr lang="en-US" sz="2000" dirty="0" smtClean="0"/>
              <a:t>(p. xi)</a:t>
            </a:r>
          </a:p>
          <a:p>
            <a:pPr lvl="1">
              <a:buFont typeface="Courier New" panose="02070309020205020404" pitchFamily="49" charset="0"/>
              <a:buChar char="o"/>
            </a:pPr>
            <a:r>
              <a:rPr lang="en-US" sz="2000" dirty="0" smtClean="0"/>
              <a:t>Contrasted to instructional expenditure per pupil, the [regression] analysis indicated that </a:t>
            </a:r>
            <a:r>
              <a:rPr lang="en-US" sz="2000" i="1" dirty="0" smtClean="0"/>
              <a:t>there is no significant relationship between total district expenditure per pupil and district proficiency levels </a:t>
            </a:r>
            <a:r>
              <a:rPr lang="en-US" sz="2000" dirty="0" smtClean="0"/>
              <a:t>(p. xi)</a:t>
            </a:r>
          </a:p>
          <a:p>
            <a:pPr lvl="1">
              <a:buFont typeface="Courier New" panose="02070309020205020404" pitchFamily="49" charset="0"/>
              <a:buChar char="o"/>
            </a:pPr>
            <a:endParaRPr lang="en-US" sz="2000" dirty="0"/>
          </a:p>
          <a:p>
            <a:pPr lvl="1">
              <a:buFont typeface="Courier New" panose="02070309020205020404" pitchFamily="49" charset="0"/>
              <a:buChar char="o"/>
            </a:pPr>
            <a:endParaRPr lang="en-US" sz="2000" dirty="0" smtClean="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4408714"/>
            <a:ext cx="3059634" cy="1838325"/>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9" name="TextBox 8"/>
          <p:cNvSpPr txBox="1"/>
          <p:nvPr/>
        </p:nvSpPr>
        <p:spPr>
          <a:xfrm>
            <a:off x="838200" y="5143210"/>
            <a:ext cx="1696426" cy="369332"/>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en-US" dirty="0" err="1"/>
              <a:t>m</a:t>
            </a:r>
            <a:r>
              <a:rPr lang="en-US" dirty="0" err="1" smtClean="0"/>
              <a:t>af</a:t>
            </a:r>
            <a:r>
              <a:rPr lang="en-US" dirty="0" smtClean="0"/>
              <a:t> annotation:</a:t>
            </a:r>
            <a:endParaRPr lang="en-US" dirty="0"/>
          </a:p>
        </p:txBody>
      </p:sp>
    </p:spTree>
    <p:extLst>
      <p:ext uri="{BB962C8B-B14F-4D97-AF65-F5344CB8AC3E}">
        <p14:creationId xmlns:p14="http://schemas.microsoft.com/office/powerpoint/2010/main" val="1280598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u="sng" dirty="0" smtClean="0"/>
              <a:t>CWN Fiscal Study Group Recommendations</a:t>
            </a:r>
            <a:r>
              <a:rPr lang="en-US" dirty="0" smtClean="0"/>
              <a:t/>
            </a:r>
            <a:br>
              <a:rPr lang="en-US" dirty="0" smtClean="0"/>
            </a:br>
            <a:r>
              <a:rPr lang="en-US" sz="2200" dirty="0" smtClean="0"/>
              <a:t>Background:  K-12 Investments &amp; Performance</a:t>
            </a:r>
            <a:r>
              <a:rPr lang="en-US" sz="2200" dirty="0"/>
              <a:t/>
            </a:r>
            <a:br>
              <a:rPr lang="en-US" sz="2200" dirty="0"/>
            </a:br>
            <a:r>
              <a:rPr lang="en-US" sz="1800" dirty="0" smtClean="0"/>
              <a:t>(Anchorage School District Legislative Lunch Presentation, January 2016)</a:t>
            </a:r>
            <a:endParaRPr lang="en-US" sz="31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665" y="1447800"/>
            <a:ext cx="6106332" cy="47404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ight Brace 2"/>
          <p:cNvSpPr/>
          <p:nvPr/>
        </p:nvSpPr>
        <p:spPr>
          <a:xfrm>
            <a:off x="6461949" y="3200400"/>
            <a:ext cx="182448" cy="304800"/>
          </a:xfrm>
          <a:prstGeom prst="rightBrace">
            <a:avLst/>
          </a:prstGeom>
          <a:ln/>
        </p:spPr>
        <p:style>
          <a:lnRef idx="2">
            <a:schemeClr val="accent4"/>
          </a:lnRef>
          <a:fillRef idx="0">
            <a:schemeClr val="accent4"/>
          </a:fillRef>
          <a:effectRef idx="1">
            <a:schemeClr val="accent4"/>
          </a:effectRef>
          <a:fontRef idx="minor">
            <a:schemeClr val="tx1"/>
          </a:fontRef>
        </p:style>
        <p:txBody>
          <a:bodyPr rtlCol="0" anchor="ctr"/>
          <a:lstStyle/>
          <a:p>
            <a:pPr algn="ctr"/>
            <a:endParaRPr lang="en-US"/>
          </a:p>
        </p:txBody>
      </p:sp>
      <p:sp>
        <p:nvSpPr>
          <p:cNvPr id="6" name="Right Brace 5"/>
          <p:cNvSpPr/>
          <p:nvPr/>
        </p:nvSpPr>
        <p:spPr>
          <a:xfrm>
            <a:off x="6461949" y="4002833"/>
            <a:ext cx="212495" cy="304800"/>
          </a:xfrm>
          <a:prstGeom prst="rightBrace">
            <a:avLst/>
          </a:prstGeom>
          <a:ln/>
        </p:spPr>
        <p:style>
          <a:lnRef idx="2">
            <a:schemeClr val="accent4"/>
          </a:lnRef>
          <a:fillRef idx="0">
            <a:schemeClr val="accent4"/>
          </a:fillRef>
          <a:effectRef idx="1">
            <a:schemeClr val="accent4"/>
          </a:effectRef>
          <a:fontRef idx="minor">
            <a:schemeClr val="tx1"/>
          </a:fontRef>
        </p:style>
        <p:txBody>
          <a:bodyPr rtlCol="0" anchor="ctr"/>
          <a:lstStyle/>
          <a:p>
            <a:pPr algn="ctr"/>
            <a:endParaRPr lang="en-US"/>
          </a:p>
        </p:txBody>
      </p:sp>
      <p:sp>
        <p:nvSpPr>
          <p:cNvPr id="4" name="TextBox 3"/>
          <p:cNvSpPr txBox="1"/>
          <p:nvPr/>
        </p:nvSpPr>
        <p:spPr>
          <a:xfrm>
            <a:off x="6674444" y="3168134"/>
            <a:ext cx="2240956" cy="116955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1400" dirty="0" smtClean="0"/>
              <a:t>High performance districts (MA) and evidence based resource model feature more teachers than support staff (per student)</a:t>
            </a:r>
            <a:endParaRPr lang="en-US" sz="1400" dirty="0"/>
          </a:p>
        </p:txBody>
      </p:sp>
      <p:sp>
        <p:nvSpPr>
          <p:cNvPr id="5" name="Oval 4"/>
          <p:cNvSpPr/>
          <p:nvPr/>
        </p:nvSpPr>
        <p:spPr>
          <a:xfrm>
            <a:off x="1219200" y="3238500"/>
            <a:ext cx="1752600" cy="304800"/>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en-US">
              <a:noFill/>
            </a:endParaRPr>
          </a:p>
        </p:txBody>
      </p:sp>
      <p:sp>
        <p:nvSpPr>
          <p:cNvPr id="9" name="Oval 8"/>
          <p:cNvSpPr/>
          <p:nvPr/>
        </p:nvSpPr>
        <p:spPr>
          <a:xfrm>
            <a:off x="609600" y="4032885"/>
            <a:ext cx="2362200" cy="304800"/>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en-US">
              <a:noFill/>
            </a:endParaRPr>
          </a:p>
        </p:txBody>
      </p:sp>
      <p:sp>
        <p:nvSpPr>
          <p:cNvPr id="11" name="TextBox 10"/>
          <p:cNvSpPr txBox="1"/>
          <p:nvPr/>
        </p:nvSpPr>
        <p:spPr>
          <a:xfrm>
            <a:off x="6491997" y="4648200"/>
            <a:ext cx="2423403" cy="116955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1000" dirty="0" smtClean="0"/>
              <a:t>Other, often rural, districts feature more support staff than teachers (per student). Testimony provided to ASD Finance Committee suggest s that rural districts with teacher recruitment challenges may backfill empty teaching positions with support staff.</a:t>
            </a:r>
            <a:endParaRPr lang="en-US" sz="1000" dirty="0"/>
          </a:p>
        </p:txBody>
      </p:sp>
    </p:spTree>
    <p:extLst>
      <p:ext uri="{BB962C8B-B14F-4D97-AF65-F5344CB8AC3E}">
        <p14:creationId xmlns:p14="http://schemas.microsoft.com/office/powerpoint/2010/main" val="8881143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812</TotalTime>
  <Words>1932</Words>
  <Application>Microsoft Office PowerPoint</Application>
  <PresentationFormat>On-screen Show (4:3)</PresentationFormat>
  <Paragraphs>128</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Courier New</vt:lpstr>
      <vt:lpstr>Wingdings</vt:lpstr>
      <vt:lpstr>Office Theme</vt:lpstr>
      <vt:lpstr>Fiscal Review of Alaska K-12 Investments </vt:lpstr>
      <vt:lpstr>Overview</vt:lpstr>
      <vt:lpstr>Preface</vt:lpstr>
      <vt:lpstr>Commonwealth North Fiscal Study Group Recommendations on K-12</vt:lpstr>
      <vt:lpstr>CWN Fiscal Study Group Recommendations Background:  State Fiscal Outlook Considerations</vt:lpstr>
      <vt:lpstr>CWN Fiscal Study Group Recommendations Background:  State Fiscal Outlook Considerations – Fiscal Gap</vt:lpstr>
      <vt:lpstr>CWN Fiscal Study Group Recommendations Background:  State Fiscal Outlook Considerations – Fiscal Gap including pension funding challenges</vt:lpstr>
      <vt:lpstr>CWN Fiscal Study Group Recommendations Background:  K-12 Investments &amp; Performance APA Consulting, “Review of Alaska’s School Funding Program” (July 2015)</vt:lpstr>
      <vt:lpstr>CWN Fiscal Study Group Recommendations Background:  K-12 Investments &amp; Performance (Anchorage School District Legislative Lunch Presentation, January 2016)</vt:lpstr>
      <vt:lpstr>CWN Fiscal Study Group Recommendations Background:  K-12 Investments &amp; Performance Picus, et al., Evidence Based Resource Model (Anchorage School District Board Memo, April 4, 2016)</vt:lpstr>
      <vt:lpstr>CWN Fiscal Study Group Recommendations Background:  K-12 Investments &amp; Performance January 2017 Update:  What do we know about AK K-12 investment levels and performance compared to other states? (Source: Education Week Dec 30, 2016)</vt:lpstr>
      <vt:lpstr>CWN Fiscal Study Group Recommendations Background:  K-12 Investments &amp; Performance January 2017 Update:  What do we know about AK K-12 investment levels and performance compared to other states? (Source: Education Week Dec 30, 2016)</vt:lpstr>
      <vt:lpstr>CWN Fiscal Study Group Recommendations Background:  K-12 Investments &amp; Performance January 2017 Update:  What do we know about AK K-12 investment levels and performance compared to other states? (Source: Education Week Dec 30, 2016)</vt:lpstr>
      <vt:lpstr>CWN Fiscal Study Group Recommendations Background:  K-12 Investments &amp; Performance January 2017 Update:  What do we know about AK K-12 investment levels and performance compared to other states? (Source: Education Week Dec 30, 2016)</vt:lpstr>
      <vt:lpstr>CWN Fiscal Study Group Recommendations Follow-up questions:</vt:lpstr>
      <vt:lpstr>Review of School Facility Consolidation Incentives State, local and federal funding related to school facility consolidation incentives=  State funding formula + transportation funding formula + school debt reimbursement program + federal support for school facilities, e.g., military impact funds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CWN Fiscal Review of Alaska K-12 Investments</dc:title>
  <dc:creator>Mark A Foster</dc:creator>
  <cp:lastModifiedBy>Joshua &amp; Marissa</cp:lastModifiedBy>
  <cp:revision>39</cp:revision>
  <dcterms:created xsi:type="dcterms:W3CDTF">2016-09-06T18:33:34Z</dcterms:created>
  <dcterms:modified xsi:type="dcterms:W3CDTF">2017-03-06T04:08:51Z</dcterms:modified>
</cp:coreProperties>
</file>