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69" r:id="rId3"/>
    <p:sldId id="371" r:id="rId4"/>
    <p:sldId id="384" r:id="rId5"/>
    <p:sldId id="382" r:id="rId6"/>
    <p:sldId id="380" r:id="rId7"/>
    <p:sldId id="381" r:id="rId8"/>
    <p:sldId id="427" r:id="rId9"/>
    <p:sldId id="428" r:id="rId10"/>
    <p:sldId id="429" r:id="rId11"/>
    <p:sldId id="373" r:id="rId12"/>
    <p:sldId id="406" r:id="rId13"/>
    <p:sldId id="413" r:id="rId14"/>
    <p:sldId id="407" r:id="rId15"/>
    <p:sldId id="421" r:id="rId16"/>
    <p:sldId id="408" r:id="rId17"/>
    <p:sldId id="414" r:id="rId18"/>
    <p:sldId id="409" r:id="rId19"/>
    <p:sldId id="415" r:id="rId20"/>
    <p:sldId id="410" r:id="rId21"/>
    <p:sldId id="416" r:id="rId22"/>
    <p:sldId id="411" r:id="rId23"/>
    <p:sldId id="417" r:id="rId24"/>
    <p:sldId id="412" r:id="rId25"/>
    <p:sldId id="418" r:id="rId26"/>
    <p:sldId id="374" r:id="rId27"/>
    <p:sldId id="27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sakowski, Kathleen" initials="LK" lastIdx="2" clrIdx="0">
    <p:extLst/>
  </p:cmAuthor>
  <p:cmAuthor id="2" name="Salazar, Aja" initials="SA" lastIdx="2" clrIdx="1">
    <p:extLst/>
  </p:cmAuthor>
  <p:cmAuthor id="3" name="Waldinger, James" initials="WJ" lastIdx="13" clrIdx="2">
    <p:extLst/>
  </p:cmAuthor>
  <p:cmAuthor id="4" name="Jones, Coy" initials="JC" lastIdx="9"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958A"/>
    <a:srgbClr val="FDBB30"/>
    <a:srgbClr val="00549E"/>
    <a:srgbClr val="DEE2E3"/>
    <a:srgbClr val="BDBDBA"/>
    <a:srgbClr val="6799C8"/>
    <a:srgbClr val="9AC2B9"/>
    <a:srgbClr val="FBB034"/>
    <a:srgbClr val="00AAD2"/>
    <a:srgbClr val="35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snapToGrid="0">
      <p:cViewPr>
        <p:scale>
          <a:sx n="103" d="100"/>
          <a:sy n="103" d="100"/>
        </p:scale>
        <p:origin x="-1746"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208C3-9D67-4AF8-AE2E-00E557E7075F}" type="doc">
      <dgm:prSet loTypeId="urn:microsoft.com/office/officeart/2005/8/layout/vList3" loCatId="list" qsTypeId="urn:microsoft.com/office/officeart/2005/8/quickstyle/simple1" qsCatId="simple" csTypeId="urn:microsoft.com/office/officeart/2005/8/colors/accent1_3" csCatId="accent1" phldr="1"/>
      <dgm:spPr/>
      <dgm:t>
        <a:bodyPr/>
        <a:lstStyle/>
        <a:p>
          <a:endParaRPr lang="en-US"/>
        </a:p>
      </dgm:t>
    </dgm:pt>
    <dgm:pt modelId="{FED3BC7F-1E02-46AC-A839-BA929AB859AE}">
      <dgm:prSet phldrT="[Text]" custT="1"/>
      <dgm:spPr/>
      <dgm:t>
        <a:bodyPr/>
        <a:lstStyle/>
        <a:p>
          <a:r>
            <a:rPr lang="en-US" sz="1400" dirty="0">
              <a:latin typeface="Arial" panose="020B0604020202020204" pitchFamily="34" charset="0"/>
              <a:cs typeface="Arial" panose="020B0604020202020204" pitchFamily="34" charset="0"/>
            </a:rPr>
            <a:t>Alaska Psychiatric Institute</a:t>
          </a:r>
        </a:p>
      </dgm:t>
    </dgm:pt>
    <dgm:pt modelId="{833FB602-BD63-4A60-BF8E-CACC70DEFADC}" type="parTrans" cxnId="{9065D615-E3DB-44DA-8502-B0C082C44299}">
      <dgm:prSet/>
      <dgm:spPr/>
      <dgm:t>
        <a:bodyPr/>
        <a:lstStyle/>
        <a:p>
          <a:endParaRPr lang="en-US"/>
        </a:p>
      </dgm:t>
    </dgm:pt>
    <dgm:pt modelId="{B49E1BF0-EEE8-4E30-9415-BE712EA71DDC}" type="sibTrans" cxnId="{9065D615-E3DB-44DA-8502-B0C082C44299}">
      <dgm:prSet/>
      <dgm:spPr/>
      <dgm:t>
        <a:bodyPr/>
        <a:lstStyle/>
        <a:p>
          <a:endParaRPr lang="en-US"/>
        </a:p>
      </dgm:t>
    </dgm:pt>
    <dgm:pt modelId="{BD045FBA-B8D4-424F-9D54-7EC9E035445F}">
      <dgm:prSet custT="1"/>
      <dgm:spPr/>
      <dgm:t>
        <a:bodyPr/>
        <a:lstStyle/>
        <a:p>
          <a:r>
            <a:rPr lang="en-US" sz="1400" dirty="0">
              <a:latin typeface="Arial" panose="020B0604020202020204" pitchFamily="34" charset="0"/>
              <a:cs typeface="Arial" panose="020B0604020202020204" pitchFamily="34" charset="0"/>
            </a:rPr>
            <a:t>Department of Health and Social Services</a:t>
          </a:r>
        </a:p>
      </dgm:t>
    </dgm:pt>
    <dgm:pt modelId="{F7BB7033-58EA-4E3F-8F5A-958C48FAF0C4}" type="parTrans" cxnId="{7695138F-422A-407D-8AEB-8B054E5D39DD}">
      <dgm:prSet/>
      <dgm:spPr/>
      <dgm:t>
        <a:bodyPr/>
        <a:lstStyle/>
        <a:p>
          <a:endParaRPr lang="en-US"/>
        </a:p>
      </dgm:t>
    </dgm:pt>
    <dgm:pt modelId="{0159B733-F8E0-4A76-BD2E-DA184A6D1273}" type="sibTrans" cxnId="{7695138F-422A-407D-8AEB-8B054E5D39DD}">
      <dgm:prSet/>
      <dgm:spPr/>
      <dgm:t>
        <a:bodyPr/>
        <a:lstStyle/>
        <a:p>
          <a:endParaRPr lang="en-US"/>
        </a:p>
      </dgm:t>
    </dgm:pt>
    <dgm:pt modelId="{AD323B9E-2CD5-419A-87D7-FE52C370A717}">
      <dgm:prSet custT="1"/>
      <dgm:spPr/>
      <dgm:t>
        <a:bodyPr/>
        <a:lstStyle/>
        <a:p>
          <a:r>
            <a:rPr lang="en-US" sz="1400" dirty="0">
              <a:latin typeface="Arial" panose="020B0604020202020204" pitchFamily="34" charset="0"/>
              <a:cs typeface="Arial" panose="020B0604020202020204" pitchFamily="34" charset="0"/>
            </a:rPr>
            <a:t>Alaska Mental Health Trust Authority </a:t>
          </a:r>
        </a:p>
      </dgm:t>
    </dgm:pt>
    <dgm:pt modelId="{D27C9BC4-ABA2-4EC1-AED2-BF282EA5A8AD}" type="parTrans" cxnId="{3CD80BE9-4B34-411B-A4EC-FC6241954ABA}">
      <dgm:prSet/>
      <dgm:spPr/>
      <dgm:t>
        <a:bodyPr/>
        <a:lstStyle/>
        <a:p>
          <a:endParaRPr lang="en-US"/>
        </a:p>
      </dgm:t>
    </dgm:pt>
    <dgm:pt modelId="{7EDBD187-B20D-41D5-88FC-B205E36657BA}" type="sibTrans" cxnId="{3CD80BE9-4B34-411B-A4EC-FC6241954ABA}">
      <dgm:prSet/>
      <dgm:spPr/>
      <dgm:t>
        <a:bodyPr/>
        <a:lstStyle/>
        <a:p>
          <a:endParaRPr lang="en-US"/>
        </a:p>
      </dgm:t>
    </dgm:pt>
    <dgm:pt modelId="{82BF05B1-B851-4015-AB95-88CFC1BF51E9}">
      <dgm:prSet custT="1"/>
      <dgm:spPr/>
      <dgm:t>
        <a:bodyPr/>
        <a:lstStyle/>
        <a:p>
          <a:r>
            <a:rPr lang="en-US" sz="1400" dirty="0">
              <a:latin typeface="Arial" panose="020B0604020202020204" pitchFamily="34" charset="0"/>
              <a:cs typeface="Arial" panose="020B0604020202020204" pitchFamily="34" charset="0"/>
            </a:rPr>
            <a:t>Department of Corrections </a:t>
          </a:r>
        </a:p>
      </dgm:t>
    </dgm:pt>
    <dgm:pt modelId="{8ACA86E2-FD88-48FD-A195-0779A7E27D34}" type="parTrans" cxnId="{B94464BC-0D3E-4A30-B0DA-3E0255107A36}">
      <dgm:prSet/>
      <dgm:spPr/>
      <dgm:t>
        <a:bodyPr/>
        <a:lstStyle/>
        <a:p>
          <a:endParaRPr lang="en-US"/>
        </a:p>
      </dgm:t>
    </dgm:pt>
    <dgm:pt modelId="{8D2536D2-E75B-4D8C-A806-985DED6D2903}" type="sibTrans" cxnId="{B94464BC-0D3E-4A30-B0DA-3E0255107A36}">
      <dgm:prSet/>
      <dgm:spPr/>
      <dgm:t>
        <a:bodyPr/>
        <a:lstStyle/>
        <a:p>
          <a:endParaRPr lang="en-US"/>
        </a:p>
      </dgm:t>
    </dgm:pt>
    <dgm:pt modelId="{112A2C54-1DC3-417B-A402-7B4CC40C173A}">
      <dgm:prSet custT="1"/>
      <dgm:spPr/>
      <dgm:t>
        <a:bodyPr/>
        <a:lstStyle/>
        <a:p>
          <a:r>
            <a:rPr lang="en-US" sz="1400" dirty="0">
              <a:latin typeface="Arial" panose="020B0604020202020204" pitchFamily="34" charset="0"/>
              <a:cs typeface="Arial" panose="020B0604020202020204" pitchFamily="34" charset="0"/>
            </a:rPr>
            <a:t>Tribal and Non-Tribal Community Behavioral Health Providers</a:t>
          </a:r>
        </a:p>
      </dgm:t>
    </dgm:pt>
    <dgm:pt modelId="{F209AA27-C2A3-4FC4-8D29-8A0AE795C4E1}" type="parTrans" cxnId="{27AB9FD4-1EBD-4430-9C53-80D3EC9D233E}">
      <dgm:prSet/>
      <dgm:spPr/>
      <dgm:t>
        <a:bodyPr/>
        <a:lstStyle/>
        <a:p>
          <a:endParaRPr lang="en-US"/>
        </a:p>
      </dgm:t>
    </dgm:pt>
    <dgm:pt modelId="{00441437-2948-48D4-9147-CC929A20D060}" type="sibTrans" cxnId="{27AB9FD4-1EBD-4430-9C53-80D3EC9D233E}">
      <dgm:prSet/>
      <dgm:spPr/>
      <dgm:t>
        <a:bodyPr/>
        <a:lstStyle/>
        <a:p>
          <a:endParaRPr lang="en-US"/>
        </a:p>
      </dgm:t>
    </dgm:pt>
    <dgm:pt modelId="{7BB9DCDB-B125-4E44-8344-4842C093F9EF}">
      <dgm:prSet custT="1"/>
      <dgm:spPr/>
      <dgm:t>
        <a:bodyPr/>
        <a:lstStyle/>
        <a:p>
          <a:r>
            <a:rPr lang="en-US" sz="1400" dirty="0">
              <a:latin typeface="Arial" panose="020B0604020202020204" pitchFamily="34" charset="0"/>
              <a:cs typeface="Arial" panose="020B0604020202020204" pitchFamily="34" charset="0"/>
            </a:rPr>
            <a:t>Advocacy Groups and Advisory Boards </a:t>
          </a:r>
        </a:p>
      </dgm:t>
    </dgm:pt>
    <dgm:pt modelId="{E64AF668-7763-4C7B-876D-EEE31FE417BA}" type="parTrans" cxnId="{7E9D7605-3BE5-423F-B704-373987EDCAD5}">
      <dgm:prSet/>
      <dgm:spPr/>
      <dgm:t>
        <a:bodyPr/>
        <a:lstStyle/>
        <a:p>
          <a:endParaRPr lang="en-US"/>
        </a:p>
      </dgm:t>
    </dgm:pt>
    <dgm:pt modelId="{E2F00202-E3C5-407F-96D0-E5DC8676540A}" type="sibTrans" cxnId="{7E9D7605-3BE5-423F-B704-373987EDCAD5}">
      <dgm:prSet/>
      <dgm:spPr/>
      <dgm:t>
        <a:bodyPr/>
        <a:lstStyle/>
        <a:p>
          <a:endParaRPr lang="en-US"/>
        </a:p>
      </dgm:t>
    </dgm:pt>
    <dgm:pt modelId="{293A9E9F-9558-4FA6-8E15-F8B825F3BDB3}">
      <dgm:prSet custT="1"/>
      <dgm:spPr/>
      <dgm:t>
        <a:bodyPr/>
        <a:lstStyle/>
        <a:p>
          <a:r>
            <a:rPr lang="en-US" sz="1400" dirty="0">
              <a:latin typeface="Arial" panose="020B0604020202020204" pitchFamily="34" charset="0"/>
              <a:cs typeface="Arial" panose="020B0604020202020204" pitchFamily="34" charset="0"/>
            </a:rPr>
            <a:t>Trade Associations </a:t>
          </a:r>
        </a:p>
      </dgm:t>
    </dgm:pt>
    <dgm:pt modelId="{F79E22F1-D3FC-460B-8C14-5D3273F40EE1}" type="parTrans" cxnId="{B6646BA1-BC7C-432B-9D14-6847A976B70F}">
      <dgm:prSet/>
      <dgm:spPr/>
      <dgm:t>
        <a:bodyPr/>
        <a:lstStyle/>
        <a:p>
          <a:endParaRPr lang="en-US"/>
        </a:p>
      </dgm:t>
    </dgm:pt>
    <dgm:pt modelId="{26521ED2-5154-45C7-8A48-50A954EF907C}" type="sibTrans" cxnId="{B6646BA1-BC7C-432B-9D14-6847A976B70F}">
      <dgm:prSet/>
      <dgm:spPr/>
      <dgm:t>
        <a:bodyPr/>
        <a:lstStyle/>
        <a:p>
          <a:endParaRPr lang="en-US"/>
        </a:p>
      </dgm:t>
    </dgm:pt>
    <dgm:pt modelId="{FF8B0B28-6DD0-4B3C-A632-1D87A0EF198F}">
      <dgm:prSet custT="1"/>
      <dgm:spPr/>
      <dgm:t>
        <a:bodyPr/>
        <a:lstStyle/>
        <a:p>
          <a:r>
            <a:rPr lang="en-US" sz="1400" dirty="0">
              <a:latin typeface="Arial" panose="020B0604020202020204" pitchFamily="34" charset="0"/>
              <a:cs typeface="Arial" panose="020B0604020202020204" pitchFamily="34" charset="0"/>
            </a:rPr>
            <a:t>Department of Law</a:t>
          </a:r>
        </a:p>
      </dgm:t>
    </dgm:pt>
    <dgm:pt modelId="{8D3C9C38-5A29-422A-BEA0-F3AFB628CC90}" type="parTrans" cxnId="{4BFD5620-2186-429A-9CA7-54FDE764BE4D}">
      <dgm:prSet/>
      <dgm:spPr/>
      <dgm:t>
        <a:bodyPr/>
        <a:lstStyle/>
        <a:p>
          <a:endParaRPr lang="en-US"/>
        </a:p>
      </dgm:t>
    </dgm:pt>
    <dgm:pt modelId="{D7B72C43-81F1-4DE3-B69E-E91A50A6243D}" type="sibTrans" cxnId="{4BFD5620-2186-429A-9CA7-54FDE764BE4D}">
      <dgm:prSet/>
      <dgm:spPr/>
      <dgm:t>
        <a:bodyPr/>
        <a:lstStyle/>
        <a:p>
          <a:endParaRPr lang="en-US"/>
        </a:p>
      </dgm:t>
    </dgm:pt>
    <dgm:pt modelId="{3E2D14D2-4033-4239-8C15-F212FF452C3D}">
      <dgm:prSet custT="1"/>
      <dgm:spPr/>
      <dgm:t>
        <a:bodyPr/>
        <a:lstStyle/>
        <a:p>
          <a:r>
            <a:rPr lang="en-US" sz="1400" dirty="0">
              <a:latin typeface="Arial" panose="020B0604020202020204" pitchFamily="34" charset="0"/>
              <a:cs typeface="Arial" panose="020B0604020202020204" pitchFamily="34" charset="0"/>
            </a:rPr>
            <a:t>Alaska Court System</a:t>
          </a:r>
        </a:p>
      </dgm:t>
    </dgm:pt>
    <dgm:pt modelId="{A44D472B-081D-4B61-9DE3-59BAC494A982}" type="parTrans" cxnId="{4851DE2D-4ED8-40C3-8D06-A75840887010}">
      <dgm:prSet/>
      <dgm:spPr/>
      <dgm:t>
        <a:bodyPr/>
        <a:lstStyle/>
        <a:p>
          <a:endParaRPr lang="en-US"/>
        </a:p>
      </dgm:t>
    </dgm:pt>
    <dgm:pt modelId="{4A798537-B96D-4536-AE7E-C01E845BF126}" type="sibTrans" cxnId="{4851DE2D-4ED8-40C3-8D06-A75840887010}">
      <dgm:prSet/>
      <dgm:spPr/>
      <dgm:t>
        <a:bodyPr/>
        <a:lstStyle/>
        <a:p>
          <a:endParaRPr lang="en-US"/>
        </a:p>
      </dgm:t>
    </dgm:pt>
    <dgm:pt modelId="{7ADF72D8-91E1-405D-A5CB-3A647AA31D43}">
      <dgm:prSet custT="1"/>
      <dgm:spPr/>
      <dgm:t>
        <a:bodyPr/>
        <a:lstStyle/>
        <a:p>
          <a:r>
            <a:rPr lang="en-US" sz="1400" dirty="0">
              <a:latin typeface="Arial" panose="020B0604020202020204" pitchFamily="34" charset="0"/>
              <a:cs typeface="Arial" panose="020B0604020202020204" pitchFamily="34" charset="0"/>
            </a:rPr>
            <a:t>Labor Unions</a:t>
          </a:r>
        </a:p>
      </dgm:t>
    </dgm:pt>
    <dgm:pt modelId="{363E403C-0DFD-490F-B6D2-C993C726CB02}" type="parTrans" cxnId="{B9F7CE1B-0060-44E8-A57A-842B0CEE6D9F}">
      <dgm:prSet/>
      <dgm:spPr/>
      <dgm:t>
        <a:bodyPr/>
        <a:lstStyle/>
        <a:p>
          <a:endParaRPr lang="en-US"/>
        </a:p>
      </dgm:t>
    </dgm:pt>
    <dgm:pt modelId="{5F7F458A-1B95-4C6F-B518-580D7D41319F}" type="sibTrans" cxnId="{B9F7CE1B-0060-44E8-A57A-842B0CEE6D9F}">
      <dgm:prSet/>
      <dgm:spPr/>
      <dgm:t>
        <a:bodyPr/>
        <a:lstStyle/>
        <a:p>
          <a:endParaRPr lang="en-US"/>
        </a:p>
      </dgm:t>
    </dgm:pt>
    <dgm:pt modelId="{2E8D5011-EEA9-42C8-B459-0198697849FB}">
      <dgm:prSet phldrT="[Text]" custT="1"/>
      <dgm:spPr/>
      <dgm:t>
        <a:bodyPr/>
        <a:lstStyle/>
        <a:p>
          <a:r>
            <a:rPr lang="en-US" sz="1400" dirty="0">
              <a:latin typeface="Arial" panose="020B0604020202020204" pitchFamily="34" charset="0"/>
              <a:cs typeface="Arial" panose="020B0604020202020204" pitchFamily="34" charset="0"/>
            </a:rPr>
            <a:t>Alaska Legislature</a:t>
          </a:r>
        </a:p>
      </dgm:t>
    </dgm:pt>
    <dgm:pt modelId="{8FFC21F9-241A-4297-B9A8-83C930AA9F4A}" type="parTrans" cxnId="{32066A8D-2349-46C2-B935-10FB9D6D9C09}">
      <dgm:prSet/>
      <dgm:spPr/>
      <dgm:t>
        <a:bodyPr/>
        <a:lstStyle/>
        <a:p>
          <a:endParaRPr lang="en-US"/>
        </a:p>
      </dgm:t>
    </dgm:pt>
    <dgm:pt modelId="{4B3DE5B0-4849-49A8-B05F-62792B3064EA}" type="sibTrans" cxnId="{32066A8D-2349-46C2-B935-10FB9D6D9C09}">
      <dgm:prSet/>
      <dgm:spPr/>
      <dgm:t>
        <a:bodyPr/>
        <a:lstStyle/>
        <a:p>
          <a:endParaRPr lang="en-US"/>
        </a:p>
      </dgm:t>
    </dgm:pt>
    <dgm:pt modelId="{FB736410-207A-4CE0-9C59-85D90F5690F7}">
      <dgm:prSet custT="1"/>
      <dgm:spPr/>
      <dgm:t>
        <a:bodyPr/>
        <a:lstStyle/>
        <a:p>
          <a:r>
            <a:rPr lang="en-US" sz="1400" dirty="0">
              <a:latin typeface="Arial" panose="020B0604020202020204" pitchFamily="34" charset="0"/>
              <a:cs typeface="Arial" panose="020B0604020202020204" pitchFamily="34" charset="0"/>
            </a:rPr>
            <a:t>Department of Administration</a:t>
          </a:r>
        </a:p>
      </dgm:t>
    </dgm:pt>
    <dgm:pt modelId="{52612025-9389-4575-9B31-3E71B474655E}" type="parTrans" cxnId="{10193B94-0B5E-425D-A695-959CCBD1532B}">
      <dgm:prSet/>
      <dgm:spPr/>
      <dgm:t>
        <a:bodyPr/>
        <a:lstStyle/>
        <a:p>
          <a:endParaRPr lang="en-US"/>
        </a:p>
      </dgm:t>
    </dgm:pt>
    <dgm:pt modelId="{79147052-AEEE-4A2B-A104-65C6D597E5F7}" type="sibTrans" cxnId="{10193B94-0B5E-425D-A695-959CCBD1532B}">
      <dgm:prSet/>
      <dgm:spPr/>
      <dgm:t>
        <a:bodyPr/>
        <a:lstStyle/>
        <a:p>
          <a:endParaRPr lang="en-US"/>
        </a:p>
      </dgm:t>
    </dgm:pt>
    <dgm:pt modelId="{62F77029-D8DB-4E88-9DC5-6081868B98A3}">
      <dgm:prSet custT="1"/>
      <dgm:spPr/>
      <dgm:t>
        <a:bodyPr/>
        <a:lstStyle/>
        <a:p>
          <a:r>
            <a:rPr lang="en-US" sz="1400" dirty="0">
              <a:latin typeface="Arial" panose="020B0604020202020204" pitchFamily="34" charset="0"/>
              <a:cs typeface="Arial" panose="020B0604020202020204" pitchFamily="34" charset="0"/>
            </a:rPr>
            <a:t>Tribal and Non-Tribal Community Hospitals</a:t>
          </a:r>
        </a:p>
      </dgm:t>
    </dgm:pt>
    <dgm:pt modelId="{065B23AA-728D-4333-930A-5F9968ACA76D}" type="parTrans" cxnId="{2C5F349C-D018-4D1A-9BA7-04F7C4E6B101}">
      <dgm:prSet/>
      <dgm:spPr/>
      <dgm:t>
        <a:bodyPr/>
        <a:lstStyle/>
        <a:p>
          <a:endParaRPr lang="en-US"/>
        </a:p>
      </dgm:t>
    </dgm:pt>
    <dgm:pt modelId="{8DAD715E-C9F7-4C81-B72B-EF541DAA99D3}" type="sibTrans" cxnId="{2C5F349C-D018-4D1A-9BA7-04F7C4E6B101}">
      <dgm:prSet/>
      <dgm:spPr/>
      <dgm:t>
        <a:bodyPr/>
        <a:lstStyle/>
        <a:p>
          <a:endParaRPr lang="en-US"/>
        </a:p>
      </dgm:t>
    </dgm:pt>
    <dgm:pt modelId="{60DACAB6-665B-4094-A30A-888DEE01F9A1}" type="pres">
      <dgm:prSet presAssocID="{376208C3-9D67-4AF8-AE2E-00E557E7075F}" presName="linearFlow" presStyleCnt="0">
        <dgm:presLayoutVars>
          <dgm:dir/>
          <dgm:resizeHandles val="exact"/>
        </dgm:presLayoutVars>
      </dgm:prSet>
      <dgm:spPr/>
      <dgm:t>
        <a:bodyPr/>
        <a:lstStyle/>
        <a:p>
          <a:endParaRPr lang="en-US"/>
        </a:p>
      </dgm:t>
    </dgm:pt>
    <dgm:pt modelId="{0AC2B0E3-1ACD-4E4E-95FA-916A1DBC3E8B}" type="pres">
      <dgm:prSet presAssocID="{FED3BC7F-1E02-46AC-A839-BA929AB859AE}" presName="composite" presStyleCnt="0"/>
      <dgm:spPr/>
    </dgm:pt>
    <dgm:pt modelId="{4B47D583-75D0-4353-A4A1-D9D8FC1F24C5}" type="pres">
      <dgm:prSet presAssocID="{FED3BC7F-1E02-46AC-A839-BA929AB859AE}" presName="imgShp" presStyleLbl="fgImgPlace1" presStyleIdx="0" presStyleCnt="13"/>
      <dgm:spPr>
        <a:blipFill>
          <a:blip xmlns:r="http://schemas.openxmlformats.org/officeDocument/2006/relationships" r:embed="rId1"/>
          <a:srcRect/>
          <a:stretch>
            <a:fillRect/>
          </a:stretch>
        </a:blipFill>
      </dgm:spPr>
    </dgm:pt>
    <dgm:pt modelId="{C8113147-CC05-42CC-92B1-F3F8FD5FD409}" type="pres">
      <dgm:prSet presAssocID="{FED3BC7F-1E02-46AC-A839-BA929AB859AE}" presName="txShp" presStyleLbl="node1" presStyleIdx="0" presStyleCnt="13">
        <dgm:presLayoutVars>
          <dgm:bulletEnabled val="1"/>
        </dgm:presLayoutVars>
      </dgm:prSet>
      <dgm:spPr/>
      <dgm:t>
        <a:bodyPr/>
        <a:lstStyle/>
        <a:p>
          <a:endParaRPr lang="en-US"/>
        </a:p>
      </dgm:t>
    </dgm:pt>
    <dgm:pt modelId="{4F49980C-BDF9-48D8-88D0-379255A40EF6}" type="pres">
      <dgm:prSet presAssocID="{B49E1BF0-EEE8-4E30-9415-BE712EA71DDC}" presName="spacing" presStyleCnt="0"/>
      <dgm:spPr/>
    </dgm:pt>
    <dgm:pt modelId="{3C971B5F-C899-4F6F-B363-E7AF069B7560}" type="pres">
      <dgm:prSet presAssocID="{2E8D5011-EEA9-42C8-B459-0198697849FB}" presName="composite" presStyleCnt="0"/>
      <dgm:spPr/>
    </dgm:pt>
    <dgm:pt modelId="{57431506-5BD6-4089-A53E-299846F17BC0}" type="pres">
      <dgm:prSet presAssocID="{2E8D5011-EEA9-42C8-B459-0198697849FB}" presName="imgShp" presStyleLbl="fgImgPlace1" presStyleIdx="1" presStyleCnt="13"/>
      <dgm:spPr>
        <a:blipFill>
          <a:blip xmlns:r="http://schemas.openxmlformats.org/officeDocument/2006/relationships" r:embed="rId2"/>
          <a:srcRect/>
          <a:stretch>
            <a:fillRect/>
          </a:stretch>
        </a:blipFill>
      </dgm:spPr>
    </dgm:pt>
    <dgm:pt modelId="{A12E9EC0-F0A7-4F3F-9CCA-B5CC7B75FE6E}" type="pres">
      <dgm:prSet presAssocID="{2E8D5011-EEA9-42C8-B459-0198697849FB}" presName="txShp" presStyleLbl="node1" presStyleIdx="1" presStyleCnt="13">
        <dgm:presLayoutVars>
          <dgm:bulletEnabled val="1"/>
        </dgm:presLayoutVars>
      </dgm:prSet>
      <dgm:spPr/>
      <dgm:t>
        <a:bodyPr/>
        <a:lstStyle/>
        <a:p>
          <a:endParaRPr lang="en-US"/>
        </a:p>
      </dgm:t>
    </dgm:pt>
    <dgm:pt modelId="{6A24E9DB-73D0-4E1A-B768-45E96FDA3879}" type="pres">
      <dgm:prSet presAssocID="{4B3DE5B0-4849-49A8-B05F-62792B3064EA}" presName="spacing" presStyleCnt="0"/>
      <dgm:spPr/>
    </dgm:pt>
    <dgm:pt modelId="{D626A87F-E323-42AA-B9EC-CB3D11FD8AC4}" type="pres">
      <dgm:prSet presAssocID="{BD045FBA-B8D4-424F-9D54-7EC9E035445F}" presName="composite" presStyleCnt="0"/>
      <dgm:spPr/>
    </dgm:pt>
    <dgm:pt modelId="{0F5DF968-1A3A-45F7-B25A-BFB35626FDF9}" type="pres">
      <dgm:prSet presAssocID="{BD045FBA-B8D4-424F-9D54-7EC9E035445F}" presName="imgShp" presStyleLbl="fgImgPlace1" presStyleIdx="2" presStyleCnt="13"/>
      <dgm:spPr>
        <a:blipFill>
          <a:blip xmlns:r="http://schemas.openxmlformats.org/officeDocument/2006/relationships" r:embed="rId3"/>
          <a:srcRect/>
          <a:stretch>
            <a:fillRect/>
          </a:stretch>
        </a:blipFill>
      </dgm:spPr>
    </dgm:pt>
    <dgm:pt modelId="{DCBB6BF2-DBDB-436B-A4B5-6FA2AB2988B4}" type="pres">
      <dgm:prSet presAssocID="{BD045FBA-B8D4-424F-9D54-7EC9E035445F}" presName="txShp" presStyleLbl="node1" presStyleIdx="2" presStyleCnt="13">
        <dgm:presLayoutVars>
          <dgm:bulletEnabled val="1"/>
        </dgm:presLayoutVars>
      </dgm:prSet>
      <dgm:spPr/>
      <dgm:t>
        <a:bodyPr/>
        <a:lstStyle/>
        <a:p>
          <a:endParaRPr lang="en-US"/>
        </a:p>
      </dgm:t>
    </dgm:pt>
    <dgm:pt modelId="{9D6FE9FC-89B1-4E0A-90D7-8F11FEF2F59E}" type="pres">
      <dgm:prSet presAssocID="{0159B733-F8E0-4A76-BD2E-DA184A6D1273}" presName="spacing" presStyleCnt="0"/>
      <dgm:spPr/>
    </dgm:pt>
    <dgm:pt modelId="{B9E8735A-D14D-4CC4-85BD-13D6F42A942D}" type="pres">
      <dgm:prSet presAssocID="{AD323B9E-2CD5-419A-87D7-FE52C370A717}" presName="composite" presStyleCnt="0"/>
      <dgm:spPr/>
    </dgm:pt>
    <dgm:pt modelId="{F4413232-17F1-4FBA-9A0B-437EE22A96DF}" type="pres">
      <dgm:prSet presAssocID="{AD323B9E-2CD5-419A-87D7-FE52C370A717}" presName="imgShp" presStyleLbl="fgImgPlace1" presStyleIdx="3" presStyleCnt="13"/>
      <dgm:spPr>
        <a:blipFill>
          <a:blip xmlns:r="http://schemas.openxmlformats.org/officeDocument/2006/relationships" r:embed="rId4"/>
          <a:srcRect/>
          <a:stretch>
            <a:fillRect/>
          </a:stretch>
        </a:blipFill>
      </dgm:spPr>
    </dgm:pt>
    <dgm:pt modelId="{11AE194D-8E97-409A-AAB0-E439D2780514}" type="pres">
      <dgm:prSet presAssocID="{AD323B9E-2CD5-419A-87D7-FE52C370A717}" presName="txShp" presStyleLbl="node1" presStyleIdx="3" presStyleCnt="13">
        <dgm:presLayoutVars>
          <dgm:bulletEnabled val="1"/>
        </dgm:presLayoutVars>
      </dgm:prSet>
      <dgm:spPr/>
      <dgm:t>
        <a:bodyPr/>
        <a:lstStyle/>
        <a:p>
          <a:endParaRPr lang="en-US"/>
        </a:p>
      </dgm:t>
    </dgm:pt>
    <dgm:pt modelId="{B73DC907-4166-435D-8814-DDBF751C391D}" type="pres">
      <dgm:prSet presAssocID="{7EDBD187-B20D-41D5-88FC-B205E36657BA}" presName="spacing" presStyleCnt="0"/>
      <dgm:spPr/>
    </dgm:pt>
    <dgm:pt modelId="{3AE7D7F4-D1D7-48A7-9222-FD8FFC49C106}" type="pres">
      <dgm:prSet presAssocID="{82BF05B1-B851-4015-AB95-88CFC1BF51E9}" presName="composite" presStyleCnt="0"/>
      <dgm:spPr/>
    </dgm:pt>
    <dgm:pt modelId="{0768045F-F26A-4FF3-91D0-456AFF430698}" type="pres">
      <dgm:prSet presAssocID="{82BF05B1-B851-4015-AB95-88CFC1BF51E9}" presName="imgShp" presStyleLbl="fgImgPlace1" presStyleIdx="4" presStyleCnt="13"/>
      <dgm:spPr>
        <a:blipFill>
          <a:blip xmlns:r="http://schemas.openxmlformats.org/officeDocument/2006/relationships" r:embed="rId3"/>
          <a:srcRect/>
          <a:stretch>
            <a:fillRect/>
          </a:stretch>
        </a:blipFill>
      </dgm:spPr>
    </dgm:pt>
    <dgm:pt modelId="{AAA082AE-EC2C-4434-B6FC-88D67D384D39}" type="pres">
      <dgm:prSet presAssocID="{82BF05B1-B851-4015-AB95-88CFC1BF51E9}" presName="txShp" presStyleLbl="node1" presStyleIdx="4" presStyleCnt="13">
        <dgm:presLayoutVars>
          <dgm:bulletEnabled val="1"/>
        </dgm:presLayoutVars>
      </dgm:prSet>
      <dgm:spPr/>
      <dgm:t>
        <a:bodyPr/>
        <a:lstStyle/>
        <a:p>
          <a:endParaRPr lang="en-US"/>
        </a:p>
      </dgm:t>
    </dgm:pt>
    <dgm:pt modelId="{B52F34A5-48B4-499E-B3F4-70C6A2C002FE}" type="pres">
      <dgm:prSet presAssocID="{8D2536D2-E75B-4D8C-A806-985DED6D2903}" presName="spacing" presStyleCnt="0"/>
      <dgm:spPr/>
    </dgm:pt>
    <dgm:pt modelId="{6443DF09-0172-4743-B135-62A2185EB066}" type="pres">
      <dgm:prSet presAssocID="{FB736410-207A-4CE0-9C59-85D90F5690F7}" presName="composite" presStyleCnt="0"/>
      <dgm:spPr/>
    </dgm:pt>
    <dgm:pt modelId="{A7C71B13-4026-411C-8356-027465F7FB4F}" type="pres">
      <dgm:prSet presAssocID="{FB736410-207A-4CE0-9C59-85D90F5690F7}" presName="imgShp" presStyleLbl="fgImgPlace1" presStyleIdx="5" presStyleCnt="13"/>
      <dgm:spPr>
        <a:blipFill>
          <a:blip xmlns:r="http://schemas.openxmlformats.org/officeDocument/2006/relationships" r:embed="rId5"/>
          <a:srcRect/>
          <a:stretch>
            <a:fillRect/>
          </a:stretch>
        </a:blipFill>
      </dgm:spPr>
    </dgm:pt>
    <dgm:pt modelId="{54EC93AA-0EA8-4348-918D-B78A6291E628}" type="pres">
      <dgm:prSet presAssocID="{FB736410-207A-4CE0-9C59-85D90F5690F7}" presName="txShp" presStyleLbl="node1" presStyleIdx="5" presStyleCnt="13">
        <dgm:presLayoutVars>
          <dgm:bulletEnabled val="1"/>
        </dgm:presLayoutVars>
      </dgm:prSet>
      <dgm:spPr/>
      <dgm:t>
        <a:bodyPr/>
        <a:lstStyle/>
        <a:p>
          <a:endParaRPr lang="en-US"/>
        </a:p>
      </dgm:t>
    </dgm:pt>
    <dgm:pt modelId="{170685E2-6EC9-4FCF-A812-2F88DE58833D}" type="pres">
      <dgm:prSet presAssocID="{79147052-AEEE-4A2B-A104-65C6D597E5F7}" presName="spacing" presStyleCnt="0"/>
      <dgm:spPr/>
    </dgm:pt>
    <dgm:pt modelId="{CD5973DA-EB24-495F-B355-F406EE544173}" type="pres">
      <dgm:prSet presAssocID="{FF8B0B28-6DD0-4B3C-A632-1D87A0EF198F}" presName="composite" presStyleCnt="0"/>
      <dgm:spPr/>
    </dgm:pt>
    <dgm:pt modelId="{3FAEAD65-9F9B-4232-BA49-CEC7F38819BD}" type="pres">
      <dgm:prSet presAssocID="{FF8B0B28-6DD0-4B3C-A632-1D87A0EF198F}" presName="imgShp" presStyleLbl="fgImgPlace1" presStyleIdx="6" presStyleCnt="13"/>
      <dgm:spPr>
        <a:blipFill>
          <a:blip xmlns:r="http://schemas.openxmlformats.org/officeDocument/2006/relationships" r:embed="rId2"/>
          <a:srcRect/>
          <a:stretch>
            <a:fillRect/>
          </a:stretch>
        </a:blipFill>
      </dgm:spPr>
    </dgm:pt>
    <dgm:pt modelId="{561C8A08-885B-4AA2-AEA3-09CE429D7E9E}" type="pres">
      <dgm:prSet presAssocID="{FF8B0B28-6DD0-4B3C-A632-1D87A0EF198F}" presName="txShp" presStyleLbl="node1" presStyleIdx="6" presStyleCnt="13">
        <dgm:presLayoutVars>
          <dgm:bulletEnabled val="1"/>
        </dgm:presLayoutVars>
      </dgm:prSet>
      <dgm:spPr/>
      <dgm:t>
        <a:bodyPr/>
        <a:lstStyle/>
        <a:p>
          <a:endParaRPr lang="en-US"/>
        </a:p>
      </dgm:t>
    </dgm:pt>
    <dgm:pt modelId="{4AA654BD-127D-4151-BA6E-F169F7F02291}" type="pres">
      <dgm:prSet presAssocID="{D7B72C43-81F1-4DE3-B69E-E91A50A6243D}" presName="spacing" presStyleCnt="0"/>
      <dgm:spPr/>
    </dgm:pt>
    <dgm:pt modelId="{4E6258B3-E936-41C5-98F9-6B2BFBF824FD}" type="pres">
      <dgm:prSet presAssocID="{3E2D14D2-4033-4239-8C15-F212FF452C3D}" presName="composite" presStyleCnt="0"/>
      <dgm:spPr/>
    </dgm:pt>
    <dgm:pt modelId="{20AFB390-4A6C-4EBC-B58B-CF8EA98204B8}" type="pres">
      <dgm:prSet presAssocID="{3E2D14D2-4033-4239-8C15-F212FF452C3D}" presName="imgShp" presStyleLbl="fgImgPlace1" presStyleIdx="7" presStyleCnt="13"/>
      <dgm:spPr>
        <a:blipFill>
          <a:blip xmlns:r="http://schemas.openxmlformats.org/officeDocument/2006/relationships" r:embed="rId6"/>
          <a:srcRect/>
          <a:stretch>
            <a:fillRect/>
          </a:stretch>
        </a:blipFill>
      </dgm:spPr>
    </dgm:pt>
    <dgm:pt modelId="{C02B8815-8281-42F5-91F2-CC7D20CBBE7E}" type="pres">
      <dgm:prSet presAssocID="{3E2D14D2-4033-4239-8C15-F212FF452C3D}" presName="txShp" presStyleLbl="node1" presStyleIdx="7" presStyleCnt="13">
        <dgm:presLayoutVars>
          <dgm:bulletEnabled val="1"/>
        </dgm:presLayoutVars>
      </dgm:prSet>
      <dgm:spPr/>
      <dgm:t>
        <a:bodyPr/>
        <a:lstStyle/>
        <a:p>
          <a:endParaRPr lang="en-US"/>
        </a:p>
      </dgm:t>
    </dgm:pt>
    <dgm:pt modelId="{FD94B431-5C6A-4476-BC68-85179BB7BD17}" type="pres">
      <dgm:prSet presAssocID="{4A798537-B96D-4536-AE7E-C01E845BF126}" presName="spacing" presStyleCnt="0"/>
      <dgm:spPr/>
    </dgm:pt>
    <dgm:pt modelId="{CA55D57F-2AE0-4902-B03E-6F2586B52948}" type="pres">
      <dgm:prSet presAssocID="{112A2C54-1DC3-417B-A402-7B4CC40C173A}" presName="composite" presStyleCnt="0"/>
      <dgm:spPr/>
    </dgm:pt>
    <dgm:pt modelId="{5545BBC8-9F38-4A3D-8D9D-863190425EC7}" type="pres">
      <dgm:prSet presAssocID="{112A2C54-1DC3-417B-A402-7B4CC40C173A}" presName="imgShp" presStyleLbl="fgImgPlace1" presStyleIdx="8" presStyleCnt="13"/>
      <dgm:spPr>
        <a:blipFill>
          <a:blip xmlns:r="http://schemas.openxmlformats.org/officeDocument/2006/relationships" r:embed="rId7"/>
          <a:srcRect/>
          <a:stretch>
            <a:fillRect/>
          </a:stretch>
        </a:blipFill>
      </dgm:spPr>
    </dgm:pt>
    <dgm:pt modelId="{82A3E87E-1630-41BC-8ED2-0056C0464C15}" type="pres">
      <dgm:prSet presAssocID="{112A2C54-1DC3-417B-A402-7B4CC40C173A}" presName="txShp" presStyleLbl="node1" presStyleIdx="8" presStyleCnt="13" custScaleY="98679">
        <dgm:presLayoutVars>
          <dgm:bulletEnabled val="1"/>
        </dgm:presLayoutVars>
      </dgm:prSet>
      <dgm:spPr/>
      <dgm:t>
        <a:bodyPr/>
        <a:lstStyle/>
        <a:p>
          <a:endParaRPr lang="en-US"/>
        </a:p>
      </dgm:t>
    </dgm:pt>
    <dgm:pt modelId="{E1BE4A2F-6D56-4FE5-B8F1-60A03998B6E5}" type="pres">
      <dgm:prSet presAssocID="{00441437-2948-48D4-9147-CC929A20D060}" presName="spacing" presStyleCnt="0"/>
      <dgm:spPr/>
    </dgm:pt>
    <dgm:pt modelId="{86E804AD-CD20-4842-9588-BA34A5C97FB3}" type="pres">
      <dgm:prSet presAssocID="{62F77029-D8DB-4E88-9DC5-6081868B98A3}" presName="composite" presStyleCnt="0"/>
      <dgm:spPr/>
    </dgm:pt>
    <dgm:pt modelId="{0717E3B8-1667-45A3-A541-6F5E659714A7}" type="pres">
      <dgm:prSet presAssocID="{62F77029-D8DB-4E88-9DC5-6081868B98A3}" presName="imgShp" presStyleLbl="fgImgPlace1" presStyleIdx="9" presStyleCnt="13"/>
      <dgm:spPr>
        <a:blipFill>
          <a:blip xmlns:r="http://schemas.openxmlformats.org/officeDocument/2006/relationships" r:embed="rId7"/>
          <a:srcRect/>
          <a:stretch>
            <a:fillRect/>
          </a:stretch>
        </a:blipFill>
      </dgm:spPr>
    </dgm:pt>
    <dgm:pt modelId="{2DB75E8D-1746-461F-85B9-35001A34C2B9}" type="pres">
      <dgm:prSet presAssocID="{62F77029-D8DB-4E88-9DC5-6081868B98A3}" presName="txShp" presStyleLbl="node1" presStyleIdx="9" presStyleCnt="13" custScaleY="91901">
        <dgm:presLayoutVars>
          <dgm:bulletEnabled val="1"/>
        </dgm:presLayoutVars>
      </dgm:prSet>
      <dgm:spPr/>
      <dgm:t>
        <a:bodyPr/>
        <a:lstStyle/>
        <a:p>
          <a:endParaRPr lang="en-US"/>
        </a:p>
      </dgm:t>
    </dgm:pt>
    <dgm:pt modelId="{53860FA8-F133-40E0-984E-27439F1957D8}" type="pres">
      <dgm:prSet presAssocID="{8DAD715E-C9F7-4C81-B72B-EF541DAA99D3}" presName="spacing" presStyleCnt="0"/>
      <dgm:spPr/>
    </dgm:pt>
    <dgm:pt modelId="{78AA039B-58A7-486F-8A12-CFDD74912DA0}" type="pres">
      <dgm:prSet presAssocID="{7BB9DCDB-B125-4E44-8344-4842C093F9EF}" presName="composite" presStyleCnt="0"/>
      <dgm:spPr/>
    </dgm:pt>
    <dgm:pt modelId="{C12B4308-F5CA-4B1C-A1B8-5C791B5D34B6}" type="pres">
      <dgm:prSet presAssocID="{7BB9DCDB-B125-4E44-8344-4842C093F9EF}" presName="imgShp" presStyleLbl="fgImgPlace1" presStyleIdx="10" presStyleCnt="13"/>
      <dgm:spPr>
        <a:blipFill>
          <a:blip xmlns:r="http://schemas.openxmlformats.org/officeDocument/2006/relationships" r:embed="rId8"/>
          <a:srcRect/>
          <a:stretch>
            <a:fillRect/>
          </a:stretch>
        </a:blipFill>
      </dgm:spPr>
    </dgm:pt>
    <dgm:pt modelId="{C19242AE-977D-452A-8AA1-F7CD4ACD571F}" type="pres">
      <dgm:prSet presAssocID="{7BB9DCDB-B125-4E44-8344-4842C093F9EF}" presName="txShp" presStyleLbl="node1" presStyleIdx="10" presStyleCnt="13">
        <dgm:presLayoutVars>
          <dgm:bulletEnabled val="1"/>
        </dgm:presLayoutVars>
      </dgm:prSet>
      <dgm:spPr/>
      <dgm:t>
        <a:bodyPr/>
        <a:lstStyle/>
        <a:p>
          <a:endParaRPr lang="en-US"/>
        </a:p>
      </dgm:t>
    </dgm:pt>
    <dgm:pt modelId="{7A5C5374-6F05-411B-A6A2-A242C8D788F4}" type="pres">
      <dgm:prSet presAssocID="{E2F00202-E3C5-407F-96D0-E5DC8676540A}" presName="spacing" presStyleCnt="0"/>
      <dgm:spPr/>
    </dgm:pt>
    <dgm:pt modelId="{9E94AA97-43C5-47E9-B730-E95056F3A53C}" type="pres">
      <dgm:prSet presAssocID="{7ADF72D8-91E1-405D-A5CB-3A647AA31D43}" presName="composite" presStyleCnt="0"/>
      <dgm:spPr/>
    </dgm:pt>
    <dgm:pt modelId="{7C81F12B-DF6A-43C2-B706-6AE25A7A2668}" type="pres">
      <dgm:prSet presAssocID="{7ADF72D8-91E1-405D-A5CB-3A647AA31D43}" presName="imgShp" presStyleLbl="fgImgPlace1" presStyleIdx="11" presStyleCnt="13"/>
      <dgm:spPr>
        <a:blipFill>
          <a:blip xmlns:r="http://schemas.openxmlformats.org/officeDocument/2006/relationships" r:embed="rId5"/>
          <a:srcRect/>
          <a:stretch>
            <a:fillRect/>
          </a:stretch>
        </a:blipFill>
      </dgm:spPr>
    </dgm:pt>
    <dgm:pt modelId="{B0F98C1D-47A6-4E9E-8641-26C3EA83EDC2}" type="pres">
      <dgm:prSet presAssocID="{7ADF72D8-91E1-405D-A5CB-3A647AA31D43}" presName="txShp" presStyleLbl="node1" presStyleIdx="11" presStyleCnt="13">
        <dgm:presLayoutVars>
          <dgm:bulletEnabled val="1"/>
        </dgm:presLayoutVars>
      </dgm:prSet>
      <dgm:spPr/>
      <dgm:t>
        <a:bodyPr/>
        <a:lstStyle/>
        <a:p>
          <a:endParaRPr lang="en-US"/>
        </a:p>
      </dgm:t>
    </dgm:pt>
    <dgm:pt modelId="{D23978F1-55A4-40AA-BD34-781F98920728}" type="pres">
      <dgm:prSet presAssocID="{5F7F458A-1B95-4C6F-B518-580D7D41319F}" presName="spacing" presStyleCnt="0"/>
      <dgm:spPr/>
    </dgm:pt>
    <dgm:pt modelId="{C1DED51E-F60C-4337-8830-E8169B4D3C27}" type="pres">
      <dgm:prSet presAssocID="{293A9E9F-9558-4FA6-8E15-F8B825F3BDB3}" presName="composite" presStyleCnt="0"/>
      <dgm:spPr/>
    </dgm:pt>
    <dgm:pt modelId="{4355335A-D5BF-4A11-B8FA-E364A01E433D}" type="pres">
      <dgm:prSet presAssocID="{293A9E9F-9558-4FA6-8E15-F8B825F3BDB3}" presName="imgShp" presStyleLbl="fgImgPlace1" presStyleIdx="12" presStyleCnt="13"/>
      <dgm:spPr>
        <a:blipFill>
          <a:blip xmlns:r="http://schemas.openxmlformats.org/officeDocument/2006/relationships" r:embed="rId5"/>
          <a:srcRect/>
          <a:stretch>
            <a:fillRect/>
          </a:stretch>
        </a:blipFill>
      </dgm:spPr>
    </dgm:pt>
    <dgm:pt modelId="{F6F1F9D7-9EEF-4E48-9F30-EE96E52764A4}" type="pres">
      <dgm:prSet presAssocID="{293A9E9F-9558-4FA6-8E15-F8B825F3BDB3}" presName="txShp" presStyleLbl="node1" presStyleIdx="12" presStyleCnt="13">
        <dgm:presLayoutVars>
          <dgm:bulletEnabled val="1"/>
        </dgm:presLayoutVars>
      </dgm:prSet>
      <dgm:spPr/>
      <dgm:t>
        <a:bodyPr/>
        <a:lstStyle/>
        <a:p>
          <a:endParaRPr lang="en-US"/>
        </a:p>
      </dgm:t>
    </dgm:pt>
  </dgm:ptLst>
  <dgm:cxnLst>
    <dgm:cxn modelId="{1FA37B51-F0D4-499B-A5B4-3A650DE4226C}" type="presOf" srcId="{7BB9DCDB-B125-4E44-8344-4842C093F9EF}" destId="{C19242AE-977D-452A-8AA1-F7CD4ACD571F}" srcOrd="0" destOrd="0" presId="urn:microsoft.com/office/officeart/2005/8/layout/vList3"/>
    <dgm:cxn modelId="{B94464BC-0D3E-4A30-B0DA-3E0255107A36}" srcId="{376208C3-9D67-4AF8-AE2E-00E557E7075F}" destId="{82BF05B1-B851-4015-AB95-88CFC1BF51E9}" srcOrd="4" destOrd="0" parTransId="{8ACA86E2-FD88-48FD-A195-0779A7E27D34}" sibTransId="{8D2536D2-E75B-4D8C-A806-985DED6D2903}"/>
    <dgm:cxn modelId="{2C5F349C-D018-4D1A-9BA7-04F7C4E6B101}" srcId="{376208C3-9D67-4AF8-AE2E-00E557E7075F}" destId="{62F77029-D8DB-4E88-9DC5-6081868B98A3}" srcOrd="9" destOrd="0" parTransId="{065B23AA-728D-4333-930A-5F9968ACA76D}" sibTransId="{8DAD715E-C9F7-4C81-B72B-EF541DAA99D3}"/>
    <dgm:cxn modelId="{02A9EEBC-F3C6-471F-81B3-64BF2C1B9D5A}" type="presOf" srcId="{FED3BC7F-1E02-46AC-A839-BA929AB859AE}" destId="{C8113147-CC05-42CC-92B1-F3F8FD5FD409}" srcOrd="0" destOrd="0" presId="urn:microsoft.com/office/officeart/2005/8/layout/vList3"/>
    <dgm:cxn modelId="{3CD80BE9-4B34-411B-A4EC-FC6241954ABA}" srcId="{376208C3-9D67-4AF8-AE2E-00E557E7075F}" destId="{AD323B9E-2CD5-419A-87D7-FE52C370A717}" srcOrd="3" destOrd="0" parTransId="{D27C9BC4-ABA2-4EC1-AED2-BF282EA5A8AD}" sibTransId="{7EDBD187-B20D-41D5-88FC-B205E36657BA}"/>
    <dgm:cxn modelId="{9729C630-7A4A-48AC-B172-4B5A5D233D2E}" type="presOf" srcId="{3E2D14D2-4033-4239-8C15-F212FF452C3D}" destId="{C02B8815-8281-42F5-91F2-CC7D20CBBE7E}" srcOrd="0" destOrd="0" presId="urn:microsoft.com/office/officeart/2005/8/layout/vList3"/>
    <dgm:cxn modelId="{F6C57955-8131-49A1-A26C-C238F61587C0}" type="presOf" srcId="{62F77029-D8DB-4E88-9DC5-6081868B98A3}" destId="{2DB75E8D-1746-461F-85B9-35001A34C2B9}" srcOrd="0" destOrd="0" presId="urn:microsoft.com/office/officeart/2005/8/layout/vList3"/>
    <dgm:cxn modelId="{B9F7CE1B-0060-44E8-A57A-842B0CEE6D9F}" srcId="{376208C3-9D67-4AF8-AE2E-00E557E7075F}" destId="{7ADF72D8-91E1-405D-A5CB-3A647AA31D43}" srcOrd="11" destOrd="0" parTransId="{363E403C-0DFD-490F-B6D2-C993C726CB02}" sibTransId="{5F7F458A-1B95-4C6F-B518-580D7D41319F}"/>
    <dgm:cxn modelId="{10193B94-0B5E-425D-A695-959CCBD1532B}" srcId="{376208C3-9D67-4AF8-AE2E-00E557E7075F}" destId="{FB736410-207A-4CE0-9C59-85D90F5690F7}" srcOrd="5" destOrd="0" parTransId="{52612025-9389-4575-9B31-3E71B474655E}" sibTransId="{79147052-AEEE-4A2B-A104-65C6D597E5F7}"/>
    <dgm:cxn modelId="{68FC9EE2-4CA9-4F46-873A-02FB062AAA68}" type="presOf" srcId="{AD323B9E-2CD5-419A-87D7-FE52C370A717}" destId="{11AE194D-8E97-409A-AAB0-E439D2780514}" srcOrd="0" destOrd="0" presId="urn:microsoft.com/office/officeart/2005/8/layout/vList3"/>
    <dgm:cxn modelId="{32066A8D-2349-46C2-B935-10FB9D6D9C09}" srcId="{376208C3-9D67-4AF8-AE2E-00E557E7075F}" destId="{2E8D5011-EEA9-42C8-B459-0198697849FB}" srcOrd="1" destOrd="0" parTransId="{8FFC21F9-241A-4297-B9A8-83C930AA9F4A}" sibTransId="{4B3DE5B0-4849-49A8-B05F-62792B3064EA}"/>
    <dgm:cxn modelId="{8A45177D-F768-4EEC-97CB-4A2CABCCACC8}" type="presOf" srcId="{2E8D5011-EEA9-42C8-B459-0198697849FB}" destId="{A12E9EC0-F0A7-4F3F-9CCA-B5CC7B75FE6E}" srcOrd="0" destOrd="0" presId="urn:microsoft.com/office/officeart/2005/8/layout/vList3"/>
    <dgm:cxn modelId="{7E9D7605-3BE5-423F-B704-373987EDCAD5}" srcId="{376208C3-9D67-4AF8-AE2E-00E557E7075F}" destId="{7BB9DCDB-B125-4E44-8344-4842C093F9EF}" srcOrd="10" destOrd="0" parTransId="{E64AF668-7763-4C7B-876D-EEE31FE417BA}" sibTransId="{E2F00202-E3C5-407F-96D0-E5DC8676540A}"/>
    <dgm:cxn modelId="{9065D615-E3DB-44DA-8502-B0C082C44299}" srcId="{376208C3-9D67-4AF8-AE2E-00E557E7075F}" destId="{FED3BC7F-1E02-46AC-A839-BA929AB859AE}" srcOrd="0" destOrd="0" parTransId="{833FB602-BD63-4A60-BF8E-CACC70DEFADC}" sibTransId="{B49E1BF0-EEE8-4E30-9415-BE712EA71DDC}"/>
    <dgm:cxn modelId="{5FF8B272-F95A-4706-BF8A-A7D01B5DE39E}" type="presOf" srcId="{293A9E9F-9558-4FA6-8E15-F8B825F3BDB3}" destId="{F6F1F9D7-9EEF-4E48-9F30-EE96E52764A4}" srcOrd="0" destOrd="0" presId="urn:microsoft.com/office/officeart/2005/8/layout/vList3"/>
    <dgm:cxn modelId="{4851DE2D-4ED8-40C3-8D06-A75840887010}" srcId="{376208C3-9D67-4AF8-AE2E-00E557E7075F}" destId="{3E2D14D2-4033-4239-8C15-F212FF452C3D}" srcOrd="7" destOrd="0" parTransId="{A44D472B-081D-4B61-9DE3-59BAC494A982}" sibTransId="{4A798537-B96D-4536-AE7E-C01E845BF126}"/>
    <dgm:cxn modelId="{4005EE92-2403-40D5-9C27-AE9DC3001A0A}" type="presOf" srcId="{FF8B0B28-6DD0-4B3C-A632-1D87A0EF198F}" destId="{561C8A08-885B-4AA2-AEA3-09CE429D7E9E}" srcOrd="0" destOrd="0" presId="urn:microsoft.com/office/officeart/2005/8/layout/vList3"/>
    <dgm:cxn modelId="{27AB9FD4-1EBD-4430-9C53-80D3EC9D233E}" srcId="{376208C3-9D67-4AF8-AE2E-00E557E7075F}" destId="{112A2C54-1DC3-417B-A402-7B4CC40C173A}" srcOrd="8" destOrd="0" parTransId="{F209AA27-C2A3-4FC4-8D29-8A0AE795C4E1}" sibTransId="{00441437-2948-48D4-9147-CC929A20D060}"/>
    <dgm:cxn modelId="{77B729B2-1E5F-42F1-B16D-CC3F4DD7D022}" type="presOf" srcId="{7ADF72D8-91E1-405D-A5CB-3A647AA31D43}" destId="{B0F98C1D-47A6-4E9E-8641-26C3EA83EDC2}" srcOrd="0" destOrd="0" presId="urn:microsoft.com/office/officeart/2005/8/layout/vList3"/>
    <dgm:cxn modelId="{D5B9C2D7-B87A-49AA-B4EE-3C08F4885388}" type="presOf" srcId="{82BF05B1-B851-4015-AB95-88CFC1BF51E9}" destId="{AAA082AE-EC2C-4434-B6FC-88D67D384D39}" srcOrd="0" destOrd="0" presId="urn:microsoft.com/office/officeart/2005/8/layout/vList3"/>
    <dgm:cxn modelId="{7695138F-422A-407D-8AEB-8B054E5D39DD}" srcId="{376208C3-9D67-4AF8-AE2E-00E557E7075F}" destId="{BD045FBA-B8D4-424F-9D54-7EC9E035445F}" srcOrd="2" destOrd="0" parTransId="{F7BB7033-58EA-4E3F-8F5A-958C48FAF0C4}" sibTransId="{0159B733-F8E0-4A76-BD2E-DA184A6D1273}"/>
    <dgm:cxn modelId="{7811BD6D-0F91-47CC-BA9E-90F20C591324}" type="presOf" srcId="{376208C3-9D67-4AF8-AE2E-00E557E7075F}" destId="{60DACAB6-665B-4094-A30A-888DEE01F9A1}" srcOrd="0" destOrd="0" presId="urn:microsoft.com/office/officeart/2005/8/layout/vList3"/>
    <dgm:cxn modelId="{24AF197C-2007-4496-919A-C0275AEB3F51}" type="presOf" srcId="{FB736410-207A-4CE0-9C59-85D90F5690F7}" destId="{54EC93AA-0EA8-4348-918D-B78A6291E628}" srcOrd="0" destOrd="0" presId="urn:microsoft.com/office/officeart/2005/8/layout/vList3"/>
    <dgm:cxn modelId="{4BFD5620-2186-429A-9CA7-54FDE764BE4D}" srcId="{376208C3-9D67-4AF8-AE2E-00E557E7075F}" destId="{FF8B0B28-6DD0-4B3C-A632-1D87A0EF198F}" srcOrd="6" destOrd="0" parTransId="{8D3C9C38-5A29-422A-BEA0-F3AFB628CC90}" sibTransId="{D7B72C43-81F1-4DE3-B69E-E91A50A6243D}"/>
    <dgm:cxn modelId="{A720AC11-9F5C-4CCC-B2D5-E181F0B94B9B}" type="presOf" srcId="{BD045FBA-B8D4-424F-9D54-7EC9E035445F}" destId="{DCBB6BF2-DBDB-436B-A4B5-6FA2AB2988B4}" srcOrd="0" destOrd="0" presId="urn:microsoft.com/office/officeart/2005/8/layout/vList3"/>
    <dgm:cxn modelId="{B6646BA1-BC7C-432B-9D14-6847A976B70F}" srcId="{376208C3-9D67-4AF8-AE2E-00E557E7075F}" destId="{293A9E9F-9558-4FA6-8E15-F8B825F3BDB3}" srcOrd="12" destOrd="0" parTransId="{F79E22F1-D3FC-460B-8C14-5D3273F40EE1}" sibTransId="{26521ED2-5154-45C7-8A48-50A954EF907C}"/>
    <dgm:cxn modelId="{D4D301C9-A4FA-4CDA-AABB-51465B356C6A}" type="presOf" srcId="{112A2C54-1DC3-417B-A402-7B4CC40C173A}" destId="{82A3E87E-1630-41BC-8ED2-0056C0464C15}" srcOrd="0" destOrd="0" presId="urn:microsoft.com/office/officeart/2005/8/layout/vList3"/>
    <dgm:cxn modelId="{2229868F-A4C2-446C-BA6C-E17468FF4286}" type="presParOf" srcId="{60DACAB6-665B-4094-A30A-888DEE01F9A1}" destId="{0AC2B0E3-1ACD-4E4E-95FA-916A1DBC3E8B}" srcOrd="0" destOrd="0" presId="urn:microsoft.com/office/officeart/2005/8/layout/vList3"/>
    <dgm:cxn modelId="{F87F361B-722D-484E-810E-61D1B235B42F}" type="presParOf" srcId="{0AC2B0E3-1ACD-4E4E-95FA-916A1DBC3E8B}" destId="{4B47D583-75D0-4353-A4A1-D9D8FC1F24C5}" srcOrd="0" destOrd="0" presId="urn:microsoft.com/office/officeart/2005/8/layout/vList3"/>
    <dgm:cxn modelId="{935EE68A-D8E9-4E69-BBAB-3B309FA3FEAF}" type="presParOf" srcId="{0AC2B0E3-1ACD-4E4E-95FA-916A1DBC3E8B}" destId="{C8113147-CC05-42CC-92B1-F3F8FD5FD409}" srcOrd="1" destOrd="0" presId="urn:microsoft.com/office/officeart/2005/8/layout/vList3"/>
    <dgm:cxn modelId="{D7BECB23-54CF-4788-A99D-22D405E49EDB}" type="presParOf" srcId="{60DACAB6-665B-4094-A30A-888DEE01F9A1}" destId="{4F49980C-BDF9-48D8-88D0-379255A40EF6}" srcOrd="1" destOrd="0" presId="urn:microsoft.com/office/officeart/2005/8/layout/vList3"/>
    <dgm:cxn modelId="{BB0E8FCF-F1CE-49C6-8DEB-CA855B96BC89}" type="presParOf" srcId="{60DACAB6-665B-4094-A30A-888DEE01F9A1}" destId="{3C971B5F-C899-4F6F-B363-E7AF069B7560}" srcOrd="2" destOrd="0" presId="urn:microsoft.com/office/officeart/2005/8/layout/vList3"/>
    <dgm:cxn modelId="{FCA63EE8-8FFD-43DA-BCBD-3286A7BF926D}" type="presParOf" srcId="{3C971B5F-C899-4F6F-B363-E7AF069B7560}" destId="{57431506-5BD6-4089-A53E-299846F17BC0}" srcOrd="0" destOrd="0" presId="urn:microsoft.com/office/officeart/2005/8/layout/vList3"/>
    <dgm:cxn modelId="{3D3DC677-60D8-4AC9-A679-9B9E09A135C9}" type="presParOf" srcId="{3C971B5F-C899-4F6F-B363-E7AF069B7560}" destId="{A12E9EC0-F0A7-4F3F-9CCA-B5CC7B75FE6E}" srcOrd="1" destOrd="0" presId="urn:microsoft.com/office/officeart/2005/8/layout/vList3"/>
    <dgm:cxn modelId="{129711B5-3A36-42F0-96F1-AD437099884E}" type="presParOf" srcId="{60DACAB6-665B-4094-A30A-888DEE01F9A1}" destId="{6A24E9DB-73D0-4E1A-B768-45E96FDA3879}" srcOrd="3" destOrd="0" presId="urn:microsoft.com/office/officeart/2005/8/layout/vList3"/>
    <dgm:cxn modelId="{44648B9B-9AC3-49B2-AD90-2A07FD062A33}" type="presParOf" srcId="{60DACAB6-665B-4094-A30A-888DEE01F9A1}" destId="{D626A87F-E323-42AA-B9EC-CB3D11FD8AC4}" srcOrd="4" destOrd="0" presId="urn:microsoft.com/office/officeart/2005/8/layout/vList3"/>
    <dgm:cxn modelId="{23C3D42A-24C7-4BD4-A970-7885AA7C5934}" type="presParOf" srcId="{D626A87F-E323-42AA-B9EC-CB3D11FD8AC4}" destId="{0F5DF968-1A3A-45F7-B25A-BFB35626FDF9}" srcOrd="0" destOrd="0" presId="urn:microsoft.com/office/officeart/2005/8/layout/vList3"/>
    <dgm:cxn modelId="{5C1022CC-BE26-45B2-8BC6-9E0C9F0960BC}" type="presParOf" srcId="{D626A87F-E323-42AA-B9EC-CB3D11FD8AC4}" destId="{DCBB6BF2-DBDB-436B-A4B5-6FA2AB2988B4}" srcOrd="1" destOrd="0" presId="urn:microsoft.com/office/officeart/2005/8/layout/vList3"/>
    <dgm:cxn modelId="{9892F2EA-F634-4364-9F33-FB160E4F74DB}" type="presParOf" srcId="{60DACAB6-665B-4094-A30A-888DEE01F9A1}" destId="{9D6FE9FC-89B1-4E0A-90D7-8F11FEF2F59E}" srcOrd="5" destOrd="0" presId="urn:microsoft.com/office/officeart/2005/8/layout/vList3"/>
    <dgm:cxn modelId="{4E281E90-5316-42E1-B2E6-54B33A09ADE3}" type="presParOf" srcId="{60DACAB6-665B-4094-A30A-888DEE01F9A1}" destId="{B9E8735A-D14D-4CC4-85BD-13D6F42A942D}" srcOrd="6" destOrd="0" presId="urn:microsoft.com/office/officeart/2005/8/layout/vList3"/>
    <dgm:cxn modelId="{DD3C78B3-A895-4C20-A850-9429880B6E3B}" type="presParOf" srcId="{B9E8735A-D14D-4CC4-85BD-13D6F42A942D}" destId="{F4413232-17F1-4FBA-9A0B-437EE22A96DF}" srcOrd="0" destOrd="0" presId="urn:microsoft.com/office/officeart/2005/8/layout/vList3"/>
    <dgm:cxn modelId="{DCDB7959-30C7-4707-A4BD-18A070954776}" type="presParOf" srcId="{B9E8735A-D14D-4CC4-85BD-13D6F42A942D}" destId="{11AE194D-8E97-409A-AAB0-E439D2780514}" srcOrd="1" destOrd="0" presId="urn:microsoft.com/office/officeart/2005/8/layout/vList3"/>
    <dgm:cxn modelId="{1758C594-0A4B-46C6-B3F1-6477D7D2A180}" type="presParOf" srcId="{60DACAB6-665B-4094-A30A-888DEE01F9A1}" destId="{B73DC907-4166-435D-8814-DDBF751C391D}" srcOrd="7" destOrd="0" presId="urn:microsoft.com/office/officeart/2005/8/layout/vList3"/>
    <dgm:cxn modelId="{A34CA325-7883-45F9-A92D-83B5BB892A81}" type="presParOf" srcId="{60DACAB6-665B-4094-A30A-888DEE01F9A1}" destId="{3AE7D7F4-D1D7-48A7-9222-FD8FFC49C106}" srcOrd="8" destOrd="0" presId="urn:microsoft.com/office/officeart/2005/8/layout/vList3"/>
    <dgm:cxn modelId="{2825F6A3-91E1-4609-8196-78D52BA50D0F}" type="presParOf" srcId="{3AE7D7F4-D1D7-48A7-9222-FD8FFC49C106}" destId="{0768045F-F26A-4FF3-91D0-456AFF430698}" srcOrd="0" destOrd="0" presId="urn:microsoft.com/office/officeart/2005/8/layout/vList3"/>
    <dgm:cxn modelId="{F2B31D03-135A-4033-BCD4-FA23578A66BC}" type="presParOf" srcId="{3AE7D7F4-D1D7-48A7-9222-FD8FFC49C106}" destId="{AAA082AE-EC2C-4434-B6FC-88D67D384D39}" srcOrd="1" destOrd="0" presId="urn:microsoft.com/office/officeart/2005/8/layout/vList3"/>
    <dgm:cxn modelId="{9FE30F3E-3A0A-4439-A58D-23787A70C3C4}" type="presParOf" srcId="{60DACAB6-665B-4094-A30A-888DEE01F9A1}" destId="{B52F34A5-48B4-499E-B3F4-70C6A2C002FE}" srcOrd="9" destOrd="0" presId="urn:microsoft.com/office/officeart/2005/8/layout/vList3"/>
    <dgm:cxn modelId="{0DF74CFA-7AE7-450A-BFD4-888F1A5054EA}" type="presParOf" srcId="{60DACAB6-665B-4094-A30A-888DEE01F9A1}" destId="{6443DF09-0172-4743-B135-62A2185EB066}" srcOrd="10" destOrd="0" presId="urn:microsoft.com/office/officeart/2005/8/layout/vList3"/>
    <dgm:cxn modelId="{DBE6D6DC-DE35-49B8-A68B-5714EAFD8627}" type="presParOf" srcId="{6443DF09-0172-4743-B135-62A2185EB066}" destId="{A7C71B13-4026-411C-8356-027465F7FB4F}" srcOrd="0" destOrd="0" presId="urn:microsoft.com/office/officeart/2005/8/layout/vList3"/>
    <dgm:cxn modelId="{2D77AD1E-74C4-4570-91EC-151EBC069A4E}" type="presParOf" srcId="{6443DF09-0172-4743-B135-62A2185EB066}" destId="{54EC93AA-0EA8-4348-918D-B78A6291E628}" srcOrd="1" destOrd="0" presId="urn:microsoft.com/office/officeart/2005/8/layout/vList3"/>
    <dgm:cxn modelId="{B576C1B3-032D-4435-94A3-D586633A0DA1}" type="presParOf" srcId="{60DACAB6-665B-4094-A30A-888DEE01F9A1}" destId="{170685E2-6EC9-4FCF-A812-2F88DE58833D}" srcOrd="11" destOrd="0" presId="urn:microsoft.com/office/officeart/2005/8/layout/vList3"/>
    <dgm:cxn modelId="{07DD6057-A635-423B-9A5F-DFD0BBB6B0ED}" type="presParOf" srcId="{60DACAB6-665B-4094-A30A-888DEE01F9A1}" destId="{CD5973DA-EB24-495F-B355-F406EE544173}" srcOrd="12" destOrd="0" presId="urn:microsoft.com/office/officeart/2005/8/layout/vList3"/>
    <dgm:cxn modelId="{24349ED0-290A-420C-9EA2-83AF10479F92}" type="presParOf" srcId="{CD5973DA-EB24-495F-B355-F406EE544173}" destId="{3FAEAD65-9F9B-4232-BA49-CEC7F38819BD}" srcOrd="0" destOrd="0" presId="urn:microsoft.com/office/officeart/2005/8/layout/vList3"/>
    <dgm:cxn modelId="{36D63C9D-8EF8-482C-92DC-E8CE1BB613C0}" type="presParOf" srcId="{CD5973DA-EB24-495F-B355-F406EE544173}" destId="{561C8A08-885B-4AA2-AEA3-09CE429D7E9E}" srcOrd="1" destOrd="0" presId="urn:microsoft.com/office/officeart/2005/8/layout/vList3"/>
    <dgm:cxn modelId="{16FD59E5-2351-474F-B0DF-8624063A81C5}" type="presParOf" srcId="{60DACAB6-665B-4094-A30A-888DEE01F9A1}" destId="{4AA654BD-127D-4151-BA6E-F169F7F02291}" srcOrd="13" destOrd="0" presId="urn:microsoft.com/office/officeart/2005/8/layout/vList3"/>
    <dgm:cxn modelId="{00119A49-CB58-4442-A545-D4EE5ACA546E}" type="presParOf" srcId="{60DACAB6-665B-4094-A30A-888DEE01F9A1}" destId="{4E6258B3-E936-41C5-98F9-6B2BFBF824FD}" srcOrd="14" destOrd="0" presId="urn:microsoft.com/office/officeart/2005/8/layout/vList3"/>
    <dgm:cxn modelId="{EBA1AF39-17B2-4D7D-ACC7-785AC881A047}" type="presParOf" srcId="{4E6258B3-E936-41C5-98F9-6B2BFBF824FD}" destId="{20AFB390-4A6C-4EBC-B58B-CF8EA98204B8}" srcOrd="0" destOrd="0" presId="urn:microsoft.com/office/officeart/2005/8/layout/vList3"/>
    <dgm:cxn modelId="{24FC11ED-1F35-4486-A52C-CA6BC3DE42AD}" type="presParOf" srcId="{4E6258B3-E936-41C5-98F9-6B2BFBF824FD}" destId="{C02B8815-8281-42F5-91F2-CC7D20CBBE7E}" srcOrd="1" destOrd="0" presId="urn:microsoft.com/office/officeart/2005/8/layout/vList3"/>
    <dgm:cxn modelId="{816D15C9-C648-472A-B275-0C11DF509C3A}" type="presParOf" srcId="{60DACAB6-665B-4094-A30A-888DEE01F9A1}" destId="{FD94B431-5C6A-4476-BC68-85179BB7BD17}" srcOrd="15" destOrd="0" presId="urn:microsoft.com/office/officeart/2005/8/layout/vList3"/>
    <dgm:cxn modelId="{E4272B1C-DE12-4D30-9A6C-C8412FAE8D41}" type="presParOf" srcId="{60DACAB6-665B-4094-A30A-888DEE01F9A1}" destId="{CA55D57F-2AE0-4902-B03E-6F2586B52948}" srcOrd="16" destOrd="0" presId="urn:microsoft.com/office/officeart/2005/8/layout/vList3"/>
    <dgm:cxn modelId="{04837221-39FD-405E-A7BB-B33602CCCA87}" type="presParOf" srcId="{CA55D57F-2AE0-4902-B03E-6F2586B52948}" destId="{5545BBC8-9F38-4A3D-8D9D-863190425EC7}" srcOrd="0" destOrd="0" presId="urn:microsoft.com/office/officeart/2005/8/layout/vList3"/>
    <dgm:cxn modelId="{2F4CD758-BFD8-4964-8C41-7029B28811D5}" type="presParOf" srcId="{CA55D57F-2AE0-4902-B03E-6F2586B52948}" destId="{82A3E87E-1630-41BC-8ED2-0056C0464C15}" srcOrd="1" destOrd="0" presId="urn:microsoft.com/office/officeart/2005/8/layout/vList3"/>
    <dgm:cxn modelId="{7941A167-223B-4FE8-A406-14C0B8EBF234}" type="presParOf" srcId="{60DACAB6-665B-4094-A30A-888DEE01F9A1}" destId="{E1BE4A2F-6D56-4FE5-B8F1-60A03998B6E5}" srcOrd="17" destOrd="0" presId="urn:microsoft.com/office/officeart/2005/8/layout/vList3"/>
    <dgm:cxn modelId="{E0C70542-8207-452B-91F8-7E361CA754B4}" type="presParOf" srcId="{60DACAB6-665B-4094-A30A-888DEE01F9A1}" destId="{86E804AD-CD20-4842-9588-BA34A5C97FB3}" srcOrd="18" destOrd="0" presId="urn:microsoft.com/office/officeart/2005/8/layout/vList3"/>
    <dgm:cxn modelId="{722B842A-75C8-41EA-A721-CFF008A44CEE}" type="presParOf" srcId="{86E804AD-CD20-4842-9588-BA34A5C97FB3}" destId="{0717E3B8-1667-45A3-A541-6F5E659714A7}" srcOrd="0" destOrd="0" presId="urn:microsoft.com/office/officeart/2005/8/layout/vList3"/>
    <dgm:cxn modelId="{603EABDC-E93B-4F72-B39D-8E9B6E414AE9}" type="presParOf" srcId="{86E804AD-CD20-4842-9588-BA34A5C97FB3}" destId="{2DB75E8D-1746-461F-85B9-35001A34C2B9}" srcOrd="1" destOrd="0" presId="urn:microsoft.com/office/officeart/2005/8/layout/vList3"/>
    <dgm:cxn modelId="{5E345E23-E91B-460E-97FB-5703B931ECBC}" type="presParOf" srcId="{60DACAB6-665B-4094-A30A-888DEE01F9A1}" destId="{53860FA8-F133-40E0-984E-27439F1957D8}" srcOrd="19" destOrd="0" presId="urn:microsoft.com/office/officeart/2005/8/layout/vList3"/>
    <dgm:cxn modelId="{1FE9CBD4-83D0-4B78-9BCA-290E06447559}" type="presParOf" srcId="{60DACAB6-665B-4094-A30A-888DEE01F9A1}" destId="{78AA039B-58A7-486F-8A12-CFDD74912DA0}" srcOrd="20" destOrd="0" presId="urn:microsoft.com/office/officeart/2005/8/layout/vList3"/>
    <dgm:cxn modelId="{0719DF6C-F88B-40CF-9E4B-2B1D9A8C9D21}" type="presParOf" srcId="{78AA039B-58A7-486F-8A12-CFDD74912DA0}" destId="{C12B4308-F5CA-4B1C-A1B8-5C791B5D34B6}" srcOrd="0" destOrd="0" presId="urn:microsoft.com/office/officeart/2005/8/layout/vList3"/>
    <dgm:cxn modelId="{8CBCDC84-3348-4885-9D00-FB20CF5F93D9}" type="presParOf" srcId="{78AA039B-58A7-486F-8A12-CFDD74912DA0}" destId="{C19242AE-977D-452A-8AA1-F7CD4ACD571F}" srcOrd="1" destOrd="0" presId="urn:microsoft.com/office/officeart/2005/8/layout/vList3"/>
    <dgm:cxn modelId="{B1943BDF-83A8-4DD9-8355-CF948B18FC5A}" type="presParOf" srcId="{60DACAB6-665B-4094-A30A-888DEE01F9A1}" destId="{7A5C5374-6F05-411B-A6A2-A242C8D788F4}" srcOrd="21" destOrd="0" presId="urn:microsoft.com/office/officeart/2005/8/layout/vList3"/>
    <dgm:cxn modelId="{FD67A8E0-F4D6-4C31-9028-AA996758AAAF}" type="presParOf" srcId="{60DACAB6-665B-4094-A30A-888DEE01F9A1}" destId="{9E94AA97-43C5-47E9-B730-E95056F3A53C}" srcOrd="22" destOrd="0" presId="urn:microsoft.com/office/officeart/2005/8/layout/vList3"/>
    <dgm:cxn modelId="{E32B94EE-77F4-4311-9356-8F534623C3B5}" type="presParOf" srcId="{9E94AA97-43C5-47E9-B730-E95056F3A53C}" destId="{7C81F12B-DF6A-43C2-B706-6AE25A7A2668}" srcOrd="0" destOrd="0" presId="urn:microsoft.com/office/officeart/2005/8/layout/vList3"/>
    <dgm:cxn modelId="{07AD025B-4104-4E21-999F-F3387745E412}" type="presParOf" srcId="{9E94AA97-43C5-47E9-B730-E95056F3A53C}" destId="{B0F98C1D-47A6-4E9E-8641-26C3EA83EDC2}" srcOrd="1" destOrd="0" presId="urn:microsoft.com/office/officeart/2005/8/layout/vList3"/>
    <dgm:cxn modelId="{04769593-B903-4747-B051-14EB817E0A1F}" type="presParOf" srcId="{60DACAB6-665B-4094-A30A-888DEE01F9A1}" destId="{D23978F1-55A4-40AA-BD34-781F98920728}" srcOrd="23" destOrd="0" presId="urn:microsoft.com/office/officeart/2005/8/layout/vList3"/>
    <dgm:cxn modelId="{41D46D8A-D8B6-4B16-B0A6-4754A2F7BFFE}" type="presParOf" srcId="{60DACAB6-665B-4094-A30A-888DEE01F9A1}" destId="{C1DED51E-F60C-4337-8830-E8169B4D3C27}" srcOrd="24" destOrd="0" presId="urn:microsoft.com/office/officeart/2005/8/layout/vList3"/>
    <dgm:cxn modelId="{62E716F3-AFF9-44E0-9940-585B462A457C}" type="presParOf" srcId="{C1DED51E-F60C-4337-8830-E8169B4D3C27}" destId="{4355335A-D5BF-4A11-B8FA-E364A01E433D}" srcOrd="0" destOrd="0" presId="urn:microsoft.com/office/officeart/2005/8/layout/vList3"/>
    <dgm:cxn modelId="{1BD5E8B7-6A1D-4D47-BFB2-03BB317ECB87}" type="presParOf" srcId="{C1DED51E-F60C-4337-8830-E8169B4D3C27}" destId="{F6F1F9D7-9EEF-4E48-9F30-EE96E52764A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13147-CC05-42CC-92B1-F3F8FD5FD409}">
      <dsp:nvSpPr>
        <dsp:cNvPr id="0" name=""/>
        <dsp:cNvSpPr/>
      </dsp:nvSpPr>
      <dsp:spPr>
        <a:xfrm rot="10800000">
          <a:off x="1429257" y="245"/>
          <a:ext cx="5426617" cy="249611"/>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Alaska Psychiatric Institute</a:t>
          </a:r>
        </a:p>
      </dsp:txBody>
      <dsp:txXfrm rot="10800000">
        <a:off x="1491660" y="245"/>
        <a:ext cx="5364214" cy="249611"/>
      </dsp:txXfrm>
    </dsp:sp>
    <dsp:sp modelId="{4B47D583-75D0-4353-A4A1-D9D8FC1F24C5}">
      <dsp:nvSpPr>
        <dsp:cNvPr id="0" name=""/>
        <dsp:cNvSpPr/>
      </dsp:nvSpPr>
      <dsp:spPr>
        <a:xfrm>
          <a:off x="1304451" y="245"/>
          <a:ext cx="249611" cy="249611"/>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2E9EC0-F0A7-4F3F-9CCA-B5CC7B75FE6E}">
      <dsp:nvSpPr>
        <dsp:cNvPr id="0" name=""/>
        <dsp:cNvSpPr/>
      </dsp:nvSpPr>
      <dsp:spPr>
        <a:xfrm rot="10800000">
          <a:off x="1429257" y="324367"/>
          <a:ext cx="5426617" cy="249611"/>
        </a:xfrm>
        <a:prstGeom prst="homePlate">
          <a:avLst/>
        </a:prstGeom>
        <a:solidFill>
          <a:schemeClr val="accent1">
            <a:shade val="80000"/>
            <a:hueOff val="22605"/>
            <a:satOff val="431"/>
            <a:lumOff val="19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Alaska Legislature</a:t>
          </a:r>
        </a:p>
      </dsp:txBody>
      <dsp:txXfrm rot="10800000">
        <a:off x="1491660" y="324367"/>
        <a:ext cx="5364214" cy="249611"/>
      </dsp:txXfrm>
    </dsp:sp>
    <dsp:sp modelId="{57431506-5BD6-4089-A53E-299846F17BC0}">
      <dsp:nvSpPr>
        <dsp:cNvPr id="0" name=""/>
        <dsp:cNvSpPr/>
      </dsp:nvSpPr>
      <dsp:spPr>
        <a:xfrm>
          <a:off x="1304451" y="324367"/>
          <a:ext cx="249611" cy="249611"/>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BB6BF2-DBDB-436B-A4B5-6FA2AB2988B4}">
      <dsp:nvSpPr>
        <dsp:cNvPr id="0" name=""/>
        <dsp:cNvSpPr/>
      </dsp:nvSpPr>
      <dsp:spPr>
        <a:xfrm rot="10800000">
          <a:off x="1429257" y="648489"/>
          <a:ext cx="5426617" cy="249611"/>
        </a:xfrm>
        <a:prstGeom prst="homePlate">
          <a:avLst/>
        </a:prstGeom>
        <a:solidFill>
          <a:schemeClr val="accent1">
            <a:shade val="80000"/>
            <a:hueOff val="45211"/>
            <a:satOff val="863"/>
            <a:lumOff val="3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Department of Health and Social Services</a:t>
          </a:r>
        </a:p>
      </dsp:txBody>
      <dsp:txXfrm rot="10800000">
        <a:off x="1491660" y="648489"/>
        <a:ext cx="5364214" cy="249611"/>
      </dsp:txXfrm>
    </dsp:sp>
    <dsp:sp modelId="{0F5DF968-1A3A-45F7-B25A-BFB35626FDF9}">
      <dsp:nvSpPr>
        <dsp:cNvPr id="0" name=""/>
        <dsp:cNvSpPr/>
      </dsp:nvSpPr>
      <dsp:spPr>
        <a:xfrm>
          <a:off x="1304451" y="648489"/>
          <a:ext cx="249611" cy="249611"/>
        </a:xfrm>
        <a:prstGeom prst="ellipse">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E194D-8E97-409A-AAB0-E439D2780514}">
      <dsp:nvSpPr>
        <dsp:cNvPr id="0" name=""/>
        <dsp:cNvSpPr/>
      </dsp:nvSpPr>
      <dsp:spPr>
        <a:xfrm rot="10800000">
          <a:off x="1429257" y="972610"/>
          <a:ext cx="5426617" cy="249611"/>
        </a:xfrm>
        <a:prstGeom prst="homePlate">
          <a:avLst/>
        </a:prstGeom>
        <a:solidFill>
          <a:schemeClr val="accent1">
            <a:shade val="80000"/>
            <a:hueOff val="67816"/>
            <a:satOff val="1294"/>
            <a:lumOff val="5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Alaska Mental Health Trust Authority </a:t>
          </a:r>
        </a:p>
      </dsp:txBody>
      <dsp:txXfrm rot="10800000">
        <a:off x="1491660" y="972610"/>
        <a:ext cx="5364214" cy="249611"/>
      </dsp:txXfrm>
    </dsp:sp>
    <dsp:sp modelId="{F4413232-17F1-4FBA-9A0B-437EE22A96DF}">
      <dsp:nvSpPr>
        <dsp:cNvPr id="0" name=""/>
        <dsp:cNvSpPr/>
      </dsp:nvSpPr>
      <dsp:spPr>
        <a:xfrm>
          <a:off x="1304451" y="972610"/>
          <a:ext cx="249611" cy="249611"/>
        </a:xfrm>
        <a:prstGeom prst="ellipse">
          <a:avLst/>
        </a:prstGeom>
        <a:blipFill>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A082AE-EC2C-4434-B6FC-88D67D384D39}">
      <dsp:nvSpPr>
        <dsp:cNvPr id="0" name=""/>
        <dsp:cNvSpPr/>
      </dsp:nvSpPr>
      <dsp:spPr>
        <a:xfrm rot="10800000">
          <a:off x="1429257" y="1296732"/>
          <a:ext cx="5426617" cy="249611"/>
        </a:xfrm>
        <a:prstGeom prst="homePlate">
          <a:avLst/>
        </a:prstGeom>
        <a:solidFill>
          <a:schemeClr val="accent1">
            <a:shade val="80000"/>
            <a:hueOff val="90421"/>
            <a:satOff val="1725"/>
            <a:lumOff val="7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Department of Corrections </a:t>
          </a:r>
        </a:p>
      </dsp:txBody>
      <dsp:txXfrm rot="10800000">
        <a:off x="1491660" y="1296732"/>
        <a:ext cx="5364214" cy="249611"/>
      </dsp:txXfrm>
    </dsp:sp>
    <dsp:sp modelId="{0768045F-F26A-4FF3-91D0-456AFF430698}">
      <dsp:nvSpPr>
        <dsp:cNvPr id="0" name=""/>
        <dsp:cNvSpPr/>
      </dsp:nvSpPr>
      <dsp:spPr>
        <a:xfrm>
          <a:off x="1304451" y="1296732"/>
          <a:ext cx="249611" cy="249611"/>
        </a:xfrm>
        <a:prstGeom prst="ellipse">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EC93AA-0EA8-4348-918D-B78A6291E628}">
      <dsp:nvSpPr>
        <dsp:cNvPr id="0" name=""/>
        <dsp:cNvSpPr/>
      </dsp:nvSpPr>
      <dsp:spPr>
        <a:xfrm rot="10800000">
          <a:off x="1429257" y="1620854"/>
          <a:ext cx="5426617" cy="249611"/>
        </a:xfrm>
        <a:prstGeom prst="homePlate">
          <a:avLst/>
        </a:prstGeom>
        <a:solidFill>
          <a:schemeClr val="accent1">
            <a:shade val="80000"/>
            <a:hueOff val="113026"/>
            <a:satOff val="2156"/>
            <a:lumOff val="9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Department of Administration</a:t>
          </a:r>
        </a:p>
      </dsp:txBody>
      <dsp:txXfrm rot="10800000">
        <a:off x="1491660" y="1620854"/>
        <a:ext cx="5364214" cy="249611"/>
      </dsp:txXfrm>
    </dsp:sp>
    <dsp:sp modelId="{A7C71B13-4026-411C-8356-027465F7FB4F}">
      <dsp:nvSpPr>
        <dsp:cNvPr id="0" name=""/>
        <dsp:cNvSpPr/>
      </dsp:nvSpPr>
      <dsp:spPr>
        <a:xfrm>
          <a:off x="1304451" y="1620854"/>
          <a:ext cx="249611" cy="249611"/>
        </a:xfrm>
        <a:prstGeom prst="ellipse">
          <a:avLst/>
        </a:prstGeom>
        <a:blipFill>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1C8A08-885B-4AA2-AEA3-09CE429D7E9E}">
      <dsp:nvSpPr>
        <dsp:cNvPr id="0" name=""/>
        <dsp:cNvSpPr/>
      </dsp:nvSpPr>
      <dsp:spPr>
        <a:xfrm rot="10800000">
          <a:off x="1429257" y="1944976"/>
          <a:ext cx="5426617" cy="249611"/>
        </a:xfrm>
        <a:prstGeom prst="homePlate">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Department of Law</a:t>
          </a:r>
        </a:p>
      </dsp:txBody>
      <dsp:txXfrm rot="10800000">
        <a:off x="1491660" y="1944976"/>
        <a:ext cx="5364214" cy="249611"/>
      </dsp:txXfrm>
    </dsp:sp>
    <dsp:sp modelId="{3FAEAD65-9F9B-4232-BA49-CEC7F38819BD}">
      <dsp:nvSpPr>
        <dsp:cNvPr id="0" name=""/>
        <dsp:cNvSpPr/>
      </dsp:nvSpPr>
      <dsp:spPr>
        <a:xfrm>
          <a:off x="1304451" y="1944976"/>
          <a:ext cx="249611" cy="249611"/>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2B8815-8281-42F5-91F2-CC7D20CBBE7E}">
      <dsp:nvSpPr>
        <dsp:cNvPr id="0" name=""/>
        <dsp:cNvSpPr/>
      </dsp:nvSpPr>
      <dsp:spPr>
        <a:xfrm rot="10800000">
          <a:off x="1429257" y="2269098"/>
          <a:ext cx="5426617" cy="249611"/>
        </a:xfrm>
        <a:prstGeom prst="homePlate">
          <a:avLst/>
        </a:prstGeom>
        <a:solidFill>
          <a:schemeClr val="accent1">
            <a:shade val="80000"/>
            <a:hueOff val="158237"/>
            <a:satOff val="3019"/>
            <a:lumOff val="133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Alaska Court System</a:t>
          </a:r>
        </a:p>
      </dsp:txBody>
      <dsp:txXfrm rot="10800000">
        <a:off x="1491660" y="2269098"/>
        <a:ext cx="5364214" cy="249611"/>
      </dsp:txXfrm>
    </dsp:sp>
    <dsp:sp modelId="{20AFB390-4A6C-4EBC-B58B-CF8EA98204B8}">
      <dsp:nvSpPr>
        <dsp:cNvPr id="0" name=""/>
        <dsp:cNvSpPr/>
      </dsp:nvSpPr>
      <dsp:spPr>
        <a:xfrm>
          <a:off x="1304451" y="2269098"/>
          <a:ext cx="249611" cy="249611"/>
        </a:xfrm>
        <a:prstGeom prst="ellipse">
          <a:avLst/>
        </a:prstGeom>
        <a:blipFill>
          <a:blip xmlns:r="http://schemas.openxmlformats.org/officeDocument/2006/relationships" r:embed="rId6"/>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A3E87E-1630-41BC-8ED2-0056C0464C15}">
      <dsp:nvSpPr>
        <dsp:cNvPr id="0" name=""/>
        <dsp:cNvSpPr/>
      </dsp:nvSpPr>
      <dsp:spPr>
        <a:xfrm rot="10800000">
          <a:off x="1429257" y="2594869"/>
          <a:ext cx="5426617" cy="246313"/>
        </a:xfrm>
        <a:prstGeom prst="homePlate">
          <a:avLst/>
        </a:prstGeom>
        <a:solidFill>
          <a:schemeClr val="accent1">
            <a:shade val="80000"/>
            <a:hueOff val="180842"/>
            <a:satOff val="3450"/>
            <a:lumOff val="1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Tribal and Non-Tribal Community Behavioral Health Providers</a:t>
          </a:r>
        </a:p>
      </dsp:txBody>
      <dsp:txXfrm rot="10800000">
        <a:off x="1490835" y="2594869"/>
        <a:ext cx="5365039" cy="246313"/>
      </dsp:txXfrm>
    </dsp:sp>
    <dsp:sp modelId="{5545BBC8-9F38-4A3D-8D9D-863190425EC7}">
      <dsp:nvSpPr>
        <dsp:cNvPr id="0" name=""/>
        <dsp:cNvSpPr/>
      </dsp:nvSpPr>
      <dsp:spPr>
        <a:xfrm>
          <a:off x="1304451" y="2593220"/>
          <a:ext cx="249611" cy="249611"/>
        </a:xfrm>
        <a:prstGeom prst="ellipse">
          <a:avLst/>
        </a:prstGeom>
        <a:blipFill>
          <a:blip xmlns:r="http://schemas.openxmlformats.org/officeDocument/2006/relationships" r:embed="rId7"/>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B75E8D-1746-461F-85B9-35001A34C2B9}">
      <dsp:nvSpPr>
        <dsp:cNvPr id="0" name=""/>
        <dsp:cNvSpPr/>
      </dsp:nvSpPr>
      <dsp:spPr>
        <a:xfrm rot="10800000">
          <a:off x="1429257" y="2927450"/>
          <a:ext cx="5426617" cy="229395"/>
        </a:xfrm>
        <a:prstGeom prst="homePlate">
          <a:avLst/>
        </a:prstGeom>
        <a:solidFill>
          <a:schemeClr val="accent1">
            <a:shade val="80000"/>
            <a:hueOff val="203448"/>
            <a:satOff val="3881"/>
            <a:lumOff val="17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Tribal and Non-Tribal Community Hospitals</a:t>
          </a:r>
        </a:p>
      </dsp:txBody>
      <dsp:txXfrm rot="10800000">
        <a:off x="1486606" y="2927450"/>
        <a:ext cx="5369268" cy="229395"/>
      </dsp:txXfrm>
    </dsp:sp>
    <dsp:sp modelId="{0717E3B8-1667-45A3-A541-6F5E659714A7}">
      <dsp:nvSpPr>
        <dsp:cNvPr id="0" name=""/>
        <dsp:cNvSpPr/>
      </dsp:nvSpPr>
      <dsp:spPr>
        <a:xfrm>
          <a:off x="1304451" y="2917342"/>
          <a:ext cx="249611" cy="249611"/>
        </a:xfrm>
        <a:prstGeom prst="ellipse">
          <a:avLst/>
        </a:prstGeom>
        <a:blipFill>
          <a:blip xmlns:r="http://schemas.openxmlformats.org/officeDocument/2006/relationships" r:embed="rId7"/>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242AE-977D-452A-8AA1-F7CD4ACD571F}">
      <dsp:nvSpPr>
        <dsp:cNvPr id="0" name=""/>
        <dsp:cNvSpPr/>
      </dsp:nvSpPr>
      <dsp:spPr>
        <a:xfrm rot="10800000">
          <a:off x="1429257" y="3241464"/>
          <a:ext cx="5426617" cy="249611"/>
        </a:xfrm>
        <a:prstGeom prst="homePlate">
          <a:avLst/>
        </a:prstGeom>
        <a:solidFill>
          <a:schemeClr val="accent1">
            <a:shade val="80000"/>
            <a:hueOff val="226053"/>
            <a:satOff val="4313"/>
            <a:lumOff val="19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Advocacy Groups and Advisory Boards </a:t>
          </a:r>
        </a:p>
      </dsp:txBody>
      <dsp:txXfrm rot="10800000">
        <a:off x="1491660" y="3241464"/>
        <a:ext cx="5364214" cy="249611"/>
      </dsp:txXfrm>
    </dsp:sp>
    <dsp:sp modelId="{C12B4308-F5CA-4B1C-A1B8-5C791B5D34B6}">
      <dsp:nvSpPr>
        <dsp:cNvPr id="0" name=""/>
        <dsp:cNvSpPr/>
      </dsp:nvSpPr>
      <dsp:spPr>
        <a:xfrm>
          <a:off x="1304451" y="3241464"/>
          <a:ext cx="249611" cy="249611"/>
        </a:xfrm>
        <a:prstGeom prst="ellipse">
          <a:avLst/>
        </a:prstGeom>
        <a:blipFill>
          <a:blip xmlns:r="http://schemas.openxmlformats.org/officeDocument/2006/relationships" r:embed="rId8"/>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F98C1D-47A6-4E9E-8641-26C3EA83EDC2}">
      <dsp:nvSpPr>
        <dsp:cNvPr id="0" name=""/>
        <dsp:cNvSpPr/>
      </dsp:nvSpPr>
      <dsp:spPr>
        <a:xfrm rot="10800000">
          <a:off x="1429257" y="3565586"/>
          <a:ext cx="5426617" cy="249611"/>
        </a:xfrm>
        <a:prstGeom prst="homePlate">
          <a:avLst/>
        </a:prstGeom>
        <a:solidFill>
          <a:schemeClr val="accent1">
            <a:shade val="80000"/>
            <a:hueOff val="248658"/>
            <a:satOff val="4744"/>
            <a:lumOff val="209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Labor Unions</a:t>
          </a:r>
        </a:p>
      </dsp:txBody>
      <dsp:txXfrm rot="10800000">
        <a:off x="1491660" y="3565586"/>
        <a:ext cx="5364214" cy="249611"/>
      </dsp:txXfrm>
    </dsp:sp>
    <dsp:sp modelId="{7C81F12B-DF6A-43C2-B706-6AE25A7A2668}">
      <dsp:nvSpPr>
        <dsp:cNvPr id="0" name=""/>
        <dsp:cNvSpPr/>
      </dsp:nvSpPr>
      <dsp:spPr>
        <a:xfrm>
          <a:off x="1304451" y="3565586"/>
          <a:ext cx="249611" cy="249611"/>
        </a:xfrm>
        <a:prstGeom prst="ellipse">
          <a:avLst/>
        </a:prstGeom>
        <a:blipFill>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F1F9D7-9EEF-4E48-9F30-EE96E52764A4}">
      <dsp:nvSpPr>
        <dsp:cNvPr id="0" name=""/>
        <dsp:cNvSpPr/>
      </dsp:nvSpPr>
      <dsp:spPr>
        <a:xfrm rot="10800000">
          <a:off x="1429257" y="3889708"/>
          <a:ext cx="5426617" cy="249611"/>
        </a:xfrm>
        <a:prstGeom prst="homePlate">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72" tIns="53340" rIns="99568"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Trade Associations </a:t>
          </a:r>
        </a:p>
      </dsp:txBody>
      <dsp:txXfrm rot="10800000">
        <a:off x="1491660" y="3889708"/>
        <a:ext cx="5364214" cy="249611"/>
      </dsp:txXfrm>
    </dsp:sp>
    <dsp:sp modelId="{4355335A-D5BF-4A11-B8FA-E364A01E433D}">
      <dsp:nvSpPr>
        <dsp:cNvPr id="0" name=""/>
        <dsp:cNvSpPr/>
      </dsp:nvSpPr>
      <dsp:spPr>
        <a:xfrm>
          <a:off x="1304451" y="3889708"/>
          <a:ext cx="249611" cy="249611"/>
        </a:xfrm>
        <a:prstGeom prst="ellipse">
          <a:avLst/>
        </a:prstGeom>
        <a:blipFill>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816F63FA-C89A-4425-AC5D-D28872EDEA9A}" type="datetimeFigureOut">
              <a:rPr lang="en-US" smtClean="0"/>
              <a:t>2/4/2017</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35BCA925-CE2C-4402-8D7B-65E30C3195DE}" type="slidenum">
              <a:rPr lang="en-US" smtClean="0"/>
              <a:t>‹#›</a:t>
            </a:fld>
            <a:endParaRPr lang="en-US" dirty="0"/>
          </a:p>
        </p:txBody>
      </p:sp>
    </p:spTree>
    <p:extLst>
      <p:ext uri="{BB962C8B-B14F-4D97-AF65-F5344CB8AC3E}">
        <p14:creationId xmlns:p14="http://schemas.microsoft.com/office/powerpoint/2010/main" val="401598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S School Based Health">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360333" cy="6857998"/>
          </a:xfrm>
          <a:prstGeom prst="rect">
            <a:avLst/>
          </a:prstGeom>
        </p:spPr>
      </p:pic>
      <p:sp>
        <p:nvSpPr>
          <p:cNvPr id="8" name="Rectangle 7"/>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p:nvPr>
        </p:nvSpPr>
        <p:spPr>
          <a:xfrm>
            <a:off x="4123266" y="575733"/>
            <a:ext cx="4334933" cy="249766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14" name="Subtitle 2"/>
          <p:cNvSpPr>
            <a:spLocks noGrp="1"/>
          </p:cNvSpPr>
          <p:nvPr>
            <p:ph type="subTitle" idx="1"/>
          </p:nvPr>
        </p:nvSpPr>
        <p:spPr>
          <a:xfrm>
            <a:off x="4123266" y="3225797"/>
            <a:ext cx="4334933" cy="180602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264053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CS  Section Break 2">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A2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23888" y="600604"/>
            <a:ext cx="7886700" cy="2852737"/>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494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CS Section Break High Contrast">
    <p:spTree>
      <p:nvGrpSpPr>
        <p:cNvPr id="1" name=""/>
        <p:cNvGrpSpPr/>
        <p:nvPr/>
      </p:nvGrpSpPr>
      <p:grpSpPr>
        <a:xfrm>
          <a:off x="0" y="0"/>
          <a:ext cx="0" cy="0"/>
          <a:chOff x="0" y="0"/>
          <a:chExt cx="0" cy="0"/>
        </a:xfrm>
      </p:grpSpPr>
      <p:sp>
        <p:nvSpPr>
          <p:cNvPr id="2" name="Title 1"/>
          <p:cNvSpPr>
            <a:spLocks noGrp="1"/>
          </p:cNvSpPr>
          <p:nvPr>
            <p:ph type="title"/>
          </p:nvPr>
        </p:nvSpPr>
        <p:spPr>
          <a:xfrm>
            <a:off x="623888" y="600604"/>
            <a:ext cx="7886700" cy="2852737"/>
          </a:xfrm>
        </p:spPr>
        <p:txBody>
          <a:bodyPr anchor="b">
            <a:normAutofit/>
          </a:bodyPr>
          <a:lstStyle>
            <a:lvl1pPr>
              <a:defRPr sz="3600">
                <a:solidFill>
                  <a:srgbClr val="00AAD2"/>
                </a:solidFill>
              </a:defRPr>
            </a:lvl1pPr>
          </a:lstStyle>
          <a:p>
            <a:r>
              <a:rPr lang="en-US" dirty="0"/>
              <a:t>Click to edit Master title style</a:t>
            </a:r>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rgbClr val="A2958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302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S  Two Column">
    <p:spTree>
      <p:nvGrpSpPr>
        <p:cNvPr id="1" name=""/>
        <p:cNvGrpSpPr/>
        <p:nvPr/>
      </p:nvGrpSpPr>
      <p:grpSpPr>
        <a:xfrm>
          <a:off x="0" y="0"/>
          <a:ext cx="0" cy="0"/>
          <a:chOff x="0" y="0"/>
          <a:chExt cx="0" cy="0"/>
        </a:xfrm>
      </p:grpSpPr>
      <p:sp>
        <p:nvSpPr>
          <p:cNvPr id="2" name="Title 1"/>
          <p:cNvSpPr>
            <a:spLocks noGrp="1"/>
          </p:cNvSpPr>
          <p:nvPr>
            <p:ph type="title"/>
          </p:nvPr>
        </p:nvSpPr>
        <p:spPr>
          <a:xfrm>
            <a:off x="628650" y="668521"/>
            <a:ext cx="7886700" cy="905069"/>
          </a:xfrm>
        </p:spPr>
        <p:txBody>
          <a:bodyPr anchor="t" anchorCtr="0"/>
          <a:lstStyle>
            <a:lvl1pPr>
              <a:defRPr>
                <a:solidFill>
                  <a:srgbClr val="00AAD2"/>
                </a:solidFill>
              </a:defRPr>
            </a:lvl1pPr>
          </a:lstStyle>
          <a:p>
            <a:r>
              <a:rPr lang="en-US" dirty="0"/>
              <a:t>Click to edit Master title style</a:t>
            </a:r>
          </a:p>
        </p:txBody>
      </p:sp>
      <p:sp>
        <p:nvSpPr>
          <p:cNvPr id="3" name="Content Placeholder 2"/>
          <p:cNvSpPr>
            <a:spLocks noGrp="1"/>
          </p:cNvSpPr>
          <p:nvPr>
            <p:ph sz="half" idx="1"/>
          </p:nvPr>
        </p:nvSpPr>
        <p:spPr>
          <a:xfrm>
            <a:off x="628650" y="1365956"/>
            <a:ext cx="3886200" cy="4811007"/>
          </a:xfrm>
        </p:spPr>
        <p:txBody>
          <a:bodyPr/>
          <a:lstStyle>
            <a:lvl1pPr>
              <a:defRPr sz="18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5956"/>
            <a:ext cx="3886200" cy="4811007"/>
          </a:xfrm>
        </p:spPr>
        <p:txBody>
          <a:bodyPr/>
          <a:lstStyle>
            <a:lvl1pPr>
              <a:defRPr sz="18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dirty="0"/>
              <a:t>www.pcghealth.com | Example Health Presentation</a:t>
            </a:r>
          </a:p>
          <a:p>
            <a:endParaRPr lang="en-US" dirty="0"/>
          </a:p>
        </p:txBody>
      </p:sp>
      <p:sp>
        <p:nvSpPr>
          <p:cNvPr id="13"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96107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S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49" y="693922"/>
            <a:ext cx="7886700" cy="905069"/>
          </a:xfrm>
        </p:spPr>
        <p:txBody>
          <a:bodyPr anchor="t" anchorCtr="0"/>
          <a:lstStyle>
            <a:lvl1pPr>
              <a:defRPr>
                <a:solidFill>
                  <a:srgbClr val="00AAD2"/>
                </a:solidFill>
              </a:defRPr>
            </a:lvl1pPr>
          </a:lstStyle>
          <a:p>
            <a:r>
              <a:rPr lang="en-US" dirty="0"/>
              <a:t>Click to edit Master title style</a:t>
            </a:r>
          </a:p>
        </p:txBody>
      </p:sp>
      <p:sp>
        <p:nvSpPr>
          <p:cNvPr id="9" name="Rectangle 8"/>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dirty="0"/>
              <a:t>www.pcghealth.com | Example Health Presentation</a:t>
            </a:r>
          </a:p>
          <a:p>
            <a:endParaRPr lang="en-US" dirty="0"/>
          </a:p>
        </p:txBody>
      </p:sp>
      <p:sp>
        <p:nvSpPr>
          <p:cNvPr id="11"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355495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S Blank">
    <p:spTree>
      <p:nvGrpSpPr>
        <p:cNvPr id="1" name=""/>
        <p:cNvGrpSpPr/>
        <p:nvPr/>
      </p:nvGrpSpPr>
      <p:grpSpPr>
        <a:xfrm>
          <a:off x="0" y="0"/>
          <a:ext cx="0" cy="0"/>
          <a:chOff x="0" y="0"/>
          <a:chExt cx="0" cy="0"/>
        </a:xfrm>
      </p:grpSpPr>
      <p:sp>
        <p:nvSpPr>
          <p:cNvPr id="8" name="Rectangle 7"/>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dirty="0"/>
              <a:t>www.pcghealth.com | Example Health Presentation</a:t>
            </a:r>
          </a:p>
          <a:p>
            <a:endParaRPr lang="en-US" dirty="0"/>
          </a:p>
        </p:txBody>
      </p:sp>
      <p:sp>
        <p:nvSpPr>
          <p:cNvPr id="10"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37971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S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t" anchorCtr="0"/>
          <a:lstStyle>
            <a:lvl1pPr>
              <a:defRPr sz="3200">
                <a:solidFill>
                  <a:srgbClr val="00AAD2"/>
                </a:solidFill>
              </a:defRPr>
            </a:lvl1pPr>
          </a:lstStyle>
          <a:p>
            <a:r>
              <a:rPr lang="en-US" dirty="0"/>
              <a:t>Click to edit Master title style</a:t>
            </a:r>
          </a:p>
        </p:txBody>
      </p:sp>
      <p:sp>
        <p:nvSpPr>
          <p:cNvPr id="3" name="Content Placeholder 2"/>
          <p:cNvSpPr>
            <a:spLocks noGrp="1"/>
          </p:cNvSpPr>
          <p:nvPr>
            <p:ph idx="1"/>
          </p:nvPr>
        </p:nvSpPr>
        <p:spPr>
          <a:xfrm>
            <a:off x="3887391" y="457200"/>
            <a:ext cx="4629150" cy="5403851"/>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Rectangle 10"/>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dirty="0"/>
              <a:t>www.pcghealth.com | Example Health Presentation</a:t>
            </a:r>
          </a:p>
          <a:p>
            <a:endParaRPr lang="en-US" dirty="0"/>
          </a:p>
        </p:txBody>
      </p:sp>
      <p:sp>
        <p:nvSpPr>
          <p:cNvPr id="13"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1744127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G Presentation End">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002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742" y="2058265"/>
            <a:ext cx="2996513" cy="2286000"/>
          </a:xfrm>
          <a:prstGeom prst="rect">
            <a:avLst/>
          </a:prstGeom>
        </p:spPr>
      </p:pic>
      <p:sp>
        <p:nvSpPr>
          <p:cNvPr id="2" name="TextBox 1"/>
          <p:cNvSpPr txBox="1"/>
          <p:nvPr userDrawn="1"/>
        </p:nvSpPr>
        <p:spPr>
          <a:xfrm>
            <a:off x="0" y="5896947"/>
            <a:ext cx="9144000" cy="276999"/>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www.publicconsultinggroup.com</a:t>
            </a:r>
          </a:p>
        </p:txBody>
      </p:sp>
    </p:spTree>
    <p:extLst>
      <p:ext uri="{BB962C8B-B14F-4D97-AF65-F5344CB8AC3E}">
        <p14:creationId xmlns:p14="http://schemas.microsoft.com/office/powerpoint/2010/main" val="421313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S Health Care Reform">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06"/>
            <a:ext cx="4305300" cy="6858606"/>
          </a:xfrm>
          <a:prstGeom prst="rect">
            <a:avLst/>
          </a:prstGeom>
        </p:spPr>
      </p:pic>
      <p:sp>
        <p:nvSpPr>
          <p:cNvPr id="11" name="Rectangle 10"/>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4123266" y="575736"/>
            <a:ext cx="4334933" cy="2494034"/>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13" name="Subtitle 2"/>
          <p:cNvSpPr>
            <a:spLocks noGrp="1"/>
          </p:cNvSpPr>
          <p:nvPr>
            <p:ph type="subTitle" idx="1"/>
          </p:nvPr>
        </p:nvSpPr>
        <p:spPr>
          <a:xfrm>
            <a:off x="4123266" y="3225800"/>
            <a:ext cx="4334933" cy="1803398"/>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152517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S Public Health">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sp>
        <p:nvSpPr>
          <p:cNvPr id="10" name="Rectangle 9"/>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205108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S Long Term Ca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4979898" cy="6858000"/>
          </a:xfrm>
          <a:prstGeom prst="rect">
            <a:avLst/>
          </a:prstGeom>
        </p:spPr>
      </p:pic>
      <p:sp>
        <p:nvSpPr>
          <p:cNvPr id="11" name="Rectangle 10"/>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1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10120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S New Tech">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539065" cy="6857999"/>
          </a:xfrm>
          <a:prstGeom prst="rect">
            <a:avLst/>
          </a:prstGeom>
        </p:spPr>
      </p:pic>
      <p:sp>
        <p:nvSpPr>
          <p:cNvPr id="10" name="Rectangle 9"/>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408679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S New Tech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85"/>
          <a:stretch/>
        </p:blipFill>
        <p:spPr>
          <a:xfrm>
            <a:off x="0" y="0"/>
            <a:ext cx="4432300" cy="6857999"/>
          </a:xfrm>
          <a:prstGeom prst="rect">
            <a:avLst/>
          </a:prstGeom>
        </p:spPr>
      </p:pic>
      <p:sp>
        <p:nvSpPr>
          <p:cNvPr id="10" name="Rectangle 9"/>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229292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S High Contras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947408"/>
          </a:xfrm>
        </p:spPr>
        <p:txBody>
          <a:bodyPr anchor="b">
            <a:normAutofit/>
          </a:bodyPr>
          <a:lstStyle>
            <a:lvl1pPr algn="l">
              <a:defRPr sz="3600">
                <a:solidFill>
                  <a:srgbClr val="00AAD2"/>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685800" y="3172408"/>
            <a:ext cx="7772400" cy="2085392"/>
          </a:xfrm>
        </p:spPr>
        <p:txBody>
          <a:bodyPr>
            <a:normAutofit/>
          </a:bodyPr>
          <a:lstStyle>
            <a:lvl1pPr marL="0" indent="0" algn="l">
              <a:buNone/>
              <a:defRPr sz="2400">
                <a:solidFill>
                  <a:srgbClr val="A295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183112" y="6548608"/>
            <a:ext cx="8588355" cy="233191"/>
          </a:xfrm>
          <a:prstGeom prst="rect">
            <a:avLst/>
          </a:prstGeom>
        </p:spPr>
        <p:txBody>
          <a:bodyPr/>
          <a:lstStyle>
            <a:lvl1pPr algn="l">
              <a:defRPr sz="1000">
                <a:solidFill>
                  <a:schemeClr val="bg1"/>
                </a:solidFill>
                <a:latin typeface="Arial" panose="020B0604020202020204" pitchFamily="34" charset="0"/>
                <a:cs typeface="Arial" panose="020B0604020202020204" pitchFamily="34" charset="0"/>
              </a:defRPr>
            </a:lvl1pPr>
          </a:lstStyle>
          <a:p>
            <a:r>
              <a:rPr lang="en-US" dirty="0"/>
              <a:t>www.pcghealth.com</a:t>
            </a:r>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3653" y="5639340"/>
            <a:ext cx="1730714" cy="598159"/>
          </a:xfrm>
          <a:prstGeom prst="rect">
            <a:avLst/>
          </a:prstGeom>
        </p:spPr>
      </p:pic>
    </p:spTree>
    <p:extLst>
      <p:ext uri="{BB962C8B-B14F-4D97-AF65-F5344CB8AC3E}">
        <p14:creationId xmlns:p14="http://schemas.microsoft.com/office/powerpoint/2010/main" val="18716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S Title and Content">
    <p:spTree>
      <p:nvGrpSpPr>
        <p:cNvPr id="1" name=""/>
        <p:cNvGrpSpPr/>
        <p:nvPr/>
      </p:nvGrpSpPr>
      <p:grpSpPr>
        <a:xfrm>
          <a:off x="0" y="0"/>
          <a:ext cx="0" cy="0"/>
          <a:chOff x="0" y="0"/>
          <a:chExt cx="0" cy="0"/>
        </a:xfrm>
      </p:grpSpPr>
      <p:sp>
        <p:nvSpPr>
          <p:cNvPr id="7" name="Rectangle 6"/>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668522"/>
            <a:ext cx="7886700" cy="905069"/>
          </a:xfrm>
          <a:ln>
            <a:noFill/>
          </a:ln>
        </p:spPr>
        <p:txBody>
          <a:bodyPr anchor="t" anchorCtr="0"/>
          <a:lstStyle>
            <a:lvl1pPr>
              <a:defRPr>
                <a:solidFill>
                  <a:srgbClr val="00AAD2"/>
                </a:solidFill>
              </a:defRPr>
            </a:lvl1pPr>
          </a:lstStyle>
          <a:p>
            <a:r>
              <a:rPr lang="en-US" dirty="0"/>
              <a:t>Click to edit Master title style</a:t>
            </a:r>
          </a:p>
        </p:txBody>
      </p:sp>
      <p:sp>
        <p:nvSpPr>
          <p:cNvPr id="3" name="Content Placeholder 2"/>
          <p:cNvSpPr>
            <a:spLocks noGrp="1"/>
          </p:cNvSpPr>
          <p:nvPr>
            <p:ph idx="1"/>
          </p:nvPr>
        </p:nvSpPr>
        <p:spPr>
          <a:xfrm>
            <a:off x="628650" y="1346200"/>
            <a:ext cx="7886700" cy="4830763"/>
          </a:xfrm>
        </p:spPr>
        <p:txBody>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dirty="0"/>
              <a:t>www.pcghealth.com | Example Health Presentation</a:t>
            </a:r>
          </a:p>
          <a:p>
            <a:endParaRPr lang="en-US" dirty="0"/>
          </a:p>
        </p:txBody>
      </p:sp>
      <p:sp>
        <p:nvSpPr>
          <p:cNvPr id="6"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208605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S Section Break">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23888" y="600604"/>
            <a:ext cx="7886700" cy="2852737"/>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4093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0588"/>
            <a:ext cx="7886700" cy="9050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95535"/>
            <a:ext cx="7886700" cy="45814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289827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7" r:id="rId3"/>
    <p:sldLayoutId id="2147483673" r:id="rId4"/>
    <p:sldLayoutId id="2147483672" r:id="rId5"/>
    <p:sldLayoutId id="2147483681" r:id="rId6"/>
    <p:sldLayoutId id="2147483676" r:id="rId7"/>
    <p:sldLayoutId id="2147483662" r:id="rId8"/>
    <p:sldLayoutId id="2147483663" r:id="rId9"/>
    <p:sldLayoutId id="2147483680" r:id="rId10"/>
    <p:sldLayoutId id="2147483678" r:id="rId11"/>
    <p:sldLayoutId id="2147483664" r:id="rId12"/>
    <p:sldLayoutId id="2147483666" r:id="rId13"/>
    <p:sldLayoutId id="2147483667" r:id="rId14"/>
    <p:sldLayoutId id="2147483668" r:id="rId15"/>
    <p:sldLayoutId id="2147483679" r:id="rId16"/>
  </p:sldLayoutIdLst>
  <p:hf hdr="0" dt="0"/>
  <p:txStyles>
    <p:titleStyle>
      <a:lvl1pPr algn="l" defTabSz="914400" rtl="0" eaLnBrk="1" latinLnBrk="0" hangingPunct="1">
        <a:lnSpc>
          <a:spcPct val="90000"/>
        </a:lnSpc>
        <a:spcBef>
          <a:spcPct val="0"/>
        </a:spcBef>
        <a:buNone/>
        <a:defRPr sz="3000" kern="1200">
          <a:solidFill>
            <a:srgbClr val="00AAD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2C2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Feasibility Study for the Privatization of Alaska Psychiatric Institute</a:t>
            </a:r>
          </a:p>
        </p:txBody>
      </p:sp>
      <p:sp>
        <p:nvSpPr>
          <p:cNvPr id="7" name="Subtitle 6"/>
          <p:cNvSpPr>
            <a:spLocks noGrp="1"/>
          </p:cNvSpPr>
          <p:nvPr>
            <p:ph type="subTitle" idx="1"/>
          </p:nvPr>
        </p:nvSpPr>
        <p:spPr/>
        <p:txBody>
          <a:bodyPr/>
          <a:lstStyle/>
          <a:p>
            <a:r>
              <a:rPr lang="en-US" dirty="0"/>
              <a:t>Presentation of Findings and Recommendations</a:t>
            </a:r>
          </a:p>
          <a:p>
            <a:r>
              <a:rPr lang="en-US" sz="1400" dirty="0"/>
              <a:t>February 6, 2017</a:t>
            </a:r>
          </a:p>
          <a:p>
            <a:endParaRPr lang="en-US" dirty="0"/>
          </a:p>
        </p:txBody>
      </p:sp>
      <p:pic>
        <p:nvPicPr>
          <p:cNvPr id="20482" name="Picture 2" descr="Image result for alaska"/>
          <p:cNvPicPr>
            <a:picLocks noChangeAspect="1" noChangeArrowheads="1"/>
          </p:cNvPicPr>
          <p:nvPr/>
        </p:nvPicPr>
        <p:blipFill rotWithShape="1">
          <a:blip r:embed="rId2">
            <a:extLst>
              <a:ext uri="{28A0092B-C50C-407E-A947-70E740481C1C}">
                <a14:useLocalDpi xmlns:a14="http://schemas.microsoft.com/office/drawing/2010/main" val="0"/>
              </a:ext>
            </a:extLst>
          </a:blip>
          <a:srcRect r="71553"/>
          <a:stretch/>
        </p:blipFill>
        <p:spPr bwMode="auto">
          <a:xfrm>
            <a:off x="-189199" y="-1"/>
            <a:ext cx="3412084" cy="686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9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10</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Staffing Requirements</a:t>
            </a:r>
          </a:p>
        </p:txBody>
      </p:sp>
      <p:sp>
        <p:nvSpPr>
          <p:cNvPr id="7" name="Content Placeholder 2"/>
          <p:cNvSpPr>
            <a:spLocks noGrp="1"/>
          </p:cNvSpPr>
          <p:nvPr>
            <p:ph idx="1"/>
          </p:nvPr>
        </p:nvSpPr>
        <p:spPr>
          <a:xfrm>
            <a:off x="628649" y="1169233"/>
            <a:ext cx="7886700" cy="5379375"/>
          </a:xfrm>
        </p:spPr>
        <p:txBody>
          <a:bodyPr>
            <a:normAutofit/>
          </a:bodyPr>
          <a:lstStyle/>
          <a:p>
            <a:pPr marL="0" indent="0">
              <a:buNone/>
            </a:pPr>
            <a:r>
              <a:rPr lang="en-US" sz="1800" dirty="0">
                <a:solidFill>
                  <a:schemeClr val="tx1"/>
                </a:solidFill>
              </a:rPr>
              <a:t>PCG reduced FTEs based on the following rationale:</a:t>
            </a:r>
          </a:p>
          <a:p>
            <a:r>
              <a:rPr lang="en-US" sz="1800" dirty="0">
                <a:solidFill>
                  <a:schemeClr val="tx1"/>
                </a:solidFill>
              </a:rPr>
              <a:t>Administrative</a:t>
            </a:r>
          </a:p>
          <a:p>
            <a:pPr lvl="1"/>
            <a:r>
              <a:rPr lang="en-US" sz="1600" dirty="0">
                <a:solidFill>
                  <a:schemeClr val="tx1"/>
                </a:solidFill>
              </a:rPr>
              <a:t>Assumes built-in efficiencies for a private entity</a:t>
            </a:r>
          </a:p>
          <a:p>
            <a:pPr lvl="1"/>
            <a:r>
              <a:rPr lang="en-US" sz="1600" dirty="0">
                <a:solidFill>
                  <a:schemeClr val="tx1"/>
                </a:solidFill>
              </a:rPr>
              <a:t>Assumes API can operate with administrative levels comparable to small peer hospitals, with significantly greater efficiencies under a private operator.</a:t>
            </a:r>
          </a:p>
          <a:p>
            <a:r>
              <a:rPr lang="en-US" sz="1800" dirty="0">
                <a:solidFill>
                  <a:schemeClr val="tx1"/>
                </a:solidFill>
              </a:rPr>
              <a:t>Nursing</a:t>
            </a:r>
          </a:p>
          <a:p>
            <a:pPr lvl="1"/>
            <a:r>
              <a:rPr lang="en-US" sz="1600" dirty="0">
                <a:solidFill>
                  <a:schemeClr val="tx1"/>
                </a:solidFill>
              </a:rPr>
              <a:t>Assumes API would operate with nursing staff levels comparable to small peer hospitals</a:t>
            </a:r>
          </a:p>
          <a:p>
            <a:pPr lvl="1"/>
            <a:r>
              <a:rPr lang="en-US" sz="1600" dirty="0">
                <a:solidFill>
                  <a:schemeClr val="tx1"/>
                </a:solidFill>
              </a:rPr>
              <a:t>A review of staffing ratio guidelines found that there are few established industry standards for psychiatric staffing, except for RNs</a:t>
            </a:r>
          </a:p>
          <a:p>
            <a:pPr lvl="2"/>
            <a:r>
              <a:rPr lang="en-US" sz="1600" dirty="0">
                <a:solidFill>
                  <a:schemeClr val="tx1"/>
                </a:solidFill>
              </a:rPr>
              <a:t>California requires a 1:6 RNs to patient ratio, API is close</a:t>
            </a:r>
          </a:p>
          <a:p>
            <a:pPr lvl="1"/>
            <a:r>
              <a:rPr lang="en-US" sz="1600" dirty="0">
                <a:solidFill>
                  <a:schemeClr val="tx1"/>
                </a:solidFill>
              </a:rPr>
              <a:t>PCG calculated minimum staffing requirements for API</a:t>
            </a:r>
          </a:p>
          <a:p>
            <a:pPr lvl="2"/>
            <a:r>
              <a:rPr lang="en-US" sz="1600" dirty="0">
                <a:solidFill>
                  <a:schemeClr val="tx1"/>
                </a:solidFill>
              </a:rPr>
              <a:t>Identified minimum hours needed to provide 24/7 coverage to five units and also accounted for patients with Close Observation Status (COS)</a:t>
            </a:r>
          </a:p>
          <a:p>
            <a:pPr lvl="1"/>
            <a:r>
              <a:rPr lang="en-US" sz="1600" dirty="0">
                <a:solidFill>
                  <a:schemeClr val="tx1"/>
                </a:solidFill>
              </a:rPr>
              <a:t>API requires </a:t>
            </a:r>
            <a:r>
              <a:rPr lang="en-US" sz="1600" b="1" dirty="0">
                <a:solidFill>
                  <a:schemeClr val="tx1"/>
                </a:solidFill>
              </a:rPr>
              <a:t>18.1</a:t>
            </a:r>
            <a:r>
              <a:rPr lang="en-US" sz="1600" dirty="0">
                <a:solidFill>
                  <a:schemeClr val="tx1"/>
                </a:solidFill>
              </a:rPr>
              <a:t> nursing staff on the floor at all times, </a:t>
            </a:r>
            <a:r>
              <a:rPr lang="en-US" sz="1600" b="1" dirty="0">
                <a:solidFill>
                  <a:schemeClr val="tx1"/>
                </a:solidFill>
              </a:rPr>
              <a:t>21.2</a:t>
            </a:r>
            <a:r>
              <a:rPr lang="en-US" sz="1600" dirty="0">
                <a:solidFill>
                  <a:schemeClr val="tx1"/>
                </a:solidFill>
              </a:rPr>
              <a:t> nursing staff provided under PCG’s “Recommended Staffing Scenario” </a:t>
            </a:r>
            <a:endParaRPr lang="en-US" sz="1800" dirty="0">
              <a:solidFill>
                <a:schemeClr val="tx1"/>
              </a:solidFill>
            </a:endParaRPr>
          </a:p>
          <a:p>
            <a:pPr marL="0" indent="0">
              <a:buNone/>
            </a:pPr>
            <a:r>
              <a:rPr lang="en-US" sz="1800" b="1" dirty="0">
                <a:solidFill>
                  <a:schemeClr val="tx1"/>
                </a:solidFill>
              </a:rPr>
              <a:t>NOTE</a:t>
            </a:r>
            <a:r>
              <a:rPr lang="en-US" sz="1800" dirty="0">
                <a:solidFill>
                  <a:schemeClr val="tx1"/>
                </a:solidFill>
              </a:rPr>
              <a:t>: the task was to model how a contractor </a:t>
            </a:r>
            <a:r>
              <a:rPr lang="en-US" sz="1800" b="1" dirty="0">
                <a:solidFill>
                  <a:schemeClr val="tx1"/>
                </a:solidFill>
              </a:rPr>
              <a:t>would</a:t>
            </a:r>
            <a:r>
              <a:rPr lang="en-US" sz="1800" dirty="0">
                <a:solidFill>
                  <a:schemeClr val="tx1"/>
                </a:solidFill>
              </a:rPr>
              <a:t> staff the hospital to meet minimum standards, not necessarily how a contractor </a:t>
            </a:r>
            <a:r>
              <a:rPr lang="en-US" sz="1800" b="1" dirty="0">
                <a:solidFill>
                  <a:schemeClr val="tx1"/>
                </a:solidFill>
              </a:rPr>
              <a:t>should</a:t>
            </a:r>
            <a:r>
              <a:rPr lang="en-US" sz="1800" dirty="0">
                <a:solidFill>
                  <a:schemeClr val="tx1"/>
                </a:solidFill>
              </a:rPr>
              <a:t> staff it.</a:t>
            </a:r>
          </a:p>
        </p:txBody>
      </p:sp>
    </p:spTree>
    <p:extLst>
      <p:ext uri="{BB962C8B-B14F-4D97-AF65-F5344CB8AC3E}">
        <p14:creationId xmlns:p14="http://schemas.microsoft.com/office/powerpoint/2010/main" val="237049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Findings and Recommendations</a:t>
            </a:r>
          </a:p>
        </p:txBody>
      </p:sp>
    </p:spTree>
    <p:extLst>
      <p:ext uri="{BB962C8B-B14F-4D97-AF65-F5344CB8AC3E}">
        <p14:creationId xmlns:p14="http://schemas.microsoft.com/office/powerpoint/2010/main" val="53248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12</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Benefits and Drawbacks: Full Privatization</a:t>
            </a:r>
          </a:p>
        </p:txBody>
      </p:sp>
      <p:sp>
        <p:nvSpPr>
          <p:cNvPr id="7" name="Content Placeholder 2"/>
          <p:cNvSpPr>
            <a:spLocks noGrp="1"/>
          </p:cNvSpPr>
          <p:nvPr>
            <p:ph idx="1"/>
          </p:nvPr>
        </p:nvSpPr>
        <p:spPr>
          <a:xfrm>
            <a:off x="628649" y="1443737"/>
            <a:ext cx="7886700" cy="4486709"/>
          </a:xfrm>
        </p:spPr>
        <p:txBody>
          <a:bodyPr>
            <a:normAutofit/>
          </a:bodyPr>
          <a:lstStyle/>
          <a:p>
            <a:pPr marL="0" indent="0">
              <a:buNone/>
            </a:pPr>
            <a:r>
              <a:rPr lang="en-US" sz="1400" dirty="0">
                <a:solidFill>
                  <a:schemeClr val="tx1"/>
                </a:solidFill>
              </a:rPr>
              <a:t> </a:t>
            </a:r>
          </a:p>
          <a:p>
            <a:pPr marL="0" indent="0">
              <a:buNone/>
            </a:pP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85960038"/>
              </p:ext>
            </p:extLst>
          </p:nvPr>
        </p:nvGraphicFramePr>
        <p:xfrm>
          <a:off x="628649" y="1443737"/>
          <a:ext cx="7886700" cy="4375229"/>
        </p:xfrm>
        <a:graphic>
          <a:graphicData uri="http://schemas.openxmlformats.org/drawingml/2006/table">
            <a:tbl>
              <a:tblPr firstRow="1" firstCol="1" bandRow="1"/>
              <a:tblGrid>
                <a:gridCol w="3943350">
                  <a:extLst>
                    <a:ext uri="{9D8B030D-6E8A-4147-A177-3AD203B41FA5}">
                      <a16:colId xmlns:a16="http://schemas.microsoft.com/office/drawing/2014/main" xmlns="" val="20000"/>
                    </a:ext>
                  </a:extLst>
                </a:gridCol>
                <a:gridCol w="3943350">
                  <a:extLst>
                    <a:ext uri="{9D8B030D-6E8A-4147-A177-3AD203B41FA5}">
                      <a16:colId xmlns:a16="http://schemas.microsoft.com/office/drawing/2014/main" xmlns="" val="20001"/>
                    </a:ext>
                  </a:extLst>
                </a:gridCol>
              </a:tblGrid>
              <a:tr h="524383">
                <a:tc gridSpan="2">
                  <a:txBody>
                    <a:bodyPr/>
                    <a:lstStyle/>
                    <a:p>
                      <a:pPr marL="0" marR="0" algn="ctr">
                        <a:lnSpc>
                          <a:spcPct val="107000"/>
                        </a:lnSpc>
                        <a:spcBef>
                          <a:spcPts val="0"/>
                        </a:spcBef>
                        <a:spcAft>
                          <a:spcPts val="800"/>
                        </a:spcAft>
                      </a:pPr>
                      <a:r>
                        <a:rPr lang="en-US" sz="2400" dirty="0">
                          <a:solidFill>
                            <a:srgbClr val="FFC000"/>
                          </a:solidFill>
                          <a:effectLst/>
                          <a:latin typeface="Rockwell" panose="02060603020205020403" pitchFamily="18" charset="0"/>
                          <a:ea typeface="Times New Roman" panose="02020603050405020304" pitchFamily="18" charset="0"/>
                          <a:cs typeface="Arial" panose="020B0604020202020204" pitchFamily="34" charset="0"/>
                        </a:rPr>
                        <a:t>Option 1: </a:t>
                      </a:r>
                      <a:r>
                        <a:rPr lang="en-US" sz="2400" dirty="0">
                          <a:solidFill>
                            <a:srgbClr val="FFFFFF"/>
                          </a:solidFill>
                          <a:effectLst/>
                          <a:latin typeface="Rockwell" panose="02060603020205020403" pitchFamily="18" charset="0"/>
                          <a:ea typeface="Times New Roman" panose="02020603050405020304" pitchFamily="18" charset="0"/>
                          <a:cs typeface="Arial" panose="020B0604020202020204" pitchFamily="34" charset="0"/>
                        </a:rPr>
                        <a:t>Full Privatization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10000"/>
                  </a:ext>
                </a:extLst>
              </a:tr>
              <a:tr h="349617">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Benefits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Drawbacks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xmlns="" val="10001"/>
                  </a:ext>
                </a:extLst>
              </a:tr>
              <a:tr h="3058822">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More flexible compensation could improve recruitment and retention of qualified employees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DBH no longer provides acute inpatient care, but acts as a contract administrator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Relieves</a:t>
                      </a:r>
                      <a:r>
                        <a:rPr lang="en-US" sz="1600" baseline="0" dirty="0">
                          <a:effectLst/>
                          <a:latin typeface="Arial" panose="020B0604020202020204" pitchFamily="34" charset="0"/>
                          <a:ea typeface="Times New Roman" panose="02020603050405020304" pitchFamily="18" charset="0"/>
                          <a:cs typeface="Arial" panose="020B0604020202020204" pitchFamily="34" charset="0"/>
                        </a:rPr>
                        <a:t> DBH staff of resource intensive, day-to-day management duties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Autonomy of a private contractor to implement efficiencies at API</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Only way to implement service delivery improvements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42900" marR="0" lvl="0" indent="-342900">
                        <a:lnSpc>
                          <a:spcPct val="107000"/>
                        </a:lnSpc>
                        <a:spcBef>
                          <a:spcPts val="60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Cost-prohibitive, even under Recommended Staffing Scenario</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60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Without strong safeguards, further reductions of staff to unsafe levels needed to be financially viable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60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$2 million in termination liability costs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60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Necessary contractual requirements could deter potential contractors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109249">
                <a:tc gridSpan="2">
                  <a:txBody>
                    <a:bodyPr/>
                    <a:lstStyle/>
                    <a:p>
                      <a:pPr marL="0" marR="0">
                        <a:lnSpc>
                          <a:spcPct val="107000"/>
                        </a:lnSpc>
                        <a:spcBef>
                          <a:spcPts val="600"/>
                        </a:spcBef>
                        <a:spcAft>
                          <a:spcPts val="800"/>
                        </a:spcAft>
                      </a:pPr>
                      <a:r>
                        <a:rPr lang="en-US" sz="5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0070C0"/>
                    </a:solidFill>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71658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13</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Recommendations: Full Privatization</a:t>
            </a:r>
          </a:p>
        </p:txBody>
      </p:sp>
      <p:graphicFrame>
        <p:nvGraphicFramePr>
          <p:cNvPr id="8" name="Table 7"/>
          <p:cNvGraphicFramePr>
            <a:graphicFrameLocks noGrp="1"/>
          </p:cNvGraphicFramePr>
          <p:nvPr>
            <p:extLst>
              <p:ext uri="{D42A27DB-BD31-4B8C-83A1-F6EECF244321}">
                <p14:modId xmlns:p14="http://schemas.microsoft.com/office/powerpoint/2010/main" val="3039899432"/>
              </p:ext>
            </p:extLst>
          </p:nvPr>
        </p:nvGraphicFramePr>
        <p:xfrm>
          <a:off x="770857" y="1942361"/>
          <a:ext cx="7744492" cy="3004393"/>
        </p:xfrm>
        <a:graphic>
          <a:graphicData uri="http://schemas.openxmlformats.org/drawingml/2006/table">
            <a:tbl>
              <a:tblPr firstRow="1" bandRow="1">
                <a:tableStyleId>{5C22544A-7EE6-4342-B048-85BDC9FD1C3A}</a:tableStyleId>
              </a:tblPr>
              <a:tblGrid>
                <a:gridCol w="2581497">
                  <a:extLst>
                    <a:ext uri="{9D8B030D-6E8A-4147-A177-3AD203B41FA5}">
                      <a16:colId xmlns:a16="http://schemas.microsoft.com/office/drawing/2014/main" xmlns="" val="3376206670"/>
                    </a:ext>
                  </a:extLst>
                </a:gridCol>
                <a:gridCol w="1480300">
                  <a:extLst>
                    <a:ext uri="{9D8B030D-6E8A-4147-A177-3AD203B41FA5}">
                      <a16:colId xmlns:a16="http://schemas.microsoft.com/office/drawing/2014/main" xmlns="" val="2935678579"/>
                    </a:ext>
                  </a:extLst>
                </a:gridCol>
                <a:gridCol w="3682695">
                  <a:extLst>
                    <a:ext uri="{9D8B030D-6E8A-4147-A177-3AD203B41FA5}">
                      <a16:colId xmlns:a16="http://schemas.microsoft.com/office/drawing/2014/main" xmlns="" val="163170422"/>
                    </a:ext>
                  </a:extLst>
                </a:gridCol>
              </a:tblGrid>
              <a:tr h="3004393">
                <a:tc>
                  <a:txBody>
                    <a:bodyPr/>
                    <a:lstStyle/>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Option 1: </a:t>
                      </a:r>
                    </a:p>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Full Privatization</a:t>
                      </a:r>
                      <a:endParaRPr lang="en-US" sz="4000" b="0" dirty="0">
                        <a:solidFill>
                          <a:srgbClr val="00549E"/>
                        </a:solidFill>
                        <a:effectLst/>
                        <a:latin typeface="Rockwell" panose="02060603020205020403" pitchFamily="18"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400" b="0" dirty="0">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6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Cost-benefit analysis revealed that, even after significant staff reduction, when all transition costs, contract monitoring costs, and provider margins are considered, this option proves to be more expensive to the state over a likely 5-year contract period. The additional staff reductions needed for budget neutrality would likely diminish the quality of service delivery</a:t>
                      </a:r>
                      <a:r>
                        <a:rPr lang="en-US" sz="10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4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806139067"/>
                  </a:ext>
                </a:extLst>
              </a:tr>
            </a:tbl>
          </a:graphicData>
        </a:graphic>
      </p:graphicFrame>
      <p:pic>
        <p:nvPicPr>
          <p:cNvPr id="9" name="Picture 8"/>
          <p:cNvPicPr>
            <a:picLocks noChangeAspect="1"/>
          </p:cNvPicPr>
          <p:nvPr/>
        </p:nvPicPr>
        <p:blipFill>
          <a:blip r:embed="rId2"/>
          <a:stretch>
            <a:fillRect/>
          </a:stretch>
        </p:blipFill>
        <p:spPr>
          <a:xfrm>
            <a:off x="3419313" y="2747670"/>
            <a:ext cx="1152687" cy="1393773"/>
          </a:xfrm>
          <a:prstGeom prst="rect">
            <a:avLst/>
          </a:prstGeom>
        </p:spPr>
      </p:pic>
    </p:spTree>
    <p:extLst>
      <p:ext uri="{BB962C8B-B14F-4D97-AF65-F5344CB8AC3E}">
        <p14:creationId xmlns:p14="http://schemas.microsoft.com/office/powerpoint/2010/main" val="240640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14</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Benefits and Drawbacks: State Management</a:t>
            </a:r>
          </a:p>
        </p:txBody>
      </p:sp>
      <p:sp>
        <p:nvSpPr>
          <p:cNvPr id="7" name="Content Placeholder 2"/>
          <p:cNvSpPr>
            <a:spLocks noGrp="1"/>
          </p:cNvSpPr>
          <p:nvPr>
            <p:ph idx="1"/>
          </p:nvPr>
        </p:nvSpPr>
        <p:spPr>
          <a:xfrm>
            <a:off x="628649" y="1443737"/>
            <a:ext cx="7886700" cy="4486709"/>
          </a:xfrm>
        </p:spPr>
        <p:txBody>
          <a:bodyPr>
            <a:normAutofit/>
          </a:bodyPr>
          <a:lstStyle/>
          <a:p>
            <a:pPr marL="0" indent="0">
              <a:buNone/>
            </a:pPr>
            <a:r>
              <a:rPr lang="en-US" sz="2000" b="1" dirty="0">
                <a:solidFill>
                  <a:schemeClr val="tx1"/>
                </a:solidFill>
              </a:rPr>
              <a:t>The following assumptions influenced the….</a:t>
            </a:r>
          </a:p>
          <a:p>
            <a:pPr marL="0" indent="0">
              <a:buNone/>
            </a:pPr>
            <a:endParaRPr lang="en-US" sz="1400" dirty="0">
              <a:solidFill>
                <a:schemeClr val="tx1"/>
              </a:solidFill>
            </a:endParaRPr>
          </a:p>
          <a:p>
            <a:pPr marL="0" indent="0">
              <a:buNone/>
            </a:pPr>
            <a:endParaRPr lang="en-US"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67143781"/>
              </p:ext>
            </p:extLst>
          </p:nvPr>
        </p:nvGraphicFramePr>
        <p:xfrm>
          <a:off x="628648" y="1220134"/>
          <a:ext cx="7886701" cy="5126690"/>
        </p:xfrm>
        <a:graphic>
          <a:graphicData uri="http://schemas.openxmlformats.org/drawingml/2006/table">
            <a:tbl>
              <a:tblPr firstRow="1" firstCol="1" bandRow="1"/>
              <a:tblGrid>
                <a:gridCol w="4168204">
                  <a:extLst>
                    <a:ext uri="{9D8B030D-6E8A-4147-A177-3AD203B41FA5}">
                      <a16:colId xmlns:a16="http://schemas.microsoft.com/office/drawing/2014/main" xmlns="" val="20000"/>
                    </a:ext>
                  </a:extLst>
                </a:gridCol>
                <a:gridCol w="3718497">
                  <a:extLst>
                    <a:ext uri="{9D8B030D-6E8A-4147-A177-3AD203B41FA5}">
                      <a16:colId xmlns:a16="http://schemas.microsoft.com/office/drawing/2014/main" xmlns="" val="20001"/>
                    </a:ext>
                  </a:extLst>
                </a:gridCol>
              </a:tblGrid>
              <a:tr h="820750">
                <a:tc gridSpan="2">
                  <a:txBody>
                    <a:bodyPr/>
                    <a:lstStyle/>
                    <a:p>
                      <a:pPr marL="0" marR="0" algn="ctr">
                        <a:lnSpc>
                          <a:spcPct val="107000"/>
                        </a:lnSpc>
                        <a:spcBef>
                          <a:spcPts val="0"/>
                        </a:spcBef>
                        <a:spcAft>
                          <a:spcPts val="800"/>
                        </a:spcAft>
                      </a:pPr>
                      <a:r>
                        <a:rPr lang="en-US" sz="2400" dirty="0">
                          <a:solidFill>
                            <a:srgbClr val="FFC000"/>
                          </a:solidFill>
                          <a:effectLst/>
                          <a:latin typeface="Rockwell" panose="02060603020205020403" pitchFamily="18" charset="0"/>
                          <a:ea typeface="Times New Roman" panose="02020603050405020304" pitchFamily="18" charset="0"/>
                          <a:cs typeface="Arial" panose="020B0604020202020204" pitchFamily="34" charset="0"/>
                        </a:rPr>
                        <a:t>Option 3</a:t>
                      </a:r>
                      <a:r>
                        <a:rPr lang="en-US" sz="2400" dirty="0">
                          <a:solidFill>
                            <a:srgbClr val="FFFFFF"/>
                          </a:solidFill>
                          <a:effectLst/>
                          <a:latin typeface="Rockwell" panose="02060603020205020403" pitchFamily="18" charset="0"/>
                          <a:ea typeface="Times New Roman" panose="02020603050405020304" pitchFamily="18" charset="0"/>
                          <a:cs typeface="Arial" panose="020B0604020202020204" pitchFamily="34" charset="0"/>
                        </a:rPr>
                        <a:t>: State Management with New Efficiencies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10000"/>
                  </a:ext>
                </a:extLst>
              </a:tr>
              <a:tr h="241377">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Benefits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Drawbacks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xmlns="" val="10001"/>
                  </a:ext>
                </a:extLst>
              </a:tr>
              <a:tr h="3172862">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Opportunity for DBH to implement efficiencies that will improve service delivery while containing costs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The State would retain full control of its only acute inpatient psychiatric hospital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No new additional costs related to procurement, contract administration, legal and margin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Cost-effective under the Recommended Staffing Scenarios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Low termination liability costs (only applicable under Recommended Staffing Scenario)</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Highest overall savings to the State under this option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Higher staffing expenditures related to public employees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More administrative burden associated with implementing changes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Contingent on DBH and API management successfully implementing changes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Potential pushback from labor unions when implementing changes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98620">
                <a:tc gridSpan="2">
                  <a:txBody>
                    <a:bodyPr/>
                    <a:lstStyle/>
                    <a:p>
                      <a:pPr marL="0" marR="0">
                        <a:lnSpc>
                          <a:spcPct val="107000"/>
                        </a:lnSpc>
                        <a:spcBef>
                          <a:spcPts val="600"/>
                        </a:spcBef>
                        <a:spcAft>
                          <a:spcPts val="800"/>
                        </a:spcAft>
                      </a:pPr>
                      <a:r>
                        <a:rPr lang="en-US" sz="5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0070C0"/>
                    </a:solidFill>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743968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15</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Recommendations: State Management with New Efficiencies</a:t>
            </a:r>
          </a:p>
        </p:txBody>
      </p:sp>
      <p:sp>
        <p:nvSpPr>
          <p:cNvPr id="7" name="Content Placeholder 2"/>
          <p:cNvSpPr>
            <a:spLocks noGrp="1"/>
          </p:cNvSpPr>
          <p:nvPr>
            <p:ph idx="1"/>
          </p:nvPr>
        </p:nvSpPr>
        <p:spPr>
          <a:xfrm>
            <a:off x="628650" y="1590524"/>
            <a:ext cx="7886700" cy="4486709"/>
          </a:xfrm>
        </p:spPr>
        <p:txBody>
          <a:bodyPr>
            <a:normAutofit/>
          </a:bodyPr>
          <a:lstStyle/>
          <a:p>
            <a:endParaRPr lang="en-US" sz="1800" b="1" dirty="0">
              <a:solidFill>
                <a:schemeClr val="tx1"/>
              </a:solidFill>
            </a:endParaRPr>
          </a:p>
          <a:p>
            <a:pPr marL="0" indent="0">
              <a:buNone/>
            </a:pPr>
            <a:endParaRPr lang="en-US" sz="1400" dirty="0">
              <a:solidFill>
                <a:schemeClr val="tx1"/>
              </a:solidFill>
            </a:endParaRPr>
          </a:p>
          <a:p>
            <a:pPr marL="0" indent="0">
              <a:buNone/>
            </a:pPr>
            <a:endParaRPr lang="en-US"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89756453"/>
              </p:ext>
            </p:extLst>
          </p:nvPr>
        </p:nvGraphicFramePr>
        <p:xfrm>
          <a:off x="770860" y="2495594"/>
          <a:ext cx="7602279" cy="2257160"/>
        </p:xfrm>
        <a:graphic>
          <a:graphicData uri="http://schemas.openxmlformats.org/drawingml/2006/table">
            <a:tbl>
              <a:tblPr firstRow="1" bandRow="1">
                <a:tableStyleId>{5C22544A-7EE6-4342-B048-85BDC9FD1C3A}</a:tableStyleId>
              </a:tblPr>
              <a:tblGrid>
                <a:gridCol w="2745408">
                  <a:extLst>
                    <a:ext uri="{9D8B030D-6E8A-4147-A177-3AD203B41FA5}">
                      <a16:colId xmlns:a16="http://schemas.microsoft.com/office/drawing/2014/main" xmlns="" val="3376206670"/>
                    </a:ext>
                  </a:extLst>
                </a:gridCol>
                <a:gridCol w="1241802">
                  <a:extLst>
                    <a:ext uri="{9D8B030D-6E8A-4147-A177-3AD203B41FA5}">
                      <a16:colId xmlns:a16="http://schemas.microsoft.com/office/drawing/2014/main" xmlns="" val="2935678579"/>
                    </a:ext>
                  </a:extLst>
                </a:gridCol>
                <a:gridCol w="3615069">
                  <a:extLst>
                    <a:ext uri="{9D8B030D-6E8A-4147-A177-3AD203B41FA5}">
                      <a16:colId xmlns:a16="http://schemas.microsoft.com/office/drawing/2014/main" xmlns="" val="163170422"/>
                    </a:ext>
                  </a:extLst>
                </a:gridCol>
              </a:tblGrid>
              <a:tr h="2257160">
                <a:tc>
                  <a:txBody>
                    <a:bodyPr/>
                    <a:lstStyle/>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Option 3:</a:t>
                      </a:r>
                    </a:p>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State Management with New</a:t>
                      </a:r>
                      <a:r>
                        <a:rPr lang="en-US" sz="2400" b="0" baseline="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 Efficiencies</a:t>
                      </a:r>
                      <a:endParaRPr lang="en-US" sz="4000" b="0" dirty="0">
                        <a:solidFill>
                          <a:srgbClr val="00549E"/>
                        </a:solidFill>
                        <a:effectLst/>
                        <a:latin typeface="Rockwell" panose="02060603020205020403" pitchFamily="18"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400" b="0" dirty="0">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6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Cost-benefit analysis showed that implementing greater efficiencies in administrative functions and nursing staffing patterns could deliver the greatest amount of cost savings of all the options.</a:t>
                      </a:r>
                      <a:endParaRPr lang="en-US" sz="28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806139067"/>
                  </a:ext>
                </a:extLst>
              </a:tr>
            </a:tbl>
          </a:graphicData>
        </a:graphic>
      </p:graphicFrame>
      <p:pic>
        <p:nvPicPr>
          <p:cNvPr id="9" name="Picture 8"/>
          <p:cNvPicPr>
            <a:picLocks noChangeAspect="1"/>
          </p:cNvPicPr>
          <p:nvPr/>
        </p:nvPicPr>
        <p:blipFill>
          <a:blip r:embed="rId2"/>
          <a:stretch>
            <a:fillRect/>
          </a:stretch>
        </p:blipFill>
        <p:spPr>
          <a:xfrm>
            <a:off x="3523060" y="2860779"/>
            <a:ext cx="1171180" cy="1418442"/>
          </a:xfrm>
          <a:prstGeom prst="rect">
            <a:avLst/>
          </a:prstGeom>
        </p:spPr>
      </p:pic>
    </p:spTree>
    <p:extLst>
      <p:ext uri="{BB962C8B-B14F-4D97-AF65-F5344CB8AC3E}">
        <p14:creationId xmlns:p14="http://schemas.microsoft.com/office/powerpoint/2010/main" val="367664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16</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Benefits and Drawbacks: Communication Center Outsourcing</a:t>
            </a:r>
          </a:p>
        </p:txBody>
      </p:sp>
      <p:graphicFrame>
        <p:nvGraphicFramePr>
          <p:cNvPr id="2" name="Table 1"/>
          <p:cNvGraphicFramePr>
            <a:graphicFrameLocks noGrp="1"/>
          </p:cNvGraphicFramePr>
          <p:nvPr>
            <p:extLst>
              <p:ext uri="{D42A27DB-BD31-4B8C-83A1-F6EECF244321}">
                <p14:modId xmlns:p14="http://schemas.microsoft.com/office/powerpoint/2010/main" val="1174261366"/>
              </p:ext>
            </p:extLst>
          </p:nvPr>
        </p:nvGraphicFramePr>
        <p:xfrm>
          <a:off x="628650" y="1739206"/>
          <a:ext cx="7886701" cy="3972046"/>
        </p:xfrm>
        <a:graphic>
          <a:graphicData uri="http://schemas.openxmlformats.org/drawingml/2006/table">
            <a:tbl>
              <a:tblPr firstRow="1" firstCol="1" bandRow="1"/>
              <a:tblGrid>
                <a:gridCol w="3973330">
                  <a:extLst>
                    <a:ext uri="{9D8B030D-6E8A-4147-A177-3AD203B41FA5}">
                      <a16:colId xmlns:a16="http://schemas.microsoft.com/office/drawing/2014/main" xmlns="" val="20000"/>
                    </a:ext>
                  </a:extLst>
                </a:gridCol>
                <a:gridCol w="3913371">
                  <a:extLst>
                    <a:ext uri="{9D8B030D-6E8A-4147-A177-3AD203B41FA5}">
                      <a16:colId xmlns:a16="http://schemas.microsoft.com/office/drawing/2014/main" xmlns="" val="20001"/>
                    </a:ext>
                  </a:extLst>
                </a:gridCol>
              </a:tblGrid>
              <a:tr h="483044">
                <a:tc gridSpan="2">
                  <a:txBody>
                    <a:bodyPr/>
                    <a:lstStyle/>
                    <a:p>
                      <a:pPr marL="0" marR="0" algn="ctr">
                        <a:lnSpc>
                          <a:spcPct val="107000"/>
                        </a:lnSpc>
                        <a:spcBef>
                          <a:spcPts val="0"/>
                        </a:spcBef>
                        <a:spcAft>
                          <a:spcPts val="800"/>
                        </a:spcAft>
                      </a:pPr>
                      <a:r>
                        <a:rPr lang="en-US" sz="2400" dirty="0">
                          <a:solidFill>
                            <a:srgbClr val="FFC000"/>
                          </a:solidFill>
                          <a:effectLst/>
                          <a:latin typeface="Rockwell" panose="02060603020205020403" pitchFamily="18" charset="0"/>
                          <a:ea typeface="Times New Roman" panose="02020603050405020304" pitchFamily="18" charset="0"/>
                          <a:cs typeface="Arial" panose="020B0604020202020204" pitchFamily="34" charset="0"/>
                        </a:rPr>
                        <a:t>Option 4a: </a:t>
                      </a:r>
                      <a:r>
                        <a:rPr lang="en-US" sz="2400" dirty="0">
                          <a:solidFill>
                            <a:srgbClr val="FFFFFF"/>
                          </a:solidFill>
                          <a:effectLst/>
                          <a:latin typeface="Rockwell" panose="02060603020205020403" pitchFamily="18" charset="0"/>
                          <a:ea typeface="Times New Roman" panose="02020603050405020304" pitchFamily="18" charset="0"/>
                          <a:cs typeface="Arial" panose="020B0604020202020204" pitchFamily="34" charset="0"/>
                        </a:rPr>
                        <a:t>Communication Center Outsourcing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10000"/>
                  </a:ext>
                </a:extLst>
              </a:tr>
              <a:tr h="375700">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Benefits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Drawbacks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xmlns="" val="10001"/>
                  </a:ext>
                </a:extLst>
              </a:tr>
              <a:tr h="2959802">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Lower staffing expenditures due to the shift to a private workforce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 private contractor would require fewer FTEs to provide around-the-clock coverage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No negative impact to service delivery or quality of care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No additional contract administration costs, could be provided in-house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Availability of qualified contractors in Alaska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Some additional costs related to contracting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153500">
                <a:tc gridSpan="2">
                  <a:txBody>
                    <a:bodyPr/>
                    <a:lstStyle/>
                    <a:p>
                      <a:pPr marL="0" marR="0">
                        <a:lnSpc>
                          <a:spcPct val="107000"/>
                        </a:lnSpc>
                        <a:spcBef>
                          <a:spcPts val="600"/>
                        </a:spcBef>
                        <a:spcAft>
                          <a:spcPts val="800"/>
                        </a:spcAft>
                      </a:pPr>
                      <a:r>
                        <a:rPr lang="en-US" sz="5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0070C0"/>
                    </a:solidFill>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32771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17</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Recommendations: Communication Center Outsourcing</a:t>
            </a:r>
          </a:p>
        </p:txBody>
      </p:sp>
      <p:graphicFrame>
        <p:nvGraphicFramePr>
          <p:cNvPr id="8" name="Table 7"/>
          <p:cNvGraphicFramePr>
            <a:graphicFrameLocks noGrp="1"/>
          </p:cNvGraphicFramePr>
          <p:nvPr>
            <p:extLst>
              <p:ext uri="{D42A27DB-BD31-4B8C-83A1-F6EECF244321}">
                <p14:modId xmlns:p14="http://schemas.microsoft.com/office/powerpoint/2010/main" val="2399953817"/>
              </p:ext>
            </p:extLst>
          </p:nvPr>
        </p:nvGraphicFramePr>
        <p:xfrm>
          <a:off x="765542" y="2275317"/>
          <a:ext cx="7602279" cy="2418004"/>
        </p:xfrm>
        <a:graphic>
          <a:graphicData uri="http://schemas.openxmlformats.org/drawingml/2006/table">
            <a:tbl>
              <a:tblPr firstRow="1" bandRow="1">
                <a:tableStyleId>{5C22544A-7EE6-4342-B048-85BDC9FD1C3A}</a:tableStyleId>
              </a:tblPr>
              <a:tblGrid>
                <a:gridCol w="2534093">
                  <a:extLst>
                    <a:ext uri="{9D8B030D-6E8A-4147-A177-3AD203B41FA5}">
                      <a16:colId xmlns:a16="http://schemas.microsoft.com/office/drawing/2014/main" xmlns="" val="3376206670"/>
                    </a:ext>
                  </a:extLst>
                </a:gridCol>
                <a:gridCol w="1453117">
                  <a:extLst>
                    <a:ext uri="{9D8B030D-6E8A-4147-A177-3AD203B41FA5}">
                      <a16:colId xmlns:a16="http://schemas.microsoft.com/office/drawing/2014/main" xmlns="" val="2935678579"/>
                    </a:ext>
                  </a:extLst>
                </a:gridCol>
                <a:gridCol w="3615069">
                  <a:extLst>
                    <a:ext uri="{9D8B030D-6E8A-4147-A177-3AD203B41FA5}">
                      <a16:colId xmlns:a16="http://schemas.microsoft.com/office/drawing/2014/main" xmlns="" val="163170422"/>
                    </a:ext>
                  </a:extLst>
                </a:gridCol>
              </a:tblGrid>
              <a:tr h="2418004">
                <a:tc>
                  <a:txBody>
                    <a:bodyPr/>
                    <a:lstStyle/>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Option 4a:</a:t>
                      </a:r>
                    </a:p>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Communication Center Outsourcing</a:t>
                      </a:r>
                      <a:endParaRPr lang="en-US" sz="4000" b="0" dirty="0">
                        <a:solidFill>
                          <a:srgbClr val="00549E"/>
                        </a:solidFill>
                        <a:effectLst/>
                        <a:latin typeface="Rockwell" panose="02060603020205020403" pitchFamily="18"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400" b="0" dirty="0">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6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While this option involves relatively few hospital personnel, expected changes to compensation and the need for fewer staff under a private contractor would yield the highest percentage of savings for any of the options. These services could also be supplied by a viable marketplace of competing vendors.</a:t>
                      </a:r>
                      <a:endParaRPr lang="en-US" sz="28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806139067"/>
                  </a:ext>
                </a:extLst>
              </a:tr>
            </a:tbl>
          </a:graphicData>
        </a:graphic>
      </p:graphicFrame>
      <p:pic>
        <p:nvPicPr>
          <p:cNvPr id="9" name="Picture 8"/>
          <p:cNvPicPr>
            <a:picLocks noChangeAspect="1"/>
          </p:cNvPicPr>
          <p:nvPr/>
        </p:nvPicPr>
        <p:blipFill>
          <a:blip r:embed="rId2"/>
          <a:stretch>
            <a:fillRect/>
          </a:stretch>
        </p:blipFill>
        <p:spPr>
          <a:xfrm>
            <a:off x="3395501" y="2775098"/>
            <a:ext cx="1171180" cy="1418442"/>
          </a:xfrm>
          <a:prstGeom prst="rect">
            <a:avLst/>
          </a:prstGeom>
        </p:spPr>
      </p:pic>
    </p:spTree>
    <p:extLst>
      <p:ext uri="{BB962C8B-B14F-4D97-AF65-F5344CB8AC3E}">
        <p14:creationId xmlns:p14="http://schemas.microsoft.com/office/powerpoint/2010/main" val="30894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18</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Benefits and Drawbacks: Facility and Material Management Outsourcing</a:t>
            </a:r>
          </a:p>
        </p:txBody>
      </p:sp>
      <p:graphicFrame>
        <p:nvGraphicFramePr>
          <p:cNvPr id="2" name="Table 1"/>
          <p:cNvGraphicFramePr>
            <a:graphicFrameLocks noGrp="1"/>
          </p:cNvGraphicFramePr>
          <p:nvPr>
            <p:extLst>
              <p:ext uri="{D42A27DB-BD31-4B8C-83A1-F6EECF244321}">
                <p14:modId xmlns:p14="http://schemas.microsoft.com/office/powerpoint/2010/main" val="308962872"/>
              </p:ext>
            </p:extLst>
          </p:nvPr>
        </p:nvGraphicFramePr>
        <p:xfrm>
          <a:off x="628650" y="1779009"/>
          <a:ext cx="7886701" cy="3662421"/>
        </p:xfrm>
        <a:graphic>
          <a:graphicData uri="http://schemas.openxmlformats.org/drawingml/2006/table">
            <a:tbl>
              <a:tblPr firstRow="1" firstCol="1" bandRow="1"/>
              <a:tblGrid>
                <a:gridCol w="3928360">
                  <a:extLst>
                    <a:ext uri="{9D8B030D-6E8A-4147-A177-3AD203B41FA5}">
                      <a16:colId xmlns:a16="http://schemas.microsoft.com/office/drawing/2014/main" xmlns="" val="20000"/>
                    </a:ext>
                  </a:extLst>
                </a:gridCol>
                <a:gridCol w="3958341">
                  <a:extLst>
                    <a:ext uri="{9D8B030D-6E8A-4147-A177-3AD203B41FA5}">
                      <a16:colId xmlns:a16="http://schemas.microsoft.com/office/drawing/2014/main" xmlns="" val="20001"/>
                    </a:ext>
                  </a:extLst>
                </a:gridCol>
              </a:tblGrid>
              <a:tr h="794873">
                <a:tc gridSpan="2">
                  <a:txBody>
                    <a:bodyPr/>
                    <a:lstStyle/>
                    <a:p>
                      <a:pPr marL="0" marR="0" algn="ctr">
                        <a:lnSpc>
                          <a:spcPct val="107000"/>
                        </a:lnSpc>
                        <a:spcBef>
                          <a:spcPts val="0"/>
                        </a:spcBef>
                        <a:spcAft>
                          <a:spcPts val="800"/>
                        </a:spcAft>
                      </a:pPr>
                      <a:r>
                        <a:rPr lang="en-US" sz="2400" dirty="0">
                          <a:solidFill>
                            <a:srgbClr val="FFC000"/>
                          </a:solidFill>
                          <a:effectLst/>
                          <a:latin typeface="Rockwell" panose="02060603020205020403" pitchFamily="18" charset="0"/>
                          <a:ea typeface="Times New Roman" panose="02020603050405020304" pitchFamily="18" charset="0"/>
                          <a:cs typeface="Arial" panose="020B0604020202020204" pitchFamily="34" charset="0"/>
                        </a:rPr>
                        <a:t>Option 4b: </a:t>
                      </a:r>
                      <a:r>
                        <a:rPr lang="en-US" sz="2400" dirty="0">
                          <a:solidFill>
                            <a:srgbClr val="FFFFFF"/>
                          </a:solidFill>
                          <a:effectLst/>
                          <a:latin typeface="Rockwell" panose="02060603020205020403" pitchFamily="18" charset="0"/>
                          <a:ea typeface="Times New Roman" panose="02020603050405020304" pitchFamily="18" charset="0"/>
                          <a:cs typeface="Arial" panose="020B0604020202020204" pitchFamily="34" charset="0"/>
                        </a:rPr>
                        <a:t>Facility and Material Management Outsourcing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10000"/>
                  </a:ext>
                </a:extLst>
              </a:tr>
              <a:tr h="343501">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Benefits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Drawbacks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xmlns="" val="10001"/>
                  </a:ext>
                </a:extLst>
              </a:tr>
              <a:tr h="2404503">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Lower staffing expenditures due to the shift to a private workforce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No negative impact to service delivery or quality of care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No additional contract administration costs, could be provided in-house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Availability of qualified contractors in Alaska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Some additional costs related to contracting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119544">
                <a:tc gridSpan="2">
                  <a:txBody>
                    <a:bodyPr/>
                    <a:lstStyle/>
                    <a:p>
                      <a:pPr marL="0" marR="0">
                        <a:lnSpc>
                          <a:spcPct val="107000"/>
                        </a:lnSpc>
                        <a:spcBef>
                          <a:spcPts val="600"/>
                        </a:spcBef>
                        <a:spcAft>
                          <a:spcPts val="800"/>
                        </a:spcAft>
                      </a:pPr>
                      <a:r>
                        <a:rPr lang="en-US" sz="5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0070C0"/>
                    </a:solidFill>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71789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19</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Recommendations: Facility and Material Management Outsourcing</a:t>
            </a:r>
          </a:p>
        </p:txBody>
      </p:sp>
      <p:sp>
        <p:nvSpPr>
          <p:cNvPr id="7" name="Content Placeholder 2"/>
          <p:cNvSpPr>
            <a:spLocks noGrp="1"/>
          </p:cNvSpPr>
          <p:nvPr>
            <p:ph idx="1"/>
          </p:nvPr>
        </p:nvSpPr>
        <p:spPr>
          <a:xfrm>
            <a:off x="628649" y="1590524"/>
            <a:ext cx="7886700" cy="4486709"/>
          </a:xfrm>
        </p:spPr>
        <p:txBody>
          <a:bodyPr>
            <a:normAutofit/>
          </a:bodyPr>
          <a:lstStyle/>
          <a:p>
            <a:pPr marL="0" indent="0">
              <a:buNone/>
            </a:pPr>
            <a:endParaRPr lang="en-US" sz="1400" dirty="0">
              <a:solidFill>
                <a:schemeClr val="tx1"/>
              </a:solidFill>
            </a:endParaRPr>
          </a:p>
          <a:p>
            <a:pPr marL="0" indent="0">
              <a:buNone/>
            </a:pPr>
            <a:endParaRPr lang="en-US"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21741675"/>
              </p:ext>
            </p:extLst>
          </p:nvPr>
        </p:nvGraphicFramePr>
        <p:xfrm>
          <a:off x="765542" y="2622817"/>
          <a:ext cx="7602279" cy="2038442"/>
        </p:xfrm>
        <a:graphic>
          <a:graphicData uri="http://schemas.openxmlformats.org/drawingml/2006/table">
            <a:tbl>
              <a:tblPr firstRow="1" bandRow="1">
                <a:tableStyleId>{5C22544A-7EE6-4342-B048-85BDC9FD1C3A}</a:tableStyleId>
              </a:tblPr>
              <a:tblGrid>
                <a:gridCol w="2534093">
                  <a:extLst>
                    <a:ext uri="{9D8B030D-6E8A-4147-A177-3AD203B41FA5}">
                      <a16:colId xmlns:a16="http://schemas.microsoft.com/office/drawing/2014/main" xmlns="" val="3376206670"/>
                    </a:ext>
                  </a:extLst>
                </a:gridCol>
                <a:gridCol w="1453117">
                  <a:extLst>
                    <a:ext uri="{9D8B030D-6E8A-4147-A177-3AD203B41FA5}">
                      <a16:colId xmlns:a16="http://schemas.microsoft.com/office/drawing/2014/main" xmlns="" val="2935678579"/>
                    </a:ext>
                  </a:extLst>
                </a:gridCol>
                <a:gridCol w="3615069">
                  <a:extLst>
                    <a:ext uri="{9D8B030D-6E8A-4147-A177-3AD203B41FA5}">
                      <a16:colId xmlns:a16="http://schemas.microsoft.com/office/drawing/2014/main" xmlns="" val="163170422"/>
                    </a:ext>
                  </a:extLst>
                </a:gridCol>
              </a:tblGrid>
              <a:tr h="2038442">
                <a:tc>
                  <a:txBody>
                    <a:bodyPr/>
                    <a:lstStyle/>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Option 4b:</a:t>
                      </a:r>
                    </a:p>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Facility and Material Management Outsourcing</a:t>
                      </a:r>
                      <a:endParaRPr lang="en-US" sz="4000" b="0" dirty="0">
                        <a:solidFill>
                          <a:srgbClr val="00549E"/>
                        </a:solidFill>
                        <a:effectLst/>
                        <a:latin typeface="Rockwell" panose="02060603020205020403" pitchFamily="18"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400" b="0" dirty="0">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6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This option involves roughly a tenth of hospital personnel and appears to deliver only modest cost savings. However, like security services, these maintenance and environmental services can be readily procured from a viable marketplace of vendors.</a:t>
                      </a:r>
                      <a:endParaRPr lang="en-US" sz="28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806139067"/>
                  </a:ext>
                </a:extLst>
              </a:tr>
            </a:tbl>
          </a:graphicData>
        </a:graphic>
      </p:graphicFrame>
      <p:pic>
        <p:nvPicPr>
          <p:cNvPr id="9" name="Picture 8"/>
          <p:cNvPicPr>
            <a:picLocks noChangeAspect="1"/>
          </p:cNvPicPr>
          <p:nvPr/>
        </p:nvPicPr>
        <p:blipFill>
          <a:blip r:embed="rId2"/>
          <a:stretch>
            <a:fillRect/>
          </a:stretch>
        </p:blipFill>
        <p:spPr>
          <a:xfrm>
            <a:off x="3309238" y="2932817"/>
            <a:ext cx="1171180" cy="1418442"/>
          </a:xfrm>
          <a:prstGeom prst="rect">
            <a:avLst/>
          </a:prstGeom>
        </p:spPr>
      </p:pic>
    </p:spTree>
    <p:extLst>
      <p:ext uri="{BB962C8B-B14F-4D97-AF65-F5344CB8AC3E}">
        <p14:creationId xmlns:p14="http://schemas.microsoft.com/office/powerpoint/2010/main" val="234123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p:txBody>
      </p:sp>
      <p:sp>
        <p:nvSpPr>
          <p:cNvPr id="5" name="Slide Number Placeholder 4"/>
          <p:cNvSpPr>
            <a:spLocks noGrp="1"/>
          </p:cNvSpPr>
          <p:nvPr>
            <p:ph type="sldNum" sz="quarter" idx="12"/>
          </p:nvPr>
        </p:nvSpPr>
        <p:spPr/>
        <p:txBody>
          <a:bodyPr/>
          <a:lstStyle/>
          <a:p>
            <a:fld id="{F7C12BC4-994B-473A-871F-46235A85AC2B}" type="slidenum">
              <a:rPr lang="en-US" smtClean="0"/>
              <a:pPr/>
              <a:t>2</a:t>
            </a:fld>
            <a:endParaRPr lang="en-US" dirty="0"/>
          </a:p>
        </p:txBody>
      </p:sp>
      <p:sp>
        <p:nvSpPr>
          <p:cNvPr id="6" name="Title 1"/>
          <p:cNvSpPr>
            <a:spLocks noGrp="1"/>
          </p:cNvSpPr>
          <p:nvPr>
            <p:ph type="title"/>
          </p:nvPr>
        </p:nvSpPr>
        <p:spPr>
          <a:xfrm>
            <a:off x="628649" y="711534"/>
            <a:ext cx="4544483" cy="905069"/>
          </a:xfrm>
        </p:spPr>
        <p:txBody>
          <a:bodyPr anchor="t" anchorCtr="0"/>
          <a:lstStyle/>
          <a:p>
            <a:r>
              <a:rPr lang="en-US" dirty="0"/>
              <a:t>Contents</a:t>
            </a:r>
          </a:p>
        </p:txBody>
      </p:sp>
      <p:sp>
        <p:nvSpPr>
          <p:cNvPr id="7" name="Content Placeholder 2"/>
          <p:cNvSpPr>
            <a:spLocks noGrp="1"/>
          </p:cNvSpPr>
          <p:nvPr>
            <p:ph idx="1"/>
          </p:nvPr>
        </p:nvSpPr>
        <p:spPr>
          <a:xfrm>
            <a:off x="536903" y="1783079"/>
            <a:ext cx="4544483" cy="4702387"/>
          </a:xfrm>
        </p:spPr>
        <p:txBody>
          <a:bodyPr>
            <a:normAutofit/>
          </a:bodyPr>
          <a:lstStyle/>
          <a:p>
            <a:pPr>
              <a:buClr>
                <a:srgbClr val="FDBB30"/>
              </a:buClr>
              <a:buSzPct val="150000"/>
              <a:buFont typeface="Wingdings" panose="05000000000000000000" pitchFamily="2" charset="2"/>
              <a:buChar char="ü"/>
            </a:pPr>
            <a:r>
              <a:rPr lang="en-US" sz="2000" dirty="0">
                <a:solidFill>
                  <a:schemeClr val="tx1"/>
                </a:solidFill>
              </a:rPr>
              <a:t>Study Overview</a:t>
            </a:r>
          </a:p>
          <a:p>
            <a:pPr>
              <a:buClr>
                <a:srgbClr val="FDBB30"/>
              </a:buClr>
              <a:buSzPct val="150000"/>
              <a:buFont typeface="Wingdings" panose="05000000000000000000" pitchFamily="2" charset="2"/>
              <a:buChar char="ü"/>
            </a:pPr>
            <a:r>
              <a:rPr lang="en-US" sz="2000" dirty="0">
                <a:solidFill>
                  <a:schemeClr val="tx1"/>
                </a:solidFill>
              </a:rPr>
              <a:t>Findings and Recommendations</a:t>
            </a:r>
          </a:p>
          <a:p>
            <a:pPr>
              <a:buClr>
                <a:srgbClr val="FDBB30"/>
              </a:buClr>
              <a:buSzPct val="150000"/>
              <a:buFont typeface="Wingdings" panose="05000000000000000000" pitchFamily="2" charset="2"/>
              <a:buChar char="ü"/>
            </a:pPr>
            <a:r>
              <a:rPr lang="en-US" sz="2000" dirty="0">
                <a:solidFill>
                  <a:schemeClr val="tx1"/>
                </a:solidFill>
              </a:rPr>
              <a:t>Questions</a:t>
            </a:r>
          </a:p>
          <a:p>
            <a:pPr>
              <a:buClr>
                <a:srgbClr val="A2958A"/>
              </a:buClr>
              <a:buSzPct val="150000"/>
              <a:buFont typeface="Wingdings" panose="05000000000000000000" pitchFamily="2" charset="2"/>
              <a:buChar char="ü"/>
            </a:pPr>
            <a:endParaRPr lang="en-US" dirty="0">
              <a:solidFill>
                <a:srgbClr val="A2958A"/>
              </a:solidFill>
              <a:latin typeface="Rockwell" panose="02060603020205020403" pitchFamily="18" charset="0"/>
            </a:endParaRPr>
          </a:p>
          <a:p>
            <a:pPr lvl="1"/>
            <a:endParaRPr lang="en-US" dirty="0">
              <a:solidFill>
                <a:srgbClr val="A2958A"/>
              </a:solidFill>
              <a:latin typeface="Rockwell" panose="02060603020205020403"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8417"/>
          <a:stretch/>
        </p:blipFill>
        <p:spPr>
          <a:xfrm>
            <a:off x="5173132" y="-1"/>
            <a:ext cx="3970867" cy="6485467"/>
          </a:xfrm>
          <a:prstGeom prst="rect">
            <a:avLst/>
          </a:prstGeom>
        </p:spPr>
      </p:pic>
    </p:spTree>
    <p:extLst>
      <p:ext uri="{BB962C8B-B14F-4D97-AF65-F5344CB8AC3E}">
        <p14:creationId xmlns:p14="http://schemas.microsoft.com/office/powerpoint/2010/main" val="2378943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20</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Benefits and Drawbacks: Psychiatry and Medical Services Outsourcing</a:t>
            </a:r>
          </a:p>
        </p:txBody>
      </p:sp>
      <p:graphicFrame>
        <p:nvGraphicFramePr>
          <p:cNvPr id="2" name="Table 1"/>
          <p:cNvGraphicFramePr>
            <a:graphicFrameLocks noGrp="1"/>
          </p:cNvGraphicFramePr>
          <p:nvPr>
            <p:extLst>
              <p:ext uri="{D42A27DB-BD31-4B8C-83A1-F6EECF244321}">
                <p14:modId xmlns:p14="http://schemas.microsoft.com/office/powerpoint/2010/main" val="240608814"/>
              </p:ext>
            </p:extLst>
          </p:nvPr>
        </p:nvGraphicFramePr>
        <p:xfrm>
          <a:off x="628650" y="1837047"/>
          <a:ext cx="7886702" cy="3724305"/>
        </p:xfrm>
        <a:graphic>
          <a:graphicData uri="http://schemas.openxmlformats.org/drawingml/2006/table">
            <a:tbl>
              <a:tblPr firstRow="1" firstCol="1" bandRow="1"/>
              <a:tblGrid>
                <a:gridCol w="3943351">
                  <a:extLst>
                    <a:ext uri="{9D8B030D-6E8A-4147-A177-3AD203B41FA5}">
                      <a16:colId xmlns:a16="http://schemas.microsoft.com/office/drawing/2014/main" xmlns="" val="20000"/>
                    </a:ext>
                  </a:extLst>
                </a:gridCol>
                <a:gridCol w="3943351">
                  <a:extLst>
                    <a:ext uri="{9D8B030D-6E8A-4147-A177-3AD203B41FA5}">
                      <a16:colId xmlns:a16="http://schemas.microsoft.com/office/drawing/2014/main" xmlns="" val="20001"/>
                    </a:ext>
                  </a:extLst>
                </a:gridCol>
              </a:tblGrid>
              <a:tr h="901616">
                <a:tc gridSpan="2">
                  <a:txBody>
                    <a:bodyPr/>
                    <a:lstStyle/>
                    <a:p>
                      <a:pPr marL="0" marR="0" algn="ctr">
                        <a:lnSpc>
                          <a:spcPct val="107000"/>
                        </a:lnSpc>
                        <a:spcBef>
                          <a:spcPts val="0"/>
                        </a:spcBef>
                        <a:spcAft>
                          <a:spcPts val="800"/>
                        </a:spcAft>
                      </a:pPr>
                      <a:r>
                        <a:rPr lang="en-US" sz="2400" dirty="0">
                          <a:solidFill>
                            <a:srgbClr val="FFC000"/>
                          </a:solidFill>
                          <a:effectLst/>
                          <a:latin typeface="Rockwell" panose="02060603020205020403" pitchFamily="18" charset="0"/>
                          <a:ea typeface="Times New Roman" panose="02020603050405020304" pitchFamily="18" charset="0"/>
                          <a:cs typeface="Arial" panose="020B0604020202020204" pitchFamily="34" charset="0"/>
                        </a:rPr>
                        <a:t>Option </a:t>
                      </a:r>
                      <a:r>
                        <a:rPr lang="en-US" sz="2400" dirty="0" smtClean="0">
                          <a:solidFill>
                            <a:srgbClr val="FFC000"/>
                          </a:solidFill>
                          <a:effectLst/>
                          <a:latin typeface="Rockwell" panose="02060603020205020403" pitchFamily="18" charset="0"/>
                          <a:ea typeface="Times New Roman" panose="02020603050405020304" pitchFamily="18" charset="0"/>
                          <a:cs typeface="Arial" panose="020B0604020202020204" pitchFamily="34" charset="0"/>
                        </a:rPr>
                        <a:t>4c: </a:t>
                      </a:r>
                      <a:r>
                        <a:rPr lang="en-US" sz="2400" dirty="0">
                          <a:solidFill>
                            <a:srgbClr val="FFFFFF"/>
                          </a:solidFill>
                          <a:effectLst/>
                          <a:latin typeface="Rockwell" panose="02060603020205020403" pitchFamily="18" charset="0"/>
                          <a:ea typeface="Times New Roman" panose="02020603050405020304" pitchFamily="18" charset="0"/>
                          <a:cs typeface="Arial" panose="020B0604020202020204" pitchFamily="34" charset="0"/>
                        </a:rPr>
                        <a:t>Psychiatry and Medical Services Outsourcing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10000"/>
                  </a:ext>
                </a:extLst>
              </a:tr>
              <a:tr h="313584">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Benefits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Drawbacks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xmlns="" val="10001"/>
                  </a:ext>
                </a:extLst>
              </a:tr>
              <a:tr h="2404504">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No reduction in hospital staff for psychiatrists, physicians and mid-level providers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Compensation could potentially increase under a private contractor, improving recruitment and retention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Autonomy of a private contractor to implement efficiencies at API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High contract related costs counteract savings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Cost-prohibitive under Current and Recommended Staffing Scenarios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Reduction of staff to unsafe levels needed to be financially viable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Lack of clear providers, aside from locum tenens agencies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104601">
                <a:tc gridSpan="2">
                  <a:txBody>
                    <a:bodyPr/>
                    <a:lstStyle/>
                    <a:p>
                      <a:pPr marL="0" marR="0">
                        <a:lnSpc>
                          <a:spcPct val="107000"/>
                        </a:lnSpc>
                        <a:spcBef>
                          <a:spcPts val="600"/>
                        </a:spcBef>
                        <a:spcAft>
                          <a:spcPts val="800"/>
                        </a:spcAft>
                      </a:pPr>
                      <a:r>
                        <a:rPr lang="en-US" sz="5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0070C0"/>
                    </a:solidFill>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38454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21</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Recommendations: Psychiatry and Medical Services Outsourcing</a:t>
            </a:r>
          </a:p>
        </p:txBody>
      </p:sp>
      <p:graphicFrame>
        <p:nvGraphicFramePr>
          <p:cNvPr id="8" name="Table 7"/>
          <p:cNvGraphicFramePr>
            <a:graphicFrameLocks noGrp="1"/>
          </p:cNvGraphicFramePr>
          <p:nvPr>
            <p:extLst>
              <p:ext uri="{D42A27DB-BD31-4B8C-83A1-F6EECF244321}">
                <p14:modId xmlns:p14="http://schemas.microsoft.com/office/powerpoint/2010/main" val="981101859"/>
              </p:ext>
            </p:extLst>
          </p:nvPr>
        </p:nvGraphicFramePr>
        <p:xfrm>
          <a:off x="913070" y="1740776"/>
          <a:ext cx="7602279" cy="4145280"/>
        </p:xfrm>
        <a:graphic>
          <a:graphicData uri="http://schemas.openxmlformats.org/drawingml/2006/table">
            <a:tbl>
              <a:tblPr firstRow="1" bandRow="1">
                <a:tableStyleId>{5C22544A-7EE6-4342-B048-85BDC9FD1C3A}</a:tableStyleId>
              </a:tblPr>
              <a:tblGrid>
                <a:gridCol w="2534093">
                  <a:extLst>
                    <a:ext uri="{9D8B030D-6E8A-4147-A177-3AD203B41FA5}">
                      <a16:colId xmlns:a16="http://schemas.microsoft.com/office/drawing/2014/main" xmlns="" val="3376206670"/>
                    </a:ext>
                  </a:extLst>
                </a:gridCol>
                <a:gridCol w="1453117">
                  <a:extLst>
                    <a:ext uri="{9D8B030D-6E8A-4147-A177-3AD203B41FA5}">
                      <a16:colId xmlns:a16="http://schemas.microsoft.com/office/drawing/2014/main" xmlns="" val="2935678579"/>
                    </a:ext>
                  </a:extLst>
                </a:gridCol>
                <a:gridCol w="3615069">
                  <a:extLst>
                    <a:ext uri="{9D8B030D-6E8A-4147-A177-3AD203B41FA5}">
                      <a16:colId xmlns:a16="http://schemas.microsoft.com/office/drawing/2014/main" xmlns="" val="163170422"/>
                    </a:ext>
                  </a:extLst>
                </a:gridCol>
              </a:tblGrid>
              <a:tr h="2107453">
                <a:tc>
                  <a:txBody>
                    <a:bodyPr/>
                    <a:lstStyle/>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Option 4c: </a:t>
                      </a:r>
                    </a:p>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Psychiatric and Medical Services Outsourcing</a:t>
                      </a:r>
                      <a:endParaRPr lang="en-US" sz="4000" b="0" dirty="0">
                        <a:solidFill>
                          <a:srgbClr val="00549E"/>
                        </a:solidFill>
                        <a:effectLst/>
                        <a:latin typeface="Rockwell" panose="02060603020205020403" pitchFamily="18"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400" b="0" dirty="0">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600" b="0" kern="1200" dirty="0">
                          <a:solidFill>
                            <a:schemeClr val="tx1">
                              <a:lumMod val="65000"/>
                              <a:lumOff val="35000"/>
                            </a:schemeClr>
                          </a:solidFill>
                          <a:effectLst/>
                          <a:latin typeface="Arial" panose="020B0604020202020204" pitchFamily="34" charset="0"/>
                          <a:ea typeface="+mn-ea"/>
                          <a:cs typeface="Arial" panose="020B0604020202020204" pitchFamily="34" charset="0"/>
                        </a:rPr>
                        <a:t>Unlike many categories of hospital staff, levels for psychiatric and medical staff are not typically reduced under privatization, nor is their compensation significantly decreased. In many cases, private entities will increase compensation to better support recruitment and retention of these scarce personnel. While these changes may improve service delivery, they do not yield cost savings. Aside from the potential for increased cost, PCG also cautions against privatizing these services due to concerns over a lack of clear providers, aside from locum tenens agencies.</a:t>
                      </a:r>
                      <a:endParaRPr lang="en-US" sz="24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806139067"/>
                  </a:ext>
                </a:extLst>
              </a:tr>
            </a:tbl>
          </a:graphicData>
        </a:graphic>
      </p:graphicFrame>
      <p:pic>
        <p:nvPicPr>
          <p:cNvPr id="9" name="Picture 8"/>
          <p:cNvPicPr>
            <a:picLocks noChangeAspect="1"/>
          </p:cNvPicPr>
          <p:nvPr/>
        </p:nvPicPr>
        <p:blipFill>
          <a:blip r:embed="rId2"/>
          <a:stretch>
            <a:fillRect/>
          </a:stretch>
        </p:blipFill>
        <p:spPr>
          <a:xfrm>
            <a:off x="3413995" y="3131936"/>
            <a:ext cx="1152687" cy="1393773"/>
          </a:xfrm>
          <a:prstGeom prst="rect">
            <a:avLst/>
          </a:prstGeom>
        </p:spPr>
      </p:pic>
    </p:spTree>
    <p:extLst>
      <p:ext uri="{BB962C8B-B14F-4D97-AF65-F5344CB8AC3E}">
        <p14:creationId xmlns:p14="http://schemas.microsoft.com/office/powerpoint/2010/main" val="4141919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22</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Benefits and Drawbacks: Nursing Staff Outsourcing</a:t>
            </a:r>
          </a:p>
        </p:txBody>
      </p:sp>
      <p:graphicFrame>
        <p:nvGraphicFramePr>
          <p:cNvPr id="2" name="Table 1"/>
          <p:cNvGraphicFramePr>
            <a:graphicFrameLocks noGrp="1"/>
          </p:cNvGraphicFramePr>
          <p:nvPr>
            <p:extLst>
              <p:ext uri="{D42A27DB-BD31-4B8C-83A1-F6EECF244321}">
                <p14:modId xmlns:p14="http://schemas.microsoft.com/office/powerpoint/2010/main" val="2259362212"/>
              </p:ext>
            </p:extLst>
          </p:nvPr>
        </p:nvGraphicFramePr>
        <p:xfrm>
          <a:off x="628650" y="1703492"/>
          <a:ext cx="7886702" cy="3830637"/>
        </p:xfrm>
        <a:graphic>
          <a:graphicData uri="http://schemas.openxmlformats.org/drawingml/2006/table">
            <a:tbl>
              <a:tblPr firstRow="1" firstCol="1" bandRow="1"/>
              <a:tblGrid>
                <a:gridCol w="3943351">
                  <a:extLst>
                    <a:ext uri="{9D8B030D-6E8A-4147-A177-3AD203B41FA5}">
                      <a16:colId xmlns:a16="http://schemas.microsoft.com/office/drawing/2014/main" xmlns="" val="20000"/>
                    </a:ext>
                  </a:extLst>
                </a:gridCol>
                <a:gridCol w="3943351">
                  <a:extLst>
                    <a:ext uri="{9D8B030D-6E8A-4147-A177-3AD203B41FA5}">
                      <a16:colId xmlns:a16="http://schemas.microsoft.com/office/drawing/2014/main" xmlns="" val="20001"/>
                    </a:ext>
                  </a:extLst>
                </a:gridCol>
              </a:tblGrid>
              <a:tr h="621917">
                <a:tc gridSpan="2">
                  <a:txBody>
                    <a:bodyPr/>
                    <a:lstStyle/>
                    <a:p>
                      <a:pPr marL="0" marR="0" algn="ctr">
                        <a:lnSpc>
                          <a:spcPct val="107000"/>
                        </a:lnSpc>
                        <a:spcBef>
                          <a:spcPts val="0"/>
                        </a:spcBef>
                        <a:spcAft>
                          <a:spcPts val="800"/>
                        </a:spcAft>
                      </a:pPr>
                      <a:r>
                        <a:rPr lang="en-US" sz="2400" dirty="0">
                          <a:solidFill>
                            <a:srgbClr val="FFC000"/>
                          </a:solidFill>
                          <a:effectLst/>
                          <a:latin typeface="Rockwell" panose="02060603020205020403" pitchFamily="18" charset="0"/>
                          <a:ea typeface="Times New Roman" panose="02020603050405020304" pitchFamily="18" charset="0"/>
                          <a:cs typeface="Arial" panose="020B0604020202020204" pitchFamily="34" charset="0"/>
                        </a:rPr>
                        <a:t>Option 4d: </a:t>
                      </a:r>
                      <a:r>
                        <a:rPr lang="en-US" sz="2400" dirty="0">
                          <a:solidFill>
                            <a:srgbClr val="FFFFFF"/>
                          </a:solidFill>
                          <a:effectLst/>
                          <a:latin typeface="Rockwell" panose="02060603020205020403" pitchFamily="18" charset="0"/>
                          <a:ea typeface="Times New Roman" panose="02020603050405020304" pitchFamily="18" charset="0"/>
                          <a:cs typeface="Arial" panose="020B0604020202020204" pitchFamily="34" charset="0"/>
                        </a:rPr>
                        <a:t>Nursing Staff Outsourcing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10000"/>
                  </a:ext>
                </a:extLst>
              </a:tr>
              <a:tr h="483713">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Benefits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Drawbacks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xmlns="" val="10001"/>
                  </a:ext>
                </a:extLst>
              </a:tr>
              <a:tr h="2527376">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Lower staffing expenditures due to the shift to a private workforce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No negative impact to service delivery or quality of care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Modest cost savings can be found through safe staff reductions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Autonomy of a private contractor to implement efficiencies at API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With current FTEs, high contract related costs counteract savings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$1,400,000 in termination liability costs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Possible difficulties finding a qualified contractor</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197631">
                <a:tc gridSpan="2">
                  <a:txBody>
                    <a:bodyPr/>
                    <a:lstStyle/>
                    <a:p>
                      <a:pPr marL="0" marR="0">
                        <a:lnSpc>
                          <a:spcPct val="107000"/>
                        </a:lnSpc>
                        <a:spcBef>
                          <a:spcPts val="600"/>
                        </a:spcBef>
                        <a:spcAft>
                          <a:spcPts val="800"/>
                        </a:spcAft>
                      </a:pPr>
                      <a:r>
                        <a:rPr lang="en-US" sz="5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0070C0"/>
                    </a:solidFill>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19705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23</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Recommendations: Nursing Staff Outsourcing</a:t>
            </a:r>
          </a:p>
        </p:txBody>
      </p:sp>
      <p:graphicFrame>
        <p:nvGraphicFramePr>
          <p:cNvPr id="8" name="Table 7"/>
          <p:cNvGraphicFramePr>
            <a:graphicFrameLocks noGrp="1"/>
          </p:cNvGraphicFramePr>
          <p:nvPr>
            <p:extLst>
              <p:ext uri="{D42A27DB-BD31-4B8C-83A1-F6EECF244321}">
                <p14:modId xmlns:p14="http://schemas.microsoft.com/office/powerpoint/2010/main" val="125117805"/>
              </p:ext>
            </p:extLst>
          </p:nvPr>
        </p:nvGraphicFramePr>
        <p:xfrm>
          <a:off x="628650" y="1590524"/>
          <a:ext cx="7602279" cy="4180548"/>
        </p:xfrm>
        <a:graphic>
          <a:graphicData uri="http://schemas.openxmlformats.org/drawingml/2006/table">
            <a:tbl>
              <a:tblPr firstRow="1" bandRow="1">
                <a:tableStyleId>{5C22544A-7EE6-4342-B048-85BDC9FD1C3A}</a:tableStyleId>
              </a:tblPr>
              <a:tblGrid>
                <a:gridCol w="2534093">
                  <a:extLst>
                    <a:ext uri="{9D8B030D-6E8A-4147-A177-3AD203B41FA5}">
                      <a16:colId xmlns:a16="http://schemas.microsoft.com/office/drawing/2014/main" xmlns="" val="3376206670"/>
                    </a:ext>
                  </a:extLst>
                </a:gridCol>
                <a:gridCol w="1453117">
                  <a:extLst>
                    <a:ext uri="{9D8B030D-6E8A-4147-A177-3AD203B41FA5}">
                      <a16:colId xmlns:a16="http://schemas.microsoft.com/office/drawing/2014/main" xmlns="" val="2935678579"/>
                    </a:ext>
                  </a:extLst>
                </a:gridCol>
                <a:gridCol w="3615069">
                  <a:extLst>
                    <a:ext uri="{9D8B030D-6E8A-4147-A177-3AD203B41FA5}">
                      <a16:colId xmlns:a16="http://schemas.microsoft.com/office/drawing/2014/main" xmlns="" val="163170422"/>
                    </a:ext>
                  </a:extLst>
                </a:gridCol>
              </a:tblGrid>
              <a:tr h="4180548">
                <a:tc>
                  <a:txBody>
                    <a:bodyPr/>
                    <a:lstStyle/>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Option 4d: Nursing Staff</a:t>
                      </a:r>
                      <a:r>
                        <a:rPr lang="en-US" sz="2400" b="0" baseline="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 Outsourcing</a:t>
                      </a:r>
                      <a:endParaRPr lang="en-US" sz="4000" b="0" dirty="0">
                        <a:solidFill>
                          <a:srgbClr val="00549E"/>
                        </a:solidFill>
                        <a:effectLst/>
                        <a:latin typeface="Rockwell" panose="02060603020205020403" pitchFamily="18"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400" b="0" dirty="0">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4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From a fiscal perspective, nursing services are a potentially fruitful area for privatization, due to the fact that nursing staff make up 58% of all API personnel, with the greatest potential for savings through staff reductions and changes to benefits and compensation levels. While cost-benefit analysis showed that modest staff reductions—and associated cost savings—could be achieved without diminishing service delivery, it is not clear that a private provider could significantly lower overall compensation levels for nursing personnel without affecting recruitment and retention. Nor is it clear that a robust marketplace for these services exists in Alaska. Many of the identified improvements in nursing services could also be implemented under current state management. </a:t>
                      </a:r>
                      <a:endParaRPr lang="en-US" sz="24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806139067"/>
                  </a:ext>
                </a:extLst>
              </a:tr>
            </a:tbl>
          </a:graphicData>
        </a:graphic>
      </p:graphicFrame>
      <p:pic>
        <p:nvPicPr>
          <p:cNvPr id="9" name="Picture 8"/>
          <p:cNvPicPr>
            <a:picLocks noChangeAspect="1"/>
          </p:cNvPicPr>
          <p:nvPr/>
        </p:nvPicPr>
        <p:blipFill>
          <a:blip r:embed="rId2"/>
          <a:stretch>
            <a:fillRect/>
          </a:stretch>
        </p:blipFill>
        <p:spPr>
          <a:xfrm>
            <a:off x="3172748" y="2894488"/>
            <a:ext cx="1399252" cy="1572620"/>
          </a:xfrm>
          <a:prstGeom prst="rect">
            <a:avLst/>
          </a:prstGeom>
        </p:spPr>
      </p:pic>
    </p:spTree>
    <p:extLst>
      <p:ext uri="{BB962C8B-B14F-4D97-AF65-F5344CB8AC3E}">
        <p14:creationId xmlns:p14="http://schemas.microsoft.com/office/powerpoint/2010/main" val="892859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24</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Benefits and Drawbacks: Comprehensive Outsourcing</a:t>
            </a:r>
          </a:p>
        </p:txBody>
      </p:sp>
      <p:graphicFrame>
        <p:nvGraphicFramePr>
          <p:cNvPr id="2" name="Table 1"/>
          <p:cNvGraphicFramePr>
            <a:graphicFrameLocks noGrp="1"/>
          </p:cNvGraphicFramePr>
          <p:nvPr>
            <p:extLst>
              <p:ext uri="{D42A27DB-BD31-4B8C-83A1-F6EECF244321}">
                <p14:modId xmlns:p14="http://schemas.microsoft.com/office/powerpoint/2010/main" val="3009924199"/>
              </p:ext>
            </p:extLst>
          </p:nvPr>
        </p:nvGraphicFramePr>
        <p:xfrm>
          <a:off x="628650" y="1777057"/>
          <a:ext cx="7886701" cy="3843721"/>
        </p:xfrm>
        <a:graphic>
          <a:graphicData uri="http://schemas.openxmlformats.org/drawingml/2006/table">
            <a:tbl>
              <a:tblPr firstRow="1" firstCol="1" bandRow="1"/>
              <a:tblGrid>
                <a:gridCol w="3874080">
                  <a:extLst>
                    <a:ext uri="{9D8B030D-6E8A-4147-A177-3AD203B41FA5}">
                      <a16:colId xmlns:a16="http://schemas.microsoft.com/office/drawing/2014/main" xmlns="" val="20000"/>
                    </a:ext>
                  </a:extLst>
                </a:gridCol>
                <a:gridCol w="4012621">
                  <a:extLst>
                    <a:ext uri="{9D8B030D-6E8A-4147-A177-3AD203B41FA5}">
                      <a16:colId xmlns:a16="http://schemas.microsoft.com/office/drawing/2014/main" xmlns="" val="20001"/>
                    </a:ext>
                  </a:extLst>
                </a:gridCol>
              </a:tblGrid>
              <a:tr h="569922">
                <a:tc gridSpan="2">
                  <a:txBody>
                    <a:bodyPr/>
                    <a:lstStyle/>
                    <a:p>
                      <a:pPr marL="0" marR="0" algn="ctr">
                        <a:lnSpc>
                          <a:spcPct val="107000"/>
                        </a:lnSpc>
                        <a:spcBef>
                          <a:spcPts val="0"/>
                        </a:spcBef>
                        <a:spcAft>
                          <a:spcPts val="800"/>
                        </a:spcAft>
                      </a:pPr>
                      <a:r>
                        <a:rPr lang="en-US" sz="2400" dirty="0">
                          <a:solidFill>
                            <a:srgbClr val="FFC000"/>
                          </a:solidFill>
                          <a:effectLst/>
                          <a:latin typeface="Rockwell" panose="02060603020205020403" pitchFamily="18" charset="0"/>
                          <a:ea typeface="Times New Roman" panose="02020603050405020304" pitchFamily="18" charset="0"/>
                          <a:cs typeface="Arial" panose="020B0604020202020204" pitchFamily="34" charset="0"/>
                        </a:rPr>
                        <a:t>Option 4e: </a:t>
                      </a:r>
                      <a:r>
                        <a:rPr lang="en-US" sz="2400" dirty="0">
                          <a:solidFill>
                            <a:srgbClr val="FFFFFF"/>
                          </a:solidFill>
                          <a:effectLst/>
                          <a:latin typeface="Rockwell" panose="02060603020205020403" pitchFamily="18" charset="0"/>
                          <a:ea typeface="Times New Roman" panose="02020603050405020304" pitchFamily="18" charset="0"/>
                          <a:cs typeface="Arial" panose="020B0604020202020204" pitchFamily="34" charset="0"/>
                        </a:rPr>
                        <a:t>Comprehensive Outsourcing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10000"/>
                  </a:ext>
                </a:extLst>
              </a:tr>
              <a:tr h="443273">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Benefits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a:txBody>
                    <a:bodyPr/>
                    <a:lstStyle/>
                    <a:p>
                      <a:pPr marL="0" marR="0" algn="ctr">
                        <a:lnSpc>
                          <a:spcPct val="107000"/>
                        </a:lnSpc>
                        <a:spcBef>
                          <a:spcPts val="0"/>
                        </a:spcBef>
                        <a:spcAft>
                          <a:spcPts val="80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Drawbacks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xmlns="" val="10001"/>
                  </a:ext>
                </a:extLst>
              </a:tr>
              <a:tr h="2649418">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Lower staffing expenditures due to the shift to a private workforce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Autonomy of a private contractor to implement efficiencies at API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DBH maintains administrative presence in API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High contract related costs counteract savings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Cost-prohibitive under Recommended Staffing Scenario</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Reduction of staff to unsafe levels needed to be financially viable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$1,737,000 in termination liability costs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Possible difficulties finding a qualified contractor</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181108">
                <a:tc gridSpan="2">
                  <a:txBody>
                    <a:bodyPr/>
                    <a:lstStyle/>
                    <a:p>
                      <a:pPr marL="0" marR="0">
                        <a:lnSpc>
                          <a:spcPct val="107000"/>
                        </a:lnSpc>
                        <a:spcBef>
                          <a:spcPts val="600"/>
                        </a:spcBef>
                        <a:spcAft>
                          <a:spcPts val="800"/>
                        </a:spcAft>
                      </a:pPr>
                      <a:r>
                        <a:rPr lang="en-US" sz="5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0070C0"/>
                    </a:solidFill>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7766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25</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Recommendations: Comprehensive Outsourcing</a:t>
            </a:r>
          </a:p>
        </p:txBody>
      </p:sp>
      <p:sp>
        <p:nvSpPr>
          <p:cNvPr id="7" name="Content Placeholder 2"/>
          <p:cNvSpPr>
            <a:spLocks noGrp="1"/>
          </p:cNvSpPr>
          <p:nvPr>
            <p:ph idx="1"/>
          </p:nvPr>
        </p:nvSpPr>
        <p:spPr>
          <a:xfrm>
            <a:off x="628649" y="1693119"/>
            <a:ext cx="7886700" cy="4486709"/>
          </a:xfrm>
        </p:spPr>
        <p:txBody>
          <a:bodyPr>
            <a:normAutofit/>
          </a:bodyPr>
          <a:lstStyle/>
          <a:p>
            <a:pPr marL="0" indent="0">
              <a:buNone/>
            </a:pPr>
            <a:endParaRPr lang="en-US" sz="1400" dirty="0">
              <a:solidFill>
                <a:schemeClr val="tx1"/>
              </a:solidFill>
            </a:endParaRPr>
          </a:p>
          <a:p>
            <a:pPr marL="0" indent="0">
              <a:buNone/>
            </a:pP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181840447"/>
              </p:ext>
            </p:extLst>
          </p:nvPr>
        </p:nvGraphicFramePr>
        <p:xfrm>
          <a:off x="765542" y="2775096"/>
          <a:ext cx="7602279" cy="1977655"/>
        </p:xfrm>
        <a:graphic>
          <a:graphicData uri="http://schemas.openxmlformats.org/drawingml/2006/table">
            <a:tbl>
              <a:tblPr firstRow="1" bandRow="1">
                <a:tableStyleId>{5C22544A-7EE6-4342-B048-85BDC9FD1C3A}</a:tableStyleId>
              </a:tblPr>
              <a:tblGrid>
                <a:gridCol w="2534093">
                  <a:extLst>
                    <a:ext uri="{9D8B030D-6E8A-4147-A177-3AD203B41FA5}">
                      <a16:colId xmlns:a16="http://schemas.microsoft.com/office/drawing/2014/main" xmlns="" val="3376206670"/>
                    </a:ext>
                  </a:extLst>
                </a:gridCol>
                <a:gridCol w="1453117">
                  <a:extLst>
                    <a:ext uri="{9D8B030D-6E8A-4147-A177-3AD203B41FA5}">
                      <a16:colId xmlns:a16="http://schemas.microsoft.com/office/drawing/2014/main" xmlns="" val="2935678579"/>
                    </a:ext>
                  </a:extLst>
                </a:gridCol>
                <a:gridCol w="3615069">
                  <a:extLst>
                    <a:ext uri="{9D8B030D-6E8A-4147-A177-3AD203B41FA5}">
                      <a16:colId xmlns:a16="http://schemas.microsoft.com/office/drawing/2014/main" xmlns="" val="163170422"/>
                    </a:ext>
                  </a:extLst>
                </a:gridCol>
              </a:tblGrid>
              <a:tr h="1977655">
                <a:tc>
                  <a:txBody>
                    <a:bodyPr/>
                    <a:lstStyle/>
                    <a:p>
                      <a:pPr marL="0" marR="0" algn="ctr">
                        <a:spcBef>
                          <a:spcPts val="0"/>
                        </a:spcBef>
                        <a:spcAft>
                          <a:spcPts val="0"/>
                        </a:spcAft>
                      </a:pPr>
                      <a:r>
                        <a:rPr lang="en-US" sz="2400" b="0" dirty="0">
                          <a:solidFill>
                            <a:srgbClr val="00549E"/>
                          </a:solidFill>
                          <a:effectLst/>
                          <a:latin typeface="Rockwell" panose="02060603020205020403" pitchFamily="18" charset="0"/>
                          <a:ea typeface="Calibri" panose="020F0502020204030204" pitchFamily="34" charset="0"/>
                          <a:cs typeface="Arial" panose="020B0604020202020204" pitchFamily="34" charset="0"/>
                        </a:rPr>
                        <a:t>Option 4e: Comprehensive Outsourcing</a:t>
                      </a:r>
                      <a:endParaRPr lang="en-US" sz="4000" b="0" dirty="0">
                        <a:solidFill>
                          <a:srgbClr val="00549E"/>
                        </a:solidFill>
                        <a:effectLst/>
                        <a:latin typeface="Rockwell" panose="02060603020205020403" pitchFamily="18"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400" b="0" dirty="0">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6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Cost-benefit analysis revealed that this option failed to produce cost savings, making it infeasible on fiscal grounds. The higher cost was due largely to expense of privatizing psychiatric services.</a:t>
                      </a:r>
                      <a:endParaRPr lang="en-US" sz="28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ap="flat" cmpd="sng" algn="ctr">
                      <a:solidFill>
                        <a:srgbClr val="00549E"/>
                      </a:solidFill>
                      <a:prstDash val="solid"/>
                      <a:round/>
                      <a:headEnd type="none" w="med" len="med"/>
                      <a:tailEnd type="none" w="med" len="med"/>
                    </a:lnT>
                    <a:lnB w="38100" cap="flat" cmpd="sng" algn="ctr">
                      <a:solidFill>
                        <a:srgbClr val="00549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806139067"/>
                  </a:ext>
                </a:extLst>
              </a:tr>
            </a:tbl>
          </a:graphicData>
        </a:graphic>
      </p:graphicFrame>
      <p:pic>
        <p:nvPicPr>
          <p:cNvPr id="10" name="Picture 9"/>
          <p:cNvPicPr>
            <a:picLocks noChangeAspect="1"/>
          </p:cNvPicPr>
          <p:nvPr/>
        </p:nvPicPr>
        <p:blipFill>
          <a:blip r:embed="rId2"/>
          <a:stretch>
            <a:fillRect/>
          </a:stretch>
        </p:blipFill>
        <p:spPr>
          <a:xfrm>
            <a:off x="3413995" y="3067038"/>
            <a:ext cx="1152687" cy="1393773"/>
          </a:xfrm>
          <a:prstGeom prst="rect">
            <a:avLst/>
          </a:prstGeom>
        </p:spPr>
      </p:pic>
    </p:spTree>
    <p:extLst>
      <p:ext uri="{BB962C8B-B14F-4D97-AF65-F5344CB8AC3E}">
        <p14:creationId xmlns:p14="http://schemas.microsoft.com/office/powerpoint/2010/main" val="3557236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773986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3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Study Overview</a:t>
            </a:r>
          </a:p>
        </p:txBody>
      </p:sp>
    </p:spTree>
    <p:extLst>
      <p:ext uri="{BB962C8B-B14F-4D97-AF65-F5344CB8AC3E}">
        <p14:creationId xmlns:p14="http://schemas.microsoft.com/office/powerpoint/2010/main" val="74345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4</a:t>
            </a:fld>
            <a:endParaRPr lang="en-US" dirty="0"/>
          </a:p>
        </p:txBody>
      </p:sp>
      <p:sp>
        <p:nvSpPr>
          <p:cNvPr id="6" name="Title 1"/>
          <p:cNvSpPr>
            <a:spLocks noGrp="1"/>
          </p:cNvSpPr>
          <p:nvPr>
            <p:ph type="title"/>
          </p:nvPr>
        </p:nvSpPr>
        <p:spPr>
          <a:xfrm>
            <a:off x="183112" y="209814"/>
            <a:ext cx="7886700" cy="905069"/>
          </a:xfrm>
        </p:spPr>
        <p:txBody>
          <a:bodyPr anchor="t" anchorCtr="0">
            <a:noAutofit/>
          </a:bodyPr>
          <a:lstStyle/>
          <a:p>
            <a:r>
              <a:rPr lang="en-US" dirty="0"/>
              <a:t>Stakeholder Feedback</a:t>
            </a:r>
          </a:p>
        </p:txBody>
      </p:sp>
      <p:sp>
        <p:nvSpPr>
          <p:cNvPr id="7" name="Content Placeholder 2"/>
          <p:cNvSpPr>
            <a:spLocks noGrp="1"/>
          </p:cNvSpPr>
          <p:nvPr>
            <p:ph idx="1"/>
          </p:nvPr>
        </p:nvSpPr>
        <p:spPr>
          <a:xfrm>
            <a:off x="183111" y="822960"/>
            <a:ext cx="8845421" cy="4905667"/>
          </a:xfrm>
        </p:spPr>
        <p:txBody>
          <a:bodyPr>
            <a:normAutofit/>
          </a:bodyPr>
          <a:lstStyle/>
          <a:p>
            <a:pPr marL="0" indent="0">
              <a:buNone/>
            </a:pPr>
            <a:r>
              <a:rPr lang="en-US" sz="2000" dirty="0">
                <a:solidFill>
                  <a:schemeClr val="tx1"/>
                </a:solidFill>
              </a:rPr>
              <a:t>PCG conducted on-site and telephonic interviews with representatives from the following organizations</a:t>
            </a:r>
            <a:br>
              <a:rPr lang="en-US" sz="2000" dirty="0">
                <a:solidFill>
                  <a:schemeClr val="tx1"/>
                </a:solidFill>
              </a:rPr>
            </a:br>
            <a:endParaRPr lang="en-US" sz="2000"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graphicFrame>
        <p:nvGraphicFramePr>
          <p:cNvPr id="9" name="Diagram 8"/>
          <p:cNvGraphicFramePr/>
          <p:nvPr>
            <p:extLst>
              <p:ext uri="{D42A27DB-BD31-4B8C-83A1-F6EECF244321}">
                <p14:modId xmlns:p14="http://schemas.microsoft.com/office/powerpoint/2010/main" val="2965624619"/>
              </p:ext>
            </p:extLst>
          </p:nvPr>
        </p:nvGraphicFramePr>
        <p:xfrm>
          <a:off x="269066" y="1728029"/>
          <a:ext cx="8160327" cy="4139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54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5</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Privatization Options</a:t>
            </a:r>
          </a:p>
        </p:txBody>
      </p:sp>
      <p:sp>
        <p:nvSpPr>
          <p:cNvPr id="7" name="Content Placeholder 2"/>
          <p:cNvSpPr>
            <a:spLocks noGrp="1"/>
          </p:cNvSpPr>
          <p:nvPr>
            <p:ph idx="1"/>
          </p:nvPr>
        </p:nvSpPr>
        <p:spPr>
          <a:xfrm>
            <a:off x="628650" y="1299068"/>
            <a:ext cx="7886700" cy="4848639"/>
          </a:xfrm>
        </p:spPr>
        <p:txBody>
          <a:bodyPr>
            <a:normAutofit/>
          </a:bodyPr>
          <a:lstStyle/>
          <a:p>
            <a:pPr marL="0" indent="0">
              <a:buNone/>
            </a:pPr>
            <a:r>
              <a:rPr lang="en-US" sz="1800" b="1" dirty="0">
                <a:solidFill>
                  <a:schemeClr val="tx1"/>
                </a:solidFill>
              </a:rPr>
              <a:t>Option 1: Full Privatization</a:t>
            </a:r>
          </a:p>
          <a:p>
            <a:pPr lvl="1"/>
            <a:r>
              <a:rPr lang="en-US" sz="1600" dirty="0">
                <a:solidFill>
                  <a:schemeClr val="tx1"/>
                </a:solidFill>
              </a:rPr>
              <a:t>All operational aspects privatized</a:t>
            </a:r>
          </a:p>
          <a:p>
            <a:pPr marL="0" indent="0">
              <a:buNone/>
            </a:pPr>
            <a:r>
              <a:rPr lang="en-US" sz="1800" b="1" dirty="0">
                <a:solidFill>
                  <a:schemeClr val="tx1"/>
                </a:solidFill>
              </a:rPr>
              <a:t>Option 2: Joint Operating Agreement</a:t>
            </a:r>
          </a:p>
          <a:p>
            <a:pPr lvl="1"/>
            <a:r>
              <a:rPr lang="en-US" sz="1600" dirty="0">
                <a:solidFill>
                  <a:schemeClr val="tx1"/>
                </a:solidFill>
              </a:rPr>
              <a:t>Similar to Option 1, but with the implementation of a public corporation or 501(C)(3) to partner with a potential contractor</a:t>
            </a:r>
          </a:p>
          <a:p>
            <a:pPr marL="0" indent="0">
              <a:buNone/>
            </a:pPr>
            <a:r>
              <a:rPr lang="en-US" sz="1800" b="1" dirty="0">
                <a:solidFill>
                  <a:schemeClr val="tx1"/>
                </a:solidFill>
              </a:rPr>
              <a:t>Option 3: State Management with New Efficiencies</a:t>
            </a:r>
          </a:p>
          <a:p>
            <a:pPr lvl="1"/>
            <a:r>
              <a:rPr lang="en-US" sz="1600" dirty="0">
                <a:solidFill>
                  <a:schemeClr val="tx1"/>
                </a:solidFill>
              </a:rPr>
              <a:t>Alternative to privatization with improved processes and increased efficiencies</a:t>
            </a:r>
          </a:p>
          <a:p>
            <a:pPr marL="0" indent="0">
              <a:buNone/>
            </a:pPr>
            <a:r>
              <a:rPr lang="en-US" sz="1800" b="1" dirty="0">
                <a:solidFill>
                  <a:schemeClr val="tx1"/>
                </a:solidFill>
              </a:rPr>
              <a:t>Option 4: Component Outsourcing</a:t>
            </a:r>
          </a:p>
          <a:p>
            <a:r>
              <a:rPr lang="en-US" sz="1800" dirty="0">
                <a:solidFill>
                  <a:schemeClr val="tx1"/>
                </a:solidFill>
              </a:rPr>
              <a:t>Option 4a: Communication Center Outsourcing</a:t>
            </a:r>
          </a:p>
          <a:p>
            <a:r>
              <a:rPr lang="en-US" sz="1800" dirty="0">
                <a:solidFill>
                  <a:schemeClr val="tx1"/>
                </a:solidFill>
              </a:rPr>
              <a:t>Option 4b: Facility and Material Management Outsourcing</a:t>
            </a:r>
          </a:p>
          <a:p>
            <a:r>
              <a:rPr lang="en-US" sz="1800" dirty="0">
                <a:solidFill>
                  <a:schemeClr val="tx1"/>
                </a:solidFill>
              </a:rPr>
              <a:t>Option 4d: Psychiatric and Medical Services Outsourcing</a:t>
            </a:r>
          </a:p>
          <a:p>
            <a:r>
              <a:rPr lang="en-US" sz="1800" dirty="0">
                <a:solidFill>
                  <a:schemeClr val="tx1"/>
                </a:solidFill>
              </a:rPr>
              <a:t>Option 4d: Nursing Services Outsourcing</a:t>
            </a:r>
          </a:p>
          <a:p>
            <a:r>
              <a:rPr lang="en-US" sz="1800" dirty="0">
                <a:solidFill>
                  <a:schemeClr val="tx1"/>
                </a:solidFill>
              </a:rPr>
              <a:t>Option 4e: Comprehensive Outsourcing</a:t>
            </a:r>
          </a:p>
          <a:p>
            <a:pPr lvl="1"/>
            <a:r>
              <a:rPr lang="en-US" sz="1600" dirty="0">
                <a:solidFill>
                  <a:schemeClr val="tx1"/>
                </a:solidFill>
              </a:rPr>
              <a:t>All direct care, communication center, facility and material management</a:t>
            </a:r>
          </a:p>
          <a:p>
            <a:pPr lvl="1"/>
            <a:endParaRPr lang="en-US" dirty="0">
              <a:solidFill>
                <a:srgbClr val="A2958A"/>
              </a:solidFill>
              <a:latin typeface="Rockwell" panose="02060603020205020403" pitchFamily="18" charset="0"/>
            </a:endParaRPr>
          </a:p>
          <a:p>
            <a:pPr lvl="1"/>
            <a:endParaRPr lang="en-US" dirty="0">
              <a:solidFill>
                <a:srgbClr val="A2958A"/>
              </a:solidFill>
              <a:latin typeface="Rockwell" panose="02060603020205020403" pitchFamily="18" charset="0"/>
            </a:endParaRPr>
          </a:p>
          <a:p>
            <a:pPr marL="0" indent="0">
              <a:buNone/>
            </a:pPr>
            <a:endParaRPr lang="en-US" sz="1800" dirty="0">
              <a:solidFill>
                <a:srgbClr val="A2958A"/>
              </a:solidFill>
              <a:latin typeface="Rockwell" panose="02060603020205020403" pitchFamily="18" charset="0"/>
            </a:endParaRPr>
          </a:p>
          <a:p>
            <a:pPr marL="0" indent="0">
              <a:buNone/>
            </a:pPr>
            <a:endParaRPr lang="en-US" dirty="0">
              <a:solidFill>
                <a:srgbClr val="A2958A"/>
              </a:solidFill>
              <a:latin typeface="Rockwell" panose="02060603020205020403" pitchFamily="18" charset="0"/>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9553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6</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Financial Assumptions</a:t>
            </a:r>
          </a:p>
        </p:txBody>
      </p:sp>
      <p:sp>
        <p:nvSpPr>
          <p:cNvPr id="7" name="Content Placeholder 2"/>
          <p:cNvSpPr>
            <a:spLocks noGrp="1"/>
          </p:cNvSpPr>
          <p:nvPr>
            <p:ph idx="1"/>
          </p:nvPr>
        </p:nvSpPr>
        <p:spPr>
          <a:xfrm>
            <a:off x="628649" y="1261216"/>
            <a:ext cx="7886700" cy="4987184"/>
          </a:xfrm>
        </p:spPr>
        <p:txBody>
          <a:bodyPr>
            <a:normAutofit/>
          </a:bodyPr>
          <a:lstStyle/>
          <a:p>
            <a:pPr marL="0" indent="0">
              <a:buNone/>
            </a:pPr>
            <a:r>
              <a:rPr lang="en-US" sz="1900" b="1" dirty="0">
                <a:solidFill>
                  <a:schemeClr val="tx1"/>
                </a:solidFill>
              </a:rPr>
              <a:t>Operational Cost Assumptions</a:t>
            </a:r>
          </a:p>
          <a:p>
            <a:r>
              <a:rPr lang="en-US" sz="1700" dirty="0">
                <a:solidFill>
                  <a:schemeClr val="tx1"/>
                </a:solidFill>
              </a:rPr>
              <a:t>Capital Costs</a:t>
            </a:r>
          </a:p>
          <a:p>
            <a:pPr lvl="1"/>
            <a:r>
              <a:rPr lang="en-US" sz="1600" dirty="0">
                <a:solidFill>
                  <a:schemeClr val="tx1"/>
                </a:solidFill>
              </a:rPr>
              <a:t> </a:t>
            </a:r>
            <a:r>
              <a:rPr lang="en-US" sz="1500" dirty="0">
                <a:solidFill>
                  <a:schemeClr val="tx1"/>
                </a:solidFill>
              </a:rPr>
              <a:t>Stay the same under all privatization options</a:t>
            </a:r>
          </a:p>
          <a:p>
            <a:r>
              <a:rPr lang="en-US" sz="1700" dirty="0">
                <a:solidFill>
                  <a:schemeClr val="tx1"/>
                </a:solidFill>
              </a:rPr>
              <a:t>Profit and Margin</a:t>
            </a:r>
          </a:p>
          <a:p>
            <a:pPr lvl="1"/>
            <a:r>
              <a:rPr lang="en-US" sz="1500" dirty="0">
                <a:solidFill>
                  <a:schemeClr val="tx1"/>
                </a:solidFill>
              </a:rPr>
              <a:t>4%: Not-for-Profit, 8%: For-Profit</a:t>
            </a:r>
          </a:p>
          <a:p>
            <a:r>
              <a:rPr lang="en-US" sz="1700" dirty="0">
                <a:solidFill>
                  <a:schemeClr val="tx1"/>
                </a:solidFill>
              </a:rPr>
              <a:t>Salary and Benefit Benchmarks</a:t>
            </a:r>
          </a:p>
          <a:p>
            <a:pPr lvl="1"/>
            <a:r>
              <a:rPr lang="en-US" sz="1500" dirty="0">
                <a:solidFill>
                  <a:schemeClr val="tx1"/>
                </a:solidFill>
              </a:rPr>
              <a:t>13.7% increase under privatization to State salaries as reported in FY15</a:t>
            </a:r>
          </a:p>
          <a:p>
            <a:pPr lvl="1"/>
            <a:r>
              <a:rPr lang="en-US" sz="1500" dirty="0">
                <a:solidFill>
                  <a:schemeClr val="tx1"/>
                </a:solidFill>
              </a:rPr>
              <a:t>Benefits reduced to compose 22% of total compensation under privatization</a:t>
            </a:r>
            <a:endParaRPr lang="en-US" sz="1500" b="1" dirty="0">
              <a:solidFill>
                <a:schemeClr val="tx1"/>
              </a:solidFill>
            </a:endParaRPr>
          </a:p>
          <a:p>
            <a:r>
              <a:rPr lang="en-US" sz="1800" dirty="0">
                <a:solidFill>
                  <a:schemeClr val="tx1"/>
                </a:solidFill>
              </a:rPr>
              <a:t>Legal Costs</a:t>
            </a:r>
          </a:p>
          <a:p>
            <a:pPr lvl="1"/>
            <a:r>
              <a:rPr lang="en-US" sz="1600" dirty="0">
                <a:solidFill>
                  <a:schemeClr val="tx1"/>
                </a:solidFill>
              </a:rPr>
              <a:t>0.369% of total contract value</a:t>
            </a:r>
            <a:endParaRPr lang="en-US" sz="1600" b="1" dirty="0">
              <a:solidFill>
                <a:schemeClr val="tx1"/>
              </a:solidFill>
            </a:endParaRPr>
          </a:p>
          <a:p>
            <a:r>
              <a:rPr lang="en-US" sz="1700" dirty="0">
                <a:solidFill>
                  <a:schemeClr val="tx1"/>
                </a:solidFill>
              </a:rPr>
              <a:t>Effects of Overtime</a:t>
            </a:r>
          </a:p>
          <a:p>
            <a:pPr lvl="1"/>
            <a:r>
              <a:rPr lang="en-US" sz="1500" dirty="0">
                <a:solidFill>
                  <a:schemeClr val="tx1"/>
                </a:solidFill>
              </a:rPr>
              <a:t>Projected reduction in overtime under privatization</a:t>
            </a:r>
          </a:p>
          <a:p>
            <a:pPr lvl="1"/>
            <a:r>
              <a:rPr lang="en-US" sz="1500" dirty="0">
                <a:solidFill>
                  <a:schemeClr val="tx1"/>
                </a:solidFill>
              </a:rPr>
              <a:t>Private FTE (2080 hrs/yr) VS. State FTE (1950 hrs/yr)</a:t>
            </a: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18393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7</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Financial Assumptions</a:t>
            </a:r>
          </a:p>
        </p:txBody>
      </p:sp>
      <p:sp>
        <p:nvSpPr>
          <p:cNvPr id="7" name="Content Placeholder 2"/>
          <p:cNvSpPr>
            <a:spLocks noGrp="1"/>
          </p:cNvSpPr>
          <p:nvPr>
            <p:ph idx="1"/>
          </p:nvPr>
        </p:nvSpPr>
        <p:spPr>
          <a:xfrm>
            <a:off x="628650" y="1280975"/>
            <a:ext cx="7886700" cy="4945621"/>
          </a:xfrm>
        </p:spPr>
        <p:txBody>
          <a:bodyPr>
            <a:normAutofit/>
          </a:bodyPr>
          <a:lstStyle/>
          <a:p>
            <a:pPr marL="0" indent="0">
              <a:buNone/>
            </a:pPr>
            <a:r>
              <a:rPr lang="en-US" sz="2000" b="1" dirty="0">
                <a:solidFill>
                  <a:schemeClr val="tx1"/>
                </a:solidFill>
              </a:rPr>
              <a:t>Transition Cost Assumptions</a:t>
            </a:r>
          </a:p>
          <a:p>
            <a:r>
              <a:rPr lang="en-US" sz="1800" dirty="0">
                <a:solidFill>
                  <a:schemeClr val="tx1"/>
                </a:solidFill>
              </a:rPr>
              <a:t>IT-Related Costs</a:t>
            </a:r>
          </a:p>
          <a:p>
            <a:pPr lvl="1"/>
            <a:r>
              <a:rPr lang="en-US" sz="1600" dirty="0">
                <a:solidFill>
                  <a:schemeClr val="tx1"/>
                </a:solidFill>
              </a:rPr>
              <a:t>$2.1 million to upgrade Meditech EMR system. </a:t>
            </a:r>
          </a:p>
          <a:p>
            <a:pPr lvl="1"/>
            <a:r>
              <a:rPr lang="en-US" sz="1600" dirty="0">
                <a:solidFill>
                  <a:schemeClr val="tx1"/>
                </a:solidFill>
              </a:rPr>
              <a:t>Not applicable to Options 1: Full Privatization and Option 2: Joint Operating Agreement</a:t>
            </a:r>
          </a:p>
          <a:p>
            <a:r>
              <a:rPr lang="en-US" sz="1800" dirty="0">
                <a:solidFill>
                  <a:schemeClr val="tx1"/>
                </a:solidFill>
              </a:rPr>
              <a:t>Retirement Costs</a:t>
            </a:r>
          </a:p>
          <a:p>
            <a:pPr lvl="1"/>
            <a:r>
              <a:rPr lang="en-US" sz="1600" dirty="0">
                <a:solidFill>
                  <a:schemeClr val="tx1"/>
                </a:solidFill>
              </a:rPr>
              <a:t>Up to $2 million in termination liability under full privatization</a:t>
            </a:r>
          </a:p>
          <a:p>
            <a:pPr lvl="1"/>
            <a:r>
              <a:rPr lang="en-US" sz="1600" dirty="0">
                <a:solidFill>
                  <a:schemeClr val="tx1"/>
                </a:solidFill>
              </a:rPr>
              <a:t>Scaled proportionately based on number of FTEs affected</a:t>
            </a:r>
          </a:p>
          <a:p>
            <a:r>
              <a:rPr lang="en-US" sz="1800" dirty="0">
                <a:solidFill>
                  <a:schemeClr val="tx1"/>
                </a:solidFill>
              </a:rPr>
              <a:t>Transition and Contract Monitoring Costs</a:t>
            </a:r>
            <a:endParaRPr lang="en-US" sz="2000" dirty="0">
              <a:solidFill>
                <a:schemeClr val="tx1"/>
              </a:solidFill>
            </a:endParaRPr>
          </a:p>
          <a:p>
            <a:pPr lvl="1"/>
            <a:r>
              <a:rPr lang="en-US" sz="1600" dirty="0">
                <a:solidFill>
                  <a:schemeClr val="tx1"/>
                </a:solidFill>
              </a:rPr>
              <a:t>Represents additional costs related to procurement and continual monitoring of contract</a:t>
            </a:r>
          </a:p>
          <a:p>
            <a:pPr lvl="1"/>
            <a:r>
              <a:rPr lang="en-US" sz="1600" dirty="0">
                <a:solidFill>
                  <a:schemeClr val="tx1"/>
                </a:solidFill>
              </a:rPr>
              <a:t>Estimated at 15% of total contract costs</a:t>
            </a:r>
          </a:p>
          <a:p>
            <a:pPr marL="0" indent="0">
              <a:buNone/>
            </a:pPr>
            <a:r>
              <a:rPr lang="en-US" sz="1800" b="1" dirty="0">
                <a:solidFill>
                  <a:schemeClr val="tx1"/>
                </a:solidFill>
              </a:rPr>
              <a:t>Revenue Assumptions</a:t>
            </a:r>
          </a:p>
          <a:p>
            <a:r>
              <a:rPr lang="en-US" dirty="0">
                <a:solidFill>
                  <a:schemeClr val="tx1"/>
                </a:solidFill>
              </a:rPr>
              <a:t>Trended forward for five years at an inflation factor of 1.0298, using FY15 as a baseline</a:t>
            </a:r>
          </a:p>
          <a:p>
            <a:r>
              <a:rPr lang="en-US" dirty="0">
                <a:solidFill>
                  <a:schemeClr val="tx1"/>
                </a:solidFill>
              </a:rPr>
              <a:t>Projected five-year total revenue is the same under all privatization options</a:t>
            </a:r>
            <a:endParaRPr lang="en-US" b="1"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57149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8</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Service Delivery Assumptions</a:t>
            </a:r>
          </a:p>
        </p:txBody>
      </p:sp>
      <p:sp>
        <p:nvSpPr>
          <p:cNvPr id="7" name="Content Placeholder 2"/>
          <p:cNvSpPr>
            <a:spLocks noGrp="1"/>
          </p:cNvSpPr>
          <p:nvPr>
            <p:ph idx="1"/>
          </p:nvPr>
        </p:nvSpPr>
        <p:spPr>
          <a:xfrm>
            <a:off x="628650" y="1397892"/>
            <a:ext cx="7886700" cy="5150717"/>
          </a:xfrm>
        </p:spPr>
        <p:txBody>
          <a:bodyPr>
            <a:normAutofit/>
          </a:bodyPr>
          <a:lstStyle/>
          <a:p>
            <a:pPr marL="0" indent="0">
              <a:buNone/>
            </a:pPr>
            <a:r>
              <a:rPr lang="en-US" sz="1800" dirty="0">
                <a:solidFill>
                  <a:schemeClr val="tx1"/>
                </a:solidFill>
              </a:rPr>
              <a:t>The staffing assumptions used to develop PCG’s staffing assumptions synthesize a number of service delivery benchmarks and critical comment specific to API:</a:t>
            </a:r>
          </a:p>
          <a:p>
            <a:r>
              <a:rPr lang="en-US" sz="1800" dirty="0">
                <a:solidFill>
                  <a:schemeClr val="tx1"/>
                </a:solidFill>
              </a:rPr>
              <a:t>Stakeholder Comment</a:t>
            </a:r>
          </a:p>
          <a:p>
            <a:r>
              <a:rPr lang="en-US" sz="1800" dirty="0">
                <a:solidFill>
                  <a:schemeClr val="tx1"/>
                </a:solidFill>
              </a:rPr>
              <a:t>Recent Clinical Reviews of API</a:t>
            </a:r>
          </a:p>
          <a:p>
            <a:r>
              <a:rPr lang="en-US" sz="1800" dirty="0">
                <a:solidFill>
                  <a:schemeClr val="tx1"/>
                </a:solidFill>
              </a:rPr>
              <a:t>Peer State Hospital Comparisons</a:t>
            </a:r>
          </a:p>
          <a:p>
            <a:r>
              <a:rPr lang="en-US" sz="1800" dirty="0">
                <a:solidFill>
                  <a:schemeClr val="tx1"/>
                </a:solidFill>
              </a:rPr>
              <a:t>Nursing Staff Ratio Guidelines</a:t>
            </a:r>
          </a:p>
          <a:p>
            <a:pPr marL="0" indent="0">
              <a:buNone/>
            </a:pPr>
            <a:r>
              <a:rPr lang="en-US" sz="1800" dirty="0">
                <a:solidFill>
                  <a:schemeClr val="tx1"/>
                </a:solidFill>
              </a:rPr>
              <a:t>Stakeholder interviews and recent clinical reviews noted several inefficiencies related to staffing. Areas of focus included:</a:t>
            </a:r>
          </a:p>
          <a:p>
            <a:r>
              <a:rPr lang="en-US" sz="1800" dirty="0">
                <a:solidFill>
                  <a:schemeClr val="tx1"/>
                </a:solidFill>
              </a:rPr>
              <a:t>Higher administrative overhead; particularly overtime</a:t>
            </a:r>
          </a:p>
          <a:p>
            <a:r>
              <a:rPr lang="en-US" sz="1800" dirty="0">
                <a:solidFill>
                  <a:schemeClr val="tx1"/>
                </a:solidFill>
              </a:rPr>
              <a:t>Inefficient scheduling of nursing staff, creating shift overlap and unnecessary overtime</a:t>
            </a:r>
          </a:p>
          <a:p>
            <a:pPr marL="0" indent="0">
              <a:buNone/>
            </a:pPr>
            <a:r>
              <a:rPr lang="en-US" sz="1800" dirty="0">
                <a:solidFill>
                  <a:schemeClr val="tx1"/>
                </a:solidFill>
              </a:rPr>
              <a:t>PCG also compared FTE per Patient at API to a set of clinical and standard practice benchmarks.</a:t>
            </a:r>
          </a:p>
        </p:txBody>
      </p:sp>
    </p:spTree>
    <p:extLst>
      <p:ext uri="{BB962C8B-B14F-4D97-AF65-F5344CB8AC3E}">
        <p14:creationId xmlns:p14="http://schemas.microsoft.com/office/powerpoint/2010/main" val="381105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www.pcghealth.com | Feasibility Study for the Privatization of Alaska Psychiatric Institute</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9</a:t>
            </a:fld>
            <a:endParaRPr lang="en-US" dirty="0"/>
          </a:p>
        </p:txBody>
      </p:sp>
      <p:sp>
        <p:nvSpPr>
          <p:cNvPr id="6" name="Title 1"/>
          <p:cNvSpPr>
            <a:spLocks noGrp="1"/>
          </p:cNvSpPr>
          <p:nvPr>
            <p:ph type="title"/>
          </p:nvPr>
        </p:nvSpPr>
        <p:spPr>
          <a:xfrm>
            <a:off x="628650" y="685455"/>
            <a:ext cx="7886700" cy="905069"/>
          </a:xfrm>
        </p:spPr>
        <p:txBody>
          <a:bodyPr anchor="t" anchorCtr="0">
            <a:noAutofit/>
          </a:bodyPr>
          <a:lstStyle/>
          <a:p>
            <a:r>
              <a:rPr lang="en-US" dirty="0"/>
              <a:t>Staffing Requirements</a:t>
            </a:r>
          </a:p>
        </p:txBody>
      </p:sp>
      <p:sp>
        <p:nvSpPr>
          <p:cNvPr id="7" name="Content Placeholder 2"/>
          <p:cNvSpPr>
            <a:spLocks noGrp="1"/>
          </p:cNvSpPr>
          <p:nvPr>
            <p:ph idx="1"/>
          </p:nvPr>
        </p:nvSpPr>
        <p:spPr>
          <a:xfrm>
            <a:off x="628650" y="1193141"/>
            <a:ext cx="7886700" cy="5150717"/>
          </a:xfrm>
        </p:spPr>
        <p:txBody>
          <a:bodyPr>
            <a:normAutofit/>
          </a:bodyPr>
          <a:lstStyle/>
          <a:p>
            <a:pPr marL="0" indent="0">
              <a:buNone/>
            </a:pPr>
            <a:r>
              <a:rPr lang="en-US" sz="1800" dirty="0">
                <a:solidFill>
                  <a:schemeClr val="tx1"/>
                </a:solidFill>
              </a:rPr>
              <a:t>As of FY15, API staffed more FTE per Patient than both peer groups</a:t>
            </a:r>
          </a:p>
          <a:p>
            <a:r>
              <a:rPr lang="en-US" sz="1800" dirty="0">
                <a:solidFill>
                  <a:schemeClr val="tx1"/>
                </a:solidFill>
              </a:rPr>
              <a:t>Due to economies of scale, it is unlikely API can staff hospitals in the Large Peers; operations more closely resembles Small Peers.</a:t>
            </a:r>
          </a:p>
          <a:p>
            <a:r>
              <a:rPr lang="en-US" sz="1800" dirty="0">
                <a:solidFill>
                  <a:schemeClr val="tx1"/>
                </a:solidFill>
              </a:rPr>
              <a:t>The Small Peer Group figures are reflective of small hospitals with higher overhead costs (due to scale) that also serve high-acuity patient populations in an acute setting.</a:t>
            </a:r>
          </a:p>
          <a:p>
            <a:r>
              <a:rPr lang="en-US" sz="1800" dirty="0">
                <a:solidFill>
                  <a:schemeClr val="tx1"/>
                </a:solidFill>
              </a:rPr>
              <a:t>Comparison proved a useful “sniff test” for the plausibility of reductions.</a:t>
            </a: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pPr marL="0" indent="0">
              <a:buNone/>
            </a:pPr>
            <a:r>
              <a:rPr lang="en-US" sz="1800" dirty="0">
                <a:solidFill>
                  <a:schemeClr val="tx1"/>
                </a:solidFill>
              </a:rPr>
              <a:t>PCG’s models for private and public options are the same for direct care staff, and differ only for administrative staff and operational services.</a:t>
            </a:r>
          </a:p>
        </p:txBody>
      </p:sp>
      <p:graphicFrame>
        <p:nvGraphicFramePr>
          <p:cNvPr id="2" name="Table 1"/>
          <p:cNvGraphicFramePr>
            <a:graphicFrameLocks noGrp="1"/>
          </p:cNvGraphicFramePr>
          <p:nvPr>
            <p:extLst>
              <p:ext uri="{D42A27DB-BD31-4B8C-83A1-F6EECF244321}">
                <p14:modId xmlns:p14="http://schemas.microsoft.com/office/powerpoint/2010/main" val="571149628"/>
              </p:ext>
            </p:extLst>
          </p:nvPr>
        </p:nvGraphicFramePr>
        <p:xfrm>
          <a:off x="628650" y="3445459"/>
          <a:ext cx="7886699" cy="2146436"/>
        </p:xfrm>
        <a:graphic>
          <a:graphicData uri="http://schemas.openxmlformats.org/drawingml/2006/table">
            <a:tbl>
              <a:tblPr/>
              <a:tblGrid>
                <a:gridCol w="2087459">
                  <a:extLst>
                    <a:ext uri="{9D8B030D-6E8A-4147-A177-3AD203B41FA5}">
                      <a16:colId xmlns:a16="http://schemas.microsoft.com/office/drawing/2014/main" xmlns="" val="20000"/>
                    </a:ext>
                  </a:extLst>
                </a:gridCol>
                <a:gridCol w="1471183">
                  <a:extLst>
                    <a:ext uri="{9D8B030D-6E8A-4147-A177-3AD203B41FA5}">
                      <a16:colId xmlns:a16="http://schemas.microsoft.com/office/drawing/2014/main" xmlns="" val="20001"/>
                    </a:ext>
                  </a:extLst>
                </a:gridCol>
                <a:gridCol w="1382413">
                  <a:extLst>
                    <a:ext uri="{9D8B030D-6E8A-4147-A177-3AD203B41FA5}">
                      <a16:colId xmlns:a16="http://schemas.microsoft.com/office/drawing/2014/main" xmlns="" val="20002"/>
                    </a:ext>
                  </a:extLst>
                </a:gridCol>
                <a:gridCol w="880763">
                  <a:extLst>
                    <a:ext uri="{9D8B030D-6E8A-4147-A177-3AD203B41FA5}">
                      <a16:colId xmlns:a16="http://schemas.microsoft.com/office/drawing/2014/main" xmlns="" val="20003"/>
                    </a:ext>
                  </a:extLst>
                </a:gridCol>
                <a:gridCol w="1106186">
                  <a:extLst>
                    <a:ext uri="{9D8B030D-6E8A-4147-A177-3AD203B41FA5}">
                      <a16:colId xmlns:a16="http://schemas.microsoft.com/office/drawing/2014/main" xmlns="" val="20004"/>
                    </a:ext>
                  </a:extLst>
                </a:gridCol>
                <a:gridCol w="958695">
                  <a:extLst>
                    <a:ext uri="{9D8B030D-6E8A-4147-A177-3AD203B41FA5}">
                      <a16:colId xmlns:a16="http://schemas.microsoft.com/office/drawing/2014/main" xmlns="" val="20005"/>
                    </a:ext>
                  </a:extLst>
                </a:gridCol>
              </a:tblGrid>
              <a:tr h="662695">
                <a:tc>
                  <a:txBody>
                    <a:bodyPr/>
                    <a:lstStyle/>
                    <a:p>
                      <a:pPr marL="0" marR="0" algn="ctr">
                        <a:lnSpc>
                          <a:spcPct val="107000"/>
                        </a:lnSpc>
                        <a:spcBef>
                          <a:spcPts val="0"/>
                        </a:spcBef>
                        <a:spcAft>
                          <a:spcPts val="0"/>
                        </a:spcAft>
                      </a:pPr>
                      <a:r>
                        <a:rPr lang="en-US" sz="13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Staff Type</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Recommended Privatized Staffing</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Recommended State-Managed Staffing</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API Baseline</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Large Peer Group</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Small Peer Group</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209957">
                <a:tc>
                  <a:txBody>
                    <a:bodyPr/>
                    <a:lstStyle/>
                    <a:p>
                      <a:pPr marL="0" marR="0">
                        <a:lnSpc>
                          <a:spcPct val="107000"/>
                        </a:lnSpc>
                        <a:spcBef>
                          <a:spcPts val="0"/>
                        </a:spcBef>
                        <a:spcAft>
                          <a:spcPts val="0"/>
                        </a:spcAft>
                      </a:pPr>
                      <a:r>
                        <a:rPr lang="en-US" sz="13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Admin, Indirect</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0.93</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1.03</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0.76</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9957">
                <a:tc>
                  <a:txBody>
                    <a:bodyPr/>
                    <a:lstStyle/>
                    <a:p>
                      <a:pPr marL="0" marR="0">
                        <a:lnSpc>
                          <a:spcPct val="107000"/>
                        </a:lnSpc>
                        <a:spcBef>
                          <a:spcPts val="0"/>
                        </a:spcBef>
                        <a:spcAft>
                          <a:spcPts val="0"/>
                        </a:spcAft>
                      </a:pPr>
                      <a:r>
                        <a:rPr lang="en-US" sz="13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Nursing (RNs and PNAs)</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1.84</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1.84</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1.96</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1.74</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1.83</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9957">
                <a:tc>
                  <a:txBody>
                    <a:bodyPr/>
                    <a:lstStyle/>
                    <a:p>
                      <a:pPr marL="0" marR="0">
                        <a:lnSpc>
                          <a:spcPct val="107000"/>
                        </a:lnSpc>
                        <a:spcBef>
                          <a:spcPts val="0"/>
                        </a:spcBef>
                        <a:spcAft>
                          <a:spcPts val="0"/>
                        </a:spcAft>
                      </a:pPr>
                      <a:r>
                        <a:rPr lang="en-US" sz="13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Other Medical Staff</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0.19</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0.19</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0.19</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0.08</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9957">
                <a:tc>
                  <a:txBody>
                    <a:bodyPr/>
                    <a:lstStyle/>
                    <a:p>
                      <a:pPr marL="0" marR="0">
                        <a:lnSpc>
                          <a:spcPct val="107000"/>
                        </a:lnSpc>
                        <a:spcBef>
                          <a:spcPts val="0"/>
                        </a:spcBef>
                        <a:spcAft>
                          <a:spcPts val="0"/>
                        </a:spcAft>
                      </a:pPr>
                      <a:r>
                        <a:rPr lang="en-US" sz="13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Rehabilitation</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0.09</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0.09</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0.09</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0.02</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0.08</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9957">
                <a:tc>
                  <a:txBody>
                    <a:bodyPr/>
                    <a:lstStyle/>
                    <a:p>
                      <a:pPr marL="0" marR="0">
                        <a:lnSpc>
                          <a:spcPct val="107000"/>
                        </a:lnSpc>
                        <a:spcBef>
                          <a:spcPts val="0"/>
                        </a:spcBef>
                        <a:spcAft>
                          <a:spcPts val="0"/>
                        </a:spcAft>
                      </a:pPr>
                      <a:r>
                        <a:rPr lang="en-US" sz="13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Psychology, Psychiatry</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0.24</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0.24</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0.24</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0.17</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0.22</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9957">
                <a:tc>
                  <a:txBody>
                    <a:bodyPr/>
                    <a:lstStyle/>
                    <a:p>
                      <a:pPr marL="0" marR="0">
                        <a:lnSpc>
                          <a:spcPct val="107000"/>
                        </a:lnSpc>
                        <a:spcBef>
                          <a:spcPts val="0"/>
                        </a:spcBef>
                        <a:spcAft>
                          <a:spcPts val="0"/>
                        </a:spcAft>
                      </a:pPr>
                      <a:r>
                        <a:rPr lang="en-US" sz="13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Social Work, Counseling</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0.17</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0.17</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0.17</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9957">
                <a:tc>
                  <a:txBody>
                    <a:bodyPr/>
                    <a:lstStyle/>
                    <a:p>
                      <a:pPr marL="0" marR="0">
                        <a:lnSpc>
                          <a:spcPct val="107000"/>
                        </a:lnSpc>
                        <a:spcBef>
                          <a:spcPts val="0"/>
                        </a:spcBef>
                        <a:spcAft>
                          <a:spcPts val="0"/>
                        </a:spcAft>
                      </a:pPr>
                      <a:r>
                        <a:rPr lang="en-US" sz="13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Total FTE per Patient</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3.49</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3.59</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3.82</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2.76</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3.57</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864476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12411</TotalTime>
  <Words>2207</Words>
  <Application>Microsoft Office PowerPoint</Application>
  <PresentationFormat>On-screen Show (4:3)</PresentationFormat>
  <Paragraphs>314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Feasibility Study for the Privatization of Alaska Psychiatric Institute</vt:lpstr>
      <vt:lpstr>Contents</vt:lpstr>
      <vt:lpstr>Study Overview</vt:lpstr>
      <vt:lpstr>Stakeholder Feedback</vt:lpstr>
      <vt:lpstr>Privatization Options</vt:lpstr>
      <vt:lpstr>Financial Assumptions</vt:lpstr>
      <vt:lpstr>Financial Assumptions</vt:lpstr>
      <vt:lpstr>Service Delivery Assumptions</vt:lpstr>
      <vt:lpstr>Staffing Requirements</vt:lpstr>
      <vt:lpstr>Staffing Requirements</vt:lpstr>
      <vt:lpstr>Findings and Recommendations</vt:lpstr>
      <vt:lpstr>Benefits and Drawbacks: Full Privatization</vt:lpstr>
      <vt:lpstr>Recommendations: Full Privatization</vt:lpstr>
      <vt:lpstr>Benefits and Drawbacks: State Management</vt:lpstr>
      <vt:lpstr>Recommendations: State Management with New Efficiencies</vt:lpstr>
      <vt:lpstr>Benefits and Drawbacks: Communication Center Outsourcing</vt:lpstr>
      <vt:lpstr>Recommendations: Communication Center Outsourcing</vt:lpstr>
      <vt:lpstr>Benefits and Drawbacks: Facility and Material Management Outsourcing</vt:lpstr>
      <vt:lpstr>Recommendations: Facility and Material Management Outsourcing</vt:lpstr>
      <vt:lpstr>Benefits and Drawbacks: Psychiatry and Medical Services Outsourcing</vt:lpstr>
      <vt:lpstr>Recommendations: Psychiatry and Medical Services Outsourcing</vt:lpstr>
      <vt:lpstr>Benefits and Drawbacks: Nursing Staff Outsourcing</vt:lpstr>
      <vt:lpstr>Recommendations: Nursing Staff Outsourcing</vt:lpstr>
      <vt:lpstr>Benefits and Drawbacks: Comprehensive Outsourcing</vt:lpstr>
      <vt:lpstr>Recommendations: Comprehensive Outsourcing</vt:lpstr>
      <vt:lpstr>Questions?</vt:lpstr>
      <vt:lpstr>PowerPoint Presentation</vt:lpstr>
    </vt:vector>
  </TitlesOfParts>
  <Company>PCG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Paiva, Ryan</dc:creator>
  <cp:lastModifiedBy>Windows User</cp:lastModifiedBy>
  <cp:revision>433</cp:revision>
  <cp:lastPrinted>2017-02-05T01:37:35Z</cp:lastPrinted>
  <dcterms:created xsi:type="dcterms:W3CDTF">2015-01-06T16:31:53Z</dcterms:created>
  <dcterms:modified xsi:type="dcterms:W3CDTF">2017-02-05T01:40:57Z</dcterms:modified>
</cp:coreProperties>
</file>