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332" r:id="rId5"/>
    <p:sldId id="320" r:id="rId6"/>
    <p:sldId id="353" r:id="rId7"/>
    <p:sldId id="345" r:id="rId8"/>
    <p:sldId id="346" r:id="rId9"/>
    <p:sldId id="347" r:id="rId10"/>
    <p:sldId id="336" r:id="rId11"/>
    <p:sldId id="348" r:id="rId12"/>
    <p:sldId id="354" r:id="rId13"/>
    <p:sldId id="355" r:id="rId14"/>
    <p:sldId id="337" r:id="rId15"/>
    <p:sldId id="338" r:id="rId16"/>
    <p:sldId id="339" r:id="rId17"/>
    <p:sldId id="350" r:id="rId18"/>
    <p:sldId id="349" r:id="rId19"/>
    <p:sldId id="342" r:id="rId20"/>
    <p:sldId id="351" r:id="rId21"/>
    <p:sldId id="333" r:id="rId22"/>
    <p:sldId id="334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111" autoAdjust="0"/>
  </p:normalViewPr>
  <p:slideViewPr>
    <p:cSldViewPr snapToGrid="0">
      <p:cViewPr varScale="1">
        <p:scale>
          <a:sx n="62" d="100"/>
          <a:sy n="62" d="100"/>
        </p:scale>
        <p:origin x="20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7DB90-4204-4113-875E-4AD2C02B99A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1CCC-77FB-4A04-B01A-F1194BAA5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2D322-DB1F-4CAA-829B-0B4A925F0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95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02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02/04/2020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Prepared by DPS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2D322-DB1F-4CAA-829B-0B4A925F07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02/04/2020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Prepared by DPS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2D322-DB1F-4CAA-829B-0B4A925F07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64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39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53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7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22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02/04/2020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Prepared by DPS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2D322-DB1F-4CAA-829B-0B4A925F07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02/04/2020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Prepared by DPS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2D322-DB1F-4CAA-829B-0B4A925F07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3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2D322-DB1F-4CAA-829B-0B4A925F0763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02/04/2020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Prepared by DPS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91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6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7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2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4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2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36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1CCC-77FB-4A04-B01A-F1194BAA51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2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58CDC89-10FD-48E0-B2AB-EA87EEE30AF1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DC89-10FD-48E0-B2AB-EA87EEE30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1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DC89-10FD-48E0-B2AB-EA87EEE30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8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58CDC89-10FD-48E0-B2AB-EA87EEE30AF1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12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58CDC89-10FD-48E0-B2AB-EA87EEE30AF1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4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58CDC89-10FD-48E0-B2AB-EA87EEE30AF1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87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58CDC89-10FD-48E0-B2AB-EA87EEE30AF1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9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58CDC89-10FD-48E0-B2AB-EA87EEE30AF1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8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58CDC89-10FD-48E0-B2AB-EA87EEE30AF1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6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58CDC89-10FD-48E0-B2AB-EA87EEE30AF1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7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DC89-10FD-48E0-B2AB-EA87EEE30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F9FFA9B-6E2C-4BE1-8FFD-D2C9C0111B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95193"/>
            <a:ext cx="7886700" cy="1095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8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501" y="1150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6550" y="11503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2494" y="6152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DC89-10FD-48E0-B2AB-EA87EEE30A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FC368-24DF-4668-8249-E4F5ECBC1B9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1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Binary_Worksheet.xlsb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price@alaska.gov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mailto:randi.breager@alaska.gov" TargetMode="External"/><Relationship Id="rId4" Type="http://schemas.openxmlformats.org/officeDocument/2006/relationships/hyperlink" Target="mailto:elizabeth.dunayski@alask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060297"/>
            <a:ext cx="9144000" cy="1676400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Department of Public Safety</a:t>
            </a:r>
            <a:b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en-US" sz="3200" b="1" dirty="0">
                <a:solidFill>
                  <a:prstClr val="black"/>
                </a:solidFill>
                <a:latin typeface="Candara" panose="020E0502030303020204" pitchFamily="34" charset="0"/>
              </a:rPr>
              <a:t>FY2022 Operating Budget</a:t>
            </a:r>
            <a:br>
              <a:rPr lang="en-US" sz="3200" b="1" dirty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en-US" sz="3200" b="1" dirty="0">
                <a:solidFill>
                  <a:prstClr val="black"/>
                </a:solidFill>
                <a:latin typeface="Candara" panose="020E0502030303020204" pitchFamily="34" charset="0"/>
              </a:rPr>
              <a:t>Alaska State Troopers Appropriation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91019"/>
            <a:ext cx="9144000" cy="1981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600" i="1" dirty="0">
                <a:solidFill>
                  <a:prstClr val="black"/>
                </a:solidFill>
                <a:latin typeface="Candara" panose="020E0502030303020204" pitchFamily="34" charset="0"/>
              </a:rPr>
              <a:t>House Finance Subcommitt</a:t>
            </a:r>
            <a:r>
              <a:rPr lang="en-US" sz="3600" dirty="0">
                <a:solidFill>
                  <a:prstClr val="black"/>
                </a:solidFill>
                <a:latin typeface="Candara" panose="020E0502030303020204" pitchFamily="34" charset="0"/>
              </a:rPr>
              <a:t>ee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Presentation by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Candara" panose="020E0502030303020204" pitchFamily="34" charset="0"/>
              </a:rPr>
              <a:t>Colonel Bryan Barlow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Candara" panose="020E0502030303020204" pitchFamily="34" charset="0"/>
              </a:rPr>
              <a:t>ASD Elizabeth Dunayski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March 9, 2021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18241-F4F4-4498-BEED-DBF7DF97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4CF2C-EE3E-4CDF-A0F0-10F795B3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DC89-10FD-48E0-B2AB-EA87EEE30A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5193"/>
            <a:ext cx="7886700" cy="88761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Pandemic Effects on Aircraft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2810"/>
            <a:ext cx="7886700" cy="452257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200" dirty="0"/>
              <a:t>Our department realized a significant increase in operations due to the COVID situation and resulting economic impacts across the state. </a:t>
            </a:r>
          </a:p>
          <a:p>
            <a:r>
              <a:rPr lang="en-US" sz="2200" dirty="0"/>
              <a:t>The overall operations has increased by 42% to over 7,100 total flight hours.</a:t>
            </a:r>
          </a:p>
          <a:p>
            <a:r>
              <a:rPr lang="en-US" sz="2200" dirty="0"/>
              <a:t>The most significant impact being a 74% increase in utilization of our fixed wing turbine engine fleet: 2020 flight hours 1498.4, 2019 flight hours 861.0. </a:t>
            </a:r>
          </a:p>
          <a:p>
            <a:pPr lvl="0"/>
            <a:r>
              <a:rPr lang="en-US" sz="2200" dirty="0"/>
              <a:t>Increased usage has resulted in increased maintenance costs by an estimated 75% over historical amounts</a:t>
            </a:r>
          </a:p>
          <a:p>
            <a:pPr lvl="0"/>
            <a:r>
              <a:rPr lang="en-US" sz="2200" dirty="0"/>
              <a:t>Fleet wide average fuel consumption increase of over 25%.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DC89-10FD-48E0-B2AB-EA87EEE30AF1}" type="slidenum">
              <a:rPr lang="en-US" smtClean="0"/>
              <a:pPr/>
              <a:t>10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022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C799-1E9C-4841-B1E7-60DA422B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050"/>
            <a:ext cx="7886700" cy="1095496"/>
          </a:xfrm>
        </p:spPr>
        <p:txBody>
          <a:bodyPr/>
          <a:lstStyle/>
          <a:p>
            <a:r>
              <a:rPr lang="en-US" b="1" dirty="0"/>
              <a:t>Recruitment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4FC6E94-7A59-4962-8A9A-E97BAA380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559610"/>
              </p:ext>
            </p:extLst>
          </p:nvPr>
        </p:nvGraphicFramePr>
        <p:xfrm>
          <a:off x="1270687" y="1386443"/>
          <a:ext cx="6858000" cy="4419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027">
                  <a:extLst>
                    <a:ext uri="{9D8B030D-6E8A-4147-A177-3AD203B41FA5}">
                      <a16:colId xmlns:a16="http://schemas.microsoft.com/office/drawing/2014/main" val="2452778730"/>
                    </a:ext>
                  </a:extLst>
                </a:gridCol>
                <a:gridCol w="3531973">
                  <a:extLst>
                    <a:ext uri="{9D8B030D-6E8A-4147-A177-3AD203B41FA5}">
                      <a16:colId xmlns:a16="http://schemas.microsoft.com/office/drawing/2014/main" val="2217405875"/>
                    </a:ext>
                  </a:extLst>
                </a:gridCol>
              </a:tblGrid>
              <a:tr h="491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Hiring Period                   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Invitations to Background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158094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Fall 2021                       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100*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1938006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Spring 2021             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3433936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Fall 2020                        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7046863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Spring 2020             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2348739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Fall 2019                             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526806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Spring 2019                     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7253928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Fall 2018                 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412219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Spring 2018                 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169954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DE426-7D65-4E30-851A-6DF1CED4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2EEE1-3177-4AB1-9B7D-83DA7D5A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6297-E5EC-4F5E-83B6-6290C0E820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B823-D304-4A88-8D71-3C2FDE05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D0AB3-576D-450F-857C-8A559BFD0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Hired 36 troopers in 2020</a:t>
            </a:r>
          </a:p>
          <a:p>
            <a:r>
              <a:rPr lang="en-US" dirty="0"/>
              <a:t>Between Spring and Fall 2021 academy – expecting 34-40 hires</a:t>
            </a:r>
          </a:p>
          <a:p>
            <a:r>
              <a:rPr lang="en-US" dirty="0"/>
              <a:t>Diversity Work Group</a:t>
            </a:r>
          </a:p>
          <a:p>
            <a:pPr lvl="1"/>
            <a:r>
              <a:rPr lang="en-US" dirty="0"/>
              <a:t>Group formed in November 2020</a:t>
            </a:r>
          </a:p>
          <a:p>
            <a:pPr lvl="1"/>
            <a:r>
              <a:rPr lang="en-US" dirty="0"/>
              <a:t>Recommendations have been provided and will be reviewed by leadership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930B7-E4C6-44AF-947D-716A52C1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53AA4-CBC4-4558-AEC1-A1583017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6297-E5EC-4F5E-83B6-6290C0E820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6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3627-06F0-4140-9AAD-3AC2C4FF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Retention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13831-0A38-4E0F-9AA6-FC8D55B1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4806"/>
            <a:ext cx="8229600" cy="4527550"/>
          </a:xfrm>
        </p:spPr>
        <p:txBody>
          <a:bodyPr>
            <a:normAutofit/>
          </a:bodyPr>
          <a:lstStyle/>
          <a:p>
            <a:r>
              <a:rPr lang="en-US" dirty="0"/>
              <a:t>Employee Retention Workgroup established January 2019 – updated 2020 report provided </a:t>
            </a:r>
            <a:endParaRPr lang="en-US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Wage increases, including a one-range market-based increase and cost of living adjustment for the State Trooper job series 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Implemented measures to resolve pay disparities for troopers promoting into the command series 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Established Wellness &amp; Advanced Training Units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Conducted Supervision and Leadership surveys and used feedback to establish action plans to improve communication and leadership </a:t>
            </a:r>
          </a:p>
          <a:p>
            <a:pPr lvl="1"/>
            <a:endParaRPr lang="en-US" sz="14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60AFD-E56C-4548-8A0B-28C04E45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052B-F0A0-4ABC-B18C-6A7B6146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6297-E5EC-4F5E-83B6-6290C0E820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1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70C6E-3BF1-4262-8D23-AFDCD1BC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09355-6CC6-4B65-84FC-27878CD65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driven policy</a:t>
            </a:r>
          </a:p>
          <a:p>
            <a:r>
              <a:rPr lang="en-US" dirty="0"/>
              <a:t>C- Detachment Staffing Study</a:t>
            </a:r>
          </a:p>
          <a:p>
            <a:pPr lvl="1"/>
            <a:r>
              <a:rPr lang="en-US" b="0" i="0" u="none" strike="noStrike" baseline="0" dirty="0">
                <a:latin typeface="Calibri" panose="020F0502020204030204" pitchFamily="34" charset="0"/>
              </a:rPr>
              <a:t>Recommends a 22% increase in staffing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Study found staffing levels impacted morale, employee wellness, &amp; longevity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r>
              <a:rPr lang="en-US" dirty="0"/>
              <a:t>AHFC Trooper Housing Assessment</a:t>
            </a:r>
          </a:p>
          <a:p>
            <a:pPr lvl="1"/>
            <a:r>
              <a:rPr lang="en-US" dirty="0"/>
              <a:t>Key barrier to rural placement &amp; longevity in rural communities</a:t>
            </a:r>
          </a:p>
          <a:p>
            <a:pPr lvl="1"/>
            <a:r>
              <a:rPr lang="en-US" dirty="0"/>
              <a:t>Report coming Spring/Summer 2021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2D1E-D357-4C85-AB3F-F3D7A6F7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57E3E-6186-411C-A945-CFF04E6A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DC89-10FD-48E0-B2AB-EA87EEE30A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2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C950-5D6B-44D0-BC7E-E265A8D97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C0CCF-02CD-4A27-8F05-56B4D205F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C5FA4-F812-4351-9F45-A4FEEFA5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8EE21-0D8D-4C9D-882B-AA9EAF3A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DC89-10FD-48E0-B2AB-EA87EEE30AF1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180C0F5-B244-4F03-B7D6-B886A0A32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620579"/>
              </p:ext>
            </p:extLst>
          </p:nvPr>
        </p:nvGraphicFramePr>
        <p:xfrm>
          <a:off x="930560" y="1805722"/>
          <a:ext cx="7282879" cy="2750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nary Worksheet" r:id="rId3" imgW="2926111" imgH="1104814" progId="Excel.SheetBinaryMacroEnabled.12">
                  <p:embed/>
                </p:oleObj>
              </mc:Choice>
              <mc:Fallback>
                <p:oleObj name="Binary Worksheet" r:id="rId3" imgW="2926111" imgH="1104814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0560" y="1805722"/>
                        <a:ext cx="7282879" cy="2750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156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2903-3FA3-4933-8248-8A51C424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Retirement data 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CCB8C-7809-40D8-BE4D-288E3CF4F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44% of employees in the State Trooper job series (Recruit – Major) are eligible to retire within the next five years</a:t>
            </a:r>
          </a:p>
          <a:p>
            <a:pPr lvl="0"/>
            <a:r>
              <a:rPr lang="en-US" dirty="0"/>
              <a:t>97% of Command staff (Lieutenant, Captain, Major) are eligible to retire within the next five years</a:t>
            </a:r>
          </a:p>
          <a:p>
            <a:pPr lvl="0"/>
            <a:r>
              <a:rPr lang="en-US" dirty="0"/>
              <a:t>71% of Command staff are eligible to retire within the next year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1161-2551-4A9D-875A-3BC98B9D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79E2-4DEF-4727-9C4D-3515F8FA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6297-E5EC-4F5E-83B6-6290C0E820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5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6B4C-DEF1-4ADA-8BA8-C2003D84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Vacant Positions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AA83204-08E1-4CC6-82F8-203F3745B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40873"/>
              </p:ext>
            </p:extLst>
          </p:nvPr>
        </p:nvGraphicFramePr>
        <p:xfrm>
          <a:off x="457200" y="18288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91119593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73765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PFT Commissioned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24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Filled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365 (as of January 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6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Vacant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2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Double Filled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57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Vacant funded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31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February Academy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4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Lateral Hires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56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 Position Vacancy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Budgeted and 18 Unbudgeted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97902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2D73E-613F-4C4E-9748-F035BFBD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31F92-C118-4FBF-A3FB-B53DF5FE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6297-E5EC-4F5E-83B6-6290C0E820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A7E4-7B6F-4A6A-A89A-CFF1D38A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DPS Personal Services Fluctuations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1286D-AA80-4F0A-93B8-4635763DE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  Double-filled trooper positions</a:t>
            </a:r>
          </a:p>
          <a:p>
            <a:r>
              <a:rPr lang="en-US" dirty="0"/>
              <a:t>40 Academy Recruit Positions</a:t>
            </a:r>
          </a:p>
          <a:p>
            <a:pPr lvl="1"/>
            <a:r>
              <a:rPr lang="en-US" dirty="0"/>
              <a:t>23 Unbudgeted</a:t>
            </a:r>
          </a:p>
          <a:p>
            <a:pPr lvl="1"/>
            <a:r>
              <a:rPr lang="en-US" dirty="0"/>
              <a:t>17 Budgeted in new component</a:t>
            </a:r>
          </a:p>
          <a:p>
            <a:r>
              <a:rPr lang="en-US" dirty="0"/>
              <a:t>Emergency guard positions – unbudgeted, work hourly as needed (total of $329,122 in FY2020)</a:t>
            </a:r>
          </a:p>
          <a:p>
            <a:r>
              <a:rPr lang="en-US" dirty="0"/>
              <a:t>Overtime usage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1AD71-C34C-4824-9334-DD1403C0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91AF-349E-422E-AF02-B1929789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6297-E5EC-4F5E-83B6-6290C0E820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2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5DB5-B144-4DE8-9967-48B2D28F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Alaska State Troopers Appropriation Premium Pay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EAAC-029A-4092-BD8F-603FE651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A6212-F75A-448F-A2B2-D6728A9C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6297-E5EC-4F5E-83B6-6290C0E82032}" type="slidenum">
              <a:rPr lang="en-US" smtClean="0"/>
              <a:t>19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2F3C70-3595-4DA0-9E45-097700ACF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501" y="1840865"/>
            <a:ext cx="8538202" cy="2996813"/>
          </a:xfrm>
        </p:spPr>
      </p:pic>
    </p:spTree>
    <p:extLst>
      <p:ext uri="{BB962C8B-B14F-4D97-AF65-F5344CB8AC3E}">
        <p14:creationId xmlns:p14="http://schemas.microsoft.com/office/powerpoint/2010/main" val="34002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8711"/>
            <a:ext cx="7886700" cy="10954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FY2022 Significant Operating Budget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861" y="1884207"/>
            <a:ext cx="7886700" cy="4296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Continue One-Time Capital Outlay Funding for Positions Added in FY21 in AST Detachments</a:t>
            </a:r>
          </a:p>
          <a:p>
            <a:r>
              <a:rPr lang="en-US" dirty="0"/>
              <a:t>$1,480.5 UGF</a:t>
            </a:r>
            <a:endParaRPr lang="en-US" sz="2800" dirty="0"/>
          </a:p>
          <a:p>
            <a:pPr lvl="1"/>
            <a:r>
              <a:rPr lang="en-US" sz="2000" dirty="0"/>
              <a:t>$283.5 Vehicles</a:t>
            </a:r>
          </a:p>
          <a:p>
            <a:pPr lvl="1"/>
            <a:r>
              <a:rPr lang="en-US" sz="2000" dirty="0"/>
              <a:t>$500.0 Radios and Computers</a:t>
            </a:r>
          </a:p>
          <a:p>
            <a:pPr lvl="1"/>
            <a:r>
              <a:rPr lang="en-US" sz="2000" dirty="0"/>
              <a:t>$697.0 Other Safety Equipment</a:t>
            </a:r>
          </a:p>
          <a:p>
            <a:pPr marL="0" indent="0">
              <a:buNone/>
            </a:pPr>
            <a:endParaRPr lang="en-US" sz="1400" b="0" dirty="0"/>
          </a:p>
          <a:p>
            <a:pPr marL="0" indent="0">
              <a:buNone/>
            </a:pPr>
            <a:r>
              <a:rPr lang="en-US" b="0" dirty="0"/>
              <a:t>Fully Fund Thirty-Six New Positions Added at 75% Funding in FY21 in Multiple </a:t>
            </a:r>
            <a:r>
              <a:rPr lang="en-US" dirty="0"/>
              <a:t>Components</a:t>
            </a:r>
            <a:endParaRPr lang="en-US" b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/>
              <a:t>$1,686.7 </a:t>
            </a:r>
            <a:r>
              <a:rPr lang="en-US" dirty="0"/>
              <a:t>Personal Services</a:t>
            </a:r>
            <a:endParaRPr lang="en-US" b="0" dirty="0"/>
          </a:p>
          <a:p>
            <a:pPr marL="457200" lvl="1" indent="0"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6297-E5EC-4F5E-83B6-6290C0E820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01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1190"/>
            <a:ext cx="7886700" cy="1095496"/>
          </a:xfrm>
        </p:spPr>
        <p:txBody>
          <a:bodyPr/>
          <a:lstStyle/>
          <a:p>
            <a:pPr algn="ctr"/>
            <a:r>
              <a:rPr lang="en-US" b="1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52" y="1219446"/>
            <a:ext cx="3886200" cy="5020151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00" b="1" dirty="0">
                <a:solidFill>
                  <a:prstClr val="black"/>
                </a:solidFill>
              </a:rPr>
              <a:t>Contacts:</a:t>
            </a:r>
          </a:p>
          <a:p>
            <a:pPr marL="0" lv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prstClr val="black"/>
                </a:solidFill>
              </a:rPr>
              <a:t>Bryan Barlow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prstClr val="black"/>
                </a:solidFill>
              </a:rPr>
              <a:t>Colonel 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prstClr val="black"/>
                </a:solidFill>
                <a:hlinkClick r:id="rId3"/>
              </a:rPr>
              <a:t>bryan.barlow@alaska.gov</a:t>
            </a:r>
            <a:endParaRPr lang="en-US" sz="2900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prstClr val="black"/>
                </a:solidFill>
              </a:rPr>
              <a:t>269- 0316</a:t>
            </a:r>
            <a:endParaRPr lang="en-US" sz="2900" b="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prstClr val="black"/>
                </a:solidFill>
              </a:rPr>
              <a:t>Elizabeth Dunayski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</a:rPr>
              <a:t>Administrative Services Director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hlinkClick r:id="rId4"/>
              </a:rPr>
              <a:t>elizabeth.dunayski@alaska.gov</a:t>
            </a:r>
            <a:endParaRPr lang="en-US" sz="2600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</a:rPr>
              <a:t>465-5501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prstClr val="black"/>
                </a:solidFill>
              </a:rPr>
              <a:t>Randi Breager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prstClr val="black"/>
                </a:solidFill>
              </a:rPr>
              <a:t>Special Assistant 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prstClr val="black"/>
                </a:solidFill>
                <a:hlinkClick r:id="rId5"/>
              </a:rPr>
              <a:t>randi.breager@alaska.gov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prstClr val="black"/>
                </a:solidFill>
              </a:rPr>
              <a:t>269-5618</a:t>
            </a:r>
          </a:p>
        </p:txBody>
      </p:sp>
      <p:pic>
        <p:nvPicPr>
          <p:cNvPr id="5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13" l="0" r="996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12" y="2027082"/>
            <a:ext cx="3121580" cy="377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93C7F-99E6-4BC7-8994-BCC65D82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DC89-10FD-48E0-B2AB-EA87EEE30AF1}" type="slidenum">
              <a:rPr lang="en-US" sz="1400" b="1" smtClean="0">
                <a:solidFill>
                  <a:schemeClr val="tx1"/>
                </a:solidFill>
              </a:rPr>
              <a:t>20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C28BF4F-0034-4350-87B9-F95864F1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501" y="115035"/>
            <a:ext cx="2057400" cy="365125"/>
          </a:xfrm>
        </p:spPr>
        <p:txBody>
          <a:bodyPr/>
          <a:lstStyle/>
          <a:p>
            <a:r>
              <a:rPr lang="en-US"/>
              <a:t>3/9/2021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0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Fully Fund Thirty-Six New Positions Added in FY21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233573"/>
              </p:ext>
            </p:extLst>
          </p:nvPr>
        </p:nvGraphicFramePr>
        <p:xfrm>
          <a:off x="628650" y="1825625"/>
          <a:ext cx="78867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DC89-10FD-48E0-B2AB-EA87EEE30AF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92009926"/>
              </p:ext>
            </p:extLst>
          </p:nvPr>
        </p:nvGraphicFramePr>
        <p:xfrm>
          <a:off x="691577" y="1871877"/>
          <a:ext cx="7723374" cy="325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846">
                  <a:extLst>
                    <a:ext uri="{9D8B030D-6E8A-4147-A177-3AD203B41FA5}">
                      <a16:colId xmlns:a16="http://schemas.microsoft.com/office/drawing/2014/main" val="3912679668"/>
                    </a:ext>
                  </a:extLst>
                </a:gridCol>
                <a:gridCol w="1375176">
                  <a:extLst>
                    <a:ext uri="{9D8B030D-6E8A-4147-A177-3AD203B41FA5}">
                      <a16:colId xmlns:a16="http://schemas.microsoft.com/office/drawing/2014/main" val="1753441463"/>
                    </a:ext>
                  </a:extLst>
                </a:gridCol>
                <a:gridCol w="1375176">
                  <a:extLst>
                    <a:ext uri="{9D8B030D-6E8A-4147-A177-3AD203B41FA5}">
                      <a16:colId xmlns:a16="http://schemas.microsoft.com/office/drawing/2014/main" val="449870330"/>
                    </a:ext>
                  </a:extLst>
                </a:gridCol>
                <a:gridCol w="1375176">
                  <a:extLst>
                    <a:ext uri="{9D8B030D-6E8A-4147-A177-3AD203B41FA5}">
                      <a16:colId xmlns:a16="http://schemas.microsoft.com/office/drawing/2014/main" val="2701815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Component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FY22 </a:t>
                      </a:r>
                      <a:r>
                        <a:rPr lang="en-US" sz="1800" dirty="0" err="1"/>
                        <a:t>Gov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Requested</a:t>
                      </a:r>
                    </a:p>
                    <a:p>
                      <a:pPr algn="ctr"/>
                      <a:r>
                        <a:rPr lang="en-US" sz="1800" dirty="0"/>
                        <a:t>Increment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Increase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3860807"/>
                  </a:ext>
                </a:extLst>
              </a:tr>
              <a:tr h="389272">
                <a:tc>
                  <a:txBody>
                    <a:bodyPr/>
                    <a:lstStyle/>
                    <a:p>
                      <a:r>
                        <a:rPr lang="en-US" sz="1800" dirty="0"/>
                        <a:t>AK</a:t>
                      </a:r>
                      <a:r>
                        <a:rPr lang="en-US" sz="1800" baseline="0" dirty="0"/>
                        <a:t> Bureau of Judicial Services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$4,750.9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24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AST Detachments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$83,937.0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$1,457.4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1.77%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87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AK Bureau of Investigation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$5,552.4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$60.1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69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Aircraft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$5,482.1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$122.2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2.28%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35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Marine Enforcement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$2,693.0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$30.0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1.13%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13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All Other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$50,019.5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968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$152,434.9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$1,686.7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275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12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9097-D00F-4369-804B-64872E8F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478"/>
            <a:ext cx="7886700" cy="1095496"/>
          </a:xfrm>
        </p:spPr>
        <p:txBody>
          <a:bodyPr/>
          <a:lstStyle/>
          <a:p>
            <a:pPr algn="ctr"/>
            <a:r>
              <a:rPr lang="en-US" b="1" dirty="0"/>
              <a:t>A North Detachment Size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CCF3-FE4D-4A1A-9590-929AFBC5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3/9/2021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F57E7-CD07-4ED8-90CF-C36E0947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9C82-B6D7-46EC-8AFC-DA29D26AC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5B3144-2958-4CC2-B156-50C1403A6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627"/>
            <a:ext cx="9144000" cy="514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2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9097-D00F-4369-804B-64872E8F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8884"/>
            <a:ext cx="7886700" cy="1095496"/>
          </a:xfrm>
        </p:spPr>
        <p:txBody>
          <a:bodyPr/>
          <a:lstStyle/>
          <a:p>
            <a:pPr algn="ctr"/>
            <a:r>
              <a:rPr lang="en-US" b="1" dirty="0"/>
              <a:t>A South Detachment Size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CCF3-FE4D-4A1A-9590-929AFBC5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3/9/2021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F57E7-CD07-4ED8-90CF-C36E0947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9C82-B6D7-46EC-8AFC-DA29D26AC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95BA48-4AAD-48AE-A278-595E8C6F9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009"/>
            <a:ext cx="9144000" cy="514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1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9097-D00F-4369-804B-64872E8F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0519"/>
            <a:ext cx="7886700" cy="1095496"/>
          </a:xfrm>
        </p:spPr>
        <p:txBody>
          <a:bodyPr/>
          <a:lstStyle/>
          <a:p>
            <a:pPr algn="ctr"/>
            <a:r>
              <a:rPr lang="en-US" b="1" dirty="0"/>
              <a:t>B Detachment Size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CCF3-FE4D-4A1A-9590-929AFBC5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3/9/2021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F57E7-CD07-4ED8-90CF-C36E0947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9C82-B6D7-46EC-8AFC-DA29D26AC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CB7A8-8198-4431-AB6E-E9A6CB5DE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4" y="705644"/>
            <a:ext cx="9144000" cy="514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3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9097-D00F-4369-804B-64872E8F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0519"/>
            <a:ext cx="7886700" cy="1095496"/>
          </a:xfrm>
        </p:spPr>
        <p:txBody>
          <a:bodyPr/>
          <a:lstStyle/>
          <a:p>
            <a:pPr algn="ctr"/>
            <a:r>
              <a:rPr lang="en-US" b="1" dirty="0"/>
              <a:t>C Detachment Size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CCF3-FE4D-4A1A-9590-929AFBC5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3/9/2021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F57E7-CD07-4ED8-90CF-C36E0947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9C82-B6D7-46EC-8AFC-DA29D26AC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ED3C8-6344-4AC8-ACBB-80B1BA4DA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812"/>
            <a:ext cx="9144000" cy="514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8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9097-D00F-4369-804B-64872E8F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3499"/>
            <a:ext cx="7886700" cy="1095496"/>
          </a:xfrm>
        </p:spPr>
        <p:txBody>
          <a:bodyPr/>
          <a:lstStyle/>
          <a:p>
            <a:pPr algn="ctr"/>
            <a:r>
              <a:rPr lang="en-US" b="1" dirty="0"/>
              <a:t>D Detachment Size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CCF3-FE4D-4A1A-9590-929AFBC5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3/9/2021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F57E7-CD07-4ED8-90CF-C36E0947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9C82-B6D7-46EC-8AFC-DA29D26AC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28B72-E8A8-46EC-A14B-220D2EE3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67" y="788624"/>
            <a:ext cx="9144000" cy="514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5193"/>
            <a:ext cx="7886700" cy="8899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Alaska Wildlife Trooper Detachments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4530" y="1485107"/>
            <a:ext cx="6512011" cy="44090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3/9/2021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DC89-10FD-48E0-B2AB-EA87EEE30AF1}" type="slidenum">
              <a:rPr lang="en-US" smtClean="0"/>
              <a:pPr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1172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87E3A9342A284FA6251CA2796EE336" ma:contentTypeVersion="10" ma:contentTypeDescription="Create a new document." ma:contentTypeScope="" ma:versionID="0808bf5f5bf6cc0f368a9a09bec5bf3a">
  <xsd:schema xmlns:xsd="http://www.w3.org/2001/XMLSchema" xmlns:xs="http://www.w3.org/2001/XMLSchema" xmlns:p="http://schemas.microsoft.com/office/2006/metadata/properties" xmlns:ns3="3bb7889c-ebb2-4481-89bf-63832ee4b4fb" xmlns:ns4="bf05aee7-81f8-40b8-8f8d-cd601fe090fd" targetNamespace="http://schemas.microsoft.com/office/2006/metadata/properties" ma:root="true" ma:fieldsID="98bae55700035e03534c9b053dfc05cd" ns3:_="" ns4:_="">
    <xsd:import namespace="3bb7889c-ebb2-4481-89bf-63832ee4b4fb"/>
    <xsd:import namespace="bf05aee7-81f8-40b8-8f8d-cd601fe090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7889c-ebb2-4481-89bf-63832ee4b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5aee7-81f8-40b8-8f8d-cd601fe090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DBDD6A-7CCD-4CD4-989B-CBBE840FBA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b7889c-ebb2-4481-89bf-63832ee4b4fb"/>
    <ds:schemaRef ds:uri="bf05aee7-81f8-40b8-8f8d-cd601fe090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E8FEB1-2C8F-436C-BC57-2F8247260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3FF3FF-EED3-43F5-8B90-01A6779BAD0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bb7889c-ebb2-4481-89bf-63832ee4b4fb"/>
    <ds:schemaRef ds:uri="http://schemas.microsoft.com/office/infopath/2007/PartnerControls"/>
    <ds:schemaRef ds:uri="http://purl.org/dc/terms/"/>
    <ds:schemaRef ds:uri="bf05aee7-81f8-40b8-8f8d-cd601fe090f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5017</TotalTime>
  <Words>744</Words>
  <Application>Microsoft Office PowerPoint</Application>
  <PresentationFormat>On-screen Show (4:3)</PresentationFormat>
  <Paragraphs>217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Candara</vt:lpstr>
      <vt:lpstr>Wingdings</vt:lpstr>
      <vt:lpstr>Office Theme</vt:lpstr>
      <vt:lpstr>Binary Worksheet</vt:lpstr>
      <vt:lpstr>Department of Public Safety FY2022 Operating Budget Alaska State Troopers Appropriation</vt:lpstr>
      <vt:lpstr>FY2022 Significant Operating Budget Changes</vt:lpstr>
      <vt:lpstr>Fully Fund Thirty-Six New Positions Added in FY21</vt:lpstr>
      <vt:lpstr>A North Detachment Size</vt:lpstr>
      <vt:lpstr>A South Detachment Size</vt:lpstr>
      <vt:lpstr>B Detachment Size</vt:lpstr>
      <vt:lpstr>C Detachment Size</vt:lpstr>
      <vt:lpstr>D Detachment Size</vt:lpstr>
      <vt:lpstr>Alaska Wildlife Trooper Detachments</vt:lpstr>
      <vt:lpstr>Pandemic Effects on Aircraft Section</vt:lpstr>
      <vt:lpstr>Recruitment </vt:lpstr>
      <vt:lpstr>Recruitment</vt:lpstr>
      <vt:lpstr>Retention </vt:lpstr>
      <vt:lpstr>Retention </vt:lpstr>
      <vt:lpstr>Retention </vt:lpstr>
      <vt:lpstr>Retirement data at a glance</vt:lpstr>
      <vt:lpstr>Vacant Positions</vt:lpstr>
      <vt:lpstr>DPS Personal Services Fluctuations</vt:lpstr>
      <vt:lpstr>Alaska State Troopers Appropriation Premium Pay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Breager, Randi C (DPS)</dc:creator>
  <cp:lastModifiedBy>Breager, Randi C (DPS)</cp:lastModifiedBy>
  <cp:revision>82</cp:revision>
  <dcterms:created xsi:type="dcterms:W3CDTF">2021-01-14T05:01:04Z</dcterms:created>
  <dcterms:modified xsi:type="dcterms:W3CDTF">2021-03-05T19:28:00Z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0x0101008887E3A9342A284FA6251CA2796EE336</vt:lpwstr>
  </property>
</Properties>
</file>