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5"/>
  </p:notesMasterIdLst>
  <p:sldIdLst>
    <p:sldId id="256" r:id="rId2"/>
    <p:sldId id="272" r:id="rId3"/>
    <p:sldId id="257" r:id="rId4"/>
    <p:sldId id="260" r:id="rId5"/>
    <p:sldId id="273" r:id="rId6"/>
    <p:sldId id="274" r:id="rId7"/>
    <p:sldId id="271" r:id="rId8"/>
    <p:sldId id="265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84" r:id="rId20"/>
    <p:sldId id="285" r:id="rId21"/>
    <p:sldId id="266" r:id="rId22"/>
    <p:sldId id="268" r:id="rId23"/>
    <p:sldId id="267" r:id="rId24"/>
    <p:sldId id="288" r:id="rId25"/>
    <p:sldId id="289" r:id="rId26"/>
    <p:sldId id="290" r:id="rId27"/>
    <p:sldId id="291" r:id="rId28"/>
    <p:sldId id="295" r:id="rId29"/>
    <p:sldId id="297" r:id="rId30"/>
    <p:sldId id="292" r:id="rId31"/>
    <p:sldId id="293" r:id="rId32"/>
    <p:sldId id="298" r:id="rId33"/>
    <p:sldId id="299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80" d="100"/>
          <a:sy n="80" d="100"/>
        </p:scale>
        <p:origin x="-84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9AEEAC-544E-44B4-9F3A-2EAED1D3197B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4011D7-5449-491A-90C1-1073EACB1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B5C99-336F-47C6-9E9B-9D0855583A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478D1-30A3-4E37-B7F7-897D7D83BC86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364799-1C4B-4270-A0B3-5488EA9775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6A4FB-7D06-46B0-96D2-C6B6D59D0D7A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2B292-57D3-4221-A9B7-83F3278E04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45FBDDE-3214-4E9A-BED5-FB273FDE8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6FB0D-3604-4A74-AAB1-5858CD9CCA2A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694ED-ED16-4805-B7B4-E8F9A16A7392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846C4FCA-6588-4B9A-922C-19C6F900B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C8F65-4781-4536-A9E2-5513ECBEDE20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189B37-466B-4B13-9CDE-A26C2CA35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093F24E7-F350-451E-9F03-F0860737046A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8B749-669A-40EE-BF1F-733824F09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B43CC-D42A-493E-BD08-EE915031495C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E078965-3958-4C8F-8D2A-404EBD510E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778B5-905D-4FF7-8146-837C757A501D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358618C-D246-464E-B2F1-F325D966A5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7FDBF-A1AB-4420-819E-3FB1246D93FA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0A247B-A5C3-490F-AD7F-DC30BCB00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97D645B-0681-46E2-8959-861C7FF60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9296B-9E07-4772-8B8F-254C2A7E29DE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9D45E7E-162E-4B27-BF8B-86E1975D66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BB1A19F2-3BDC-4626-A68C-4F596E7E714B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F997ED-48C4-4307-973E-4D2577D1202D}" type="datetimeFigureOut">
              <a:rPr lang="en-US" smtClean="0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3690A8F-24F4-4202-8AD5-557F4A2D4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smtClean="0"/>
              <a:t>Senate Resources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FY12 Overview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January  24, 2011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305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Alaska </a:t>
            </a:r>
            <a:br>
              <a:rPr dirty="0" smtClean="0"/>
            </a:br>
            <a:r>
              <a:rPr dirty="0" smtClean="0"/>
              <a:t>Department of </a:t>
            </a:r>
            <a:br>
              <a:rPr dirty="0" smtClean="0"/>
            </a:br>
            <a:r>
              <a:rPr dirty="0" smtClean="0"/>
              <a:t>Natural Resources</a:t>
            </a:r>
            <a:endParaRPr dirty="0"/>
          </a:p>
        </p:txBody>
      </p:sp>
      <p:pic>
        <p:nvPicPr>
          <p:cNvPr id="7172" name="Picture 4" descr="dnr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267200"/>
            <a:ext cx="20701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Divisions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36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Forestry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Chris Maisch, Director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280 full and part time budgeted positions (does not include the hundreds of fire season crews)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25.38% of DNR’s FY12 Operating Budget Request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$38,988.6 budget request (all sources)</a:t>
            </a:r>
          </a:p>
        </p:txBody>
      </p:sp>
      <p:pic>
        <p:nvPicPr>
          <p:cNvPr id="7" name="Content Placeholder 6" descr="BSwindflameP6100005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209800"/>
            <a:ext cx="3276600" cy="33527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Divisions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6386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Geological &amp; Geophysical Surveys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Bob Swenson, Director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48 full and part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5.85% of DNR’s FY12 Operating Budget Request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 $8,983.2 budget request (all sources)</a:t>
            </a:r>
          </a:p>
        </p:txBody>
      </p:sp>
      <p:pic>
        <p:nvPicPr>
          <p:cNvPr id="5" name="Content Placeholder 4" descr="geologi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059238" cy="3581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Divisions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410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Coastal &amp; Ocean Management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Randy Bates, Director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33 full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3.05% of DNR’s FY12 Operating Budget Request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$4,691.7 budget request (all sources)</a:t>
            </a:r>
          </a:p>
        </p:txBody>
      </p:sp>
      <p:pic>
        <p:nvPicPr>
          <p:cNvPr id="8" name="Content Placeholder 7" descr="SedAlaskaCoa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209800"/>
            <a:ext cx="4038600" cy="3505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Divisions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8434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Agriculture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Franci Havemeister, Director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46 full and part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4.74% of DNR’s FY12 Operating Budget Request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$7,282.4 budget request (all sources)</a:t>
            </a:r>
          </a:p>
        </p:txBody>
      </p:sp>
      <p:pic>
        <p:nvPicPr>
          <p:cNvPr id="9" name="Content Placeholder 8" descr="Palmer-far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197894"/>
            <a:ext cx="4038600" cy="34409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Divisions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458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Parks &amp; Outdoor Recreation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Ben Ellis, Director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185 full and part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10.09% of DNR’s FY12 Operating Budget Request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$15,495.5 budget request (all sources)</a:t>
            </a:r>
          </a:p>
        </p:txBody>
      </p:sp>
      <p:pic>
        <p:nvPicPr>
          <p:cNvPr id="5" name="Content Placeholder 4" descr="SOUTHDENALI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5814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Divisions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48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Support Services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Jean Davis, Director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130 full and part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8.48% of DNR’s FY12 Operating Budget Request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$12,113.4 budget request (all sources)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5" name="Content Placeholder 4" descr="accounting_for_non_accounta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695041"/>
            <a:ext cx="4038600" cy="403465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Offices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State Pipeline Coordinator’s Office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Mike Thompson, State Pipeline Coordinator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31 full and part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5.07% of DNR’s FY12 Operating Budget Request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$7,789.2 budget request (all sources)</a:t>
            </a:r>
          </a:p>
        </p:txBody>
      </p:sp>
      <p:pic>
        <p:nvPicPr>
          <p:cNvPr id="5" name="Content Placeholder 4" descr="june20pipel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120976"/>
            <a:ext cx="4038600" cy="351782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Offices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Project Management &amp; Permitting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Tom Crafford, Director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 full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2.75% of DNR’s FY12 Operating Budget Request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$4,223.9  budget request (all sources)</a:t>
            </a:r>
          </a:p>
        </p:txBody>
      </p:sp>
      <p:pic>
        <p:nvPicPr>
          <p:cNvPr id="5" name="Content Placeholder 4" descr="point_thomps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057400"/>
            <a:ext cx="3505200" cy="3352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Offices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554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AGIA Coordinator’s Office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 full and part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2.32% of DNR’s FY12 Operating Budget Request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$3,563.3 budget request (all sources)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491139"/>
            <a:ext cx="4038600" cy="44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Offices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4578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Mental Health Trust Lands Office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Greg Jones, Executive Director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16 full and part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1.88% of DNR’s FY12 Operating Budget Request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$2,892.7 budget request (all sources)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 descr="Cape_Promontory_Cape_Lutkes,_Alaska__Cape_Lutkes_is_part_of_the_Aleutian_Islan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4038600" cy="4343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Who We Are and What We Do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194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Article 8, Section 1 of the Alaska Constitution provides that </a:t>
            </a:r>
            <a:r>
              <a:rPr lang="en-US" dirty="0" smtClean="0">
                <a:solidFill>
                  <a:srgbClr val="FF0000"/>
                </a:solidFill>
              </a:rPr>
              <a:t>“it is the policy of the State to encourage the settlement of its land and the development of its resources by making them available for maximum use consistent with the public interest.”</a:t>
            </a:r>
          </a:p>
          <a:p>
            <a:endParaRPr lang="en-US" dirty="0" smtClean="0"/>
          </a:p>
          <a:p>
            <a:r>
              <a:rPr lang="en-US" dirty="0" smtClean="0"/>
              <a:t>Article 8, Section 2 provides that the </a:t>
            </a:r>
            <a:r>
              <a:rPr lang="en-US" dirty="0" smtClean="0">
                <a:solidFill>
                  <a:srgbClr val="FF0000"/>
                </a:solidFill>
              </a:rPr>
              <a:t>“legislature shall provide for the utilization, development, and conservation of all natural resources belonging to the State, including land and waters, for the maximum benefit of its people.”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Offices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560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Office of the Commissioner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Dan Sullivan, Commissioner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 full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0.79% of DNR’s FY12 Operating Budget Request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$1,221.1 budget request (all sources)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FF0000"/>
                </a:solidFill>
              </a:rPr>
              <a:t>Boards and Commissions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6626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Natural Resource Conservation &amp; Development Board (NRCDB)</a:t>
            </a:r>
          </a:p>
          <a:p>
            <a:pPr eaLnBrk="1" hangingPunct="1"/>
            <a:r>
              <a:rPr lang="en-US" dirty="0" smtClean="0"/>
              <a:t>Citizen’s Advisory Commission on Federal Areas (CACFA)</a:t>
            </a:r>
          </a:p>
          <a:p>
            <a:pPr eaLnBrk="1" hangingPunct="1"/>
            <a:r>
              <a:rPr lang="en-US" dirty="0" smtClean="0"/>
              <a:t>Board of Agriculture and Conservation </a:t>
            </a:r>
          </a:p>
          <a:p>
            <a:pPr eaLnBrk="1" hangingPunct="1"/>
            <a:r>
              <a:rPr lang="en-US" dirty="0" smtClean="0"/>
              <a:t>Board of Forestry</a:t>
            </a:r>
          </a:p>
          <a:p>
            <a:pPr eaLnBrk="1" hangingPunct="1"/>
            <a:r>
              <a:rPr lang="en-US" dirty="0" smtClean="0"/>
              <a:t>Alaska Historical Commission</a:t>
            </a:r>
          </a:p>
          <a:p>
            <a:pPr eaLnBrk="1" hangingPunct="1"/>
            <a:r>
              <a:rPr lang="en-US" dirty="0" smtClean="0"/>
              <a:t>Alaska Royalty Oil and Gas Development Board</a:t>
            </a:r>
          </a:p>
          <a:p>
            <a:pPr eaLnBrk="1" hangingPunct="1"/>
            <a:r>
              <a:rPr lang="en-US" dirty="0" smtClean="0"/>
              <a:t>Seismic Hazards Safety Commission </a:t>
            </a:r>
          </a:p>
          <a:p>
            <a:pPr eaLnBrk="1" hangingPunct="1"/>
            <a:r>
              <a:rPr lang="en-US" dirty="0" smtClean="0"/>
              <a:t>Outdoor Recreation Trails Advisory Board </a:t>
            </a:r>
          </a:p>
        </p:txBody>
      </p:sp>
      <p:pic>
        <p:nvPicPr>
          <p:cNvPr id="26628" name="Content Placeholder 4" descr="dnr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257800"/>
            <a:ext cx="13287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FY12 Operating Budget - $153,746.7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2050" name="Content Placeholder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323975" y="1527175"/>
          <a:ext cx="6461125" cy="4572000"/>
        </p:xfrm>
        <a:graphic>
          <a:graphicData uri="http://schemas.openxmlformats.org/presentationml/2006/ole">
            <p:oleObj spid="_x0000_s2050" name="Worksheet" r:id="rId3" imgW="8763203" imgH="62007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Engagement Tour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7650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Meeting with key stakeholders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I’m hearing, seeing, learning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Challenges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Opportunities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Need for partnership</a:t>
            </a:r>
          </a:p>
          <a:p>
            <a:pPr eaLnBrk="1" hangingPunct="1"/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27652" name="Content Placeholder 4" descr="dnr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257800"/>
            <a:ext cx="13287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Challenges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TAPS throughput</a:t>
            </a:r>
          </a:p>
          <a:p>
            <a:r>
              <a:rPr lang="en-US" dirty="0" smtClean="0"/>
              <a:t>Aging infrastructure</a:t>
            </a:r>
          </a:p>
          <a:p>
            <a:r>
              <a:rPr lang="en-US" dirty="0" smtClean="0"/>
              <a:t>High energy costs throughout the state</a:t>
            </a:r>
          </a:p>
          <a:p>
            <a:r>
              <a:rPr lang="en-US" dirty="0" smtClean="0"/>
              <a:t>Gas pipeline</a:t>
            </a:r>
          </a:p>
          <a:p>
            <a:r>
              <a:rPr lang="en-US" dirty="0" smtClean="0"/>
              <a:t>Cook Inlet energy</a:t>
            </a:r>
          </a:p>
          <a:p>
            <a:r>
              <a:rPr lang="en-US" dirty="0" smtClean="0"/>
              <a:t>Permitting efficiencies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DNR Specific Challenges &amp; Solutions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Permitting efficiencies &amp; workload</a:t>
            </a:r>
          </a:p>
          <a:p>
            <a:r>
              <a:rPr lang="en-US" dirty="0" smtClean="0"/>
              <a:t>Federal land conveyance</a:t>
            </a:r>
          </a:p>
          <a:p>
            <a:r>
              <a:rPr lang="en-US" dirty="0" smtClean="0"/>
              <a:t>Litigation - defending permitting process</a:t>
            </a:r>
          </a:p>
          <a:p>
            <a:r>
              <a:rPr lang="en-US" dirty="0" smtClean="0"/>
              <a:t>Forest management</a:t>
            </a:r>
          </a:p>
          <a:p>
            <a:r>
              <a:rPr lang="en-US" dirty="0" smtClean="0"/>
              <a:t>Unlocking resources</a:t>
            </a:r>
          </a:p>
          <a:p>
            <a:r>
              <a:rPr lang="en-US" dirty="0" smtClean="0"/>
              <a:t>Publicizing resources</a:t>
            </a:r>
          </a:p>
          <a:p>
            <a:r>
              <a:rPr lang="en-US" dirty="0" smtClean="0"/>
              <a:t>Management challenges</a:t>
            </a:r>
          </a:p>
          <a:p>
            <a:r>
              <a:rPr lang="en-US" dirty="0" smtClean="0"/>
              <a:t>Retention / Recruitment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Maintain budget</a:t>
            </a:r>
            <a:r>
              <a:rPr lang="en-US" dirty="0"/>
              <a:t> </a:t>
            </a:r>
            <a:r>
              <a:rPr lang="en-US" dirty="0" smtClean="0"/>
              <a:t>&amp; obtain increments</a:t>
            </a:r>
          </a:p>
          <a:p>
            <a:r>
              <a:rPr lang="en-US" dirty="0" smtClean="0"/>
              <a:t>Improve coordination</a:t>
            </a:r>
          </a:p>
          <a:p>
            <a:r>
              <a:rPr lang="en-US" dirty="0" smtClean="0"/>
              <a:t>Creative thinking &amp; implementation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Opportunities – Alaska as a Storehouse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North Slope: world class energy basin</a:t>
            </a:r>
          </a:p>
          <a:p>
            <a:r>
              <a:rPr lang="en-US" dirty="0" smtClean="0"/>
              <a:t>Massive mineral deposits</a:t>
            </a:r>
          </a:p>
          <a:p>
            <a:r>
              <a:rPr lang="en-US" dirty="0" smtClean="0"/>
              <a:t>Vast amounts of renewable resources</a:t>
            </a:r>
          </a:p>
          <a:p>
            <a:r>
              <a:rPr lang="en-US" dirty="0" smtClean="0"/>
              <a:t>New players looking to unlock our resource potential</a:t>
            </a:r>
          </a:p>
          <a:p>
            <a:r>
              <a:rPr lang="en-US" dirty="0" smtClean="0"/>
              <a:t>Ongoing innovation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hangingPunct="0"/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Alaska as a Storehouse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Oil</a:t>
            </a:r>
            <a:r>
              <a:rPr lang="en-US" dirty="0" smtClean="0"/>
              <a:t>: 43 billion barrels of undiscovered, technically recovery reserves; this does not include massive quantities of </a:t>
            </a:r>
            <a:r>
              <a:rPr lang="en-US" dirty="0" err="1" smtClean="0"/>
              <a:t>unconventionals</a:t>
            </a:r>
            <a:r>
              <a:rPr lang="en-US" dirty="0" smtClean="0"/>
              <a:t> (shale, heavy oil, etc.)</a:t>
            </a:r>
          </a:p>
          <a:p>
            <a:r>
              <a:rPr lang="en-US" b="1" dirty="0" smtClean="0"/>
              <a:t>Gas</a:t>
            </a:r>
            <a:r>
              <a:rPr lang="en-US" dirty="0" smtClean="0"/>
              <a:t>: 236 trillion cubic feet of undiscovered, technically recoverable reserves</a:t>
            </a:r>
          </a:p>
          <a:p>
            <a:r>
              <a:rPr lang="en-US" b="1" dirty="0" smtClean="0"/>
              <a:t>Coal</a:t>
            </a:r>
            <a:r>
              <a:rPr lang="en-US" dirty="0" smtClean="0"/>
              <a:t>: 17% of the world’s coal resources; </a:t>
            </a:r>
            <a:r>
              <a:rPr lang="en-US" dirty="0" smtClean="0">
                <a:solidFill>
                  <a:srgbClr val="FF0000"/>
                </a:solidFill>
              </a:rPr>
              <a:t>2nd most in the world</a:t>
            </a:r>
          </a:p>
          <a:p>
            <a:r>
              <a:rPr lang="en-US" b="1" dirty="0" smtClean="0"/>
              <a:t>Copper</a:t>
            </a:r>
            <a:r>
              <a:rPr lang="en-US" dirty="0" smtClean="0"/>
              <a:t>:  6% of the world’s copper resources; </a:t>
            </a:r>
            <a:r>
              <a:rPr lang="en-US" dirty="0" smtClean="0">
                <a:solidFill>
                  <a:srgbClr val="FF0000"/>
                </a:solidFill>
              </a:rPr>
              <a:t>3rd most in the world</a:t>
            </a:r>
          </a:p>
          <a:p>
            <a:r>
              <a:rPr lang="en-US" b="1" dirty="0" smtClean="0"/>
              <a:t>Lead</a:t>
            </a:r>
            <a:r>
              <a:rPr lang="en-US" dirty="0" smtClean="0"/>
              <a:t>: 2% of the world’s lead resources; </a:t>
            </a:r>
            <a:r>
              <a:rPr lang="en-US" dirty="0" smtClean="0">
                <a:solidFill>
                  <a:srgbClr val="FF0000"/>
                </a:solidFill>
              </a:rPr>
              <a:t>6th most in the world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-7965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en-US" dirty="0" smtClean="0">
                <a:ea typeface="Calibri" pitchFamily="34" charset="0"/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 lvl="0" algn="ctr" eaLnBrk="0" hangingPunct="0"/>
            <a:endParaRPr lang="en-US" b="1" dirty="0" smtClean="0">
              <a:ea typeface="Calibri" pitchFamily="34" charset="0"/>
              <a:cs typeface="Times New Roman" pitchFamily="18" charset="0"/>
            </a:endParaRPr>
          </a:p>
          <a:p>
            <a:pPr lvl="0" algn="ctr" eaLnBrk="0" hangingPunct="0"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lvl="0" algn="ctr" eaLnBrk="0" hangingPunct="0"/>
            <a:endParaRPr lang="en-US" b="1" dirty="0" smtClean="0"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endParaRPr lang="en-US" b="1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Alaska as a Storehouse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Gold</a:t>
            </a:r>
            <a:r>
              <a:rPr lang="en-US" dirty="0" smtClean="0"/>
              <a:t>: 3% of the world’s gold resources;  </a:t>
            </a:r>
            <a:r>
              <a:rPr lang="en-US" dirty="0" smtClean="0">
                <a:solidFill>
                  <a:srgbClr val="FF0000"/>
                </a:solidFill>
              </a:rPr>
              <a:t>7th most in the world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Zinc</a:t>
            </a:r>
            <a:r>
              <a:rPr lang="en-US" dirty="0" smtClean="0"/>
              <a:t>: 3% of the world’s zinc resources; </a:t>
            </a:r>
            <a:r>
              <a:rPr lang="en-US" dirty="0" smtClean="0">
                <a:solidFill>
                  <a:srgbClr val="FF0000"/>
                </a:solidFill>
              </a:rPr>
              <a:t>8th most in the world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Silver</a:t>
            </a:r>
            <a:r>
              <a:rPr lang="en-US" dirty="0" smtClean="0"/>
              <a:t>: 2% of the world’s silver resources; </a:t>
            </a:r>
            <a:r>
              <a:rPr lang="en-US" dirty="0" smtClean="0">
                <a:solidFill>
                  <a:srgbClr val="FF0000"/>
                </a:solidFill>
              </a:rPr>
              <a:t>8th most in the world</a:t>
            </a:r>
          </a:p>
          <a:p>
            <a:r>
              <a:rPr lang="en-US" b="1" dirty="0" smtClean="0"/>
              <a:t>Rare earth elements</a:t>
            </a:r>
            <a:r>
              <a:rPr lang="en-US" dirty="0" smtClean="0"/>
              <a:t>: Alaska has over 150 occurrences, and one of N. America’s most significant deposits</a:t>
            </a:r>
          </a:p>
          <a:p>
            <a:r>
              <a:rPr lang="en-US" b="1" dirty="0" smtClean="0"/>
              <a:t>Timber</a:t>
            </a:r>
            <a:r>
              <a:rPr lang="en-US" dirty="0" smtClean="0"/>
              <a:t>: Alaska has 17% of the nation’s forestland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smtClean="0"/>
              <a:t/>
            </a:r>
            <a:br>
              <a:rPr sz="3200" b="1" dirty="0" smtClean="0"/>
            </a:br>
            <a:r>
              <a:rPr sz="3200" dirty="0" smtClean="0">
                <a:solidFill>
                  <a:srgbClr val="FF0000"/>
                </a:solidFill>
              </a:rPr>
              <a:t>Department </a:t>
            </a:r>
            <a:r>
              <a:rPr dirty="0" smtClean="0">
                <a:solidFill>
                  <a:srgbClr val="FF0000"/>
                </a:solidFill>
              </a:rPr>
              <a:t>Mission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218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Develop, conserve and enhance natural resources for present and future Alaskans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9220" name="Content Placeholder 4" descr="dnr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257800"/>
            <a:ext cx="13287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andownersh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524001"/>
            <a:ext cx="40386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Importance of Partnership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Stakeholders eager to form alliances</a:t>
            </a:r>
          </a:p>
          <a:p>
            <a:r>
              <a:rPr lang="en-US" dirty="0" smtClean="0"/>
              <a:t>Partnership moves projects forward</a:t>
            </a:r>
          </a:p>
          <a:p>
            <a:r>
              <a:rPr lang="en-US" dirty="0" smtClean="0"/>
              <a:t>Missing one key partner….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Federal Obstruction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Projects delayed or derailed</a:t>
            </a:r>
          </a:p>
          <a:p>
            <a:r>
              <a:rPr lang="en-US" dirty="0" smtClean="0"/>
              <a:t>Opportunities foreclosed</a:t>
            </a:r>
          </a:p>
          <a:p>
            <a:r>
              <a:rPr lang="en-US" dirty="0" smtClean="0"/>
              <a:t>Jobs lost and investment climate chilled</a:t>
            </a:r>
          </a:p>
          <a:p>
            <a:r>
              <a:rPr lang="en-US" dirty="0" smtClean="0"/>
              <a:t>But we will redouble cooperation efforts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State at a Crossroads: Bright Future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TAPS decline arrested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OCS’s elephant fields placed on-line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ANWR and NPR-A open for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Innovation leads to unconventional and heavy oil production</a:t>
            </a:r>
          </a:p>
          <a:p>
            <a:r>
              <a:rPr lang="en-US" dirty="0" smtClean="0"/>
              <a:t>North Slope gas brought on-line</a:t>
            </a:r>
          </a:p>
          <a:p>
            <a:r>
              <a:rPr lang="en-US" dirty="0" smtClean="0"/>
              <a:t>Mining production throughout the state</a:t>
            </a:r>
          </a:p>
          <a:p>
            <a:r>
              <a:rPr lang="en-US" dirty="0" smtClean="0"/>
              <a:t>Cook Inlet resurgence </a:t>
            </a:r>
          </a:p>
          <a:p>
            <a:r>
              <a:rPr lang="en-US" dirty="0" smtClean="0"/>
              <a:t>Renewable resources meet state’s growing energy needs</a:t>
            </a:r>
          </a:p>
          <a:p>
            <a:r>
              <a:rPr lang="en-US" dirty="0" smtClean="0"/>
              <a:t>Rural Alaska: jobs up &amp; energy costs down</a:t>
            </a:r>
          </a:p>
          <a:p>
            <a:r>
              <a:rPr lang="en-US" dirty="0" smtClean="0"/>
              <a:t>New markets for our resources</a:t>
            </a:r>
          </a:p>
          <a:p>
            <a:r>
              <a:rPr lang="en-US" dirty="0" smtClean="0"/>
              <a:t>Value added industries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State at a Crossroads: Bleak Future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TAPS throughput decline accelerates </a:t>
            </a:r>
          </a:p>
          <a:p>
            <a:r>
              <a:rPr lang="en-US" dirty="0" smtClean="0"/>
              <a:t>Aging infrastructure failures hamper operations</a:t>
            </a:r>
          </a:p>
          <a:p>
            <a:r>
              <a:rPr lang="en-US" dirty="0" smtClean="0"/>
              <a:t>Major energy companies leave the state</a:t>
            </a:r>
          </a:p>
          <a:p>
            <a:r>
              <a:rPr lang="en-US" dirty="0" smtClean="0"/>
              <a:t>No gas pipeline</a:t>
            </a:r>
          </a:p>
          <a:p>
            <a:r>
              <a:rPr lang="en-US" dirty="0" smtClean="0"/>
              <a:t>Existing mines exhausted and no new mines brought on-line</a:t>
            </a:r>
          </a:p>
          <a:p>
            <a:r>
              <a:rPr lang="en-US" dirty="0" smtClean="0"/>
              <a:t>Crushing energy costs</a:t>
            </a:r>
          </a:p>
          <a:p>
            <a:r>
              <a:rPr lang="en-US" dirty="0" smtClean="0"/>
              <a:t>Importation of LNG to meet </a:t>
            </a:r>
            <a:r>
              <a:rPr lang="en-US" dirty="0" err="1" smtClean="0"/>
              <a:t>Railbelt</a:t>
            </a:r>
            <a:r>
              <a:rPr lang="en-US" dirty="0" smtClean="0"/>
              <a:t> energy needs</a:t>
            </a:r>
          </a:p>
          <a:p>
            <a:r>
              <a:rPr lang="en-US" dirty="0" smtClean="0"/>
              <a:t>Federal overreach transforms state into a national park</a:t>
            </a:r>
          </a:p>
          <a:p>
            <a:r>
              <a:rPr lang="en-US" dirty="0" smtClean="0"/>
              <a:t>State population declines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FF0000"/>
                </a:solidFill>
              </a:rPr>
              <a:t>What We Do	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243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DNR manages (1) the state’s land – approximately 100 million acres of uplands, 60 million acres of tidelands, shore lands, and submerged lands, and 40,000 miles of coastline – and (2) the state’s vast energy and natural resources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State land use and the natural resources developed from state land are the primary source of state revenue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What We Do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DNR also manages state parklands; conducts </a:t>
            </a:r>
            <a:r>
              <a:rPr lang="en-US" dirty="0" err="1" smtClean="0"/>
              <a:t>wildland</a:t>
            </a:r>
            <a:r>
              <a:rPr lang="en-US" dirty="0" smtClean="0"/>
              <a:t> fire suppression; and supports the agriculture and timber industries in Alaska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Another important function of DNR is obtaining and providing the geologic, hydrologic, land records, and other information needed to manage and utilize the state’s natural resources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Employees and Budget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290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DNR currently employs about 1,100 Alaskans in full-time and seasonal positions, with main offices in Anchorage, Juneau, Fairbanks and Palmer, and regional offices throughout the state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Our FY11 operating budget is $152.5 million, which includes funding for AGIA implementation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Our FY12 operating budget request is $153.7 million, made up of: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  48% Unrestricted General Fund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  17% Designated General Fund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 23% Other funds including industry receipts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 12% Federal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" y="152400"/>
          <a:ext cx="8839200" cy="5791200"/>
        </p:xfrm>
        <a:graphic>
          <a:graphicData uri="http://schemas.openxmlformats.org/presentationml/2006/ole">
            <p:oleObj spid="_x0000_s1026" name="Acrobat Document" r:id="rId3" imgW="11161905" imgH="652381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FF0000"/>
                </a:solidFill>
              </a:rPr>
              <a:t>Divisions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314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u="sng" dirty="0" smtClean="0"/>
              <a:t>Oil and Gas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Kevin Banks, Director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105 full and part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10.82% of DNR’s FY12 Operating Budget Request 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hangingPunct="1">
              <a:buNone/>
            </a:pPr>
            <a:r>
              <a:rPr lang="en-US" dirty="0" smtClean="0"/>
              <a:t>	$16,624.5 budget request (all sources)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Content Placeholder 4" descr="17-caribou_no_impact5b15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905000"/>
            <a:ext cx="40386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Divisions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338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Mining, Land &amp; Water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Wyn Menefee, Acting Director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207 full and part time budgeted positions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15.27% of DNR’s FY12 Operating Budget Request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$23,481.2 budget request (all sources)</a:t>
            </a:r>
          </a:p>
        </p:txBody>
      </p:sp>
      <p:pic>
        <p:nvPicPr>
          <p:cNvPr id="5" name="Content Placeholder 4" descr="Good_overview_of_mine_faciliti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05000"/>
            <a:ext cx="4038600" cy="3581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531</TotalTime>
  <Words>755</Words>
  <Application>Microsoft Office PowerPoint</Application>
  <PresentationFormat>On-screen Show (4:3)</PresentationFormat>
  <Paragraphs>173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Civic</vt:lpstr>
      <vt:lpstr>Acrobat Document</vt:lpstr>
      <vt:lpstr>Worksheet</vt:lpstr>
      <vt:lpstr>Alaska  Department of  Natural Resources</vt:lpstr>
      <vt:lpstr>Who We Are and What We Do</vt:lpstr>
      <vt:lpstr> Department Mission</vt:lpstr>
      <vt:lpstr>What We Do </vt:lpstr>
      <vt:lpstr>What We Do</vt:lpstr>
      <vt:lpstr>Employees and Budget</vt:lpstr>
      <vt:lpstr>Slide 7</vt:lpstr>
      <vt:lpstr>Divisions</vt:lpstr>
      <vt:lpstr>Divisions</vt:lpstr>
      <vt:lpstr>Divisions</vt:lpstr>
      <vt:lpstr>Divisions</vt:lpstr>
      <vt:lpstr>Divisions</vt:lpstr>
      <vt:lpstr>Divisions</vt:lpstr>
      <vt:lpstr>Divisions</vt:lpstr>
      <vt:lpstr>Divisions</vt:lpstr>
      <vt:lpstr>Offices</vt:lpstr>
      <vt:lpstr>Offices</vt:lpstr>
      <vt:lpstr>Offices</vt:lpstr>
      <vt:lpstr>Offices</vt:lpstr>
      <vt:lpstr>Offices</vt:lpstr>
      <vt:lpstr>Boards and Commissions</vt:lpstr>
      <vt:lpstr> FY12 Operating Budget - $153,746.7</vt:lpstr>
      <vt:lpstr>Engagement Tour</vt:lpstr>
      <vt:lpstr>Challenges</vt:lpstr>
      <vt:lpstr>DNR Specific Challenges &amp; Solutions</vt:lpstr>
      <vt:lpstr>Opportunities – Alaska as a Storehouse</vt:lpstr>
      <vt:lpstr>Slide 27</vt:lpstr>
      <vt:lpstr> Alaska as a Storehouse </vt:lpstr>
      <vt:lpstr>Alaska as a Storehouse</vt:lpstr>
      <vt:lpstr>Importance of Partnership</vt:lpstr>
      <vt:lpstr>Federal Obstruction</vt:lpstr>
      <vt:lpstr>State at a Crossroads: Bright Future</vt:lpstr>
      <vt:lpstr>State at a Crossroads: Bleak Future</vt:lpstr>
    </vt:vector>
  </TitlesOfParts>
  <Company>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sjcunningham</dc:creator>
  <cp:lastModifiedBy>Administrator</cp:lastModifiedBy>
  <cp:revision>77</cp:revision>
  <dcterms:created xsi:type="dcterms:W3CDTF">2011-01-21T19:40:02Z</dcterms:created>
  <dcterms:modified xsi:type="dcterms:W3CDTF">2011-01-24T17:39:49Z</dcterms:modified>
</cp:coreProperties>
</file>