
<file path=[Content_Types].xml><?xml version="1.0" encoding="utf-8"?>
<Types xmlns="http://schemas.openxmlformats.org/package/2006/content-types"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70" r:id="rId1"/>
  </p:sldMasterIdLst>
  <p:notesMasterIdLst>
    <p:notesMasterId r:id="rId19"/>
  </p:notesMasterIdLst>
  <p:handoutMasterIdLst>
    <p:handoutMasterId r:id="rId20"/>
  </p:handoutMasterIdLst>
  <p:sldIdLst>
    <p:sldId id="300" r:id="rId2"/>
    <p:sldId id="313" r:id="rId3"/>
    <p:sldId id="268" r:id="rId4"/>
    <p:sldId id="315" r:id="rId5"/>
    <p:sldId id="316" r:id="rId6"/>
    <p:sldId id="307" r:id="rId7"/>
    <p:sldId id="314" r:id="rId8"/>
    <p:sldId id="312" r:id="rId9"/>
    <p:sldId id="317" r:id="rId10"/>
    <p:sldId id="309" r:id="rId11"/>
    <p:sldId id="319" r:id="rId12"/>
    <p:sldId id="318" r:id="rId13"/>
    <p:sldId id="311" r:id="rId14"/>
    <p:sldId id="310" r:id="rId15"/>
    <p:sldId id="266" r:id="rId16"/>
    <p:sldId id="305" r:id="rId17"/>
    <p:sldId id="285" r:id="rId18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B7950"/>
    <a:srgbClr val="8E8E8E"/>
    <a:srgbClr val="7ECC96"/>
    <a:srgbClr val="AC3420"/>
    <a:srgbClr val="339966"/>
    <a:srgbClr val="D03E26"/>
    <a:srgbClr val="8BD1A1"/>
    <a:srgbClr val="2C5A3B"/>
    <a:srgbClr val="00CC66"/>
    <a:srgbClr val="00CC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9" autoAdjust="0"/>
    <p:restoredTop sz="94728" autoAdjust="0"/>
  </p:normalViewPr>
  <p:slideViewPr>
    <p:cSldViewPr>
      <p:cViewPr>
        <p:scale>
          <a:sx n="67" d="100"/>
          <a:sy n="67" d="100"/>
        </p:scale>
        <p:origin x="-2130" y="-45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48" y="895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82" y="-78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1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1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1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1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1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56BD29A-85CB-4FE4-AFB4-336A61AE1DC0}" type="datetimeFigureOut">
              <a:rPr lang="en-US" smtClean="0"/>
              <a:t>2/17/2013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15922B7-E0B8-4A1E-8574-453E83D2818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6" name="Header Placeholder 5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022423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CA9138E0-661C-4DE9-AADD-0D42C516BC93}" type="datetimeFigureOut">
              <a:rPr lang="en-US" smtClean="0"/>
              <a:t>2/17/2013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8B3AEBAB-B806-4E50-9DB4-1FCF1C2F341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92904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3AEBAB-B806-4E50-9DB4-1FCF1C2F3415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824848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3AEBAB-B806-4E50-9DB4-1FCF1C2F3415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10833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3AEBAB-B806-4E50-9DB4-1FCF1C2F3415}" type="slidenum">
              <a:rPr lang="en-US" smtClean="0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10833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3AEBAB-B806-4E50-9DB4-1FCF1C2F3415}" type="slidenum">
              <a:rPr lang="en-US" smtClean="0"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10833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3AEBAB-B806-4E50-9DB4-1FCF1C2F3415}" type="slidenum">
              <a:rPr lang="en-US" smtClean="0"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10833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3AEBAB-B806-4E50-9DB4-1FCF1C2F3415}" type="slidenum">
              <a:rPr lang="en-US" smtClean="0"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10833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3AEBAB-B806-4E50-9DB4-1FCF1C2F3415}" type="slidenum">
              <a:rPr lang="en-US" smtClean="0"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10833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3AEBAB-B806-4E50-9DB4-1FCF1C2F3415}" type="slidenum">
              <a:rPr lang="en-US" smtClean="0"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108333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3AEBAB-B806-4E50-9DB4-1FCF1C2F3415}" type="slidenum">
              <a:rPr lang="en-US" smtClean="0"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562047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3AEBAB-B806-4E50-9DB4-1FCF1C2F3415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10833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3AEBAB-B806-4E50-9DB4-1FCF1C2F3415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319765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3AEBAB-B806-4E50-9DB4-1FCF1C2F3415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319765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3AEBAB-B806-4E50-9DB4-1FCF1C2F3415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319765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3AEBAB-B806-4E50-9DB4-1FCF1C2F3415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10833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3AEBAB-B806-4E50-9DB4-1FCF1C2F3415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10833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3AEBAB-B806-4E50-9DB4-1FCF1C2F3415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10833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3AEBAB-B806-4E50-9DB4-1FCF1C2F3415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1083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408276-BE23-46E3-A435-DC4DD57BFA3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286791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48EE59-4848-4A75-9CBC-C53CE9A6A80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4718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59FE7-88EB-401C-BA1F-280253905A9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003746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68AC7-DECF-43FC-95CD-A8CF53FCBB4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006785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9C8845-B0E3-485D-B3A8-FDBDA63CD38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527677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CB48AB-D19B-4A0E-8F6E-1FF08FC9FF2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009295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B77CA9-9742-452F-AFC1-8DA2950C578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432203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257EEA-579F-4F42-A70E-840FC999654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893691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BF60F7-D959-45DA-90D9-538BCD2FE02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5785610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27C51-24EB-49F8-AB77-833A66D4613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916979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36B510-B10E-4567-B4FE-8DAA412778B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718397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51000">
              <a:schemeClr val="bg1">
                <a:tint val="40000"/>
                <a:satMod val="350000"/>
                <a:lumMod val="59000"/>
                <a:lumOff val="41000"/>
              </a:schemeClr>
            </a:gs>
            <a:gs pos="0">
              <a:schemeClr val="bg1">
                <a:tint val="45000"/>
                <a:shade val="99000"/>
                <a:satMod val="350000"/>
              </a:schemeClr>
            </a:gs>
            <a:gs pos="100000">
              <a:schemeClr val="bg1">
                <a:shade val="20000"/>
                <a:satMod val="255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9FABD8-4183-4EED-8C8E-C9916E37A56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79349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71" r:id="rId1"/>
    <p:sldLayoutId id="2147483972" r:id="rId2"/>
    <p:sldLayoutId id="2147483973" r:id="rId3"/>
    <p:sldLayoutId id="2147483974" r:id="rId4"/>
    <p:sldLayoutId id="2147483975" r:id="rId5"/>
    <p:sldLayoutId id="2147483976" r:id="rId6"/>
    <p:sldLayoutId id="2147483977" r:id="rId7"/>
    <p:sldLayoutId id="2147483978" r:id="rId8"/>
    <p:sldLayoutId id="2147483979" r:id="rId9"/>
    <p:sldLayoutId id="2147483980" r:id="rId10"/>
    <p:sldLayoutId id="2147483981" r:id="rId11"/>
  </p:sldLayoutIdLst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jpeg"/><Relationship Id="rId5" Type="http://schemas.openxmlformats.org/officeDocument/2006/relationships/image" Target="../media/image1.wmf"/><Relationship Id="rId4" Type="http://schemas.openxmlformats.org/officeDocument/2006/relationships/oleObject" Target="../embeddings/oleObject1.bin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2.jpeg"/><Relationship Id="rId5" Type="http://schemas.openxmlformats.org/officeDocument/2006/relationships/image" Target="../media/image1.wmf"/><Relationship Id="rId4" Type="http://schemas.openxmlformats.org/officeDocument/2006/relationships/oleObject" Target="../embeddings/oleObject10.bin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1.vml"/><Relationship Id="rId6" Type="http://schemas.openxmlformats.org/officeDocument/2006/relationships/image" Target="../media/image2.jpeg"/><Relationship Id="rId5" Type="http://schemas.openxmlformats.org/officeDocument/2006/relationships/image" Target="../media/image1.wmf"/><Relationship Id="rId4" Type="http://schemas.openxmlformats.org/officeDocument/2006/relationships/oleObject" Target="../embeddings/oleObject11.bin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2.vml"/><Relationship Id="rId6" Type="http://schemas.openxmlformats.org/officeDocument/2006/relationships/image" Target="../media/image2.jpeg"/><Relationship Id="rId5" Type="http://schemas.openxmlformats.org/officeDocument/2006/relationships/image" Target="../media/image1.wmf"/><Relationship Id="rId4" Type="http://schemas.openxmlformats.org/officeDocument/2006/relationships/oleObject" Target="../embeddings/oleObject12.bin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3.vml"/><Relationship Id="rId6" Type="http://schemas.openxmlformats.org/officeDocument/2006/relationships/image" Target="../media/image2.jpeg"/><Relationship Id="rId5" Type="http://schemas.openxmlformats.org/officeDocument/2006/relationships/image" Target="../media/image1.wmf"/><Relationship Id="rId4" Type="http://schemas.openxmlformats.org/officeDocument/2006/relationships/oleObject" Target="../embeddings/oleObject13.bin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4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4.vml"/><Relationship Id="rId6" Type="http://schemas.openxmlformats.org/officeDocument/2006/relationships/image" Target="../media/image2.jpeg"/><Relationship Id="rId5" Type="http://schemas.openxmlformats.org/officeDocument/2006/relationships/image" Target="../media/image1.wmf"/><Relationship Id="rId4" Type="http://schemas.openxmlformats.org/officeDocument/2006/relationships/oleObject" Target="../embeddings/oleObject14.bin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5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5.vml"/><Relationship Id="rId6" Type="http://schemas.openxmlformats.org/officeDocument/2006/relationships/image" Target="../media/image2.jpeg"/><Relationship Id="rId5" Type="http://schemas.openxmlformats.org/officeDocument/2006/relationships/image" Target="../media/image1.wmf"/><Relationship Id="rId4" Type="http://schemas.openxmlformats.org/officeDocument/2006/relationships/oleObject" Target="../embeddings/oleObject15.bin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6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6.vml"/><Relationship Id="rId6" Type="http://schemas.openxmlformats.org/officeDocument/2006/relationships/image" Target="../media/image2.jpeg"/><Relationship Id="rId5" Type="http://schemas.openxmlformats.org/officeDocument/2006/relationships/image" Target="../media/image1.wmf"/><Relationship Id="rId4" Type="http://schemas.openxmlformats.org/officeDocument/2006/relationships/oleObject" Target="../embeddings/oleObject16.bin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7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7.vml"/><Relationship Id="rId6" Type="http://schemas.openxmlformats.org/officeDocument/2006/relationships/image" Target="../media/image2.jpeg"/><Relationship Id="rId5" Type="http://schemas.openxmlformats.org/officeDocument/2006/relationships/image" Target="../media/image1.wmf"/><Relationship Id="rId4" Type="http://schemas.openxmlformats.org/officeDocument/2006/relationships/oleObject" Target="../embeddings/oleObject17.bin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2.jpeg"/><Relationship Id="rId5" Type="http://schemas.openxmlformats.org/officeDocument/2006/relationships/image" Target="../media/image1.wmf"/><Relationship Id="rId4" Type="http://schemas.openxmlformats.org/officeDocument/2006/relationships/oleObject" Target="../embeddings/oleObject2.bin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2.jpeg"/><Relationship Id="rId5" Type="http://schemas.openxmlformats.org/officeDocument/2006/relationships/image" Target="../media/image1.wmf"/><Relationship Id="rId4" Type="http://schemas.openxmlformats.org/officeDocument/2006/relationships/oleObject" Target="../embeddings/oleObject3.bin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2.jpeg"/><Relationship Id="rId5" Type="http://schemas.openxmlformats.org/officeDocument/2006/relationships/image" Target="../media/image1.wmf"/><Relationship Id="rId4" Type="http://schemas.openxmlformats.org/officeDocument/2006/relationships/oleObject" Target="../embeddings/oleObject4.bin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2.jpeg"/><Relationship Id="rId5" Type="http://schemas.openxmlformats.org/officeDocument/2006/relationships/image" Target="../media/image1.wmf"/><Relationship Id="rId4" Type="http://schemas.openxmlformats.org/officeDocument/2006/relationships/oleObject" Target="../embeddings/oleObject5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2.jpeg"/><Relationship Id="rId5" Type="http://schemas.openxmlformats.org/officeDocument/2006/relationships/image" Target="../media/image1.wmf"/><Relationship Id="rId4" Type="http://schemas.openxmlformats.org/officeDocument/2006/relationships/oleObject" Target="../embeddings/oleObject6.bin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2.jpeg"/><Relationship Id="rId5" Type="http://schemas.openxmlformats.org/officeDocument/2006/relationships/image" Target="../media/image1.wmf"/><Relationship Id="rId4" Type="http://schemas.openxmlformats.org/officeDocument/2006/relationships/oleObject" Target="../embeddings/oleObject7.bin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2.jpeg"/><Relationship Id="rId5" Type="http://schemas.openxmlformats.org/officeDocument/2006/relationships/image" Target="../media/image1.wmf"/><Relationship Id="rId4" Type="http://schemas.openxmlformats.org/officeDocument/2006/relationships/oleObject" Target="../embeddings/oleObject8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2.jpeg"/><Relationship Id="rId5" Type="http://schemas.openxmlformats.org/officeDocument/2006/relationships/image" Target="../media/image1.wmf"/><Relationship Id="rId4" Type="http://schemas.openxmlformats.org/officeDocument/2006/relationships/oleObject" Target="../embeddings/oleObject9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28600" y="609600"/>
            <a:ext cx="6400800" cy="838200"/>
          </a:xfrm>
        </p:spPr>
        <p:txBody>
          <a:bodyPr>
            <a:noAutofit/>
          </a:bodyPr>
          <a:lstStyle/>
          <a:p>
            <a:r>
              <a:rPr lang="en-US" sz="5800" dirty="0">
                <a:latin typeface="Garamond" pitchFamily="18" charset="0"/>
              </a:rPr>
              <a:t>Alaska Court System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676400" y="1819702"/>
            <a:ext cx="6400800" cy="4428698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  <a:buClr>
                <a:srgbClr val="003399"/>
              </a:buClr>
              <a:buSzTx/>
            </a:pPr>
            <a:r>
              <a:rPr lang="en-US" sz="4300" dirty="0">
                <a:solidFill>
                  <a:schemeClr val="tx1"/>
                </a:solidFill>
                <a:latin typeface="Garamond" pitchFamily="18" charset="0"/>
                <a:cs typeface="Arial" pitchFamily="34" charset="0"/>
              </a:rPr>
              <a:t>Senate Finance </a:t>
            </a:r>
            <a:endParaRPr lang="en-US" sz="4300" dirty="0" smtClean="0">
              <a:solidFill>
                <a:schemeClr val="tx1"/>
              </a:solidFill>
              <a:latin typeface="Garamond" pitchFamily="18" charset="0"/>
              <a:cs typeface="Arial" pitchFamily="34" charset="0"/>
            </a:endParaRPr>
          </a:p>
          <a:p>
            <a:pPr>
              <a:spcBef>
                <a:spcPts val="0"/>
              </a:spcBef>
              <a:buClr>
                <a:srgbClr val="003399"/>
              </a:buClr>
              <a:buSzTx/>
            </a:pPr>
            <a:r>
              <a:rPr lang="en-US" sz="4300" dirty="0" smtClean="0">
                <a:solidFill>
                  <a:schemeClr val="tx1"/>
                </a:solidFill>
                <a:latin typeface="Garamond" pitchFamily="18" charset="0"/>
                <a:cs typeface="Arial" pitchFamily="34" charset="0"/>
              </a:rPr>
              <a:t>Capital Projects Overview</a:t>
            </a:r>
            <a:endParaRPr lang="en-US" sz="4300" dirty="0">
              <a:solidFill>
                <a:schemeClr val="tx1"/>
              </a:solidFill>
              <a:latin typeface="Garamond" pitchFamily="18" charset="0"/>
              <a:cs typeface="Arial" pitchFamily="34" charset="0"/>
            </a:endParaRPr>
          </a:p>
          <a:p>
            <a:pPr>
              <a:spcBef>
                <a:spcPts val="0"/>
              </a:spcBef>
              <a:buClr>
                <a:srgbClr val="003399"/>
              </a:buClr>
              <a:buSzTx/>
            </a:pPr>
            <a:endParaRPr lang="en-US" sz="3600" dirty="0">
              <a:solidFill>
                <a:schemeClr val="tx1"/>
              </a:solidFill>
              <a:latin typeface="Garamond" pitchFamily="18" charset="0"/>
              <a:cs typeface="Arial" pitchFamily="34" charset="0"/>
            </a:endParaRPr>
          </a:p>
          <a:p>
            <a:pPr>
              <a:spcBef>
                <a:spcPts val="0"/>
              </a:spcBef>
              <a:buClr>
                <a:srgbClr val="003399"/>
              </a:buClr>
              <a:buSzTx/>
            </a:pPr>
            <a:r>
              <a:rPr lang="en-US" sz="3600" dirty="0">
                <a:solidFill>
                  <a:schemeClr val="tx1"/>
                </a:solidFill>
                <a:latin typeface="Garamond" pitchFamily="18" charset="0"/>
                <a:cs typeface="Arial" pitchFamily="34" charset="0"/>
              </a:rPr>
              <a:t>Presented by </a:t>
            </a:r>
          </a:p>
          <a:p>
            <a:pPr>
              <a:spcBef>
                <a:spcPts val="0"/>
              </a:spcBef>
              <a:buClr>
                <a:srgbClr val="003399"/>
              </a:buClr>
              <a:buSzTx/>
            </a:pPr>
            <a:r>
              <a:rPr lang="en-US" sz="3600" dirty="0">
                <a:solidFill>
                  <a:schemeClr val="tx1"/>
                </a:solidFill>
                <a:latin typeface="Garamond" pitchFamily="18" charset="0"/>
                <a:cs typeface="Arial" pitchFamily="34" charset="0"/>
              </a:rPr>
              <a:t>Doug Wooliver, Deputy Director</a:t>
            </a:r>
          </a:p>
          <a:p>
            <a:pPr>
              <a:spcBef>
                <a:spcPts val="0"/>
              </a:spcBef>
              <a:buClr>
                <a:srgbClr val="003399"/>
              </a:buClr>
              <a:buSzTx/>
            </a:pPr>
            <a:endParaRPr lang="en-US" sz="3600" dirty="0">
              <a:solidFill>
                <a:schemeClr val="tx1"/>
              </a:solidFill>
              <a:latin typeface="Garamond" pitchFamily="18" charset="0"/>
              <a:cs typeface="Arial" pitchFamily="34" charset="0"/>
            </a:endParaRPr>
          </a:p>
          <a:p>
            <a:pPr>
              <a:spcBef>
                <a:spcPts val="0"/>
              </a:spcBef>
              <a:buClr>
                <a:srgbClr val="003399"/>
              </a:buClr>
              <a:buSzTx/>
            </a:pPr>
            <a:r>
              <a:rPr lang="en-US" sz="3600" dirty="0">
                <a:solidFill>
                  <a:schemeClr val="tx1"/>
                </a:solidFill>
                <a:latin typeface="Garamond" pitchFamily="18" charset="0"/>
                <a:cs typeface="Arial" pitchFamily="34" charset="0"/>
              </a:rPr>
              <a:t>February </a:t>
            </a:r>
            <a:r>
              <a:rPr lang="en-US" sz="3600" dirty="0" smtClean="0">
                <a:solidFill>
                  <a:schemeClr val="tx1"/>
                </a:solidFill>
                <a:latin typeface="Garamond" pitchFamily="18" charset="0"/>
                <a:cs typeface="Arial" pitchFamily="34" charset="0"/>
              </a:rPr>
              <a:t>19, 2013</a:t>
            </a:r>
            <a:endParaRPr lang="en-US" sz="3600" dirty="0">
              <a:solidFill>
                <a:schemeClr val="tx1"/>
              </a:solidFill>
              <a:latin typeface="Garamond" pitchFamily="18" charset="0"/>
              <a:cs typeface="Arial" pitchFamily="34" charset="0"/>
            </a:endParaRPr>
          </a:p>
          <a:p>
            <a:pPr algn="l">
              <a:buClr>
                <a:srgbClr val="003399"/>
              </a:buClr>
              <a:buSzTx/>
              <a:buFontTx/>
              <a:buChar char="•"/>
            </a:pPr>
            <a:endParaRPr lang="en-US" sz="2500" dirty="0" smtClean="0">
              <a:solidFill>
                <a:schemeClr val="tx1"/>
              </a:solidFill>
            </a:endParaRPr>
          </a:p>
          <a:p>
            <a:pPr lvl="1">
              <a:buClr>
                <a:srgbClr val="003399"/>
              </a:buClr>
              <a:buSzTx/>
              <a:buFontTx/>
              <a:buChar char="•"/>
            </a:pPr>
            <a:endParaRPr lang="en-US" sz="2500" dirty="0"/>
          </a:p>
        </p:txBody>
      </p:sp>
      <p:graphicFrame>
        <p:nvGraphicFramePr>
          <p:cNvPr id="2052" name="Object 4"/>
          <p:cNvGraphicFramePr>
            <a:graphicFrameLocks noGrp="1" noChangeAspect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2821369593"/>
              </p:ext>
            </p:extLst>
          </p:nvPr>
        </p:nvGraphicFramePr>
        <p:xfrm>
          <a:off x="6499860" y="214739"/>
          <a:ext cx="2590800" cy="16240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2756" name="Picture" r:id="rId4" imgW="4651248" imgH="2913888" progId="Word.Picture.8">
                  <p:embed/>
                </p:oleObj>
              </mc:Choice>
              <mc:Fallback>
                <p:oleObj name="Picture" r:id="rId4" imgW="4651248" imgH="2913888" progId="Word.Picture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99860" y="214739"/>
                        <a:ext cx="2590800" cy="16240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53" name="Rectangle 5"/>
          <p:cNvSpPr>
            <a:spLocks noChangeArrowheads="1"/>
          </p:cNvSpPr>
          <p:nvPr/>
        </p:nvSpPr>
        <p:spPr bwMode="auto">
          <a:xfrm>
            <a:off x="0" y="26289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 dirty="0"/>
          </a:p>
        </p:txBody>
      </p:sp>
      <p:pic>
        <p:nvPicPr>
          <p:cNvPr id="2067" name="Picture 19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549" y="1819701"/>
            <a:ext cx="1382713" cy="50382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3" name="Straight Connector 2"/>
          <p:cNvCxnSpPr/>
          <p:nvPr/>
        </p:nvCxnSpPr>
        <p:spPr>
          <a:xfrm>
            <a:off x="457200" y="1519451"/>
            <a:ext cx="60198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408276-BE23-46E3-A435-DC4DD57BFA37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956297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28600" y="609600"/>
            <a:ext cx="6400800" cy="838200"/>
          </a:xfrm>
        </p:spPr>
        <p:txBody>
          <a:bodyPr>
            <a:noAutofit/>
          </a:bodyPr>
          <a:lstStyle/>
          <a:p>
            <a:r>
              <a:rPr lang="en-US" sz="5800" dirty="0">
                <a:latin typeface="Garamond" pitchFamily="18" charset="0"/>
              </a:rPr>
              <a:t>Alaska Court System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676400" y="1981200"/>
            <a:ext cx="6400800" cy="4876800"/>
          </a:xfrm>
        </p:spPr>
        <p:txBody>
          <a:bodyPr>
            <a:normAutofit/>
          </a:bodyPr>
          <a:lstStyle/>
          <a:p>
            <a:pPr algn="l">
              <a:lnSpc>
                <a:spcPct val="80000"/>
              </a:lnSpc>
              <a:spcBef>
                <a:spcPts val="0"/>
              </a:spcBef>
              <a:spcAft>
                <a:spcPts val="2400"/>
              </a:spcAft>
              <a:buClr>
                <a:srgbClr val="003399"/>
              </a:buClr>
              <a:buSzTx/>
            </a:pPr>
            <a:r>
              <a:rPr lang="en-US" dirty="0" smtClean="0">
                <a:solidFill>
                  <a:schemeClr val="tx1"/>
                </a:solidFill>
                <a:cs typeface="Arial" pitchFamily="34" charset="0"/>
              </a:rPr>
              <a:t>Deferred Maintenance, Renewal, Repair and Equipment </a:t>
            </a:r>
            <a:r>
              <a:rPr lang="en-US" sz="3500" dirty="0" smtClean="0">
                <a:solidFill>
                  <a:schemeClr val="tx1"/>
                </a:solidFill>
                <a:cs typeface="Arial" pitchFamily="34" charset="0"/>
              </a:rPr>
              <a:t>-</a:t>
            </a:r>
            <a:r>
              <a:rPr lang="en-US" sz="2600" dirty="0" smtClean="0">
                <a:solidFill>
                  <a:schemeClr val="tx1"/>
                </a:solidFill>
                <a:cs typeface="Arial" pitchFamily="34" charset="0"/>
              </a:rPr>
              <a:t> </a:t>
            </a:r>
            <a:r>
              <a:rPr lang="en-US" sz="2400" dirty="0" smtClean="0">
                <a:solidFill>
                  <a:schemeClr val="tx1"/>
                </a:solidFill>
                <a:cs typeface="Arial" pitchFamily="34" charset="0"/>
              </a:rPr>
              <a:t>54564</a:t>
            </a:r>
          </a:p>
          <a:p>
            <a:pPr marL="457200" indent="-457200" algn="l">
              <a:spcBef>
                <a:spcPts val="0"/>
              </a:spcBef>
              <a:spcAft>
                <a:spcPts val="1800"/>
              </a:spcAft>
              <a:buSzTx/>
              <a:buFont typeface="Arial" pitchFamily="34" charset="0"/>
              <a:buChar char="•"/>
            </a:pPr>
            <a:r>
              <a:rPr lang="en-US" sz="2600" dirty="0" smtClean="0">
                <a:solidFill>
                  <a:schemeClr val="tx1"/>
                </a:solidFill>
                <a:cs typeface="Arial" pitchFamily="34" charset="0"/>
              </a:rPr>
              <a:t>SB18 includes $2.42 million for court projects</a:t>
            </a:r>
          </a:p>
          <a:p>
            <a:pPr marL="457200" indent="-457200" algn="l">
              <a:spcBef>
                <a:spcPts val="0"/>
              </a:spcBef>
              <a:spcAft>
                <a:spcPts val="1800"/>
              </a:spcAft>
              <a:buSzTx/>
              <a:buFont typeface="Arial" pitchFamily="34" charset="0"/>
              <a:buChar char="•"/>
            </a:pPr>
            <a:r>
              <a:rPr lang="en-US" sz="2600" dirty="0" smtClean="0">
                <a:solidFill>
                  <a:schemeClr val="tx1"/>
                </a:solidFill>
                <a:cs typeface="Arial" pitchFamily="34" charset="0"/>
              </a:rPr>
              <a:t>Addition of $5.64 million needed to eliminate remaining project backlog</a:t>
            </a:r>
          </a:p>
          <a:p>
            <a:pPr marL="457200" indent="-457200" algn="l">
              <a:spcBef>
                <a:spcPts val="0"/>
              </a:spcBef>
              <a:spcAft>
                <a:spcPts val="1800"/>
              </a:spcAft>
              <a:buFont typeface="Arial" pitchFamily="34" charset="0"/>
              <a:buChar char="•"/>
            </a:pPr>
            <a:r>
              <a:rPr lang="en-US" sz="2600" dirty="0" smtClean="0">
                <a:solidFill>
                  <a:schemeClr val="tx1"/>
                </a:solidFill>
                <a:cs typeface="Arial" pitchFamily="34" charset="0"/>
              </a:rPr>
              <a:t>Longevity </a:t>
            </a:r>
            <a:r>
              <a:rPr lang="en-US" sz="2600" dirty="0">
                <a:solidFill>
                  <a:schemeClr val="tx1"/>
                </a:solidFill>
                <a:cs typeface="Arial" pitchFamily="34" charset="0"/>
              </a:rPr>
              <a:t>of </a:t>
            </a:r>
            <a:r>
              <a:rPr lang="en-US" sz="2600" dirty="0" smtClean="0">
                <a:solidFill>
                  <a:schemeClr val="tx1"/>
                </a:solidFill>
                <a:cs typeface="Arial" pitchFamily="34" charset="0"/>
              </a:rPr>
              <a:t>buildings threatened when maintenance is deferred</a:t>
            </a:r>
            <a:endParaRPr lang="en-US" sz="2600" dirty="0">
              <a:solidFill>
                <a:schemeClr val="tx1"/>
              </a:solidFill>
              <a:cs typeface="Arial" pitchFamily="34" charset="0"/>
            </a:endParaRPr>
          </a:p>
          <a:p>
            <a:pPr algn="l">
              <a:buClr>
                <a:srgbClr val="003399"/>
              </a:buClr>
              <a:buSzTx/>
              <a:buFontTx/>
              <a:buChar char="•"/>
            </a:pPr>
            <a:endParaRPr lang="en-US" sz="25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lvl="1">
              <a:buClr>
                <a:srgbClr val="003399"/>
              </a:buClr>
              <a:buSzTx/>
              <a:buFontTx/>
              <a:buChar char="•"/>
            </a:pPr>
            <a:endParaRPr lang="en-US" sz="2500" dirty="0"/>
          </a:p>
        </p:txBody>
      </p:sp>
      <p:graphicFrame>
        <p:nvGraphicFramePr>
          <p:cNvPr id="2052" name="Object 4"/>
          <p:cNvGraphicFramePr>
            <a:graphicFrameLocks noGrp="1" noChangeAspect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4173052715"/>
              </p:ext>
            </p:extLst>
          </p:nvPr>
        </p:nvGraphicFramePr>
        <p:xfrm>
          <a:off x="6477000" y="228600"/>
          <a:ext cx="2590800" cy="16240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0930" name="Picture" r:id="rId4" imgW="4651248" imgH="2913888" progId="Word.Picture.8">
                  <p:embed/>
                </p:oleObj>
              </mc:Choice>
              <mc:Fallback>
                <p:oleObj name="Picture" r:id="rId4" imgW="4651248" imgH="2913888" progId="Word.Picture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77000" y="228600"/>
                        <a:ext cx="2590800" cy="16240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53" name="Rectangle 5"/>
          <p:cNvSpPr>
            <a:spLocks noChangeArrowheads="1"/>
          </p:cNvSpPr>
          <p:nvPr/>
        </p:nvSpPr>
        <p:spPr bwMode="auto">
          <a:xfrm>
            <a:off x="0" y="26289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 dirty="0"/>
          </a:p>
        </p:txBody>
      </p:sp>
      <p:pic>
        <p:nvPicPr>
          <p:cNvPr id="2067" name="Picture 19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549" y="1819701"/>
            <a:ext cx="1382713" cy="50382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3" name="Straight Connector 2"/>
          <p:cNvCxnSpPr/>
          <p:nvPr/>
        </p:nvCxnSpPr>
        <p:spPr>
          <a:xfrm>
            <a:off x="457200" y="1519451"/>
            <a:ext cx="60198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408276-BE23-46E3-A435-DC4DD57BFA37}" type="slidenum">
              <a:rPr lang="en-US" sz="1400" smtClean="0">
                <a:solidFill>
                  <a:schemeClr val="tx1"/>
                </a:solidFill>
              </a:rPr>
              <a:pPr/>
              <a:t>10</a:t>
            </a:fld>
            <a:endParaRPr lang="en-US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144625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28600" y="609600"/>
            <a:ext cx="6400800" cy="838200"/>
          </a:xfrm>
        </p:spPr>
        <p:txBody>
          <a:bodyPr>
            <a:noAutofit/>
          </a:bodyPr>
          <a:lstStyle/>
          <a:p>
            <a:r>
              <a:rPr lang="en-US" sz="5800" dirty="0">
                <a:latin typeface="Garamond" pitchFamily="18" charset="0"/>
              </a:rPr>
              <a:t>Alaska Court System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676400" y="1981200"/>
            <a:ext cx="6400800" cy="4876800"/>
          </a:xfrm>
        </p:spPr>
        <p:txBody>
          <a:bodyPr>
            <a:normAutofit fontScale="77500" lnSpcReduction="20000"/>
          </a:bodyPr>
          <a:lstStyle/>
          <a:p>
            <a:pPr algn="l">
              <a:spcBef>
                <a:spcPts val="0"/>
              </a:spcBef>
              <a:spcAft>
                <a:spcPts val="2400"/>
              </a:spcAft>
              <a:buClr>
                <a:srgbClr val="003399"/>
              </a:buClr>
              <a:buSzTx/>
            </a:pPr>
            <a:r>
              <a:rPr lang="en-US" sz="3800" dirty="0" smtClean="0">
                <a:solidFill>
                  <a:schemeClr val="tx1"/>
                </a:solidFill>
                <a:cs typeface="Arial" pitchFamily="34" charset="0"/>
              </a:rPr>
              <a:t>Deferred Maintenance, Renewal, Repair and Equipment </a:t>
            </a:r>
            <a:r>
              <a:rPr lang="en-US" sz="3500" dirty="0" smtClean="0">
                <a:solidFill>
                  <a:schemeClr val="tx1"/>
                </a:solidFill>
                <a:cs typeface="Arial" pitchFamily="34" charset="0"/>
              </a:rPr>
              <a:t>-</a:t>
            </a:r>
            <a:r>
              <a:rPr lang="en-US" sz="2600" dirty="0" smtClean="0">
                <a:solidFill>
                  <a:schemeClr val="tx1"/>
                </a:solidFill>
                <a:cs typeface="Arial" pitchFamily="34" charset="0"/>
              </a:rPr>
              <a:t> </a:t>
            </a:r>
            <a:r>
              <a:rPr lang="en-US" sz="2800" dirty="0" smtClean="0">
                <a:solidFill>
                  <a:schemeClr val="tx1"/>
                </a:solidFill>
                <a:cs typeface="Arial" pitchFamily="34" charset="0"/>
              </a:rPr>
              <a:t>54564</a:t>
            </a:r>
          </a:p>
          <a:p>
            <a:pPr marL="457200" indent="-457200" algn="l">
              <a:spcBef>
                <a:spcPts val="0"/>
              </a:spcBef>
              <a:spcAft>
                <a:spcPts val="1800"/>
              </a:spcAft>
              <a:buSzTx/>
              <a:buFont typeface="Arial" pitchFamily="34" charset="0"/>
              <a:buChar char="•"/>
            </a:pPr>
            <a:r>
              <a:rPr lang="en-US" sz="2600" dirty="0" smtClean="0">
                <a:solidFill>
                  <a:schemeClr val="tx1"/>
                </a:solidFill>
                <a:cs typeface="Arial" pitchFamily="34" charset="0"/>
              </a:rPr>
              <a:t>Sitka Court and Office Building – 54828</a:t>
            </a:r>
          </a:p>
          <a:p>
            <a:pPr marL="457200" indent="-457200" algn="l">
              <a:spcBef>
                <a:spcPts val="0"/>
              </a:spcBef>
              <a:spcAft>
                <a:spcPts val="1800"/>
              </a:spcAft>
              <a:buSzTx/>
              <a:buFont typeface="Arial" pitchFamily="34" charset="0"/>
              <a:buChar char="•"/>
            </a:pPr>
            <a:r>
              <a:rPr lang="en-US" sz="2600" dirty="0" smtClean="0">
                <a:solidFill>
                  <a:schemeClr val="tx1"/>
                </a:solidFill>
                <a:cs typeface="Arial" pitchFamily="34" charset="0"/>
              </a:rPr>
              <a:t>Kenai Courthouse - 51812</a:t>
            </a:r>
          </a:p>
          <a:p>
            <a:pPr marL="457200" indent="-457200" algn="l">
              <a:spcBef>
                <a:spcPts val="0"/>
              </a:spcBef>
              <a:spcAft>
                <a:spcPts val="1800"/>
              </a:spcAft>
              <a:buSzTx/>
              <a:buFont typeface="Arial" pitchFamily="34" charset="0"/>
              <a:buChar char="•"/>
            </a:pPr>
            <a:r>
              <a:rPr lang="en-US" sz="2600" dirty="0" smtClean="0">
                <a:solidFill>
                  <a:schemeClr val="tx1"/>
                </a:solidFill>
                <a:cs typeface="Arial" pitchFamily="34" charset="0"/>
              </a:rPr>
              <a:t>Anchorage Boney Courthouse - 45582</a:t>
            </a:r>
          </a:p>
          <a:p>
            <a:pPr marL="457200" indent="-457200" algn="l">
              <a:spcBef>
                <a:spcPts val="0"/>
              </a:spcBef>
              <a:spcAft>
                <a:spcPts val="1800"/>
              </a:spcAft>
              <a:buFont typeface="Arial" pitchFamily="34" charset="0"/>
              <a:buChar char="•"/>
            </a:pPr>
            <a:r>
              <a:rPr lang="en-US" sz="2600" dirty="0" smtClean="0">
                <a:solidFill>
                  <a:schemeClr val="tx1"/>
                </a:solidFill>
                <a:cs typeface="Arial" pitchFamily="34" charset="0"/>
              </a:rPr>
              <a:t>Anchorage Snowden Administration Building – 51814</a:t>
            </a:r>
          </a:p>
          <a:p>
            <a:pPr marL="457200" indent="-457200" algn="l">
              <a:spcBef>
                <a:spcPts val="0"/>
              </a:spcBef>
              <a:spcAft>
                <a:spcPts val="1800"/>
              </a:spcAft>
              <a:buFont typeface="Arial" pitchFamily="34" charset="0"/>
              <a:buChar char="•"/>
            </a:pPr>
            <a:r>
              <a:rPr lang="en-US" sz="2600" dirty="0" smtClean="0">
                <a:solidFill>
                  <a:schemeClr val="tx1"/>
                </a:solidFill>
                <a:cs typeface="Arial" pitchFamily="34" charset="0"/>
              </a:rPr>
              <a:t>Palmer Courthouse – 51813</a:t>
            </a:r>
          </a:p>
          <a:p>
            <a:pPr marL="457200" indent="-457200" algn="l">
              <a:spcBef>
                <a:spcPts val="0"/>
              </a:spcBef>
              <a:spcAft>
                <a:spcPts val="1800"/>
              </a:spcAft>
              <a:buFont typeface="Arial" pitchFamily="34" charset="0"/>
              <a:buChar char="•"/>
            </a:pPr>
            <a:r>
              <a:rPr lang="en-US" sz="2600" dirty="0" smtClean="0">
                <a:solidFill>
                  <a:schemeClr val="tx1"/>
                </a:solidFill>
                <a:cs typeface="Arial" pitchFamily="34" charset="0"/>
              </a:rPr>
              <a:t>Fairbanks Courthouse – 57182</a:t>
            </a:r>
          </a:p>
          <a:p>
            <a:pPr marL="457200" indent="-457200" algn="l">
              <a:spcBef>
                <a:spcPts val="0"/>
              </a:spcBef>
              <a:spcAft>
                <a:spcPts val="1800"/>
              </a:spcAft>
              <a:buFont typeface="Arial" pitchFamily="34" charset="0"/>
              <a:buChar char="•"/>
            </a:pPr>
            <a:r>
              <a:rPr lang="en-US" sz="2600" dirty="0" smtClean="0">
                <a:solidFill>
                  <a:schemeClr val="tx1"/>
                </a:solidFill>
                <a:cs typeface="Arial" pitchFamily="34" charset="0"/>
              </a:rPr>
              <a:t>Fort Yukon Court and Office Building – 45597</a:t>
            </a:r>
            <a:endParaRPr lang="en-US" sz="2600" dirty="0">
              <a:solidFill>
                <a:schemeClr val="tx1"/>
              </a:solidFill>
              <a:cs typeface="Arial" pitchFamily="34" charset="0"/>
            </a:endParaRPr>
          </a:p>
          <a:p>
            <a:pPr algn="l">
              <a:buClr>
                <a:srgbClr val="003399"/>
              </a:buClr>
              <a:buSzTx/>
              <a:buFontTx/>
              <a:buChar char="•"/>
            </a:pPr>
            <a:endParaRPr lang="en-US" sz="25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lvl="1">
              <a:buClr>
                <a:srgbClr val="003399"/>
              </a:buClr>
              <a:buSzTx/>
              <a:buFontTx/>
              <a:buChar char="•"/>
            </a:pPr>
            <a:endParaRPr lang="en-US" sz="2500" dirty="0"/>
          </a:p>
        </p:txBody>
      </p:sp>
      <p:graphicFrame>
        <p:nvGraphicFramePr>
          <p:cNvPr id="2052" name="Object 4"/>
          <p:cNvGraphicFramePr>
            <a:graphicFrameLocks noGrp="1" noChangeAspect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799027629"/>
              </p:ext>
            </p:extLst>
          </p:nvPr>
        </p:nvGraphicFramePr>
        <p:xfrm>
          <a:off x="6477000" y="228600"/>
          <a:ext cx="2590800" cy="16240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1132" name="Picture" r:id="rId4" imgW="4651248" imgH="2913888" progId="Word.Picture.8">
                  <p:embed/>
                </p:oleObj>
              </mc:Choice>
              <mc:Fallback>
                <p:oleObj name="Picture" r:id="rId4" imgW="4651248" imgH="2913888" progId="Word.Picture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77000" y="228600"/>
                        <a:ext cx="2590800" cy="16240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53" name="Rectangle 5"/>
          <p:cNvSpPr>
            <a:spLocks noChangeArrowheads="1"/>
          </p:cNvSpPr>
          <p:nvPr/>
        </p:nvSpPr>
        <p:spPr bwMode="auto">
          <a:xfrm>
            <a:off x="0" y="26289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 dirty="0"/>
          </a:p>
        </p:txBody>
      </p:sp>
      <p:pic>
        <p:nvPicPr>
          <p:cNvPr id="2067" name="Picture 19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549" y="1819701"/>
            <a:ext cx="1382713" cy="50382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3" name="Straight Connector 2"/>
          <p:cNvCxnSpPr/>
          <p:nvPr/>
        </p:nvCxnSpPr>
        <p:spPr>
          <a:xfrm>
            <a:off x="457200" y="1519451"/>
            <a:ext cx="60198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408276-BE23-46E3-A435-DC4DD57BFA37}" type="slidenum">
              <a:rPr lang="en-US" sz="1400" smtClean="0">
                <a:solidFill>
                  <a:schemeClr val="tx1"/>
                </a:solidFill>
              </a:rPr>
              <a:pPr/>
              <a:t>11</a:t>
            </a:fld>
            <a:endParaRPr lang="en-US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865309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28600" y="609600"/>
            <a:ext cx="6400800" cy="838200"/>
          </a:xfrm>
        </p:spPr>
        <p:txBody>
          <a:bodyPr>
            <a:noAutofit/>
          </a:bodyPr>
          <a:lstStyle/>
          <a:p>
            <a:r>
              <a:rPr lang="en-US" sz="5800" dirty="0">
                <a:latin typeface="Garamond" pitchFamily="18" charset="0"/>
              </a:rPr>
              <a:t>Alaska Court System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676400" y="1981200"/>
            <a:ext cx="6400800" cy="4419600"/>
          </a:xfrm>
        </p:spPr>
        <p:txBody>
          <a:bodyPr>
            <a:normAutofit fontScale="85000" lnSpcReduction="10000"/>
          </a:bodyPr>
          <a:lstStyle/>
          <a:p>
            <a:pPr algn="l">
              <a:spcBef>
                <a:spcPts val="900"/>
              </a:spcBef>
              <a:spcAft>
                <a:spcPts val="1200"/>
              </a:spcAft>
              <a:buClr>
                <a:srgbClr val="003399"/>
              </a:buClr>
              <a:buSzTx/>
            </a:pPr>
            <a:r>
              <a:rPr lang="en-US" sz="3800" dirty="0" smtClean="0">
                <a:solidFill>
                  <a:schemeClr val="tx1"/>
                </a:solidFill>
                <a:cs typeface="Arial" pitchFamily="34" charset="0"/>
              </a:rPr>
              <a:t>Court Projects </a:t>
            </a:r>
            <a:r>
              <a:rPr lang="en-US" sz="3800" u="sng" dirty="0" smtClean="0">
                <a:solidFill>
                  <a:schemeClr val="tx1"/>
                </a:solidFill>
                <a:cs typeface="Arial" pitchFamily="34" charset="0"/>
              </a:rPr>
              <a:t>not</a:t>
            </a:r>
            <a:r>
              <a:rPr lang="en-US" sz="3800" dirty="0" smtClean="0">
                <a:solidFill>
                  <a:schemeClr val="tx1"/>
                </a:solidFill>
                <a:cs typeface="Arial" pitchFamily="34" charset="0"/>
              </a:rPr>
              <a:t> included in SB18</a:t>
            </a:r>
          </a:p>
          <a:p>
            <a:pPr lvl="1" indent="-457200" algn="l"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  <a:buFont typeface="Arial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  <a:cs typeface="Arial" pitchFamily="34" charset="0"/>
              </a:rPr>
              <a:t>Statewide Remodel Projects</a:t>
            </a:r>
          </a:p>
          <a:p>
            <a:pPr lvl="1" indent="-457200" algn="l"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  <a:buFont typeface="Arial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  <a:cs typeface="Arial" pitchFamily="34" charset="0"/>
              </a:rPr>
              <a:t>Replace Worn Furnishings and Repair Specialized Finishes in Public Use Spaces</a:t>
            </a:r>
          </a:p>
          <a:p>
            <a:pPr lvl="1" indent="-457200" algn="l"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  <a:buFont typeface="Arial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  <a:cs typeface="Arial" pitchFamily="34" charset="0"/>
              </a:rPr>
              <a:t>Statewide Building Code and Energy Upgrade for Court Buildings</a:t>
            </a:r>
          </a:p>
          <a:p>
            <a:pPr lvl="1" indent="-457200" algn="l"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  <a:buFont typeface="Arial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  <a:cs typeface="Arial" pitchFamily="34" charset="0"/>
              </a:rPr>
              <a:t>Conversion of Audio Records to Digital Format – Phase I</a:t>
            </a:r>
          </a:p>
          <a:p>
            <a:pPr marL="457200" indent="-457200" algn="l"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  <a:buSzTx/>
              <a:buFont typeface="Arial" pitchFamily="34" charset="0"/>
              <a:buChar char="•"/>
            </a:pPr>
            <a:endParaRPr lang="en-US" sz="28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2052" name="Object 4"/>
          <p:cNvGraphicFramePr>
            <a:graphicFrameLocks noGrp="1" noChangeAspect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1100214156"/>
              </p:ext>
            </p:extLst>
          </p:nvPr>
        </p:nvGraphicFramePr>
        <p:xfrm>
          <a:off x="6477000" y="228600"/>
          <a:ext cx="2590800" cy="16240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0116" name="Picture" r:id="rId4" imgW="4651248" imgH="2913888" progId="Word.Picture.8">
                  <p:embed/>
                </p:oleObj>
              </mc:Choice>
              <mc:Fallback>
                <p:oleObj name="Picture" r:id="rId4" imgW="4651248" imgH="2913888" progId="Word.Picture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77000" y="228600"/>
                        <a:ext cx="2590800" cy="16240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53" name="Rectangle 5"/>
          <p:cNvSpPr>
            <a:spLocks noChangeArrowheads="1"/>
          </p:cNvSpPr>
          <p:nvPr/>
        </p:nvSpPr>
        <p:spPr bwMode="auto">
          <a:xfrm>
            <a:off x="0" y="26289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 dirty="0"/>
          </a:p>
        </p:txBody>
      </p:sp>
      <p:pic>
        <p:nvPicPr>
          <p:cNvPr id="2067" name="Picture 19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549" y="1819701"/>
            <a:ext cx="1382713" cy="50382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3" name="Straight Connector 2"/>
          <p:cNvCxnSpPr/>
          <p:nvPr/>
        </p:nvCxnSpPr>
        <p:spPr>
          <a:xfrm>
            <a:off x="457200" y="1519451"/>
            <a:ext cx="60198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408276-BE23-46E3-A435-DC4DD57BFA37}" type="slidenum">
              <a:rPr lang="en-US" sz="1400" smtClean="0">
                <a:solidFill>
                  <a:schemeClr val="tx1"/>
                </a:solidFill>
              </a:rPr>
              <a:pPr/>
              <a:t>12</a:t>
            </a:fld>
            <a:endParaRPr lang="en-US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146724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28600" y="609600"/>
            <a:ext cx="6400800" cy="838200"/>
          </a:xfrm>
        </p:spPr>
        <p:txBody>
          <a:bodyPr>
            <a:noAutofit/>
          </a:bodyPr>
          <a:lstStyle/>
          <a:p>
            <a:r>
              <a:rPr lang="en-US" sz="5800" dirty="0">
                <a:latin typeface="Garamond" pitchFamily="18" charset="0"/>
              </a:rPr>
              <a:t>Alaska Court System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676400" y="1981200"/>
            <a:ext cx="6400800" cy="4136409"/>
          </a:xfrm>
        </p:spPr>
        <p:txBody>
          <a:bodyPr>
            <a:normAutofit/>
          </a:bodyPr>
          <a:lstStyle/>
          <a:p>
            <a:pPr algn="l">
              <a:spcBef>
                <a:spcPts val="900"/>
              </a:spcBef>
              <a:buClr>
                <a:srgbClr val="003399"/>
              </a:buClr>
              <a:buSzTx/>
            </a:pPr>
            <a:r>
              <a:rPr lang="en-US" sz="3500" dirty="0" smtClean="0">
                <a:solidFill>
                  <a:schemeClr val="tx1"/>
                </a:solidFill>
                <a:cs typeface="Arial" pitchFamily="34" charset="0"/>
              </a:rPr>
              <a:t>Statewide Remodeling Projects</a:t>
            </a:r>
            <a:endParaRPr lang="en-US" sz="2600" dirty="0" smtClean="0">
              <a:solidFill>
                <a:schemeClr val="tx1"/>
              </a:solidFill>
              <a:cs typeface="Arial" pitchFamily="34" charset="0"/>
            </a:endParaRPr>
          </a:p>
          <a:p>
            <a:pPr marL="457200" indent="-457200" algn="l">
              <a:spcBef>
                <a:spcPts val="2400"/>
              </a:spcBef>
              <a:spcAft>
                <a:spcPts val="1200"/>
              </a:spcAft>
              <a:buSzTx/>
              <a:buFont typeface="Arial" pitchFamily="34" charset="0"/>
              <a:buChar char="•"/>
            </a:pPr>
            <a:r>
              <a:rPr lang="en-US" sz="2800" dirty="0" smtClean="0">
                <a:solidFill>
                  <a:schemeClr val="tx1"/>
                </a:solidFill>
                <a:cs typeface="Arial" pitchFamily="34" charset="0"/>
              </a:rPr>
              <a:t>Increased staff efficiency and improved </a:t>
            </a:r>
            <a:r>
              <a:rPr lang="en-US" sz="2800" dirty="0">
                <a:solidFill>
                  <a:schemeClr val="tx1"/>
                </a:solidFill>
                <a:cs typeface="Arial" pitchFamily="34" charset="0"/>
              </a:rPr>
              <a:t>a</a:t>
            </a:r>
            <a:r>
              <a:rPr lang="en-US" sz="2800" dirty="0" smtClean="0">
                <a:solidFill>
                  <a:schemeClr val="tx1"/>
                </a:solidFill>
                <a:cs typeface="Arial" pitchFamily="34" charset="0"/>
              </a:rPr>
              <a:t>ccess for the public</a:t>
            </a:r>
          </a:p>
          <a:p>
            <a:pPr marL="457200" indent="-457200" algn="l">
              <a:spcBef>
                <a:spcPts val="0"/>
              </a:spcBef>
              <a:spcAft>
                <a:spcPts val="1200"/>
              </a:spcAft>
              <a:buSzTx/>
              <a:buFont typeface="Arial" pitchFamily="34" charset="0"/>
              <a:buChar char="•"/>
            </a:pPr>
            <a:r>
              <a:rPr lang="en-US" sz="2800" dirty="0" smtClean="0">
                <a:solidFill>
                  <a:schemeClr val="tx1"/>
                </a:solidFill>
                <a:cs typeface="Arial" pitchFamily="34" charset="0"/>
              </a:rPr>
              <a:t>Reconstruct judicial </a:t>
            </a:r>
            <a:r>
              <a:rPr lang="en-US" sz="2800" dirty="0">
                <a:solidFill>
                  <a:schemeClr val="tx1"/>
                </a:solidFill>
                <a:cs typeface="Arial" pitchFamily="34" charset="0"/>
              </a:rPr>
              <a:t>b</a:t>
            </a:r>
            <a:r>
              <a:rPr lang="en-US" sz="2800" dirty="0" smtClean="0">
                <a:solidFill>
                  <a:schemeClr val="tx1"/>
                </a:solidFill>
                <a:cs typeface="Arial" pitchFamily="34" charset="0"/>
              </a:rPr>
              <a:t>enches for new </a:t>
            </a:r>
            <a:r>
              <a:rPr lang="en-US" sz="2800" dirty="0">
                <a:solidFill>
                  <a:schemeClr val="tx1"/>
                </a:solidFill>
                <a:cs typeface="Arial" pitchFamily="34" charset="0"/>
              </a:rPr>
              <a:t>t</a:t>
            </a:r>
            <a:r>
              <a:rPr lang="en-US" sz="2800" dirty="0" smtClean="0">
                <a:solidFill>
                  <a:schemeClr val="tx1"/>
                </a:solidFill>
                <a:cs typeface="Arial" pitchFamily="34" charset="0"/>
              </a:rPr>
              <a:t>echnology</a:t>
            </a:r>
          </a:p>
          <a:p>
            <a:pPr marL="457200" indent="-457200" algn="l">
              <a:spcBef>
                <a:spcPts val="0"/>
              </a:spcBef>
              <a:spcAft>
                <a:spcPts val="1200"/>
              </a:spcAft>
              <a:buSzTx/>
              <a:buFont typeface="Arial" pitchFamily="34" charset="0"/>
              <a:buChar char="•"/>
            </a:pPr>
            <a:r>
              <a:rPr lang="en-US" sz="2800" dirty="0" smtClean="0">
                <a:solidFill>
                  <a:schemeClr val="tx1"/>
                </a:solidFill>
                <a:cs typeface="Arial" pitchFamily="34" charset="0"/>
              </a:rPr>
              <a:t>Videolink to reduce cost of prisoner Transport</a:t>
            </a:r>
          </a:p>
        </p:txBody>
      </p:sp>
      <p:graphicFrame>
        <p:nvGraphicFramePr>
          <p:cNvPr id="2052" name="Object 4"/>
          <p:cNvGraphicFramePr>
            <a:graphicFrameLocks noGrp="1" noChangeAspect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825699190"/>
              </p:ext>
            </p:extLst>
          </p:nvPr>
        </p:nvGraphicFramePr>
        <p:xfrm>
          <a:off x="6477000" y="228600"/>
          <a:ext cx="2590800" cy="16240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2977" name="Picture" r:id="rId4" imgW="4651248" imgH="2913888" progId="Word.Picture.8">
                  <p:embed/>
                </p:oleObj>
              </mc:Choice>
              <mc:Fallback>
                <p:oleObj name="Picture" r:id="rId4" imgW="4651248" imgH="2913888" progId="Word.Picture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77000" y="228600"/>
                        <a:ext cx="2590800" cy="16240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53" name="Rectangle 5"/>
          <p:cNvSpPr>
            <a:spLocks noChangeArrowheads="1"/>
          </p:cNvSpPr>
          <p:nvPr/>
        </p:nvSpPr>
        <p:spPr bwMode="auto">
          <a:xfrm>
            <a:off x="0" y="26289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 dirty="0"/>
          </a:p>
        </p:txBody>
      </p:sp>
      <p:pic>
        <p:nvPicPr>
          <p:cNvPr id="2067" name="Picture 19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549" y="1819701"/>
            <a:ext cx="1382713" cy="50382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3" name="Straight Connector 2"/>
          <p:cNvCxnSpPr/>
          <p:nvPr/>
        </p:nvCxnSpPr>
        <p:spPr>
          <a:xfrm>
            <a:off x="457200" y="1519451"/>
            <a:ext cx="60198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408276-BE23-46E3-A435-DC4DD57BFA37}" type="slidenum">
              <a:rPr lang="en-US" sz="1400" smtClean="0">
                <a:solidFill>
                  <a:schemeClr val="tx1"/>
                </a:solidFill>
              </a:rPr>
              <a:pPr/>
              <a:t>13</a:t>
            </a:fld>
            <a:endParaRPr lang="en-US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2826750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28600" y="609600"/>
            <a:ext cx="6400800" cy="838200"/>
          </a:xfrm>
        </p:spPr>
        <p:txBody>
          <a:bodyPr>
            <a:noAutofit/>
          </a:bodyPr>
          <a:lstStyle/>
          <a:p>
            <a:r>
              <a:rPr lang="en-US" sz="5800" dirty="0">
                <a:latin typeface="Garamond" pitchFamily="18" charset="0"/>
              </a:rPr>
              <a:t>Alaska Court System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676400" y="1981200"/>
            <a:ext cx="6781800" cy="4136409"/>
          </a:xfrm>
        </p:spPr>
        <p:txBody>
          <a:bodyPr>
            <a:normAutofit fontScale="92500" lnSpcReduction="20000"/>
          </a:bodyPr>
          <a:lstStyle/>
          <a:p>
            <a:pPr algn="l">
              <a:spcBef>
                <a:spcPts val="900"/>
              </a:spcBef>
              <a:buClr>
                <a:srgbClr val="003399"/>
              </a:buClr>
              <a:buSzTx/>
            </a:pPr>
            <a:r>
              <a:rPr lang="en-US" dirty="0" smtClean="0">
                <a:solidFill>
                  <a:schemeClr val="tx1"/>
                </a:solidFill>
                <a:cs typeface="Arial" pitchFamily="34" charset="0"/>
              </a:rPr>
              <a:t>Replace Worn Furnishings and Specialized Finishes in Public Use Spaces</a:t>
            </a:r>
          </a:p>
          <a:p>
            <a:pPr marL="457200" indent="-457200" algn="l">
              <a:lnSpc>
                <a:spcPct val="110000"/>
              </a:lnSpc>
              <a:spcBef>
                <a:spcPts val="2400"/>
              </a:spcBef>
              <a:spcAft>
                <a:spcPts val="1200"/>
              </a:spcAft>
              <a:buSzTx/>
              <a:buFont typeface="Arial" pitchFamily="34" charset="0"/>
              <a:buChar char="•"/>
            </a:pPr>
            <a:r>
              <a:rPr lang="en-US" sz="2800" dirty="0" smtClean="0">
                <a:solidFill>
                  <a:schemeClr val="tx1"/>
                </a:solidFill>
                <a:cs typeface="Arial" pitchFamily="34" charset="0"/>
              </a:rPr>
              <a:t>Upgrades and </a:t>
            </a:r>
            <a:r>
              <a:rPr lang="en-US" sz="2800" dirty="0">
                <a:solidFill>
                  <a:schemeClr val="tx1"/>
                </a:solidFill>
                <a:cs typeface="Arial" pitchFamily="34" charset="0"/>
              </a:rPr>
              <a:t>r</a:t>
            </a:r>
            <a:r>
              <a:rPr lang="en-US" sz="2800" dirty="0" smtClean="0">
                <a:solidFill>
                  <a:schemeClr val="tx1"/>
                </a:solidFill>
                <a:cs typeface="Arial" pitchFamily="34" charset="0"/>
              </a:rPr>
              <a:t>epairs for jury rooms, customer service areas, courtrooms, and libraries</a:t>
            </a:r>
          </a:p>
          <a:p>
            <a:pPr marL="457200" indent="-457200" algn="l"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  <a:buSzTx/>
              <a:buFont typeface="Arial" pitchFamily="34" charset="0"/>
              <a:buChar char="•"/>
            </a:pPr>
            <a:r>
              <a:rPr lang="en-US" sz="2800" dirty="0" smtClean="0">
                <a:solidFill>
                  <a:schemeClr val="tx1"/>
                </a:solidFill>
                <a:cs typeface="Arial" pitchFamily="34" charset="0"/>
              </a:rPr>
              <a:t>Furnishings worn, damaged, and uncomfortable</a:t>
            </a:r>
          </a:p>
          <a:p>
            <a:pPr marL="457200" indent="-457200" algn="l"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  <a:buSzTx/>
              <a:buFont typeface="Arial" pitchFamily="34" charset="0"/>
              <a:buChar char="•"/>
            </a:pPr>
            <a:r>
              <a:rPr lang="en-US" sz="2800" dirty="0" smtClean="0">
                <a:solidFill>
                  <a:schemeClr val="tx1"/>
                </a:solidFill>
                <a:cs typeface="Arial" pitchFamily="34" charset="0"/>
              </a:rPr>
              <a:t>Finishes unsafe, unsightly, and losing structural integrity</a:t>
            </a:r>
            <a:endParaRPr lang="en-US" sz="2800" dirty="0">
              <a:solidFill>
                <a:schemeClr val="tx1"/>
              </a:solidFill>
              <a:cs typeface="Arial" pitchFamily="34" charset="0"/>
            </a:endParaRPr>
          </a:p>
          <a:p>
            <a:pPr algn="l">
              <a:buClr>
                <a:srgbClr val="003399"/>
              </a:buClr>
              <a:buSzTx/>
              <a:buFontTx/>
              <a:buChar char="•"/>
            </a:pPr>
            <a:endParaRPr lang="en-US" sz="25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lvl="1">
              <a:buClr>
                <a:srgbClr val="003399"/>
              </a:buClr>
              <a:buSzTx/>
              <a:buFontTx/>
              <a:buChar char="•"/>
            </a:pPr>
            <a:endParaRPr lang="en-US" sz="2500" dirty="0"/>
          </a:p>
        </p:txBody>
      </p:sp>
      <p:graphicFrame>
        <p:nvGraphicFramePr>
          <p:cNvPr id="2052" name="Object 4"/>
          <p:cNvGraphicFramePr>
            <a:graphicFrameLocks noGrp="1" noChangeAspect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3453486208"/>
              </p:ext>
            </p:extLst>
          </p:nvPr>
        </p:nvGraphicFramePr>
        <p:xfrm>
          <a:off x="6477000" y="228600"/>
          <a:ext cx="2590800" cy="16240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1952" name="Picture" r:id="rId4" imgW="4651248" imgH="2913888" progId="Word.Picture.8">
                  <p:embed/>
                </p:oleObj>
              </mc:Choice>
              <mc:Fallback>
                <p:oleObj name="Picture" r:id="rId4" imgW="4651248" imgH="2913888" progId="Word.Picture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77000" y="228600"/>
                        <a:ext cx="2590800" cy="16240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53" name="Rectangle 5"/>
          <p:cNvSpPr>
            <a:spLocks noChangeArrowheads="1"/>
          </p:cNvSpPr>
          <p:nvPr/>
        </p:nvSpPr>
        <p:spPr bwMode="auto">
          <a:xfrm>
            <a:off x="0" y="26289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 dirty="0"/>
          </a:p>
        </p:txBody>
      </p:sp>
      <p:pic>
        <p:nvPicPr>
          <p:cNvPr id="2067" name="Picture 19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549" y="1819701"/>
            <a:ext cx="1382713" cy="50382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3" name="Straight Connector 2"/>
          <p:cNvCxnSpPr/>
          <p:nvPr/>
        </p:nvCxnSpPr>
        <p:spPr>
          <a:xfrm>
            <a:off x="457200" y="1519451"/>
            <a:ext cx="60198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408276-BE23-46E3-A435-DC4DD57BFA37}" type="slidenum">
              <a:rPr lang="en-US" sz="1400" smtClean="0">
                <a:solidFill>
                  <a:schemeClr val="tx1"/>
                </a:solidFill>
              </a:rPr>
              <a:pPr/>
              <a:t>14</a:t>
            </a:fld>
            <a:endParaRPr lang="en-US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9096889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28600" y="609600"/>
            <a:ext cx="6400800" cy="838200"/>
          </a:xfrm>
        </p:spPr>
        <p:txBody>
          <a:bodyPr>
            <a:noAutofit/>
          </a:bodyPr>
          <a:lstStyle/>
          <a:p>
            <a:r>
              <a:rPr lang="en-US" sz="5800" dirty="0">
                <a:latin typeface="Garamond" pitchFamily="18" charset="0"/>
              </a:rPr>
              <a:t>Alaska Court System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676400" y="1981200"/>
            <a:ext cx="6400800" cy="4136409"/>
          </a:xfrm>
        </p:spPr>
        <p:txBody>
          <a:bodyPr>
            <a:normAutofit fontScale="62500" lnSpcReduction="20000"/>
          </a:bodyPr>
          <a:lstStyle/>
          <a:p>
            <a:pPr algn="l">
              <a:lnSpc>
                <a:spcPct val="110000"/>
              </a:lnSpc>
              <a:spcBef>
                <a:spcPts val="900"/>
              </a:spcBef>
              <a:spcAft>
                <a:spcPts val="2400"/>
              </a:spcAft>
              <a:buClr>
                <a:srgbClr val="003399"/>
              </a:buClr>
              <a:buSzTx/>
            </a:pPr>
            <a:r>
              <a:rPr lang="en-US" sz="4200" dirty="0" smtClean="0">
                <a:solidFill>
                  <a:schemeClr val="tx1"/>
                </a:solidFill>
                <a:cs typeface="Arial" pitchFamily="34" charset="0"/>
              </a:rPr>
              <a:t>Statewide Building Code and Energy Upgrade for Court Buildings</a:t>
            </a:r>
          </a:p>
          <a:p>
            <a:pPr marL="457200" indent="-457200" algn="l">
              <a:lnSpc>
                <a:spcPct val="170000"/>
              </a:lnSpc>
              <a:spcBef>
                <a:spcPts val="0"/>
              </a:spcBef>
              <a:buSzTx/>
              <a:buFont typeface="Arial" pitchFamily="34" charset="0"/>
              <a:buChar char="•"/>
            </a:pPr>
            <a:r>
              <a:rPr lang="en-US" sz="4200" dirty="0" smtClean="0">
                <a:solidFill>
                  <a:schemeClr val="tx1"/>
                </a:solidFill>
                <a:cs typeface="Arial" pitchFamily="34" charset="0"/>
              </a:rPr>
              <a:t>Earthquake bracing</a:t>
            </a:r>
          </a:p>
          <a:p>
            <a:pPr marL="457200" indent="-457200" algn="l">
              <a:lnSpc>
                <a:spcPct val="170000"/>
              </a:lnSpc>
              <a:spcBef>
                <a:spcPts val="0"/>
              </a:spcBef>
              <a:buSzTx/>
              <a:buFont typeface="Arial" pitchFamily="34" charset="0"/>
              <a:buChar char="•"/>
            </a:pPr>
            <a:r>
              <a:rPr lang="en-US" sz="4200" dirty="0" smtClean="0">
                <a:solidFill>
                  <a:schemeClr val="tx1"/>
                </a:solidFill>
                <a:cs typeface="Arial" pitchFamily="34" charset="0"/>
              </a:rPr>
              <a:t>Energy efficient light </a:t>
            </a:r>
            <a:r>
              <a:rPr lang="en-US" sz="4200" dirty="0">
                <a:solidFill>
                  <a:schemeClr val="tx1"/>
                </a:solidFill>
                <a:cs typeface="Arial" pitchFamily="34" charset="0"/>
              </a:rPr>
              <a:t>f</a:t>
            </a:r>
            <a:r>
              <a:rPr lang="en-US" sz="4200" dirty="0" smtClean="0">
                <a:solidFill>
                  <a:schemeClr val="tx1"/>
                </a:solidFill>
                <a:cs typeface="Arial" pitchFamily="34" charset="0"/>
              </a:rPr>
              <a:t>ixtures</a:t>
            </a:r>
          </a:p>
          <a:p>
            <a:pPr marL="457200" indent="-457200" algn="l"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  <a:buFont typeface="Arial" pitchFamily="34" charset="0"/>
              <a:buChar char="•"/>
            </a:pPr>
            <a:r>
              <a:rPr lang="en-US" sz="4200" dirty="0">
                <a:solidFill>
                  <a:schemeClr val="tx1"/>
                </a:solidFill>
                <a:cs typeface="Arial" pitchFamily="34" charset="0"/>
              </a:rPr>
              <a:t>Americans with Disabilities (ADA) compliant doors</a:t>
            </a:r>
          </a:p>
          <a:p>
            <a:pPr marL="457200" indent="-457200" algn="l">
              <a:lnSpc>
                <a:spcPct val="120000"/>
              </a:lnSpc>
              <a:spcBef>
                <a:spcPts val="0"/>
              </a:spcBef>
              <a:buSzTx/>
              <a:buFont typeface="Arial" pitchFamily="34" charset="0"/>
              <a:buChar char="•"/>
            </a:pPr>
            <a:r>
              <a:rPr lang="en-US" sz="4200" dirty="0" smtClean="0">
                <a:solidFill>
                  <a:schemeClr val="tx1"/>
                </a:solidFill>
                <a:cs typeface="Arial" pitchFamily="34" charset="0"/>
              </a:rPr>
              <a:t>Other miscellaneous upgrades for code and ADA compliance</a:t>
            </a:r>
          </a:p>
          <a:p>
            <a:pPr marL="457200" indent="-457200" algn="l">
              <a:lnSpc>
                <a:spcPct val="150000"/>
              </a:lnSpc>
              <a:spcBef>
                <a:spcPts val="0"/>
              </a:spcBef>
              <a:buSzTx/>
              <a:buFont typeface="Arial" pitchFamily="34" charset="0"/>
              <a:buChar char="•"/>
            </a:pPr>
            <a:endParaRPr lang="en-US" sz="28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457200" indent="-457200" algn="l">
              <a:lnSpc>
                <a:spcPct val="150000"/>
              </a:lnSpc>
              <a:spcBef>
                <a:spcPts val="0"/>
              </a:spcBef>
              <a:buSzTx/>
              <a:buFont typeface="Arial" pitchFamily="34" charset="0"/>
              <a:buChar char="•"/>
            </a:pPr>
            <a:endParaRPr lang="en-US" sz="28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457200" indent="-457200" algn="l">
              <a:lnSpc>
                <a:spcPct val="150000"/>
              </a:lnSpc>
              <a:spcBef>
                <a:spcPts val="0"/>
              </a:spcBef>
              <a:buSzTx/>
              <a:buFont typeface="Arial" pitchFamily="34" charset="0"/>
              <a:buChar char="•"/>
            </a:pPr>
            <a:endParaRPr lang="en-US" sz="28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457200" indent="-457200" algn="l">
              <a:lnSpc>
                <a:spcPct val="150000"/>
              </a:lnSpc>
              <a:spcBef>
                <a:spcPts val="0"/>
              </a:spcBef>
              <a:buSzTx/>
              <a:buFont typeface="Arial" pitchFamily="34" charset="0"/>
              <a:buChar char="•"/>
            </a:pPr>
            <a:endParaRPr lang="en-US" sz="28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>
              <a:lnSpc>
                <a:spcPct val="150000"/>
              </a:lnSpc>
              <a:spcBef>
                <a:spcPts val="0"/>
              </a:spcBef>
              <a:buSzTx/>
            </a:pPr>
            <a:endParaRPr lang="en-US" sz="28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>
              <a:buClr>
                <a:srgbClr val="003399"/>
              </a:buClr>
              <a:buSzTx/>
              <a:buFontTx/>
              <a:buChar char="•"/>
            </a:pPr>
            <a:endParaRPr lang="en-US" sz="25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lvl="1">
              <a:buClr>
                <a:srgbClr val="003399"/>
              </a:buClr>
              <a:buSzTx/>
              <a:buFontTx/>
              <a:buChar char="•"/>
            </a:pPr>
            <a:endParaRPr lang="en-US" sz="2500" dirty="0"/>
          </a:p>
        </p:txBody>
      </p:sp>
      <p:graphicFrame>
        <p:nvGraphicFramePr>
          <p:cNvPr id="2052" name="Object 4"/>
          <p:cNvGraphicFramePr>
            <a:graphicFrameLocks noGrp="1" noChangeAspect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3645701501"/>
              </p:ext>
            </p:extLst>
          </p:nvPr>
        </p:nvGraphicFramePr>
        <p:xfrm>
          <a:off x="6477000" y="228600"/>
          <a:ext cx="2590800" cy="16240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035" name="Picture" r:id="rId4" imgW="4651248" imgH="2913888" progId="Word.Picture.8">
                  <p:embed/>
                </p:oleObj>
              </mc:Choice>
              <mc:Fallback>
                <p:oleObj name="Picture" r:id="rId4" imgW="4651248" imgH="2913888" progId="Word.Picture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77000" y="228600"/>
                        <a:ext cx="2590800" cy="16240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53" name="Rectangle 5"/>
          <p:cNvSpPr>
            <a:spLocks noChangeArrowheads="1"/>
          </p:cNvSpPr>
          <p:nvPr/>
        </p:nvSpPr>
        <p:spPr bwMode="auto">
          <a:xfrm>
            <a:off x="0" y="26289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 dirty="0"/>
          </a:p>
        </p:txBody>
      </p:sp>
      <p:pic>
        <p:nvPicPr>
          <p:cNvPr id="2067" name="Picture 19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549" y="1819701"/>
            <a:ext cx="1382713" cy="50382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3" name="Straight Connector 2"/>
          <p:cNvCxnSpPr/>
          <p:nvPr/>
        </p:nvCxnSpPr>
        <p:spPr>
          <a:xfrm>
            <a:off x="457200" y="1519451"/>
            <a:ext cx="60198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408276-BE23-46E3-A435-DC4DD57BFA37}" type="slidenum">
              <a:rPr lang="en-US" sz="1400" smtClean="0">
                <a:solidFill>
                  <a:schemeClr val="tx1"/>
                </a:solidFill>
              </a:rPr>
              <a:pPr/>
              <a:t>15</a:t>
            </a:fld>
            <a:endParaRPr lang="en-US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232535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28600" y="609600"/>
            <a:ext cx="6400800" cy="838200"/>
          </a:xfrm>
        </p:spPr>
        <p:txBody>
          <a:bodyPr>
            <a:noAutofit/>
          </a:bodyPr>
          <a:lstStyle/>
          <a:p>
            <a:r>
              <a:rPr lang="en-US" sz="5800" dirty="0">
                <a:latin typeface="Garamond" pitchFamily="18" charset="0"/>
              </a:rPr>
              <a:t>Alaska Court System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676400" y="1981200"/>
            <a:ext cx="6400800" cy="4136409"/>
          </a:xfrm>
        </p:spPr>
        <p:txBody>
          <a:bodyPr>
            <a:normAutofit/>
          </a:bodyPr>
          <a:lstStyle/>
          <a:p>
            <a:pPr algn="l">
              <a:spcBef>
                <a:spcPts val="900"/>
              </a:spcBef>
              <a:buClr>
                <a:srgbClr val="003399"/>
              </a:buClr>
              <a:buSzTx/>
            </a:pPr>
            <a:r>
              <a:rPr lang="en-US" dirty="0" smtClean="0">
                <a:solidFill>
                  <a:schemeClr val="tx1"/>
                </a:solidFill>
                <a:cs typeface="Arial" pitchFamily="34" charset="0"/>
              </a:rPr>
              <a:t>Conversion of Audio Records to Digital Format – Phase I</a:t>
            </a:r>
          </a:p>
          <a:p>
            <a:pPr marL="457200" indent="-457200" algn="l">
              <a:spcBef>
                <a:spcPts val="2400"/>
              </a:spcBef>
              <a:buSzTx/>
              <a:buFont typeface="Arial" pitchFamily="34" charset="0"/>
              <a:buChar char="•"/>
            </a:pPr>
            <a:r>
              <a:rPr lang="en-US" sz="2800" dirty="0" smtClean="0">
                <a:solidFill>
                  <a:schemeClr val="tx1"/>
                </a:solidFill>
                <a:cs typeface="Arial" pitchFamily="34" charset="0"/>
              </a:rPr>
              <a:t>Preserve original electronic court records</a:t>
            </a:r>
          </a:p>
          <a:p>
            <a:pPr marL="457200" indent="-457200" algn="l">
              <a:lnSpc>
                <a:spcPct val="150000"/>
              </a:lnSpc>
              <a:spcBef>
                <a:spcPts val="0"/>
              </a:spcBef>
              <a:buSzTx/>
              <a:buFont typeface="Arial" pitchFamily="34" charset="0"/>
              <a:buChar char="•"/>
            </a:pPr>
            <a:r>
              <a:rPr lang="en-US" sz="2800" dirty="0" smtClean="0">
                <a:solidFill>
                  <a:schemeClr val="tx1"/>
                </a:solidFill>
                <a:cs typeface="Arial" pitchFamily="34" charset="0"/>
              </a:rPr>
              <a:t>Degradation of media (cassette tapes)</a:t>
            </a:r>
          </a:p>
          <a:p>
            <a:pPr marL="457200" indent="-457200" algn="l">
              <a:lnSpc>
                <a:spcPct val="150000"/>
              </a:lnSpc>
              <a:spcBef>
                <a:spcPts val="0"/>
              </a:spcBef>
              <a:buSzTx/>
              <a:buFont typeface="Arial" pitchFamily="34" charset="0"/>
              <a:buChar char="•"/>
            </a:pPr>
            <a:r>
              <a:rPr lang="en-US" sz="2800" dirty="0" smtClean="0">
                <a:solidFill>
                  <a:schemeClr val="tx1"/>
                </a:solidFill>
                <a:cs typeface="Arial" pitchFamily="34" charset="0"/>
              </a:rPr>
              <a:t>Transfer media to server</a:t>
            </a:r>
            <a:endParaRPr lang="en-US" sz="2800" dirty="0">
              <a:solidFill>
                <a:schemeClr val="tx1"/>
              </a:solidFill>
              <a:cs typeface="Arial" pitchFamily="34" charset="0"/>
            </a:endParaRPr>
          </a:p>
          <a:p>
            <a:pPr algn="l">
              <a:buClr>
                <a:srgbClr val="003399"/>
              </a:buClr>
              <a:buSzTx/>
              <a:buFontTx/>
              <a:buChar char="•"/>
            </a:pPr>
            <a:endParaRPr lang="en-US" sz="25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lvl="1">
              <a:buClr>
                <a:srgbClr val="003399"/>
              </a:buClr>
              <a:buSzTx/>
              <a:buFontTx/>
              <a:buChar char="•"/>
            </a:pPr>
            <a:endParaRPr lang="en-US" sz="2500" dirty="0"/>
          </a:p>
        </p:txBody>
      </p:sp>
      <p:graphicFrame>
        <p:nvGraphicFramePr>
          <p:cNvPr id="2052" name="Object 4"/>
          <p:cNvGraphicFramePr>
            <a:graphicFrameLocks noGrp="1" noChangeAspect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468330854"/>
              </p:ext>
            </p:extLst>
          </p:nvPr>
        </p:nvGraphicFramePr>
        <p:xfrm>
          <a:off x="6477000" y="228600"/>
          <a:ext cx="2590800" cy="16240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4788" name="Picture" r:id="rId4" imgW="4651248" imgH="2913888" progId="Word.Picture.8">
                  <p:embed/>
                </p:oleObj>
              </mc:Choice>
              <mc:Fallback>
                <p:oleObj name="Picture" r:id="rId4" imgW="4651248" imgH="2913888" progId="Word.Picture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77000" y="228600"/>
                        <a:ext cx="2590800" cy="16240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53" name="Rectangle 5"/>
          <p:cNvSpPr>
            <a:spLocks noChangeArrowheads="1"/>
          </p:cNvSpPr>
          <p:nvPr/>
        </p:nvSpPr>
        <p:spPr bwMode="auto">
          <a:xfrm>
            <a:off x="0" y="26289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 dirty="0"/>
          </a:p>
        </p:txBody>
      </p:sp>
      <p:pic>
        <p:nvPicPr>
          <p:cNvPr id="2067" name="Picture 19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549" y="1819701"/>
            <a:ext cx="1382713" cy="50382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3" name="Straight Connector 2"/>
          <p:cNvCxnSpPr/>
          <p:nvPr/>
        </p:nvCxnSpPr>
        <p:spPr>
          <a:xfrm>
            <a:off x="457200" y="1519451"/>
            <a:ext cx="60198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408276-BE23-46E3-A435-DC4DD57BFA37}" type="slidenum">
              <a:rPr lang="en-US" sz="1400" smtClean="0">
                <a:solidFill>
                  <a:schemeClr val="tx1"/>
                </a:solidFill>
              </a:rPr>
              <a:pPr/>
              <a:t>16</a:t>
            </a:fld>
            <a:endParaRPr lang="en-US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099142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28600" y="609600"/>
            <a:ext cx="6400800" cy="838200"/>
          </a:xfrm>
        </p:spPr>
        <p:txBody>
          <a:bodyPr>
            <a:noAutofit/>
          </a:bodyPr>
          <a:lstStyle/>
          <a:p>
            <a:r>
              <a:rPr lang="en-US" sz="5800" dirty="0">
                <a:latin typeface="Garamond" pitchFamily="18" charset="0"/>
              </a:rPr>
              <a:t>Alaska Court System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676400" y="2133600"/>
            <a:ext cx="7086600" cy="4343400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  <a:buClr>
                <a:srgbClr val="003399"/>
              </a:buClr>
            </a:pPr>
            <a:r>
              <a:rPr lang="en-US" sz="6000" dirty="0" smtClean="0">
                <a:solidFill>
                  <a:schemeClr val="tx1"/>
                </a:solidFill>
                <a:cs typeface="Arial" pitchFamily="34" charset="0"/>
              </a:rPr>
              <a:t>Thank you for your time.</a:t>
            </a:r>
          </a:p>
          <a:p>
            <a:pPr>
              <a:lnSpc>
                <a:spcPct val="80000"/>
              </a:lnSpc>
              <a:buClr>
                <a:srgbClr val="003399"/>
              </a:buClr>
            </a:pPr>
            <a:endParaRPr lang="en-US" sz="6000" dirty="0">
              <a:solidFill>
                <a:schemeClr val="tx1"/>
              </a:solidFill>
              <a:cs typeface="Arial" pitchFamily="34" charset="0"/>
            </a:endParaRPr>
          </a:p>
          <a:p>
            <a:pPr>
              <a:lnSpc>
                <a:spcPct val="80000"/>
              </a:lnSpc>
              <a:buClr>
                <a:srgbClr val="003399"/>
              </a:buClr>
            </a:pPr>
            <a:r>
              <a:rPr lang="en-US" sz="6000" dirty="0" smtClean="0">
                <a:solidFill>
                  <a:schemeClr val="tx1"/>
                </a:solidFill>
                <a:cs typeface="Arial" pitchFamily="34" charset="0"/>
              </a:rPr>
              <a:t>Questions? </a:t>
            </a:r>
          </a:p>
        </p:txBody>
      </p:sp>
      <p:graphicFrame>
        <p:nvGraphicFramePr>
          <p:cNvPr id="2052" name="Object 4"/>
          <p:cNvGraphicFramePr>
            <a:graphicFrameLocks noGrp="1" noChangeAspect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3273014408"/>
              </p:ext>
            </p:extLst>
          </p:nvPr>
        </p:nvGraphicFramePr>
        <p:xfrm>
          <a:off x="6496050" y="195689"/>
          <a:ext cx="2590800" cy="16240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6507" name="Picture" r:id="rId4" imgW="4651248" imgH="2913888" progId="Word.Picture.8">
                  <p:embed/>
                </p:oleObj>
              </mc:Choice>
              <mc:Fallback>
                <p:oleObj name="Picture" r:id="rId4" imgW="4651248" imgH="2913888" progId="Word.Picture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96050" y="195689"/>
                        <a:ext cx="2590800" cy="16240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53" name="Rectangle 5"/>
          <p:cNvSpPr>
            <a:spLocks noChangeArrowheads="1"/>
          </p:cNvSpPr>
          <p:nvPr/>
        </p:nvSpPr>
        <p:spPr bwMode="auto">
          <a:xfrm>
            <a:off x="0" y="26289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 dirty="0"/>
          </a:p>
        </p:txBody>
      </p:sp>
      <p:pic>
        <p:nvPicPr>
          <p:cNvPr id="2067" name="Picture 19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549" y="1819701"/>
            <a:ext cx="1382713" cy="50382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3" name="Straight Connector 2"/>
          <p:cNvCxnSpPr/>
          <p:nvPr/>
        </p:nvCxnSpPr>
        <p:spPr>
          <a:xfrm>
            <a:off x="457200" y="1519451"/>
            <a:ext cx="60198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408276-BE23-46E3-A435-DC4DD57BFA37}" type="slidenum">
              <a:rPr lang="en-US" sz="140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pPr/>
              <a:t>17</a:t>
            </a:fld>
            <a:endParaRPr lang="en-US" sz="1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2171763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28600" y="609600"/>
            <a:ext cx="6400800" cy="838200"/>
          </a:xfrm>
        </p:spPr>
        <p:txBody>
          <a:bodyPr>
            <a:noAutofit/>
          </a:bodyPr>
          <a:lstStyle/>
          <a:p>
            <a:r>
              <a:rPr lang="en-US" sz="5800" dirty="0">
                <a:latin typeface="Garamond" pitchFamily="18" charset="0"/>
              </a:rPr>
              <a:t>Alaska Court System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676400" y="1981200"/>
            <a:ext cx="6400800" cy="4419600"/>
          </a:xfrm>
        </p:spPr>
        <p:txBody>
          <a:bodyPr>
            <a:normAutofit fontScale="92500"/>
          </a:bodyPr>
          <a:lstStyle/>
          <a:p>
            <a:pPr algn="l">
              <a:spcBef>
                <a:spcPts val="900"/>
              </a:spcBef>
              <a:spcAft>
                <a:spcPts val="1200"/>
              </a:spcAft>
              <a:buClr>
                <a:srgbClr val="003399"/>
              </a:buClr>
              <a:buSzTx/>
            </a:pPr>
            <a:r>
              <a:rPr lang="en-US" sz="3800" dirty="0" smtClean="0">
                <a:solidFill>
                  <a:schemeClr val="tx1"/>
                </a:solidFill>
                <a:cs typeface="Arial" pitchFamily="34" charset="0"/>
              </a:rPr>
              <a:t>SB18 Court Projects - $16,718,600 </a:t>
            </a:r>
          </a:p>
          <a:p>
            <a:pPr lvl="1" indent="-457200" algn="l"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  <a:buFont typeface="Arial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  <a:cs typeface="Arial" pitchFamily="34" charset="0"/>
              </a:rPr>
              <a:t>Anchorage Campus Court Renovation</a:t>
            </a:r>
          </a:p>
          <a:p>
            <a:pPr lvl="1" indent="-457200" algn="l"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  <a:buFont typeface="Arial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  <a:cs typeface="Arial" pitchFamily="34" charset="0"/>
              </a:rPr>
              <a:t>Electronic Filing/Records Management System</a:t>
            </a:r>
          </a:p>
          <a:p>
            <a:pPr lvl="1" indent="-457200" algn="l"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  <a:buFont typeface="Arial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  <a:cs typeface="Arial" pitchFamily="34" charset="0"/>
              </a:rPr>
              <a:t>Juneau Superior Court Remodel</a:t>
            </a:r>
          </a:p>
          <a:p>
            <a:pPr lvl="1" indent="-457200" algn="l"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  <a:buFont typeface="Arial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  <a:cs typeface="Arial" pitchFamily="34" charset="0"/>
              </a:rPr>
              <a:t>Court Security Projects</a:t>
            </a:r>
          </a:p>
          <a:p>
            <a:pPr lvl="1" indent="-457200" algn="l"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  <a:buFont typeface="Arial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  <a:cs typeface="Arial" pitchFamily="34" charset="0"/>
              </a:rPr>
              <a:t>Deferred Maintenance Projects</a:t>
            </a:r>
          </a:p>
          <a:p>
            <a:pPr marL="457200" indent="-457200" algn="l"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  <a:buSzTx/>
              <a:buFont typeface="Arial" pitchFamily="34" charset="0"/>
              <a:buChar char="•"/>
            </a:pPr>
            <a:endParaRPr lang="en-US" sz="28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2052" name="Object 4"/>
          <p:cNvGraphicFramePr>
            <a:graphicFrameLocks noGrp="1" noChangeAspect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810874489"/>
              </p:ext>
            </p:extLst>
          </p:nvPr>
        </p:nvGraphicFramePr>
        <p:xfrm>
          <a:off x="6477000" y="228600"/>
          <a:ext cx="2590800" cy="16240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5022" name="Picture" r:id="rId4" imgW="4651248" imgH="2913888" progId="Word.Picture.8">
                  <p:embed/>
                </p:oleObj>
              </mc:Choice>
              <mc:Fallback>
                <p:oleObj name="Picture" r:id="rId4" imgW="4651248" imgH="2913888" progId="Word.Picture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77000" y="228600"/>
                        <a:ext cx="2590800" cy="16240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53" name="Rectangle 5"/>
          <p:cNvSpPr>
            <a:spLocks noChangeArrowheads="1"/>
          </p:cNvSpPr>
          <p:nvPr/>
        </p:nvSpPr>
        <p:spPr bwMode="auto">
          <a:xfrm>
            <a:off x="0" y="26289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 dirty="0"/>
          </a:p>
        </p:txBody>
      </p:sp>
      <p:pic>
        <p:nvPicPr>
          <p:cNvPr id="2067" name="Picture 19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549" y="1819701"/>
            <a:ext cx="1382713" cy="50382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3" name="Straight Connector 2"/>
          <p:cNvCxnSpPr/>
          <p:nvPr/>
        </p:nvCxnSpPr>
        <p:spPr>
          <a:xfrm>
            <a:off x="457200" y="1519451"/>
            <a:ext cx="60198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408276-BE23-46E3-A435-DC4DD57BFA37}" type="slidenum">
              <a:rPr lang="en-US" sz="1400" smtClean="0">
                <a:solidFill>
                  <a:schemeClr val="tx1"/>
                </a:solidFill>
              </a:rPr>
              <a:pPr/>
              <a:t>2</a:t>
            </a:fld>
            <a:endParaRPr lang="en-US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2671229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28600" y="609600"/>
            <a:ext cx="6400800" cy="838200"/>
          </a:xfrm>
        </p:spPr>
        <p:txBody>
          <a:bodyPr>
            <a:noAutofit/>
          </a:bodyPr>
          <a:lstStyle/>
          <a:p>
            <a:r>
              <a:rPr lang="en-US" sz="5800" dirty="0">
                <a:latin typeface="Garamond" pitchFamily="18" charset="0"/>
              </a:rPr>
              <a:t>Alaska Court System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676400" y="1819702"/>
            <a:ext cx="6400800" cy="4581098"/>
          </a:xfrm>
        </p:spPr>
        <p:txBody>
          <a:bodyPr>
            <a:normAutofit fontScale="92500"/>
          </a:bodyPr>
          <a:lstStyle/>
          <a:p>
            <a:pPr algn="l">
              <a:spcBef>
                <a:spcPts val="0"/>
              </a:spcBef>
              <a:buClr>
                <a:srgbClr val="003399"/>
              </a:buClr>
              <a:buSzTx/>
            </a:pPr>
            <a:r>
              <a:rPr lang="en-US" dirty="0" smtClean="0">
                <a:solidFill>
                  <a:schemeClr val="tx1"/>
                </a:solidFill>
                <a:cs typeface="Arial" pitchFamily="34" charset="0"/>
              </a:rPr>
              <a:t>Anchorage Campus Court Renovation -</a:t>
            </a:r>
          </a:p>
          <a:p>
            <a:pPr algn="l">
              <a:spcBef>
                <a:spcPts val="0"/>
              </a:spcBef>
              <a:spcAft>
                <a:spcPts val="1200"/>
              </a:spcAft>
              <a:buClr>
                <a:srgbClr val="003399"/>
              </a:buClr>
              <a:buSzTx/>
            </a:pPr>
            <a:r>
              <a:rPr lang="en-US" sz="2600" dirty="0" smtClean="0">
                <a:solidFill>
                  <a:schemeClr val="tx1"/>
                </a:solidFill>
                <a:cs typeface="Arial" pitchFamily="34" charset="0"/>
              </a:rPr>
              <a:t>413152</a:t>
            </a:r>
          </a:p>
          <a:p>
            <a:pPr marL="457200" indent="-457200" algn="l">
              <a:spcBef>
                <a:spcPts val="0"/>
              </a:spcBef>
              <a:spcAft>
                <a:spcPts val="1200"/>
              </a:spcAft>
              <a:buSzTx/>
              <a:buFont typeface="Arial" pitchFamily="34" charset="0"/>
              <a:buChar char="•"/>
            </a:pPr>
            <a:r>
              <a:rPr lang="en-US" sz="2800" dirty="0" smtClean="0">
                <a:solidFill>
                  <a:schemeClr val="tx1"/>
                </a:solidFill>
                <a:cs typeface="Arial" pitchFamily="34" charset="0"/>
              </a:rPr>
              <a:t>$6.1 million - complete seven-year remodel of the Boney Courthouse</a:t>
            </a:r>
          </a:p>
          <a:p>
            <a:pPr marL="914400" lvl="1" indent="-457200" algn="l">
              <a:spcBef>
                <a:spcPts val="0"/>
              </a:spcBef>
              <a:spcAft>
                <a:spcPts val="1200"/>
              </a:spcAft>
              <a:buFont typeface="Wingdings" pitchFamily="2" charset="2"/>
              <a:buChar char="Ø"/>
            </a:pPr>
            <a:r>
              <a:rPr lang="en-US" sz="2400" dirty="0" smtClean="0">
                <a:solidFill>
                  <a:schemeClr val="tx1"/>
                </a:solidFill>
                <a:cs typeface="Arial" pitchFamily="34" charset="0"/>
              </a:rPr>
              <a:t>Extend useful life - minimum 20 years </a:t>
            </a:r>
          </a:p>
          <a:p>
            <a:pPr marL="457200" indent="-457200" algn="l">
              <a:spcBef>
                <a:spcPts val="0"/>
              </a:spcBef>
              <a:spcAft>
                <a:spcPts val="1200"/>
              </a:spcAft>
              <a:buSzTx/>
              <a:buFont typeface="Arial" pitchFamily="34" charset="0"/>
              <a:buChar char="•"/>
            </a:pPr>
            <a:r>
              <a:rPr lang="en-US" sz="2800" dirty="0" smtClean="0">
                <a:solidFill>
                  <a:schemeClr val="tx1"/>
                </a:solidFill>
                <a:cs typeface="Arial" pitchFamily="34" charset="0"/>
              </a:rPr>
              <a:t>Nesbett Courthouse - full to capacity when opened in 1996</a:t>
            </a:r>
          </a:p>
          <a:p>
            <a:pPr marL="457200" indent="-457200" algn="l">
              <a:spcBef>
                <a:spcPts val="0"/>
              </a:spcBef>
              <a:spcAft>
                <a:spcPts val="1200"/>
              </a:spcAft>
              <a:buSzTx/>
              <a:buFont typeface="Arial" pitchFamily="34" charset="0"/>
              <a:buChar char="•"/>
            </a:pPr>
            <a:r>
              <a:rPr lang="en-US" sz="2800" dirty="0" smtClean="0">
                <a:solidFill>
                  <a:schemeClr val="tx1"/>
                </a:solidFill>
                <a:cs typeface="Arial" pitchFamily="34" charset="0"/>
              </a:rPr>
              <a:t>Growth in trial court operations necessitated remodel </a:t>
            </a:r>
          </a:p>
          <a:p>
            <a:pPr marL="457200" indent="-457200" algn="l">
              <a:spcBef>
                <a:spcPts val="0"/>
              </a:spcBef>
              <a:buClr>
                <a:srgbClr val="003399"/>
              </a:buClr>
              <a:buSzTx/>
              <a:buFont typeface="Arial" pitchFamily="34" charset="0"/>
              <a:buChar char="•"/>
            </a:pPr>
            <a:endParaRPr lang="en-US" sz="28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>
              <a:spcBef>
                <a:spcPts val="0"/>
              </a:spcBef>
              <a:buClr>
                <a:srgbClr val="003399"/>
              </a:buClr>
              <a:buSzTx/>
            </a:pPr>
            <a:endParaRPr lang="en-US" sz="28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>
              <a:buClr>
                <a:srgbClr val="003399"/>
              </a:buClr>
              <a:buSzTx/>
            </a:pPr>
            <a:endParaRPr lang="en-US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lvl="1">
              <a:buClr>
                <a:srgbClr val="003399"/>
              </a:buClr>
              <a:buSzTx/>
              <a:buFontTx/>
              <a:buChar char="•"/>
            </a:pPr>
            <a:endParaRPr lang="en-US" sz="2500" dirty="0"/>
          </a:p>
        </p:txBody>
      </p:sp>
      <p:graphicFrame>
        <p:nvGraphicFramePr>
          <p:cNvPr id="2052" name="Object 4"/>
          <p:cNvGraphicFramePr>
            <a:graphicFrameLocks noGrp="1" noChangeAspect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947661290"/>
              </p:ext>
            </p:extLst>
          </p:nvPr>
        </p:nvGraphicFramePr>
        <p:xfrm>
          <a:off x="6477000" y="222359"/>
          <a:ext cx="2590800" cy="16240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9107" name="Picture" r:id="rId4" imgW="4651248" imgH="2913888" progId="Word.Picture.8">
                  <p:embed/>
                </p:oleObj>
              </mc:Choice>
              <mc:Fallback>
                <p:oleObj name="Picture" r:id="rId4" imgW="4651248" imgH="2913888" progId="Word.Picture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77000" y="222359"/>
                        <a:ext cx="2590800" cy="16240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53" name="Rectangle 5"/>
          <p:cNvSpPr>
            <a:spLocks noChangeArrowheads="1"/>
          </p:cNvSpPr>
          <p:nvPr/>
        </p:nvSpPr>
        <p:spPr bwMode="auto">
          <a:xfrm>
            <a:off x="0" y="26289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 dirty="0"/>
          </a:p>
        </p:txBody>
      </p:sp>
      <p:pic>
        <p:nvPicPr>
          <p:cNvPr id="2067" name="Picture 19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549" y="1819701"/>
            <a:ext cx="1382713" cy="50382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3" name="Straight Connector 2"/>
          <p:cNvCxnSpPr/>
          <p:nvPr/>
        </p:nvCxnSpPr>
        <p:spPr>
          <a:xfrm>
            <a:off x="457200" y="1519451"/>
            <a:ext cx="60198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408276-BE23-46E3-A435-DC4DD57BFA37}" type="slidenum">
              <a:rPr lang="en-US" sz="140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pPr/>
              <a:t>3</a:t>
            </a:fld>
            <a:endParaRPr lang="en-US" sz="1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6706907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28600" y="609600"/>
            <a:ext cx="6400800" cy="838200"/>
          </a:xfrm>
        </p:spPr>
        <p:txBody>
          <a:bodyPr>
            <a:noAutofit/>
          </a:bodyPr>
          <a:lstStyle/>
          <a:p>
            <a:r>
              <a:rPr lang="en-US" sz="5800" dirty="0">
                <a:latin typeface="Garamond" pitchFamily="18" charset="0"/>
              </a:rPr>
              <a:t>Alaska Court System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676400" y="1819702"/>
            <a:ext cx="6705600" cy="5038298"/>
          </a:xfrm>
        </p:spPr>
        <p:txBody>
          <a:bodyPr>
            <a:normAutofit/>
          </a:bodyPr>
          <a:lstStyle/>
          <a:p>
            <a:pPr algn="l">
              <a:spcBef>
                <a:spcPts val="0"/>
              </a:spcBef>
              <a:buClr>
                <a:srgbClr val="003399"/>
              </a:buClr>
              <a:buSzTx/>
            </a:pPr>
            <a:r>
              <a:rPr lang="en-US" dirty="0" smtClean="0">
                <a:solidFill>
                  <a:schemeClr val="tx1"/>
                </a:solidFill>
                <a:cs typeface="Arial" pitchFamily="34" charset="0"/>
              </a:rPr>
              <a:t>Anchorage Campus Court Renovation - </a:t>
            </a:r>
          </a:p>
          <a:p>
            <a:pPr algn="l">
              <a:spcBef>
                <a:spcPts val="0"/>
              </a:spcBef>
              <a:spcAft>
                <a:spcPts val="1200"/>
              </a:spcAft>
              <a:buClr>
                <a:srgbClr val="003399"/>
              </a:buClr>
              <a:buSzTx/>
            </a:pPr>
            <a:r>
              <a:rPr lang="en-US" sz="2400" dirty="0" smtClean="0">
                <a:solidFill>
                  <a:schemeClr val="tx1"/>
                </a:solidFill>
                <a:cs typeface="Arial" pitchFamily="34" charset="0"/>
              </a:rPr>
              <a:t>413152 (cont.)</a:t>
            </a:r>
          </a:p>
          <a:p>
            <a:pPr lvl="1" indent="-457200" algn="l">
              <a:spcBef>
                <a:spcPts val="0"/>
              </a:spcBef>
              <a:spcAft>
                <a:spcPts val="1200"/>
              </a:spcAft>
              <a:buFont typeface="Arial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  <a:cs typeface="Arial" pitchFamily="34" charset="0"/>
              </a:rPr>
              <a:t>Secure prisoner transport</a:t>
            </a:r>
          </a:p>
          <a:p>
            <a:pPr lvl="1" indent="-457200" algn="l">
              <a:spcBef>
                <a:spcPts val="0"/>
              </a:spcBef>
              <a:spcAft>
                <a:spcPts val="1200"/>
              </a:spcAft>
              <a:buFont typeface="Arial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  <a:cs typeface="Arial" pitchFamily="34" charset="0"/>
              </a:rPr>
              <a:t>Construction of holding cells</a:t>
            </a:r>
          </a:p>
          <a:p>
            <a:pPr lvl="1" indent="-457200" algn="l">
              <a:spcBef>
                <a:spcPts val="0"/>
              </a:spcBef>
              <a:spcAft>
                <a:spcPts val="1200"/>
              </a:spcAft>
              <a:buFont typeface="Arial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  <a:cs typeface="Arial" pitchFamily="34" charset="0"/>
              </a:rPr>
              <a:t>Additional courtrooms</a:t>
            </a:r>
          </a:p>
          <a:p>
            <a:pPr lvl="1" indent="-457200" algn="l">
              <a:spcBef>
                <a:spcPts val="0"/>
              </a:spcBef>
              <a:spcAft>
                <a:spcPts val="1200"/>
              </a:spcAft>
              <a:buFont typeface="Arial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  <a:cs typeface="Arial" pitchFamily="34" charset="0"/>
              </a:rPr>
              <a:t>Court proceedings on Saturdays</a:t>
            </a:r>
          </a:p>
          <a:p>
            <a:pPr lvl="1" indent="-457200" algn="l">
              <a:spcBef>
                <a:spcPts val="0"/>
              </a:spcBef>
              <a:spcAft>
                <a:spcPts val="1200"/>
              </a:spcAft>
              <a:buFont typeface="Arial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  <a:cs typeface="Arial" pitchFamily="34" charset="0"/>
              </a:rPr>
              <a:t>Seismic structural upgrades</a:t>
            </a:r>
          </a:p>
          <a:p>
            <a:pPr algn="l">
              <a:buClr>
                <a:srgbClr val="003399"/>
              </a:buClr>
              <a:buSzTx/>
            </a:pPr>
            <a:endParaRPr lang="en-US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lvl="1">
              <a:buClr>
                <a:srgbClr val="003399"/>
              </a:buClr>
              <a:buSzTx/>
            </a:pPr>
            <a:endParaRPr lang="en-US" sz="2500" dirty="0"/>
          </a:p>
        </p:txBody>
      </p:sp>
      <p:graphicFrame>
        <p:nvGraphicFramePr>
          <p:cNvPr id="2052" name="Object 4"/>
          <p:cNvGraphicFramePr>
            <a:graphicFrameLocks noGrp="1" noChangeAspect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2593090683"/>
              </p:ext>
            </p:extLst>
          </p:nvPr>
        </p:nvGraphicFramePr>
        <p:xfrm>
          <a:off x="6477000" y="222359"/>
          <a:ext cx="2590800" cy="16240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039" name="Picture" r:id="rId4" imgW="4651248" imgH="2913888" progId="Word.Picture.8">
                  <p:embed/>
                </p:oleObj>
              </mc:Choice>
              <mc:Fallback>
                <p:oleObj name="Picture" r:id="rId4" imgW="4651248" imgH="2913888" progId="Word.Picture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77000" y="222359"/>
                        <a:ext cx="2590800" cy="16240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53" name="Rectangle 5"/>
          <p:cNvSpPr>
            <a:spLocks noChangeArrowheads="1"/>
          </p:cNvSpPr>
          <p:nvPr/>
        </p:nvSpPr>
        <p:spPr bwMode="auto">
          <a:xfrm>
            <a:off x="0" y="26289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 dirty="0"/>
          </a:p>
        </p:txBody>
      </p:sp>
      <p:pic>
        <p:nvPicPr>
          <p:cNvPr id="2067" name="Picture 19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549" y="1819701"/>
            <a:ext cx="1382713" cy="50382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3" name="Straight Connector 2"/>
          <p:cNvCxnSpPr/>
          <p:nvPr/>
        </p:nvCxnSpPr>
        <p:spPr>
          <a:xfrm>
            <a:off x="457200" y="1519451"/>
            <a:ext cx="60198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408276-BE23-46E3-A435-DC4DD57BFA37}" type="slidenum">
              <a:rPr lang="en-US" sz="140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pPr/>
              <a:t>4</a:t>
            </a:fld>
            <a:endParaRPr lang="en-US" sz="1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307040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28600" y="609600"/>
            <a:ext cx="6400800" cy="838200"/>
          </a:xfrm>
        </p:spPr>
        <p:txBody>
          <a:bodyPr>
            <a:noAutofit/>
          </a:bodyPr>
          <a:lstStyle/>
          <a:p>
            <a:r>
              <a:rPr lang="en-US" sz="5800" dirty="0">
                <a:latin typeface="Garamond" pitchFamily="18" charset="0"/>
              </a:rPr>
              <a:t>Alaska Court System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676400" y="1819702"/>
            <a:ext cx="6705600" cy="5038298"/>
          </a:xfrm>
        </p:spPr>
        <p:txBody>
          <a:bodyPr>
            <a:normAutofit/>
          </a:bodyPr>
          <a:lstStyle/>
          <a:p>
            <a:pPr algn="l">
              <a:spcBef>
                <a:spcPts val="0"/>
              </a:spcBef>
              <a:buClr>
                <a:srgbClr val="003399"/>
              </a:buClr>
              <a:buSzTx/>
            </a:pPr>
            <a:r>
              <a:rPr lang="en-US" dirty="0" smtClean="0">
                <a:solidFill>
                  <a:schemeClr val="tx1"/>
                </a:solidFill>
                <a:cs typeface="Arial" pitchFamily="34" charset="0"/>
              </a:rPr>
              <a:t>Anchorage Campus Court Renovation</a:t>
            </a:r>
          </a:p>
          <a:p>
            <a:pPr algn="l">
              <a:spcBef>
                <a:spcPts val="0"/>
              </a:spcBef>
              <a:spcAft>
                <a:spcPts val="1800"/>
              </a:spcAft>
              <a:buClr>
                <a:srgbClr val="003399"/>
              </a:buClr>
              <a:buSzTx/>
            </a:pPr>
            <a:r>
              <a:rPr lang="en-US" sz="2400" dirty="0" smtClean="0">
                <a:solidFill>
                  <a:schemeClr val="tx1"/>
                </a:solidFill>
                <a:cs typeface="Arial" pitchFamily="34" charset="0"/>
              </a:rPr>
              <a:t>413152 (cont.)</a:t>
            </a:r>
          </a:p>
          <a:p>
            <a:pPr lvl="1" indent="-457200" algn="l">
              <a:spcBef>
                <a:spcPts val="0"/>
              </a:spcBef>
              <a:spcAft>
                <a:spcPts val="1800"/>
              </a:spcAft>
              <a:buFont typeface="Arial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  <a:cs typeface="Arial" pitchFamily="34" charset="0"/>
              </a:rPr>
              <a:t>Additional $8.32 million needed for Nesbett Remodel</a:t>
            </a:r>
          </a:p>
          <a:p>
            <a:pPr lvl="2" indent="-457200" algn="l">
              <a:spcBef>
                <a:spcPts val="0"/>
              </a:spcBef>
              <a:spcAft>
                <a:spcPts val="1200"/>
              </a:spcAft>
              <a:buFont typeface="Wingdings" pitchFamily="2" charset="2"/>
              <a:buChar char="Ø"/>
            </a:pPr>
            <a:r>
              <a:rPr lang="en-US" sz="2600" dirty="0" smtClean="0">
                <a:solidFill>
                  <a:schemeClr val="tx1"/>
                </a:solidFill>
                <a:cs typeface="Arial" pitchFamily="34" charset="0"/>
              </a:rPr>
              <a:t>Additional courtroom and hearing room</a:t>
            </a:r>
          </a:p>
          <a:p>
            <a:pPr lvl="2" indent="-457200" algn="l">
              <a:spcBef>
                <a:spcPts val="0"/>
              </a:spcBef>
              <a:spcAft>
                <a:spcPts val="1200"/>
              </a:spcAft>
              <a:buFont typeface="Wingdings" pitchFamily="2" charset="2"/>
              <a:buChar char="Ø"/>
            </a:pPr>
            <a:r>
              <a:rPr lang="en-US" sz="2600" dirty="0" smtClean="0">
                <a:solidFill>
                  <a:schemeClr val="tx1"/>
                </a:solidFill>
                <a:cs typeface="Arial" pitchFamily="34" charset="0"/>
              </a:rPr>
              <a:t>Accommodate large </a:t>
            </a:r>
            <a:r>
              <a:rPr lang="en-US" sz="2600" dirty="0">
                <a:solidFill>
                  <a:schemeClr val="tx1"/>
                </a:solidFill>
                <a:cs typeface="Arial" pitchFamily="34" charset="0"/>
              </a:rPr>
              <a:t>j</a:t>
            </a:r>
            <a:r>
              <a:rPr lang="en-US" sz="2600" dirty="0" smtClean="0">
                <a:solidFill>
                  <a:schemeClr val="tx1"/>
                </a:solidFill>
                <a:cs typeface="Arial" pitchFamily="34" charset="0"/>
              </a:rPr>
              <a:t>uries</a:t>
            </a:r>
          </a:p>
          <a:p>
            <a:pPr lvl="2" indent="-457200" algn="l">
              <a:spcBef>
                <a:spcPts val="0"/>
              </a:spcBef>
              <a:spcAft>
                <a:spcPts val="1200"/>
              </a:spcAft>
              <a:buFont typeface="Wingdings" pitchFamily="2" charset="2"/>
              <a:buChar char="Ø"/>
            </a:pPr>
            <a:r>
              <a:rPr lang="en-US" sz="2600" dirty="0" smtClean="0">
                <a:solidFill>
                  <a:schemeClr val="tx1"/>
                </a:solidFill>
                <a:cs typeface="Arial" pitchFamily="34" charset="0"/>
              </a:rPr>
              <a:t>Relocate Probate Department and Children’s Court from Boney to Nesbett</a:t>
            </a:r>
          </a:p>
          <a:p>
            <a:pPr lvl="2" algn="l">
              <a:spcBef>
                <a:spcPts val="0"/>
              </a:spcBef>
              <a:spcAft>
                <a:spcPts val="1200"/>
              </a:spcAft>
            </a:pPr>
            <a:endParaRPr lang="en-US" dirty="0" smtClean="0">
              <a:solidFill>
                <a:schemeClr val="tx1"/>
              </a:solidFill>
              <a:cs typeface="Arial" pitchFamily="34" charset="0"/>
            </a:endParaRPr>
          </a:p>
          <a:p>
            <a:pPr algn="l">
              <a:buClr>
                <a:srgbClr val="003399"/>
              </a:buClr>
              <a:buSzTx/>
            </a:pPr>
            <a:endParaRPr lang="en-US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lvl="1">
              <a:buClr>
                <a:srgbClr val="003399"/>
              </a:buClr>
              <a:buSzTx/>
            </a:pPr>
            <a:endParaRPr lang="en-US" sz="2500" dirty="0"/>
          </a:p>
        </p:txBody>
      </p:sp>
      <p:graphicFrame>
        <p:nvGraphicFramePr>
          <p:cNvPr id="2052" name="Object 4"/>
          <p:cNvGraphicFramePr>
            <a:graphicFrameLocks noGrp="1" noChangeAspect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3818240943"/>
              </p:ext>
            </p:extLst>
          </p:nvPr>
        </p:nvGraphicFramePr>
        <p:xfrm>
          <a:off x="6477000" y="222359"/>
          <a:ext cx="2590800" cy="16240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8086" name="Picture" r:id="rId4" imgW="4651248" imgH="2913888" progId="Word.Picture.8">
                  <p:embed/>
                </p:oleObj>
              </mc:Choice>
              <mc:Fallback>
                <p:oleObj name="Picture" r:id="rId4" imgW="4651248" imgH="2913888" progId="Word.Picture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77000" y="222359"/>
                        <a:ext cx="2590800" cy="16240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53" name="Rectangle 5"/>
          <p:cNvSpPr>
            <a:spLocks noChangeArrowheads="1"/>
          </p:cNvSpPr>
          <p:nvPr/>
        </p:nvSpPr>
        <p:spPr bwMode="auto">
          <a:xfrm>
            <a:off x="0" y="26289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 dirty="0"/>
          </a:p>
        </p:txBody>
      </p:sp>
      <p:pic>
        <p:nvPicPr>
          <p:cNvPr id="2067" name="Picture 19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549" y="1819701"/>
            <a:ext cx="1382713" cy="50382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3" name="Straight Connector 2"/>
          <p:cNvCxnSpPr/>
          <p:nvPr/>
        </p:nvCxnSpPr>
        <p:spPr>
          <a:xfrm>
            <a:off x="457200" y="1519451"/>
            <a:ext cx="60198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408276-BE23-46E3-A435-DC4DD57BFA37}" type="slidenum">
              <a:rPr lang="en-US" sz="140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pPr/>
              <a:t>5</a:t>
            </a:fld>
            <a:endParaRPr lang="en-US" sz="1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3848946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28600" y="609600"/>
            <a:ext cx="6400800" cy="838200"/>
          </a:xfrm>
        </p:spPr>
        <p:txBody>
          <a:bodyPr>
            <a:noAutofit/>
          </a:bodyPr>
          <a:lstStyle/>
          <a:p>
            <a:r>
              <a:rPr lang="en-US" sz="5800" dirty="0">
                <a:latin typeface="Garamond" pitchFamily="18" charset="0"/>
              </a:rPr>
              <a:t>Alaska Court System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676400" y="1981200"/>
            <a:ext cx="6781800" cy="4648200"/>
          </a:xfrm>
        </p:spPr>
        <p:txBody>
          <a:bodyPr>
            <a:normAutofit fontScale="70000" lnSpcReduction="20000"/>
          </a:bodyPr>
          <a:lstStyle/>
          <a:p>
            <a:pPr algn="l">
              <a:spcBef>
                <a:spcPts val="0"/>
              </a:spcBef>
              <a:spcAft>
                <a:spcPts val="2400"/>
              </a:spcAft>
              <a:buClr>
                <a:srgbClr val="003399"/>
              </a:buClr>
              <a:buSzTx/>
            </a:pPr>
            <a:r>
              <a:rPr lang="en-US" sz="4600" dirty="0">
                <a:solidFill>
                  <a:schemeClr val="tx1"/>
                </a:solidFill>
                <a:cs typeface="Arial" pitchFamily="34" charset="0"/>
              </a:rPr>
              <a:t>Electronic Filing/Records Management System -</a:t>
            </a:r>
            <a:r>
              <a:rPr lang="en-US" sz="3400" dirty="0">
                <a:solidFill>
                  <a:schemeClr val="tx1"/>
                </a:solidFill>
                <a:cs typeface="Arial" pitchFamily="34" charset="0"/>
              </a:rPr>
              <a:t> 52410</a:t>
            </a:r>
          </a:p>
          <a:p>
            <a:pPr marL="457200" indent="-457200" algn="l">
              <a:spcBef>
                <a:spcPts val="0"/>
              </a:spcBef>
              <a:spcAft>
                <a:spcPts val="1800"/>
              </a:spcAft>
              <a:buClr>
                <a:schemeClr val="tx1"/>
              </a:buClr>
              <a:buFont typeface="Arial" pitchFamily="34" charset="0"/>
              <a:buChar char="•"/>
            </a:pPr>
            <a:r>
              <a:rPr lang="en-US" sz="3700" dirty="0">
                <a:solidFill>
                  <a:schemeClr val="tx1"/>
                </a:solidFill>
                <a:cs typeface="Arial" pitchFamily="34" charset="0"/>
              </a:rPr>
              <a:t>$5.9 million </a:t>
            </a:r>
            <a:r>
              <a:rPr lang="en-US" sz="3700" dirty="0" smtClean="0">
                <a:solidFill>
                  <a:schemeClr val="tx1"/>
                </a:solidFill>
                <a:cs typeface="Arial" pitchFamily="34" charset="0"/>
              </a:rPr>
              <a:t>for second phase of multi-year project</a:t>
            </a:r>
            <a:endParaRPr lang="en-US" sz="3700" dirty="0">
              <a:solidFill>
                <a:schemeClr val="tx1"/>
              </a:solidFill>
              <a:cs typeface="Arial" pitchFamily="34" charset="0"/>
            </a:endParaRPr>
          </a:p>
          <a:p>
            <a:pPr marL="457200" indent="-457200" algn="l">
              <a:spcBef>
                <a:spcPts val="0"/>
              </a:spcBef>
              <a:spcAft>
                <a:spcPts val="1800"/>
              </a:spcAft>
              <a:buClr>
                <a:schemeClr val="tx1"/>
              </a:buClr>
              <a:buFont typeface="Arial" pitchFamily="34" charset="0"/>
              <a:buChar char="•"/>
            </a:pPr>
            <a:r>
              <a:rPr lang="en-US" sz="3700" dirty="0">
                <a:solidFill>
                  <a:schemeClr val="tx1"/>
                </a:solidFill>
                <a:cs typeface="Arial" pitchFamily="34" charset="0"/>
              </a:rPr>
              <a:t>Electronic transmission of documents with goal of moving to “paperless”</a:t>
            </a:r>
          </a:p>
          <a:p>
            <a:pPr marL="457200" indent="-457200" algn="l">
              <a:spcBef>
                <a:spcPts val="0"/>
              </a:spcBef>
              <a:spcAft>
                <a:spcPts val="1800"/>
              </a:spcAft>
              <a:buClr>
                <a:schemeClr val="tx1"/>
              </a:buClr>
              <a:buFont typeface="Arial" pitchFamily="34" charset="0"/>
              <a:buChar char="•"/>
            </a:pPr>
            <a:r>
              <a:rPr lang="en-US" sz="3700" dirty="0">
                <a:solidFill>
                  <a:schemeClr val="tx1"/>
                </a:solidFill>
                <a:cs typeface="Arial" pitchFamily="34" charset="0"/>
              </a:rPr>
              <a:t>Electronic exchange of data between justice agencies (Law, DPS, Munis, Cities)</a:t>
            </a:r>
          </a:p>
          <a:p>
            <a:pPr marL="457200" indent="-457200" algn="l">
              <a:spcBef>
                <a:spcPts val="0"/>
              </a:spcBef>
              <a:spcAft>
                <a:spcPts val="1800"/>
              </a:spcAft>
              <a:buClr>
                <a:schemeClr val="tx1"/>
              </a:buClr>
              <a:buFont typeface="Arial" pitchFamily="34" charset="0"/>
              <a:buChar char="•"/>
            </a:pPr>
            <a:r>
              <a:rPr lang="en-US" sz="3700" dirty="0" smtClean="0">
                <a:solidFill>
                  <a:schemeClr val="tx1"/>
                </a:solidFill>
                <a:cs typeface="Arial" pitchFamily="34" charset="0"/>
              </a:rPr>
              <a:t>Improved </a:t>
            </a:r>
            <a:r>
              <a:rPr lang="en-US" sz="3700" dirty="0">
                <a:solidFill>
                  <a:schemeClr val="tx1"/>
                </a:solidFill>
                <a:cs typeface="Arial" pitchFamily="34" charset="0"/>
              </a:rPr>
              <a:t>justice system efficiencies and potential cost savings</a:t>
            </a:r>
          </a:p>
          <a:p>
            <a:pPr marL="457200" indent="-457200" algn="l"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  <a:buSzTx/>
              <a:buFont typeface="Arial" pitchFamily="34" charset="0"/>
              <a:buChar char="•"/>
            </a:pPr>
            <a:endParaRPr lang="en-US" sz="28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457200" indent="-457200" algn="l"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  <a:buSzTx/>
              <a:buFont typeface="Arial" pitchFamily="34" charset="0"/>
              <a:buChar char="•"/>
            </a:pPr>
            <a:endParaRPr lang="en-US" sz="28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2052" name="Object 4"/>
          <p:cNvGraphicFramePr>
            <a:graphicFrameLocks noGrp="1" noChangeAspect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2736520178"/>
              </p:ext>
            </p:extLst>
          </p:nvPr>
        </p:nvGraphicFramePr>
        <p:xfrm>
          <a:off x="6477000" y="228600"/>
          <a:ext cx="2590800" cy="16240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8886" name="Picture" r:id="rId4" imgW="4651248" imgH="2913888" progId="Word.Picture.8">
                  <p:embed/>
                </p:oleObj>
              </mc:Choice>
              <mc:Fallback>
                <p:oleObj name="Picture" r:id="rId4" imgW="4651248" imgH="2913888" progId="Word.Picture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77000" y="228600"/>
                        <a:ext cx="2590800" cy="16240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53" name="Rectangle 5"/>
          <p:cNvSpPr>
            <a:spLocks noChangeArrowheads="1"/>
          </p:cNvSpPr>
          <p:nvPr/>
        </p:nvSpPr>
        <p:spPr bwMode="auto">
          <a:xfrm>
            <a:off x="0" y="26289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 dirty="0"/>
          </a:p>
        </p:txBody>
      </p:sp>
      <p:pic>
        <p:nvPicPr>
          <p:cNvPr id="2067" name="Picture 19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549" y="1819701"/>
            <a:ext cx="1382713" cy="50382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3" name="Straight Connector 2"/>
          <p:cNvCxnSpPr/>
          <p:nvPr/>
        </p:nvCxnSpPr>
        <p:spPr>
          <a:xfrm>
            <a:off x="457200" y="1519451"/>
            <a:ext cx="60198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408276-BE23-46E3-A435-DC4DD57BFA37}" type="slidenum">
              <a:rPr lang="en-US" sz="1400" smtClean="0">
                <a:solidFill>
                  <a:schemeClr val="tx1"/>
                </a:solidFill>
              </a:rPr>
              <a:pPr/>
              <a:t>6</a:t>
            </a:fld>
            <a:endParaRPr lang="en-US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041393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28600" y="609600"/>
            <a:ext cx="6400800" cy="838200"/>
          </a:xfrm>
        </p:spPr>
        <p:txBody>
          <a:bodyPr>
            <a:noAutofit/>
          </a:bodyPr>
          <a:lstStyle/>
          <a:p>
            <a:r>
              <a:rPr lang="en-US" sz="5800" dirty="0">
                <a:latin typeface="Garamond" pitchFamily="18" charset="0"/>
              </a:rPr>
              <a:t>Alaska Court System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676400" y="1981200"/>
            <a:ext cx="6400800" cy="4648200"/>
          </a:xfrm>
        </p:spPr>
        <p:txBody>
          <a:bodyPr>
            <a:normAutofit fontScale="85000" lnSpcReduction="20000"/>
          </a:bodyPr>
          <a:lstStyle/>
          <a:p>
            <a:pPr algn="l">
              <a:spcBef>
                <a:spcPts val="900"/>
              </a:spcBef>
              <a:buClr>
                <a:srgbClr val="003399"/>
              </a:buClr>
              <a:buSzTx/>
            </a:pPr>
            <a:r>
              <a:rPr lang="en-US" sz="3500" dirty="0" smtClean="0">
                <a:solidFill>
                  <a:schemeClr val="tx1"/>
                </a:solidFill>
                <a:cs typeface="Arial" pitchFamily="34" charset="0"/>
              </a:rPr>
              <a:t>Juneau Superior Court Remodel -</a:t>
            </a:r>
            <a:r>
              <a:rPr lang="en-US" sz="3500" dirty="0">
                <a:solidFill>
                  <a:schemeClr val="tx1"/>
                </a:solidFill>
                <a:cs typeface="Arial" pitchFamily="34" charset="0"/>
              </a:rPr>
              <a:t> </a:t>
            </a:r>
            <a:r>
              <a:rPr lang="en-US" sz="2800" dirty="0" smtClean="0">
                <a:solidFill>
                  <a:schemeClr val="tx1"/>
                </a:solidFill>
                <a:cs typeface="Arial" pitchFamily="34" charset="0"/>
              </a:rPr>
              <a:t>57097</a:t>
            </a:r>
          </a:p>
          <a:p>
            <a:pPr marL="457200" indent="-457200" algn="l">
              <a:spcBef>
                <a:spcPts val="2400"/>
              </a:spcBef>
              <a:spcAft>
                <a:spcPts val="1200"/>
              </a:spcAft>
              <a:buSzTx/>
              <a:buFont typeface="Arial" pitchFamily="34" charset="0"/>
              <a:buChar char="•"/>
            </a:pPr>
            <a:r>
              <a:rPr lang="en-US" sz="3100" dirty="0" smtClean="0">
                <a:solidFill>
                  <a:schemeClr val="tx1"/>
                </a:solidFill>
                <a:cs typeface="Arial" pitchFamily="34" charset="0"/>
              </a:rPr>
              <a:t>$998,600 - Addition of courtroom and grand jury hearing room</a:t>
            </a:r>
          </a:p>
          <a:p>
            <a:pPr lvl="2" indent="-457200" algn="l">
              <a:spcBef>
                <a:spcPts val="1200"/>
              </a:spcBef>
              <a:spcAft>
                <a:spcPts val="1200"/>
              </a:spcAft>
              <a:buFont typeface="Wingdings" pitchFamily="2" charset="2"/>
              <a:buChar char="Ø"/>
            </a:pPr>
            <a:r>
              <a:rPr lang="en-US" sz="2800" dirty="0">
                <a:solidFill>
                  <a:schemeClr val="tx1"/>
                </a:solidFill>
                <a:cs typeface="Arial" pitchFamily="34" charset="0"/>
              </a:rPr>
              <a:t>Current hearing room too small to accommodate grand </a:t>
            </a:r>
            <a:r>
              <a:rPr lang="en-US" sz="2800" dirty="0" smtClean="0">
                <a:solidFill>
                  <a:schemeClr val="tx1"/>
                </a:solidFill>
                <a:cs typeface="Arial" pitchFamily="34" charset="0"/>
              </a:rPr>
              <a:t>jury</a:t>
            </a:r>
          </a:p>
          <a:p>
            <a:pPr marL="457200" indent="-457200" algn="l"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  <a:buSzTx/>
              <a:buFont typeface="Arial" pitchFamily="34" charset="0"/>
              <a:buChar char="•"/>
            </a:pPr>
            <a:r>
              <a:rPr lang="en-US" sz="3100" dirty="0" smtClean="0">
                <a:solidFill>
                  <a:schemeClr val="tx1"/>
                </a:solidFill>
                <a:cs typeface="Arial" pitchFamily="34" charset="0"/>
              </a:rPr>
              <a:t>Second </a:t>
            </a:r>
            <a:r>
              <a:rPr lang="en-US" sz="3100" dirty="0">
                <a:solidFill>
                  <a:schemeClr val="tx1"/>
                </a:solidFill>
                <a:cs typeface="Arial" pitchFamily="34" charset="0"/>
              </a:rPr>
              <a:t>h</a:t>
            </a:r>
            <a:r>
              <a:rPr lang="en-US" sz="3100" dirty="0" smtClean="0">
                <a:solidFill>
                  <a:schemeClr val="tx1"/>
                </a:solidFill>
                <a:cs typeface="Arial" pitchFamily="34" charset="0"/>
              </a:rPr>
              <a:t>ighest </a:t>
            </a:r>
            <a:r>
              <a:rPr lang="en-US" sz="3100" dirty="0">
                <a:solidFill>
                  <a:schemeClr val="tx1"/>
                </a:solidFill>
                <a:cs typeface="Arial" pitchFamily="34" charset="0"/>
              </a:rPr>
              <a:t>s</a:t>
            </a:r>
            <a:r>
              <a:rPr lang="en-US" sz="3100" dirty="0" smtClean="0">
                <a:solidFill>
                  <a:schemeClr val="tx1"/>
                </a:solidFill>
                <a:cs typeface="Arial" pitchFamily="34" charset="0"/>
              </a:rPr>
              <a:t>uperior </a:t>
            </a:r>
            <a:r>
              <a:rPr lang="en-US" sz="3100" dirty="0">
                <a:solidFill>
                  <a:schemeClr val="tx1"/>
                </a:solidFill>
                <a:cs typeface="Arial" pitchFamily="34" charset="0"/>
              </a:rPr>
              <a:t>c</a:t>
            </a:r>
            <a:r>
              <a:rPr lang="en-US" sz="3100" dirty="0" smtClean="0">
                <a:solidFill>
                  <a:schemeClr val="tx1"/>
                </a:solidFill>
                <a:cs typeface="Arial" pitchFamily="34" charset="0"/>
              </a:rPr>
              <a:t>ourt filings per superior court judge</a:t>
            </a:r>
          </a:p>
          <a:p>
            <a:pPr marL="457200" indent="-457200" algn="l"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  <a:buSzTx/>
              <a:buFont typeface="Arial" pitchFamily="34" charset="0"/>
              <a:buChar char="•"/>
            </a:pPr>
            <a:r>
              <a:rPr lang="en-US" sz="3100" dirty="0" smtClean="0">
                <a:solidFill>
                  <a:schemeClr val="tx1"/>
                </a:solidFill>
                <a:cs typeface="Arial" pitchFamily="34" charset="0"/>
              </a:rPr>
              <a:t>Increase operational efficiency and reduce </a:t>
            </a:r>
            <a:r>
              <a:rPr lang="en-US" sz="3100" dirty="0">
                <a:solidFill>
                  <a:schemeClr val="tx1"/>
                </a:solidFill>
                <a:cs typeface="Arial" pitchFamily="34" charset="0"/>
              </a:rPr>
              <a:t>d</a:t>
            </a:r>
            <a:r>
              <a:rPr lang="en-US" sz="3100" dirty="0" smtClean="0">
                <a:solidFill>
                  <a:schemeClr val="tx1"/>
                </a:solidFill>
                <a:cs typeface="Arial" pitchFamily="34" charset="0"/>
              </a:rPr>
              <a:t>elays in cases and hearings</a:t>
            </a:r>
          </a:p>
          <a:p>
            <a:pPr marL="457200" indent="-457200" algn="l"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  <a:buSzTx/>
              <a:buFont typeface="Arial" pitchFamily="34" charset="0"/>
              <a:buChar char="•"/>
            </a:pPr>
            <a:endParaRPr lang="en-US" sz="28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457200" indent="-457200" algn="l"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  <a:buSzTx/>
              <a:buFont typeface="Arial" pitchFamily="34" charset="0"/>
              <a:buChar char="•"/>
            </a:pPr>
            <a:endParaRPr lang="en-US" sz="28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2052" name="Object 4"/>
          <p:cNvGraphicFramePr>
            <a:graphicFrameLocks noGrp="1" noChangeAspect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927716306"/>
              </p:ext>
            </p:extLst>
          </p:nvPr>
        </p:nvGraphicFramePr>
        <p:xfrm>
          <a:off x="6477000" y="228600"/>
          <a:ext cx="2590800" cy="16240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7063" name="Picture" r:id="rId4" imgW="4651248" imgH="2913888" progId="Word.Picture.8">
                  <p:embed/>
                </p:oleObj>
              </mc:Choice>
              <mc:Fallback>
                <p:oleObj name="Picture" r:id="rId4" imgW="4651248" imgH="2913888" progId="Word.Picture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77000" y="228600"/>
                        <a:ext cx="2590800" cy="16240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53" name="Rectangle 5"/>
          <p:cNvSpPr>
            <a:spLocks noChangeArrowheads="1"/>
          </p:cNvSpPr>
          <p:nvPr/>
        </p:nvSpPr>
        <p:spPr bwMode="auto">
          <a:xfrm>
            <a:off x="0" y="26289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 dirty="0"/>
          </a:p>
        </p:txBody>
      </p:sp>
      <p:pic>
        <p:nvPicPr>
          <p:cNvPr id="2067" name="Picture 19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549" y="1819701"/>
            <a:ext cx="1382713" cy="50382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3" name="Straight Connector 2"/>
          <p:cNvCxnSpPr/>
          <p:nvPr/>
        </p:nvCxnSpPr>
        <p:spPr>
          <a:xfrm>
            <a:off x="457200" y="1519451"/>
            <a:ext cx="60198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408276-BE23-46E3-A435-DC4DD57BFA37}" type="slidenum">
              <a:rPr lang="en-US" sz="1400" smtClean="0">
                <a:solidFill>
                  <a:schemeClr val="tx1"/>
                </a:solidFill>
              </a:rPr>
              <a:pPr/>
              <a:t>7</a:t>
            </a:fld>
            <a:endParaRPr lang="en-US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3116868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28600" y="609600"/>
            <a:ext cx="6400800" cy="838200"/>
          </a:xfrm>
        </p:spPr>
        <p:txBody>
          <a:bodyPr>
            <a:noAutofit/>
          </a:bodyPr>
          <a:lstStyle/>
          <a:p>
            <a:r>
              <a:rPr lang="en-US" sz="5800" dirty="0">
                <a:latin typeface="Garamond" pitchFamily="18" charset="0"/>
              </a:rPr>
              <a:t>Alaska Court System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676400" y="1819701"/>
            <a:ext cx="6400800" cy="4581099"/>
          </a:xfrm>
        </p:spPr>
        <p:txBody>
          <a:bodyPr>
            <a:normAutofit/>
          </a:bodyPr>
          <a:lstStyle/>
          <a:p>
            <a:pPr algn="l">
              <a:spcBef>
                <a:spcPts val="0"/>
              </a:spcBef>
              <a:buClr>
                <a:srgbClr val="003399"/>
              </a:buClr>
              <a:buSzTx/>
            </a:pPr>
            <a:r>
              <a:rPr lang="en-US" sz="3300" dirty="0" smtClean="0">
                <a:solidFill>
                  <a:schemeClr val="tx1"/>
                </a:solidFill>
                <a:cs typeface="Arial" pitchFamily="34" charset="0"/>
              </a:rPr>
              <a:t>Court Security Projects – </a:t>
            </a:r>
            <a:r>
              <a:rPr lang="en-US" sz="2400" dirty="0" smtClean="0">
                <a:solidFill>
                  <a:schemeClr val="tx1"/>
                </a:solidFill>
                <a:cs typeface="Arial" pitchFamily="34" charset="0"/>
              </a:rPr>
              <a:t>47151</a:t>
            </a:r>
          </a:p>
          <a:p>
            <a:pPr algn="l">
              <a:spcBef>
                <a:spcPts val="0"/>
              </a:spcBef>
              <a:buClr>
                <a:srgbClr val="003399"/>
              </a:buClr>
              <a:buSzTx/>
            </a:pPr>
            <a:endParaRPr lang="en-US" sz="2400" dirty="0" smtClean="0">
              <a:solidFill>
                <a:schemeClr val="tx1"/>
              </a:solidFill>
              <a:cs typeface="Arial" pitchFamily="34" charset="0"/>
            </a:endParaRPr>
          </a:p>
          <a:p>
            <a:pPr marL="457200" indent="-457200" algn="l">
              <a:spcBef>
                <a:spcPts val="0"/>
              </a:spcBef>
              <a:spcAft>
                <a:spcPts val="1200"/>
              </a:spcAft>
              <a:buSzTx/>
              <a:buFont typeface="Arial" pitchFamily="34" charset="0"/>
              <a:buChar char="•"/>
            </a:pPr>
            <a:r>
              <a:rPr lang="en-US" sz="2800" dirty="0" smtClean="0">
                <a:solidFill>
                  <a:schemeClr val="tx1"/>
                </a:solidFill>
                <a:cs typeface="Arial" pitchFamily="34" charset="0"/>
              </a:rPr>
              <a:t>SB18 includes $1.3 million of the $5.1 million requested – statewide, multi-year project</a:t>
            </a:r>
          </a:p>
          <a:p>
            <a:pPr marL="457200" indent="-457200" algn="l">
              <a:spcBef>
                <a:spcPts val="0"/>
              </a:spcBef>
              <a:spcAft>
                <a:spcPts val="1200"/>
              </a:spcAft>
              <a:buFont typeface="Arial" pitchFamily="34" charset="0"/>
              <a:buChar char="•"/>
            </a:pPr>
            <a:r>
              <a:rPr lang="en-US" sz="2800" dirty="0">
                <a:solidFill>
                  <a:schemeClr val="tx1"/>
                </a:solidFill>
                <a:cs typeface="Arial" pitchFamily="34" charset="0"/>
              </a:rPr>
              <a:t>Physical </a:t>
            </a:r>
            <a:r>
              <a:rPr lang="en-US" sz="2800" dirty="0" smtClean="0">
                <a:solidFill>
                  <a:schemeClr val="tx1"/>
                </a:solidFill>
                <a:cs typeface="Arial" pitchFamily="34" charset="0"/>
              </a:rPr>
              <a:t>security </a:t>
            </a:r>
            <a:r>
              <a:rPr lang="en-US" sz="2800" dirty="0">
                <a:solidFill>
                  <a:schemeClr val="tx1"/>
                </a:solidFill>
                <a:cs typeface="Arial" pitchFamily="34" charset="0"/>
              </a:rPr>
              <a:t>for </a:t>
            </a:r>
            <a:r>
              <a:rPr lang="en-US" sz="2800" dirty="0" smtClean="0">
                <a:solidFill>
                  <a:schemeClr val="tx1"/>
                </a:solidFill>
                <a:cs typeface="Arial" pitchFamily="34" charset="0"/>
              </a:rPr>
              <a:t>public</a:t>
            </a:r>
            <a:r>
              <a:rPr lang="en-US" sz="2800" dirty="0">
                <a:solidFill>
                  <a:schemeClr val="tx1"/>
                </a:solidFill>
                <a:cs typeface="Arial" pitchFamily="34" charset="0"/>
              </a:rPr>
              <a:t>, </a:t>
            </a:r>
            <a:r>
              <a:rPr lang="en-US" sz="2800" dirty="0" smtClean="0">
                <a:solidFill>
                  <a:schemeClr val="tx1"/>
                </a:solidFill>
                <a:cs typeface="Arial" pitchFamily="34" charset="0"/>
              </a:rPr>
              <a:t>judges</a:t>
            </a:r>
            <a:r>
              <a:rPr lang="en-US" sz="2800" dirty="0">
                <a:solidFill>
                  <a:schemeClr val="tx1"/>
                </a:solidFill>
                <a:cs typeface="Arial" pitchFamily="34" charset="0"/>
              </a:rPr>
              <a:t>, </a:t>
            </a:r>
            <a:r>
              <a:rPr lang="en-US" sz="2800" dirty="0" smtClean="0">
                <a:solidFill>
                  <a:schemeClr val="tx1"/>
                </a:solidFill>
                <a:cs typeface="Arial" pitchFamily="34" charset="0"/>
              </a:rPr>
              <a:t>staff</a:t>
            </a:r>
            <a:r>
              <a:rPr lang="en-US" sz="2800" dirty="0">
                <a:solidFill>
                  <a:schemeClr val="tx1"/>
                </a:solidFill>
                <a:cs typeface="Arial" pitchFamily="34" charset="0"/>
              </a:rPr>
              <a:t>, </a:t>
            </a:r>
            <a:r>
              <a:rPr lang="en-US" sz="2800" dirty="0" smtClean="0">
                <a:solidFill>
                  <a:schemeClr val="tx1"/>
                </a:solidFill>
                <a:cs typeface="Arial" pitchFamily="34" charset="0"/>
              </a:rPr>
              <a:t>jurors</a:t>
            </a:r>
            <a:r>
              <a:rPr lang="en-US" sz="2800" dirty="0">
                <a:solidFill>
                  <a:schemeClr val="tx1"/>
                </a:solidFill>
                <a:cs typeface="Arial" pitchFamily="34" charset="0"/>
              </a:rPr>
              <a:t>, and others court </a:t>
            </a:r>
            <a:r>
              <a:rPr lang="en-US" sz="2800" dirty="0" smtClean="0">
                <a:solidFill>
                  <a:schemeClr val="tx1"/>
                </a:solidFill>
                <a:cs typeface="Arial" pitchFamily="34" charset="0"/>
              </a:rPr>
              <a:t>users</a:t>
            </a:r>
          </a:p>
          <a:p>
            <a:pPr marL="457200" indent="-457200" algn="l">
              <a:spcBef>
                <a:spcPts val="0"/>
              </a:spcBef>
              <a:spcAft>
                <a:spcPts val="1200"/>
              </a:spcAft>
              <a:buFont typeface="Arial" pitchFamily="34" charset="0"/>
              <a:buChar char="•"/>
            </a:pPr>
            <a:r>
              <a:rPr lang="en-US" sz="2800" dirty="0">
                <a:solidFill>
                  <a:schemeClr val="tx1"/>
                </a:solidFill>
                <a:cs typeface="Arial" pitchFamily="34" charset="0"/>
              </a:rPr>
              <a:t>I</a:t>
            </a:r>
            <a:r>
              <a:rPr lang="en-US" sz="2800" dirty="0" smtClean="0">
                <a:solidFill>
                  <a:schemeClr val="tx1"/>
                </a:solidFill>
                <a:cs typeface="Arial" pitchFamily="34" charset="0"/>
              </a:rPr>
              <a:t>ntegrate </a:t>
            </a:r>
            <a:r>
              <a:rPr lang="en-US" sz="2800" dirty="0">
                <a:solidFill>
                  <a:schemeClr val="tx1"/>
                </a:solidFill>
                <a:cs typeface="Arial" pitchFamily="34" charset="0"/>
              </a:rPr>
              <a:t>security operations and technology with the architecture</a:t>
            </a:r>
            <a:endParaRPr lang="en-US" sz="2400" dirty="0">
              <a:solidFill>
                <a:schemeClr val="tx1"/>
              </a:solidFill>
              <a:cs typeface="Arial" pitchFamily="34" charset="0"/>
            </a:endParaRPr>
          </a:p>
          <a:p>
            <a:pPr marL="457200" indent="-457200" algn="l">
              <a:spcBef>
                <a:spcPts val="0"/>
              </a:spcBef>
              <a:spcAft>
                <a:spcPts val="1200"/>
              </a:spcAft>
              <a:buFont typeface="Arial" pitchFamily="34" charset="0"/>
              <a:buChar char="•"/>
            </a:pPr>
            <a:endParaRPr lang="en-US" sz="2800" dirty="0">
              <a:solidFill>
                <a:schemeClr val="tx1"/>
              </a:solidFill>
              <a:cs typeface="Arial" pitchFamily="34" charset="0"/>
            </a:endParaRPr>
          </a:p>
        </p:txBody>
      </p:sp>
      <p:graphicFrame>
        <p:nvGraphicFramePr>
          <p:cNvPr id="2052" name="Object 4"/>
          <p:cNvGraphicFramePr>
            <a:graphicFrameLocks noGrp="1" noChangeAspect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784863638"/>
              </p:ext>
            </p:extLst>
          </p:nvPr>
        </p:nvGraphicFramePr>
        <p:xfrm>
          <a:off x="6477000" y="228600"/>
          <a:ext cx="2590800" cy="16240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4000" name="Picture" r:id="rId4" imgW="4651248" imgH="2913888" progId="Word.Picture.8">
                  <p:embed/>
                </p:oleObj>
              </mc:Choice>
              <mc:Fallback>
                <p:oleObj name="Picture" r:id="rId4" imgW="4651248" imgH="2913888" progId="Word.Picture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77000" y="228600"/>
                        <a:ext cx="2590800" cy="16240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53" name="Rectangle 5"/>
          <p:cNvSpPr>
            <a:spLocks noChangeArrowheads="1"/>
          </p:cNvSpPr>
          <p:nvPr/>
        </p:nvSpPr>
        <p:spPr bwMode="auto">
          <a:xfrm>
            <a:off x="0" y="26289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 dirty="0"/>
          </a:p>
        </p:txBody>
      </p:sp>
      <p:pic>
        <p:nvPicPr>
          <p:cNvPr id="2067" name="Picture 19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549" y="1819701"/>
            <a:ext cx="1382713" cy="50382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3" name="Straight Connector 2"/>
          <p:cNvCxnSpPr/>
          <p:nvPr/>
        </p:nvCxnSpPr>
        <p:spPr>
          <a:xfrm>
            <a:off x="457200" y="1519451"/>
            <a:ext cx="60198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408276-BE23-46E3-A435-DC4DD57BFA37}" type="slidenum">
              <a:rPr lang="en-US" sz="1400" smtClean="0">
                <a:solidFill>
                  <a:schemeClr val="tx1"/>
                </a:solidFill>
              </a:rPr>
              <a:pPr/>
              <a:t>8</a:t>
            </a:fld>
            <a:endParaRPr lang="en-US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918777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28600" y="609600"/>
            <a:ext cx="6400800" cy="838200"/>
          </a:xfrm>
        </p:spPr>
        <p:txBody>
          <a:bodyPr>
            <a:noAutofit/>
          </a:bodyPr>
          <a:lstStyle/>
          <a:p>
            <a:r>
              <a:rPr lang="en-US" sz="5800" dirty="0">
                <a:latin typeface="Garamond" pitchFamily="18" charset="0"/>
              </a:rPr>
              <a:t>Alaska Court System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676400" y="1819701"/>
            <a:ext cx="6400800" cy="4581099"/>
          </a:xfrm>
        </p:spPr>
        <p:txBody>
          <a:bodyPr>
            <a:normAutofit fontScale="92500" lnSpcReduction="20000"/>
          </a:bodyPr>
          <a:lstStyle/>
          <a:p>
            <a:pPr algn="l">
              <a:lnSpc>
                <a:spcPct val="120000"/>
              </a:lnSpc>
              <a:spcBef>
                <a:spcPts val="900"/>
              </a:spcBef>
              <a:buClr>
                <a:srgbClr val="003399"/>
              </a:buClr>
              <a:buSzTx/>
            </a:pPr>
            <a:r>
              <a:rPr lang="en-US" sz="3300" dirty="0" smtClean="0">
                <a:solidFill>
                  <a:schemeClr val="tx1"/>
                </a:solidFill>
                <a:cs typeface="Arial" pitchFamily="34" charset="0"/>
              </a:rPr>
              <a:t>Court Security Projects (cont.) - </a:t>
            </a:r>
            <a:r>
              <a:rPr lang="en-US" sz="2600" dirty="0" smtClean="0">
                <a:solidFill>
                  <a:schemeClr val="tx1"/>
                </a:solidFill>
                <a:cs typeface="Arial" pitchFamily="34" charset="0"/>
              </a:rPr>
              <a:t>47151</a:t>
            </a:r>
          </a:p>
          <a:p>
            <a:pPr marL="457200" indent="-457200" algn="l"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  <a:buSzTx/>
              <a:buFont typeface="Arial" pitchFamily="34" charset="0"/>
              <a:buChar char="•"/>
            </a:pPr>
            <a:r>
              <a:rPr lang="en-US" sz="2800" dirty="0" smtClean="0">
                <a:solidFill>
                  <a:schemeClr val="tx1"/>
                </a:solidFill>
                <a:cs typeface="Arial" pitchFamily="34" charset="0"/>
              </a:rPr>
              <a:t>Access control and physical barriers</a:t>
            </a:r>
          </a:p>
          <a:p>
            <a:pPr marL="914400" indent="-457200" algn="l"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  <a:buSzTx/>
              <a:buFont typeface="Wingdings" pitchFamily="2" charset="2"/>
              <a:buChar char="Ø"/>
            </a:pPr>
            <a:r>
              <a:rPr lang="en-US" sz="2400" dirty="0" smtClean="0">
                <a:solidFill>
                  <a:schemeClr val="tx1"/>
                </a:solidFill>
                <a:cs typeface="Arial" pitchFamily="34" charset="0"/>
              </a:rPr>
              <a:t>Badging systems, screening equipment, single point of entry, cameras</a:t>
            </a:r>
          </a:p>
          <a:p>
            <a:pPr marL="914400" indent="-457200" algn="l"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  <a:buSzTx/>
              <a:buFont typeface="Wingdings" pitchFamily="2" charset="2"/>
              <a:buChar char="Ø"/>
            </a:pPr>
            <a:r>
              <a:rPr lang="en-US" sz="2400" dirty="0" smtClean="0">
                <a:solidFill>
                  <a:schemeClr val="tx1"/>
                </a:solidFill>
                <a:cs typeface="Arial" pitchFamily="34" charset="0"/>
              </a:rPr>
              <a:t>Segregated prisoner delivery paths and elevators and security fencing around court perimeters</a:t>
            </a:r>
          </a:p>
          <a:p>
            <a:pPr marL="457200" indent="-457200" algn="l">
              <a:spcBef>
                <a:spcPts val="0"/>
              </a:spcBef>
              <a:buSzTx/>
              <a:buFont typeface="Arial" pitchFamily="34" charset="0"/>
              <a:buChar char="•"/>
            </a:pPr>
            <a:r>
              <a:rPr lang="en-US" sz="2800" dirty="0" smtClean="0">
                <a:solidFill>
                  <a:schemeClr val="tx1"/>
                </a:solidFill>
                <a:cs typeface="Arial" pitchFamily="34" charset="0"/>
              </a:rPr>
              <a:t>Ballistic shielding for </a:t>
            </a:r>
            <a:r>
              <a:rPr lang="en-US" sz="2800" dirty="0">
                <a:solidFill>
                  <a:schemeClr val="tx1"/>
                </a:solidFill>
                <a:cs typeface="Arial" pitchFamily="34" charset="0"/>
              </a:rPr>
              <a:t>j</a:t>
            </a:r>
            <a:r>
              <a:rPr lang="en-US" sz="2800" dirty="0" smtClean="0">
                <a:solidFill>
                  <a:schemeClr val="tx1"/>
                </a:solidFill>
                <a:cs typeface="Arial" pitchFamily="34" charset="0"/>
              </a:rPr>
              <a:t>udicial benches and clerks’ counters</a:t>
            </a:r>
          </a:p>
          <a:p>
            <a:pPr marL="457200" indent="-457200" algn="l">
              <a:spcBef>
                <a:spcPts val="1200"/>
              </a:spcBef>
              <a:buSzTx/>
              <a:buFont typeface="Arial" pitchFamily="34" charset="0"/>
              <a:buChar char="•"/>
            </a:pPr>
            <a:r>
              <a:rPr lang="en-US" sz="2800" dirty="0" smtClean="0">
                <a:solidFill>
                  <a:schemeClr val="tx1"/>
                </a:solidFill>
                <a:cs typeface="Arial" pitchFamily="34" charset="0"/>
              </a:rPr>
              <a:t>Duress alarms, surveillance systems, and holding </a:t>
            </a:r>
            <a:r>
              <a:rPr lang="en-US" sz="2800" dirty="0">
                <a:solidFill>
                  <a:schemeClr val="tx1"/>
                </a:solidFill>
                <a:cs typeface="Arial" pitchFamily="34" charset="0"/>
              </a:rPr>
              <a:t>c</a:t>
            </a:r>
            <a:r>
              <a:rPr lang="en-US" sz="2800" dirty="0" smtClean="0">
                <a:solidFill>
                  <a:schemeClr val="tx1"/>
                </a:solidFill>
                <a:cs typeface="Arial" pitchFamily="34" charset="0"/>
              </a:rPr>
              <a:t>ells</a:t>
            </a:r>
          </a:p>
          <a:p>
            <a:pPr marL="457200" indent="-457200" algn="l"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  <a:buSzTx/>
              <a:buFont typeface="Arial" pitchFamily="34" charset="0"/>
              <a:buChar char="•"/>
            </a:pPr>
            <a:endParaRPr lang="en-US" sz="28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2052" name="Object 4"/>
          <p:cNvGraphicFramePr>
            <a:graphicFrameLocks noGrp="1" noChangeAspect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1526846236"/>
              </p:ext>
            </p:extLst>
          </p:nvPr>
        </p:nvGraphicFramePr>
        <p:xfrm>
          <a:off x="6477000" y="228600"/>
          <a:ext cx="2590800" cy="16240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9107" name="Picture" r:id="rId4" imgW="4651248" imgH="2913888" progId="Word.Picture.8">
                  <p:embed/>
                </p:oleObj>
              </mc:Choice>
              <mc:Fallback>
                <p:oleObj name="Picture" r:id="rId4" imgW="4651248" imgH="2913888" progId="Word.Picture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77000" y="228600"/>
                        <a:ext cx="2590800" cy="16240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53" name="Rectangle 5"/>
          <p:cNvSpPr>
            <a:spLocks noChangeArrowheads="1"/>
          </p:cNvSpPr>
          <p:nvPr/>
        </p:nvSpPr>
        <p:spPr bwMode="auto">
          <a:xfrm>
            <a:off x="0" y="26289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 dirty="0"/>
          </a:p>
        </p:txBody>
      </p:sp>
      <p:pic>
        <p:nvPicPr>
          <p:cNvPr id="2067" name="Picture 19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549" y="1819701"/>
            <a:ext cx="1382713" cy="50382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3" name="Straight Connector 2"/>
          <p:cNvCxnSpPr/>
          <p:nvPr/>
        </p:nvCxnSpPr>
        <p:spPr>
          <a:xfrm>
            <a:off x="457200" y="1519451"/>
            <a:ext cx="60198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408276-BE23-46E3-A435-DC4DD57BFA37}" type="slidenum">
              <a:rPr lang="en-US" sz="1400" smtClean="0">
                <a:solidFill>
                  <a:schemeClr val="tx1"/>
                </a:solidFill>
              </a:rPr>
              <a:pPr/>
              <a:t>9</a:t>
            </a:fld>
            <a:endParaRPr lang="en-US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883674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BlackTie">
      <a:dk1>
        <a:srgbClr val="000000"/>
      </a:dk1>
      <a:lt1>
        <a:srgbClr val="FFFFFF"/>
      </a:lt1>
      <a:dk2>
        <a:srgbClr val="46464A"/>
      </a:dk2>
      <a:lt2>
        <a:srgbClr val="E3DCCF"/>
      </a:lt2>
      <a:accent1>
        <a:srgbClr val="6F6F74"/>
      </a:accent1>
      <a:accent2>
        <a:srgbClr val="A7B789"/>
      </a:accent2>
      <a:accent3>
        <a:srgbClr val="BEAE98"/>
      </a:accent3>
      <a:accent4>
        <a:srgbClr val="92A9B9"/>
      </a:accent4>
      <a:accent5>
        <a:srgbClr val="9C8265"/>
      </a:accent5>
      <a:accent6>
        <a:srgbClr val="8D6974"/>
      </a:accent6>
      <a:hlink>
        <a:srgbClr val="67AABF"/>
      </a:hlink>
      <a:folHlink>
        <a:srgbClr val="B1B5AB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TC101790490[[fn=Decatur]]</Template>
  <TotalTime>3004</TotalTime>
  <Words>675</Words>
  <Application>Microsoft Office PowerPoint</Application>
  <PresentationFormat>On-screen Show (4:3)</PresentationFormat>
  <Paragraphs>149</Paragraphs>
  <Slides>17</Slides>
  <Notes>17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9" baseType="lpstr">
      <vt:lpstr>Office Theme</vt:lpstr>
      <vt:lpstr>Picture</vt:lpstr>
      <vt:lpstr>Alaska Court System</vt:lpstr>
      <vt:lpstr>Alaska Court System</vt:lpstr>
      <vt:lpstr>Alaska Court System</vt:lpstr>
      <vt:lpstr>Alaska Court System</vt:lpstr>
      <vt:lpstr>Alaska Court System</vt:lpstr>
      <vt:lpstr>Alaska Court System</vt:lpstr>
      <vt:lpstr>Alaska Court System</vt:lpstr>
      <vt:lpstr>Alaska Court System</vt:lpstr>
      <vt:lpstr>Alaska Court System</vt:lpstr>
      <vt:lpstr>Alaska Court System</vt:lpstr>
      <vt:lpstr>Alaska Court System</vt:lpstr>
      <vt:lpstr>Alaska Court System</vt:lpstr>
      <vt:lpstr>Alaska Court System</vt:lpstr>
      <vt:lpstr>Alaska Court System</vt:lpstr>
      <vt:lpstr>Alaska Court System</vt:lpstr>
      <vt:lpstr>Alaska Court System</vt:lpstr>
      <vt:lpstr>Alaska Court System</vt:lpstr>
    </vt:vector>
  </TitlesOfParts>
  <Company>Alaska Court System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Alaska Court System</dc:title>
  <dc:creator>Deanna Hoey</dc:creator>
  <cp:lastModifiedBy>Administrator</cp:lastModifiedBy>
  <cp:revision>288</cp:revision>
  <cp:lastPrinted>2013-02-17T23:13:02Z</cp:lastPrinted>
  <dcterms:created xsi:type="dcterms:W3CDTF">2011-01-28T23:27:22Z</dcterms:created>
  <dcterms:modified xsi:type="dcterms:W3CDTF">2013-02-17T23:16:26Z</dcterms:modified>
</cp:coreProperties>
</file>