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5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VBoxSvr\shared\legfin\Agency%20History%20Graphs%20&amp;%20Highlights\Historical%20Budget%20Graphs\FY21%20Gov\DOTPF%20FY21Gov%20Budget%20History%20Graph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VBoxSvr\shared\legfin\Agency%20History%20Graphs%20&amp;%20Highlights\Historical%20Budget%20Graphs\FY21%20Gov\DOTPF%20FY21Gov%20Budget%20History%20Graph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VBoxSvr\shared\legfin\Agency%20History%20Graphs%20&amp;%20Highlights\Historical%20Budget%20Graphs\FY21%20Gov\DOTPF%20FY21Gov%20Budget%20History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>
                <a:latin typeface="+mn-lt"/>
                <a:cs typeface="Arial" pitchFamily="34" charset="0"/>
              </a:rPr>
              <a:t>Department of Transportation &amp; Public Facilities </a:t>
            </a:r>
          </a:p>
          <a:p>
            <a:pPr>
              <a:defRPr/>
            </a:pPr>
            <a:r>
              <a:rPr lang="en-US" sz="1200">
                <a:latin typeface="+mn-lt"/>
                <a:cs typeface="Arial" pitchFamily="34" charset="0"/>
              </a:rPr>
              <a:t>Share of Total Agency Operations</a:t>
            </a:r>
          </a:p>
          <a:p>
            <a:pPr>
              <a:defRPr/>
            </a:pPr>
            <a:r>
              <a:rPr lang="en-US" sz="1000" b="0">
                <a:latin typeface="+mn-lt"/>
                <a:cs typeface="Arial" pitchFamily="34" charset="0"/>
              </a:rPr>
              <a:t>(GF Only)</a:t>
            </a:r>
          </a:p>
          <a:p>
            <a:pPr>
              <a:defRPr/>
            </a:pPr>
            <a:r>
              <a:rPr lang="en-US" sz="1000" b="0">
                <a:latin typeface="+mn-lt"/>
                <a:cs typeface="Arial" pitchFamily="34" charset="0"/>
              </a:rPr>
              <a:t>($ Thousands)</a:t>
            </a:r>
          </a:p>
        </c:rich>
      </c:tx>
      <c:layout>
        <c:manualLayout>
          <c:xMode val="edge"/>
          <c:yMode val="edge"/>
          <c:x val="0.32350424424371732"/>
          <c:y val="1.173020527859238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6134300102119329"/>
          <c:y val="0.13570877687209934"/>
          <c:w val="0.73865699897880743"/>
          <c:h val="0.66035544677150015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'Agency Data GF Only'!$B$34</c:f>
              <c:strCache>
                <c:ptCount val="1"/>
                <c:pt idx="0">
                  <c:v>% of Agency Budget to Total Agencies' budgets</c:v>
                </c:pt>
              </c:strCache>
            </c:strRef>
          </c:tx>
          <c:invertIfNegative val="0"/>
          <c:cat>
            <c:strRef>
              <c:f>'Agency Data GF Only'!$G$2:$S$2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GF Only'!$G$34:$S$34</c:f>
              <c:numCache>
                <c:formatCode>0.00%</c:formatCode>
                <c:ptCount val="11"/>
                <c:pt idx="0">
                  <c:v>7.6863366482572471E-2</c:v>
                </c:pt>
                <c:pt idx="1">
                  <c:v>7.7596765064356768E-2</c:v>
                </c:pt>
                <c:pt idx="2">
                  <c:v>7.40381978533005E-2</c:v>
                </c:pt>
                <c:pt idx="3">
                  <c:v>7.1973997729830194E-2</c:v>
                </c:pt>
                <c:pt idx="4">
                  <c:v>6.9415676110102548E-2</c:v>
                </c:pt>
                <c:pt idx="5">
                  <c:v>6.591212298608784E-2</c:v>
                </c:pt>
                <c:pt idx="6">
                  <c:v>6.0171875482683872E-2</c:v>
                </c:pt>
                <c:pt idx="7">
                  <c:v>5.9477665045191738E-2</c:v>
                </c:pt>
                <c:pt idx="8">
                  <c:v>5.8355693159638733E-2</c:v>
                </c:pt>
                <c:pt idx="9">
                  <c:v>5.2275436255978962E-2</c:v>
                </c:pt>
                <c:pt idx="10">
                  <c:v>5.182476359888348E-2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78-46DD-9D2F-588B6094C099}"/>
            </c:ext>
          </c:extLst>
        </c:ser>
        <c:ser>
          <c:idx val="1"/>
          <c:order val="1"/>
          <c:tx>
            <c:strRef>
              <c:f>'Agency Data GF Only'!$B$31</c:f>
              <c:strCache>
                <c:ptCount val="1"/>
                <c:pt idx="0">
                  <c:v>Total GF Budget (less Fuel Trigger)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'Agency Data GF Only'!$G$2:$S$2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GF Only'!$G$31:$S$31</c:f>
              <c:numCache>
                <c:formatCode>_(* #,##0.0_);_(* \(#,##0.0\);_(* "-"??_);_(@_)</c:formatCode>
                <c:ptCount val="11"/>
                <c:pt idx="0">
                  <c:v>311013.2</c:v>
                </c:pt>
                <c:pt idx="1">
                  <c:v>343257.3</c:v>
                </c:pt>
                <c:pt idx="2">
                  <c:v>350814.36433040543</c:v>
                </c:pt>
                <c:pt idx="3">
                  <c:v>351809.19999999995</c:v>
                </c:pt>
                <c:pt idx="4">
                  <c:v>346772.3</c:v>
                </c:pt>
                <c:pt idx="5">
                  <c:v>318791.80000000005</c:v>
                </c:pt>
                <c:pt idx="6">
                  <c:v>282240.40000000002</c:v>
                </c:pt>
                <c:pt idx="7">
                  <c:v>277393.10000000003</c:v>
                </c:pt>
                <c:pt idx="8">
                  <c:v>278809.8</c:v>
                </c:pt>
                <c:pt idx="9">
                  <c:v>238318.80000000002</c:v>
                </c:pt>
                <c:pt idx="10">
                  <c:v>243515.5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78-46DD-9D2F-588B6094C099}"/>
            </c:ext>
          </c:extLst>
        </c:ser>
        <c:ser>
          <c:idx val="0"/>
          <c:order val="2"/>
          <c:tx>
            <c:v>Fuel Trigger Distribution</c:v>
          </c:tx>
          <c:spPr>
            <a:solidFill>
              <a:schemeClr val="accent3"/>
            </a:solidFill>
          </c:spPr>
          <c:invertIfNegative val="0"/>
          <c:cat>
            <c:strRef>
              <c:f>'Agency Data GF Only'!$G$2:$S$2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GF Only'!$G$20:$S$20</c:f>
              <c:numCache>
                <c:formatCode>_(* #,##0.0_);_(* \(#,##0.0\);_(* "-"??_);_(@_)</c:formatCode>
                <c:ptCount val="11"/>
                <c:pt idx="0">
                  <c:v>22726</c:v>
                </c:pt>
                <c:pt idx="1">
                  <c:v>22853.200000000001</c:v>
                </c:pt>
                <c:pt idx="2">
                  <c:v>20681.599999999999</c:v>
                </c:pt>
                <c:pt idx="3">
                  <c:v>12865.6</c:v>
                </c:pt>
                <c:pt idx="4">
                  <c:v>15477.3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78-46DD-9D2F-588B6094C0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77778304"/>
        <c:axId val="77788288"/>
      </c:barChart>
      <c:catAx>
        <c:axId val="7777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7778828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77788288"/>
        <c:scaling>
          <c:orientation val="minMax"/>
        </c:scaling>
        <c:delete val="0"/>
        <c:axPos val="l"/>
        <c:majorGridlines/>
        <c:numFmt formatCode="#,##0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7777830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700" baseline="0">
                <a:latin typeface="Arial" pitchFamily="34" charset="0"/>
              </a:defRPr>
            </a:pPr>
            <a:endParaRPr lang="en-US"/>
          </a:p>
        </c:txPr>
      </c:dTable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200" b="1" i="0" u="none" strike="noStrike" baseline="0">
                <a:solidFill>
                  <a:srgbClr val="000000"/>
                </a:solidFill>
                <a:latin typeface="+mn-lt"/>
                <a:cs typeface="Arial"/>
              </a:rPr>
              <a:t>Department of Transportation &amp; Public Facilities</a:t>
            </a:r>
          </a:p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200" b="1" i="0" u="none" strike="noStrike" baseline="0">
                <a:solidFill>
                  <a:srgbClr val="000000"/>
                </a:solidFill>
                <a:latin typeface="+mn-lt"/>
                <a:cs typeface="Arial"/>
              </a:rPr>
              <a:t>Appropriations</a:t>
            </a:r>
          </a:p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000" b="0" i="0" u="none" strike="noStrike" baseline="0">
                <a:solidFill>
                  <a:srgbClr val="000000"/>
                </a:solidFill>
                <a:latin typeface="+mn-lt"/>
                <a:cs typeface="Arial"/>
              </a:rPr>
              <a:t>(GF Only)</a:t>
            </a:r>
          </a:p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000" b="0" i="0" u="none" strike="noStrike" baseline="0">
                <a:solidFill>
                  <a:srgbClr val="000000"/>
                </a:solidFill>
                <a:latin typeface="+mn-lt"/>
                <a:cs typeface="Arial"/>
              </a:rPr>
              <a:t>($ Thousands)</a:t>
            </a:r>
          </a:p>
        </c:rich>
      </c:tx>
      <c:layout>
        <c:manualLayout>
          <c:xMode val="edge"/>
          <c:yMode val="edge"/>
          <c:x val="0.32664437012263142"/>
          <c:y val="1.09110747408619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8329251485704782"/>
          <c:y val="0.14184397163120571"/>
          <c:w val="0.71571906354515358"/>
          <c:h val="0.67619113102057027"/>
        </c:manualLayout>
      </c:layout>
      <c:lineChart>
        <c:grouping val="standard"/>
        <c:varyColors val="0"/>
        <c:ser>
          <c:idx val="3"/>
          <c:order val="0"/>
          <c:tx>
            <c:strRef>
              <c:f>'Agency Data GF Only'!$B$28</c:f>
              <c:strCache>
                <c:ptCount val="1"/>
                <c:pt idx="0">
                  <c:v>Marine Highway System</c:v>
                </c:pt>
              </c:strCache>
            </c:strRef>
          </c:tx>
          <c:spPr>
            <a:ln w="38100">
              <a:solidFill>
                <a:srgbClr val="800000"/>
              </a:solidFill>
              <a:prstDash val="solid"/>
            </a:ln>
          </c:spPr>
          <c:marker>
            <c:symbol val="circle"/>
            <c:size val="8"/>
            <c:spPr>
              <a:solidFill>
                <a:srgbClr val="800000"/>
              </a:solidFill>
              <a:ln>
                <a:solidFill>
                  <a:srgbClr val="800000"/>
                </a:solidFill>
                <a:prstDash val="solid"/>
              </a:ln>
            </c:spPr>
          </c:marker>
          <c:cat>
            <c:strRef>
              <c:f>'Agency Data GF Only'!$F$2:$S$2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GF Only'!$F$28:$S$28</c:f>
              <c:numCache>
                <c:formatCode>_(* #,##0.0_);_(* \(#,##0.0\);_(* "-"??_);_(@_)</c:formatCode>
                <c:ptCount val="11"/>
                <c:pt idx="0">
                  <c:v>159086.79999999999</c:v>
                </c:pt>
                <c:pt idx="1">
                  <c:v>174658.30000000002</c:v>
                </c:pt>
                <c:pt idx="2">
                  <c:v>176127.8</c:v>
                </c:pt>
                <c:pt idx="3">
                  <c:v>167935.59999999995</c:v>
                </c:pt>
                <c:pt idx="4">
                  <c:v>171703.09999999998</c:v>
                </c:pt>
                <c:pt idx="5">
                  <c:v>153757.40000000002</c:v>
                </c:pt>
                <c:pt idx="6">
                  <c:v>139062.1</c:v>
                </c:pt>
                <c:pt idx="7">
                  <c:v>138634.00000000003</c:v>
                </c:pt>
                <c:pt idx="8">
                  <c:v>138075.5</c:v>
                </c:pt>
                <c:pt idx="9">
                  <c:v>94444.799999999988</c:v>
                </c:pt>
                <c:pt idx="10">
                  <c:v>99854.999999999985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51-4C89-9B43-233811207841}"/>
            </c:ext>
          </c:extLst>
        </c:ser>
        <c:ser>
          <c:idx val="2"/>
          <c:order val="1"/>
          <c:tx>
            <c:strRef>
              <c:f>'Agency Data GF Only'!$B$27</c:f>
              <c:strCache>
                <c:ptCount val="1"/>
                <c:pt idx="0">
                  <c:v>Highways, Aviation and Facilities</c:v>
                </c:pt>
              </c:strCache>
            </c:strRef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ymbol val="triangle"/>
            <c:size val="8"/>
            <c:spPr>
              <a:solidFill>
                <a:srgbClr val="008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cat>
            <c:strRef>
              <c:f>'Agency Data GF Only'!$F$2:$S$2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GF Only'!$F$27:$S$27</c:f>
              <c:numCache>
                <c:formatCode>_(* #,##0.0_);_(* \(#,##0.0\);_(* "-"??_);_(@_)</c:formatCode>
                <c:ptCount val="11"/>
                <c:pt idx="0">
                  <c:v>147058.00000000003</c:v>
                </c:pt>
                <c:pt idx="1">
                  <c:v>163011.29999999999</c:v>
                </c:pt>
                <c:pt idx="2">
                  <c:v>165596.4</c:v>
                </c:pt>
                <c:pt idx="3">
                  <c:v>166226.70000000001</c:v>
                </c:pt>
                <c:pt idx="4">
                  <c:v>163786.20000000001</c:v>
                </c:pt>
                <c:pt idx="5">
                  <c:v>144705.5</c:v>
                </c:pt>
                <c:pt idx="6">
                  <c:v>126561.89999999998</c:v>
                </c:pt>
                <c:pt idx="7">
                  <c:v>122837.6</c:v>
                </c:pt>
                <c:pt idx="8">
                  <c:v>125047.2</c:v>
                </c:pt>
                <c:pt idx="9">
                  <c:v>127944.00000000001</c:v>
                </c:pt>
                <c:pt idx="10">
                  <c:v>128544.30000000002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651-4C89-9B43-233811207841}"/>
            </c:ext>
          </c:extLst>
        </c:ser>
        <c:ser>
          <c:idx val="0"/>
          <c:order val="2"/>
          <c:tx>
            <c:strRef>
              <c:f>'Agency Data GF Only'!$B$25</c:f>
              <c:strCache>
                <c:ptCount val="1"/>
                <c:pt idx="0">
                  <c:v>Administration and Support</c:v>
                </c:pt>
              </c:strCache>
            </c:strRef>
          </c:tx>
          <c:spPr>
            <a:ln w="38100">
              <a:solidFill>
                <a:srgbClr val="000080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strRef>
              <c:f>'Agency Data GF Only'!$F$2:$S$2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GF Only'!$F$25:$S$25</c:f>
              <c:numCache>
                <c:formatCode>_(* #,##0.0_);_(* \(#,##0.0\);_(* "-"??_);_(@_)</c:formatCode>
                <c:ptCount val="11"/>
                <c:pt idx="0">
                  <c:v>21587</c:v>
                </c:pt>
                <c:pt idx="1">
                  <c:v>22479.299999999996</c:v>
                </c:pt>
                <c:pt idx="2">
                  <c:v>23428</c:v>
                </c:pt>
                <c:pt idx="3">
                  <c:v>24122.2</c:v>
                </c:pt>
                <c:pt idx="4">
                  <c:v>22424.400000000001</c:v>
                </c:pt>
                <c:pt idx="5">
                  <c:v>18217.699999999997</c:v>
                </c:pt>
                <c:pt idx="6">
                  <c:v>14503.8</c:v>
                </c:pt>
                <c:pt idx="7">
                  <c:v>13864.2</c:v>
                </c:pt>
                <c:pt idx="8">
                  <c:v>14064.199999999999</c:v>
                </c:pt>
                <c:pt idx="9">
                  <c:v>14293.900000000001</c:v>
                </c:pt>
                <c:pt idx="10">
                  <c:v>12292.7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651-4C89-9B43-233811207841}"/>
            </c:ext>
          </c:extLst>
        </c:ser>
        <c:ser>
          <c:idx val="1"/>
          <c:order val="3"/>
          <c:tx>
            <c:strRef>
              <c:f>'Agency Data GF Only'!$B$26</c:f>
              <c:strCache>
                <c:ptCount val="1"/>
                <c:pt idx="0">
                  <c:v>Design, Engineering and Construction</c:v>
                </c:pt>
              </c:strCache>
            </c:strRef>
          </c:tx>
          <c:spPr>
            <a:ln w="38100">
              <a:solidFill>
                <a:srgbClr val="FF00FF"/>
              </a:solidFill>
              <a:prstDash val="solid"/>
            </a:ln>
          </c:spPr>
          <c:marker>
            <c:symbol val="square"/>
            <c:size val="8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'Agency Data GF Only'!$F$2:$S$2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GF Only'!$F$26:$S$26</c:f>
              <c:numCache>
                <c:formatCode>_(* #,##0.0_);_(* \(#,##0.0\);_(* "-"??_);_(@_)</c:formatCode>
                <c:ptCount val="11"/>
                <c:pt idx="0">
                  <c:v>6007.4000000000005</c:v>
                </c:pt>
                <c:pt idx="1">
                  <c:v>5961.6</c:v>
                </c:pt>
                <c:pt idx="2">
                  <c:v>6343.5</c:v>
                </c:pt>
                <c:pt idx="3">
                  <c:v>6390.2999999999993</c:v>
                </c:pt>
                <c:pt idx="4">
                  <c:v>4335.8999999999996</c:v>
                </c:pt>
                <c:pt idx="5">
                  <c:v>2111.1999999999998</c:v>
                </c:pt>
                <c:pt idx="6">
                  <c:v>2112.6</c:v>
                </c:pt>
                <c:pt idx="7">
                  <c:v>2057.2999999999997</c:v>
                </c:pt>
                <c:pt idx="8">
                  <c:v>1622.9000000000003</c:v>
                </c:pt>
                <c:pt idx="9">
                  <c:v>1636.1000000000001</c:v>
                </c:pt>
                <c:pt idx="10">
                  <c:v>2823.5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651-4C89-9B43-2338112078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555008"/>
        <c:axId val="78569472"/>
      </c:lineChart>
      <c:catAx>
        <c:axId val="78555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569472"/>
        <c:crosses val="autoZero"/>
        <c:auto val="1"/>
        <c:lblAlgn val="ctr"/>
        <c:lblOffset val="100"/>
        <c:tickMarkSkip val="1"/>
        <c:noMultiLvlLbl val="0"/>
      </c:catAx>
      <c:valAx>
        <c:axId val="78569472"/>
        <c:scaling>
          <c:orientation val="minMax"/>
          <c:max val="180000"/>
        </c:scaling>
        <c:delete val="0"/>
        <c:axPos val="l"/>
        <c:majorGridlines/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5550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 rtl="0">
              <a:defRPr sz="7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dTable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solidFill>
        <a:schemeClr val="tx1"/>
      </a:solidFill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Department of Transportation &amp; Public Facilities</a:t>
            </a:r>
          </a:p>
          <a:p>
            <a:pPr>
              <a:defRPr/>
            </a:pPr>
            <a:r>
              <a:rPr lang="en-US" sz="1200"/>
              <a:t>Total Funding Comparison by Fund Group </a:t>
            </a:r>
          </a:p>
          <a:p>
            <a:pPr>
              <a:defRPr/>
            </a:pPr>
            <a:r>
              <a:rPr lang="en-US" sz="1050"/>
              <a:t>(All Funds)</a:t>
            </a:r>
          </a:p>
          <a:p>
            <a:pPr>
              <a:defRPr/>
            </a:pPr>
            <a:r>
              <a:rPr lang="en-US" sz="1050"/>
              <a:t>($ Thousands)</a:t>
            </a:r>
          </a:p>
        </c:rich>
      </c:tx>
      <c:layout>
        <c:manualLayout>
          <c:xMode val="edge"/>
          <c:yMode val="edge"/>
          <c:x val="0.34968413229282891"/>
          <c:y val="1.076847772883019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178372352285395"/>
          <c:y val="0.16740088105727013"/>
          <c:w val="0.74024526198439566"/>
          <c:h val="0.6681350954478763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'Agency Data Line Item-All funds'!$A$71</c:f>
              <c:strCache>
                <c:ptCount val="1"/>
                <c:pt idx="0">
                  <c:v>Unrestricted General (UGF)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strRef>
              <c:f>'Agency Data Line Item-All funds'!$E$3:$R$3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Line Item-All funds'!$F$71:$R$71</c:f>
              <c:numCache>
                <c:formatCode>_(* #,##0.0_);_(* \(#,##0.0\);_(* "-"??_);_(@_)</c:formatCode>
                <c:ptCount val="11"/>
                <c:pt idx="0">
                  <c:v>271155.3</c:v>
                </c:pt>
                <c:pt idx="1">
                  <c:v>288858.8</c:v>
                </c:pt>
                <c:pt idx="2">
                  <c:v>302442.39999999997</c:v>
                </c:pt>
                <c:pt idx="3">
                  <c:v>296034</c:v>
                </c:pt>
                <c:pt idx="4">
                  <c:v>294081.89999999997</c:v>
                </c:pt>
                <c:pt idx="5">
                  <c:v>244014.4</c:v>
                </c:pt>
                <c:pt idx="6">
                  <c:v>218336.1</c:v>
                </c:pt>
                <c:pt idx="7">
                  <c:v>135191.79999999999</c:v>
                </c:pt>
                <c:pt idx="8">
                  <c:v>179988.8</c:v>
                </c:pt>
                <c:pt idx="9">
                  <c:v>141949.70000000001</c:v>
                </c:pt>
                <c:pt idx="10">
                  <c:v>145899.9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87-4328-B5A0-5EA9B63BA30E}"/>
            </c:ext>
          </c:extLst>
        </c:ser>
        <c:ser>
          <c:idx val="2"/>
          <c:order val="1"/>
          <c:tx>
            <c:strRef>
              <c:f>'Agency Data Line Item-All funds'!$A$72</c:f>
              <c:strCache>
                <c:ptCount val="1"/>
                <c:pt idx="0">
                  <c:v>Designated General (DGF)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'Agency Data Line Item-All funds'!$E$3:$R$3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Line Item-All funds'!$E$72:$R$72</c:f>
              <c:numCache>
                <c:formatCode>_(* #,##0.0_);_(* \(#,##0.0\);_(* "-"??_);_(@_)</c:formatCode>
                <c:ptCount val="11"/>
                <c:pt idx="0">
                  <c:v>62583.9</c:v>
                </c:pt>
                <c:pt idx="1">
                  <c:v>73194.7</c:v>
                </c:pt>
                <c:pt idx="2">
                  <c:v>69053.3</c:v>
                </c:pt>
                <c:pt idx="3">
                  <c:v>68640.800000000003</c:v>
                </c:pt>
                <c:pt idx="4">
                  <c:v>68167.7</c:v>
                </c:pt>
                <c:pt idx="5">
                  <c:v>74777.399999999994</c:v>
                </c:pt>
                <c:pt idx="6">
                  <c:v>63904.3</c:v>
                </c:pt>
                <c:pt idx="7">
                  <c:v>142201.29999999999</c:v>
                </c:pt>
                <c:pt idx="8">
                  <c:v>98821</c:v>
                </c:pt>
                <c:pt idx="9">
                  <c:v>96369.1</c:v>
                </c:pt>
                <c:pt idx="10">
                  <c:v>97615.6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87-4328-B5A0-5EA9B63BA30E}"/>
            </c:ext>
          </c:extLst>
        </c:ser>
        <c:ser>
          <c:idx val="1"/>
          <c:order val="2"/>
          <c:tx>
            <c:strRef>
              <c:f>'Agency Data Line Item-All funds'!$A$73</c:f>
              <c:strCache>
                <c:ptCount val="1"/>
                <c:pt idx="0">
                  <c:v>Other State Funds (less CIP)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'Agency Data Line Item-All funds'!$E$3:$R$3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Line Item-All funds'!$E$73:$R$73</c:f>
              <c:numCache>
                <c:formatCode>_(* #,##0.0_);_(* \(#,##0.0\);_(* "-"??_);_(@_)</c:formatCode>
                <c:ptCount val="11"/>
                <c:pt idx="0">
                  <c:v>110552.80000000002</c:v>
                </c:pt>
                <c:pt idx="1">
                  <c:v>112720.1</c:v>
                </c:pt>
                <c:pt idx="2">
                  <c:v>119257.59999999998</c:v>
                </c:pt>
                <c:pt idx="3">
                  <c:v>124278.20000000001</c:v>
                </c:pt>
                <c:pt idx="4">
                  <c:v>125512.39999999997</c:v>
                </c:pt>
                <c:pt idx="5">
                  <c:v>129502.90000000002</c:v>
                </c:pt>
                <c:pt idx="6">
                  <c:v>139850.79999999999</c:v>
                </c:pt>
                <c:pt idx="7">
                  <c:v>144856.20000000001</c:v>
                </c:pt>
                <c:pt idx="8">
                  <c:v>147942.70000000001</c:v>
                </c:pt>
                <c:pt idx="9">
                  <c:v>186673</c:v>
                </c:pt>
                <c:pt idx="10">
                  <c:v>188723.3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87-4328-B5A0-5EA9B63BA30E}"/>
            </c:ext>
          </c:extLst>
        </c:ser>
        <c:ser>
          <c:idx val="4"/>
          <c:order val="3"/>
          <c:tx>
            <c:strRef>
              <c:f>'Agency Data Line Item-All funds'!$A$74</c:f>
              <c:strCache>
                <c:ptCount val="1"/>
                <c:pt idx="0">
                  <c:v>CIP Receipts (Other)</c:v>
                </c:pt>
              </c:strCache>
            </c:strRef>
          </c:tx>
          <c:invertIfNegative val="0"/>
          <c:cat>
            <c:strRef>
              <c:f>'Agency Data Line Item-All funds'!$E$3:$R$3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Line Item-All funds'!$E$74:$R$74</c:f>
              <c:numCache>
                <c:formatCode>_(* #,##0.0_);_(* \(#,##0.0\);_(* "-"??_);_(@_)</c:formatCode>
                <c:ptCount val="11"/>
                <c:pt idx="0">
                  <c:v>136906.29999999999</c:v>
                </c:pt>
                <c:pt idx="1">
                  <c:v>142002.1</c:v>
                </c:pt>
                <c:pt idx="2">
                  <c:v>147576.70000000001</c:v>
                </c:pt>
                <c:pt idx="3">
                  <c:v>151109.5</c:v>
                </c:pt>
                <c:pt idx="4">
                  <c:v>153901.70000000001</c:v>
                </c:pt>
                <c:pt idx="5">
                  <c:v>159944.5</c:v>
                </c:pt>
                <c:pt idx="6">
                  <c:v>161162.70000000001</c:v>
                </c:pt>
                <c:pt idx="7">
                  <c:v>162277</c:v>
                </c:pt>
                <c:pt idx="8">
                  <c:v>164462</c:v>
                </c:pt>
                <c:pt idx="9">
                  <c:v>167399.29999999999</c:v>
                </c:pt>
                <c:pt idx="10">
                  <c:v>166219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87-4328-B5A0-5EA9B63BA30E}"/>
            </c:ext>
          </c:extLst>
        </c:ser>
        <c:ser>
          <c:idx val="0"/>
          <c:order val="4"/>
          <c:tx>
            <c:strRef>
              <c:f>'Agency Data Line Item-All funds'!$A$75</c:f>
              <c:strCache>
                <c:ptCount val="1"/>
                <c:pt idx="0">
                  <c:v>Federal Receipts (Fed)</c:v>
                </c:pt>
              </c:strCache>
            </c:strRef>
          </c:tx>
          <c:invertIfNegative val="0"/>
          <c:cat>
            <c:strRef>
              <c:f>'Agency Data Line Item-All funds'!$E$3:$R$3</c:f>
              <c:strCache>
                <c:ptCount val="11"/>
                <c:pt idx="0">
                  <c:v>11 MgtPln</c:v>
                </c:pt>
                <c:pt idx="1">
                  <c:v>12 MgtPln</c:v>
                </c:pt>
                <c:pt idx="2">
                  <c:v>13 MgtPln</c:v>
                </c:pt>
                <c:pt idx="3">
                  <c:v>14 MgtPln</c:v>
                </c:pt>
                <c:pt idx="4">
                  <c:v>15 MgtPln</c:v>
                </c:pt>
                <c:pt idx="5">
                  <c:v>16 MgtPln</c:v>
                </c:pt>
                <c:pt idx="6">
                  <c:v>17 MgtPln</c:v>
                </c:pt>
                <c:pt idx="7">
                  <c:v>18 MgtPln</c:v>
                </c:pt>
                <c:pt idx="8">
                  <c:v>19 MgtPln</c:v>
                </c:pt>
                <c:pt idx="9">
                  <c:v>20 MgtPln</c:v>
                </c:pt>
                <c:pt idx="10">
                  <c:v>21 Gov</c:v>
                </c:pt>
              </c:strCache>
            </c:strRef>
          </c:cat>
          <c:val>
            <c:numRef>
              <c:f>'Agency Data Line Item-All funds'!$E$75:$R$75</c:f>
              <c:numCache>
                <c:formatCode>_(* #,##0.0_);_(* \(#,##0.0\);_(* "-"??_);_(@_)</c:formatCode>
                <c:ptCount val="11"/>
                <c:pt idx="0">
                  <c:v>3957.2</c:v>
                </c:pt>
                <c:pt idx="1">
                  <c:v>3972.9</c:v>
                </c:pt>
                <c:pt idx="2">
                  <c:v>3827.7</c:v>
                </c:pt>
                <c:pt idx="3">
                  <c:v>3844.6</c:v>
                </c:pt>
                <c:pt idx="4">
                  <c:v>2850.4</c:v>
                </c:pt>
                <c:pt idx="5">
                  <c:v>2028.7</c:v>
                </c:pt>
                <c:pt idx="6">
                  <c:v>2033.9</c:v>
                </c:pt>
                <c:pt idx="7">
                  <c:v>2066.1999999999998</c:v>
                </c:pt>
                <c:pt idx="8">
                  <c:v>2135.1</c:v>
                </c:pt>
                <c:pt idx="9">
                  <c:v>1617.1</c:v>
                </c:pt>
                <c:pt idx="10">
                  <c:v>1623.2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87-4328-B5A0-5EA9B63BA3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8244864"/>
        <c:axId val="78623488"/>
      </c:barChart>
      <c:catAx>
        <c:axId val="78244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78623488"/>
        <c:crosses val="autoZero"/>
        <c:auto val="1"/>
        <c:lblAlgn val="ctr"/>
        <c:lblOffset val="100"/>
        <c:tickMarkSkip val="1"/>
        <c:noMultiLvlLbl val="0"/>
      </c:catAx>
      <c:valAx>
        <c:axId val="7862348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7824486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900" baseline="0"/>
            </a:pPr>
            <a:endParaRPr lang="en-US"/>
          </a:p>
        </c:txPr>
      </c:dTable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0.01017</cdr:x>
      <cdr:y>0.21787</cdr:y>
    </cdr:from>
    <cdr:to>
      <cdr:x>0.19175</cdr:x>
      <cdr:y>0.57947</cdr:y>
    </cdr:to>
    <cdr:sp macro="" textlink="">
      <cdr:nvSpPr>
        <cdr:cNvPr id="15381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6892" y="1415294"/>
          <a:ext cx="1551408" cy="23489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Including the "Fuel Trigger" appropriation, the GF budget for DOT&amp;PF grew from $296 million in FY09 to a peak of $372 million in FY13 - an increase of $76 million (at an annual average growth rate of 5.8%).  Since then, the budget has been reduced to $238 million in FY20 (a decline of $134 million from the peak).</a:t>
          </a:r>
        </a:p>
        <a:p xmlns:a="http://schemas.openxmlformats.org/drawingml/2006/main">
          <a:pPr algn="l" rtl="0">
            <a:defRPr sz="1000"/>
          </a:pPr>
          <a:endParaRPr lang="en-US" sz="800" b="0" i="0" u="none" strike="noStrike" baseline="0">
            <a:solidFill>
              <a:srgbClr val="000000"/>
            </a:solidFill>
            <a:latin typeface="Arial"/>
            <a:cs typeface="Arial"/>
          </a:endParaRPr>
        </a:p>
        <a:p xmlns:a="http://schemas.openxmlformats.org/drawingml/2006/main">
          <a:pPr algn="l" rtl="0">
            <a:defRPr sz="1000"/>
          </a:pPr>
          <a:r>
            <a:rPr lang="en-US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The FY21 Gov budget is increased $5.2 million and</a:t>
          </a:r>
          <a:r>
            <a:rPr lang="en-US" sz="800" b="1" i="0" u="none" strike="noStrike" baseline="0">
              <a:solidFill>
                <a:srgbClr val="000000"/>
              </a:solidFill>
              <a:latin typeface="Arial"/>
              <a:cs typeface="Arial"/>
            </a:rPr>
            <a:t> equates to $756 per resident worker (based on 322,164 Alaskan workers).</a:t>
          </a:r>
        </a:p>
      </cdr:txBody>
    </cdr:sp>
  </cdr:relSizeAnchor>
  <cdr:relSizeAnchor xmlns:cdr="http://schemas.openxmlformats.org/drawingml/2006/chartDrawing">
    <cdr:from>
      <cdr:x>0.033</cdr:x>
      <cdr:y>0.93988</cdr:y>
    </cdr:from>
    <cdr:to>
      <cdr:x>0.81427</cdr:x>
      <cdr:y>0.98065</cdr:y>
    </cdr:to>
    <cdr:sp macro="" textlink="">
      <cdr:nvSpPr>
        <cdr:cNvPr id="15382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1985" y="6105476"/>
          <a:ext cx="6675113" cy="2648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18288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Note:  An amount for the fuel trigger appropriation has been added to the management plan of each year as necessary for an accurate comparison.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0.02425</cdr:x>
      <cdr:y>0.15457</cdr:y>
    </cdr:from>
    <cdr:to>
      <cdr:x>0.19115</cdr:x>
      <cdr:y>0.34778</cdr:y>
    </cdr:to>
    <cdr:sp macro="" textlink="">
      <cdr:nvSpPr>
        <cdr:cNvPr id="44035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8807" y="1005861"/>
          <a:ext cx="1437113" cy="12572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18288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The </a:t>
          </a:r>
          <a:r>
            <a:rPr lang="en-US" sz="800" b="1" i="0" u="none" strike="noStrike" baseline="0">
              <a:solidFill>
                <a:srgbClr val="800000"/>
              </a:solidFill>
              <a:latin typeface="Arial"/>
              <a:cs typeface="Arial"/>
            </a:rPr>
            <a:t>Alaska Marine Highway System (AMHS) </a:t>
          </a:r>
          <a:r>
            <a:rPr lang="en-US" sz="800" b="0" i="0" u="none" strike="noStrike" baseline="0">
              <a:solidFill>
                <a:sysClr val="windowText" lastClr="000000"/>
              </a:solidFill>
              <a:latin typeface="Arial"/>
              <a:cs typeface="Arial"/>
            </a:rPr>
            <a:t>and</a:t>
          </a:r>
          <a:r>
            <a:rPr lang="en-US" sz="800" b="1" i="0" u="none" strike="noStrike" baseline="0">
              <a:solidFill>
                <a:srgbClr val="800000"/>
              </a:solidFill>
              <a:latin typeface="Arial"/>
              <a:cs typeface="Arial"/>
            </a:rPr>
            <a:t> </a:t>
          </a:r>
          <a:r>
            <a:rPr lang="en-US" sz="800" b="0" i="0" u="none" strike="noStrike" baseline="0">
              <a:solidFill>
                <a:sysClr val="windowText" lastClr="000000"/>
              </a:solidFill>
              <a:latin typeface="Arial"/>
              <a:cs typeface="Arial"/>
            </a:rPr>
            <a:t>the</a:t>
          </a:r>
          <a:r>
            <a:rPr lang="en-US" sz="800" b="1" i="0" u="none" strike="noStrike" baseline="0">
              <a:solidFill>
                <a:srgbClr val="800000"/>
              </a:solidFill>
              <a:latin typeface="Arial"/>
              <a:cs typeface="Arial"/>
            </a:rPr>
            <a:t> </a:t>
          </a:r>
          <a:r>
            <a:rPr lang="en-US" sz="800" b="1" i="0" u="none" strike="noStrike" baseline="0">
              <a:solidFill>
                <a:srgbClr val="008000"/>
              </a:solidFill>
              <a:latin typeface="Arial"/>
              <a:ea typeface="+mn-ea"/>
              <a:cs typeface="Arial"/>
            </a:rPr>
            <a:t>Highways, Aviation and Facilities </a:t>
          </a:r>
          <a:r>
            <a:rPr lang="en-US" sz="800" b="0" i="0" u="none" strike="noStrike" baseline="0">
              <a:solidFill>
                <a:sysClr val="windowText" lastClr="000000"/>
              </a:solidFill>
              <a:latin typeface="Arial"/>
              <a:ea typeface="+mn-ea"/>
              <a:cs typeface="Arial"/>
            </a:rPr>
            <a:t>appropriations are the two</a:t>
          </a:r>
          <a:r>
            <a:rPr lang="en-US" sz="800" b="0" i="0" u="none" strike="noStrike" baseline="0">
              <a:solidFill>
                <a:sysClr val="windowText" lastClr="000000"/>
              </a:solidFill>
              <a:latin typeface="Arial"/>
              <a:cs typeface="Arial"/>
            </a:rPr>
            <a:t> largest GF appropriation</a:t>
          </a:r>
          <a:r>
            <a:rPr lang="en-US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s within the agency.  In the FY20MgtPln they amount to </a:t>
          </a:r>
          <a:r>
            <a:rPr lang="en-US" sz="800" b="1" i="0" u="none" strike="noStrike" baseline="0">
              <a:solidFill>
                <a:srgbClr val="800000"/>
              </a:solidFill>
              <a:latin typeface="Arial"/>
              <a:ea typeface="+mn-ea"/>
              <a:cs typeface="Arial"/>
            </a:rPr>
            <a:t>53% </a:t>
          </a:r>
          <a:r>
            <a:rPr lang="en-US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and </a:t>
          </a:r>
          <a:r>
            <a:rPr lang="en-US" sz="800" b="1" i="0" u="none" strike="noStrike" baseline="0">
              <a:solidFill>
                <a:srgbClr val="008000"/>
              </a:solidFill>
              <a:latin typeface="Arial"/>
              <a:ea typeface="+mn-ea"/>
              <a:cs typeface="Arial"/>
            </a:rPr>
            <a:t>41% </a:t>
          </a:r>
          <a:r>
            <a:rPr lang="en-US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of the budget, respectively.  </a:t>
          </a:r>
        </a:p>
        <a:p xmlns:a="http://schemas.openxmlformats.org/drawingml/2006/main">
          <a:pPr algn="l" rtl="0">
            <a:defRPr sz="1000"/>
          </a:pPr>
          <a:endParaRPr lang="en-US" sz="800" b="0" i="0" u="none" strike="noStrike" baseline="0">
            <a:solidFill>
              <a:srgbClr val="000000"/>
            </a:solidFill>
            <a:latin typeface="Arial"/>
            <a:cs typeface="Arial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0.21068</cdr:x>
      <cdr:y>0.12631</cdr:y>
    </cdr:from>
    <cdr:to>
      <cdr:x>0.46555</cdr:x>
      <cdr:y>0.26549</cdr:y>
    </cdr:to>
    <cdr:sp macro="" textlink="">
      <cdr:nvSpPr>
        <cdr:cNvPr id="3073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0022" y="819308"/>
          <a:ext cx="2177618" cy="902812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18288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A significant portion of the Other State Funds are CIP Receipts derived from </a:t>
          </a:r>
          <a:r>
            <a:rPr lang="en-US" sz="800" b="1" i="0" u="none" strike="noStrike" baseline="0">
              <a:solidFill>
                <a:srgbClr val="000000"/>
              </a:solidFill>
              <a:latin typeface="Arial"/>
              <a:cs typeface="Arial"/>
            </a:rPr>
            <a:t>federal </a:t>
          </a:r>
          <a:r>
            <a:rPr lang="en-US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capital projects.  They have been separated out here to illustrate a larger "federal" component to the operating budget.  Those CIP Receipts fund the design, engineering, and oversight of the capital budget.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9DD11-C58B-4587-8D12-4388C1F181C9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F3D8E-A74D-4385-A1C3-196E744B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93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>
                <a:cs typeface="Calibri"/>
              </a:rPr>
              <a:t>This graph</a:t>
            </a:r>
            <a:r>
              <a:rPr lang="en-US" baseline="0" dirty="0">
                <a:cs typeface="Calibri"/>
              </a:rPr>
              <a:t> I’m sure you all recognize.  </a:t>
            </a:r>
          </a:p>
          <a:p>
            <a:pPr>
              <a:buFont typeface="Arial" pitchFamily="34" charset="0"/>
              <a:buChar char="•"/>
            </a:pPr>
            <a:endParaRPr lang="en-US" baseline="0" dirty="0"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en-US" baseline="0" dirty="0">
                <a:cs typeface="Calibri"/>
              </a:rPr>
              <a:t>It is the UGF revenue and budget from FY76, including the Governor’s FY21 budget and the DOR Fall revenue forecast to FY29.  GO OVER BARS </a:t>
            </a:r>
          </a:p>
          <a:p>
            <a:pPr>
              <a:buFont typeface="Arial" pitchFamily="34" charset="0"/>
              <a:buChar char="•"/>
            </a:pPr>
            <a:endParaRPr lang="en-US" baseline="0" dirty="0"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en-US" baseline="0" dirty="0">
                <a:cs typeface="Calibri"/>
              </a:rPr>
              <a:t>In brief----COVER Slide in Brief</a:t>
            </a:r>
            <a:endParaRPr lang="en-US" dirty="0">
              <a:cs typeface="Calibri"/>
            </a:endParaRPr>
          </a:p>
          <a:p>
            <a:pPr>
              <a:buFont typeface="Arial" pitchFamily="34" charset="0"/>
              <a:buChar char="•"/>
            </a:pPr>
            <a:endParaRPr lang="en-US" dirty="0"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cs typeface="Calibri"/>
              </a:rPr>
              <a:t>Oil prices and UGF revenue began declining in FY13 and plummeted by FY15</a:t>
            </a:r>
          </a:p>
          <a:p>
            <a:pPr>
              <a:buFont typeface="Arial" pitchFamily="34" charset="0"/>
              <a:buChar char="•"/>
            </a:pPr>
            <a:endParaRPr lang="en-US" dirty="0"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cs typeface="Calibri"/>
              </a:rPr>
              <a:t>Traditional UGF revenue has declined from $9.5B in FY12 to $1.5B by FY16</a:t>
            </a: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cs typeface="Calibri"/>
              </a:rPr>
              <a:t>UGF budget has declined 44% - $7.8B to $4.4B</a:t>
            </a: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en-US" dirty="0">
                <a:cs typeface="Calibri"/>
              </a:rPr>
              <a:t>Budget deficits have averaged $2.6B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>
                <a:cs typeface="Calibri"/>
              </a:rPr>
              <a:t>Nearly half (44%) of the UGF Budget each year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9D9FB-B2D0-4E37-92E0-AF814D18358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59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74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48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5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54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34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0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1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1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4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2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0F7BF2D-4A70-4772-A08C-918099C6FC7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667CBF7-1AA1-40AD-86CE-C9B8B59857C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6304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DE8A1-0CC2-4135-96BB-99DAA286C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1" y="586317"/>
            <a:ext cx="7379902" cy="50540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7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FY21 DOT FINANCE SUBCOMMITTEE </a:t>
            </a:r>
            <a:endParaRPr lang="en-US" sz="44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84594B-7DD0-4D06-8A31-F32B971031D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850313" y="642938"/>
            <a:ext cx="3341687" cy="5054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cap="all" spc="200" dirty="0">
                <a:solidFill>
                  <a:schemeClr val="tx2"/>
                </a:solidFill>
                <a:latin typeface="+mj-lt"/>
              </a:rPr>
              <a:t>Juneau, </a:t>
            </a:r>
            <a:r>
              <a:rPr lang="en-US" sz="2400" cap="all" spc="200" dirty="0" err="1">
                <a:solidFill>
                  <a:schemeClr val="tx2"/>
                </a:solidFill>
                <a:latin typeface="+mj-lt"/>
              </a:rPr>
              <a:t>ak</a:t>
            </a:r>
            <a:endParaRPr lang="en-US" sz="2400" cap="all" spc="200" dirty="0">
              <a:solidFill>
                <a:schemeClr val="tx2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2400" cap="all" spc="200" dirty="0">
                <a:solidFill>
                  <a:schemeClr val="tx2"/>
                </a:solidFill>
                <a:latin typeface="+mj-lt"/>
              </a:rPr>
              <a:t>January 23, 2020</a:t>
            </a:r>
          </a:p>
        </p:txBody>
      </p:sp>
    </p:spTree>
    <p:extLst>
      <p:ext uri="{BB962C8B-B14F-4D97-AF65-F5344CB8AC3E}">
        <p14:creationId xmlns:p14="http://schemas.microsoft.com/office/powerpoint/2010/main" val="1525474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13305F6-23CF-43D9-85A8-6031E829BCEB}"/>
              </a:ext>
            </a:extLst>
          </p:cNvPr>
          <p:cNvGrpSpPr/>
          <p:nvPr/>
        </p:nvGrpSpPr>
        <p:grpSpPr>
          <a:xfrm>
            <a:off x="3367134" y="162962"/>
            <a:ext cx="6501143" cy="6084766"/>
            <a:chOff x="3276600" y="72426"/>
            <a:chExt cx="6501143" cy="6084766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02A7D50-8E4A-42F9-B6F2-348D7DA673C9}"/>
                </a:ext>
              </a:extLst>
            </p:cNvPr>
            <p:cNvSpPr txBox="1"/>
            <p:nvPr/>
          </p:nvSpPr>
          <p:spPr>
            <a:xfrm>
              <a:off x="3276600" y="3848868"/>
              <a:ext cx="650114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R="0" lvl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2.     Highways and Aviation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marR="0" lvl="1" indent="-285750" fontAlgn="base">
                <a:spcBef>
                  <a:spcPts val="0"/>
                </a:spcBef>
                <a:spcAft>
                  <a:spcPts val="0"/>
                </a:spcAft>
                <a:buFont typeface="+mj-lt"/>
                <a:buAutoNum type="alphaLcPeriod"/>
              </a:pPr>
              <a:r>
                <a:rPr lang="en-US" sz="1400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Motor Fuel Tax discussion and impact on FY20 budget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1143000" marR="0" lvl="2" indent="-228600" fontAlgn="base">
                <a:spcBef>
                  <a:spcPts val="0"/>
                </a:spcBef>
                <a:spcAft>
                  <a:spcPts val="0"/>
                </a:spcAft>
                <a:buFont typeface="+mj-lt"/>
                <a:buAutoNum type="romanLcPeriod"/>
              </a:pPr>
              <a:r>
                <a:rPr lang="en-US" sz="1400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Silvertip Maintenance Station Closure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1143000" marR="0" lvl="2" indent="-228600" fontAlgn="base">
                <a:spcBef>
                  <a:spcPts val="0"/>
                </a:spcBef>
                <a:spcAft>
                  <a:spcPts val="0"/>
                </a:spcAft>
                <a:buFont typeface="+mj-lt"/>
                <a:buAutoNum type="romanLcPeriod"/>
              </a:pPr>
              <a:r>
                <a:rPr lang="en-US" sz="1400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Any impacts for FY21? 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marR="0" lvl="1" indent="-285750" fontAlgn="base">
                <a:spcBef>
                  <a:spcPts val="0"/>
                </a:spcBef>
                <a:spcAft>
                  <a:spcPts val="0"/>
                </a:spcAft>
                <a:buFont typeface="+mj-lt"/>
                <a:buAutoNum type="alphaLcPeriod"/>
              </a:pPr>
              <a:r>
                <a:rPr lang="en-US" sz="1400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Rural Airport update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R="0" lvl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3.      Facilities Services Implementation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marR="0" lvl="1" indent="-285750" fontAlgn="base">
                <a:spcBef>
                  <a:spcPts val="0"/>
                </a:spcBef>
                <a:spcAft>
                  <a:spcPts val="0"/>
                </a:spcAft>
                <a:buFont typeface="+mj-lt"/>
                <a:buAutoNum type="alphaLcPeriod"/>
              </a:pPr>
              <a:r>
                <a:rPr lang="en-US" sz="1400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Current agencies receiving service	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marR="0" lvl="1" indent="-285750" fontAlgn="base">
                <a:spcBef>
                  <a:spcPts val="0"/>
                </a:spcBef>
                <a:spcAft>
                  <a:spcPts val="0"/>
                </a:spcAft>
                <a:buFont typeface="+mj-lt"/>
                <a:buAutoNum type="alphaLcPeriod"/>
              </a:pPr>
              <a:r>
                <a:rPr lang="en-US" sz="1400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Plan for FY21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742950" marR="0" lvl="1" indent="-285750" fontAlgn="base">
                <a:spcBef>
                  <a:spcPts val="0"/>
                </a:spcBef>
                <a:spcAft>
                  <a:spcPts val="0"/>
                </a:spcAft>
                <a:buFont typeface="+mj-lt"/>
                <a:buAutoNum type="alphaLcPeriod"/>
              </a:pPr>
              <a:r>
                <a:rPr lang="en-US" sz="1400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Status of program and identified improvements and efficiencies?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R="0" lvl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dirty="0">
                  <a:latin typeface="Calibri" panose="020F0502020204030204" pitchFamily="34" charset="0"/>
                  <a:ea typeface="Times New Roman" panose="02020603050405020304" pitchFamily="18" charset="0"/>
                  <a:cs typeface="Segoe UI" panose="020B0502040204020203" pitchFamily="34" charset="0"/>
                </a:rPr>
                <a:t>4.      Travel Reduction Impacts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821F31F-F570-4E13-B5EA-C3C6C5EAF3F2}"/>
                </a:ext>
              </a:extLst>
            </p:cNvPr>
            <p:cNvGrpSpPr/>
            <p:nvPr/>
          </p:nvGrpSpPr>
          <p:grpSpPr>
            <a:xfrm>
              <a:off x="3276600" y="72426"/>
              <a:ext cx="6301966" cy="3879803"/>
              <a:chOff x="3276600" y="72426"/>
              <a:chExt cx="6301966" cy="3879803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A067B33-EDE8-4787-8640-F5C3E9508702}"/>
                  </a:ext>
                </a:extLst>
              </p:cNvPr>
              <p:cNvSpPr/>
              <p:nvPr/>
            </p:nvSpPr>
            <p:spPr>
              <a:xfrm>
                <a:off x="3276600" y="1705460"/>
                <a:ext cx="6301966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ase"/>
                <a:r>
                  <a:rPr lang="en-US" sz="14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1.      Alaska Marine Highway System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742950" marR="0" lvl="1" indent="-285750" fontAlgn="base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en-US" sz="1400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FY20 Budget Implementation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1143000" marR="0" lvl="2" indent="-228600" fontAlgn="base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romanLcPeriod"/>
                </a:pPr>
                <a:r>
                  <a:rPr lang="en-US" sz="1400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Withdrawn RPL and identified funding needs for FY20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1600200" marR="0" lvl="3" indent="-228600" fontAlgn="base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1400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Union Strike impacts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1600200" marR="0" lvl="3" indent="-228600" fontAlgn="base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1400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Columbia costs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1600200" marR="0" lvl="3" indent="-228600" fontAlgn="base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1400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Fuel costs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1600200" marR="0" lvl="3" indent="-228600" fontAlgn="base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1400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Other FY20 identified costs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742950" marR="0" lvl="1" indent="-285750" fontAlgn="base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en-US" sz="1400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Current Ship assessment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742950" marR="0" lvl="1" indent="-285750" fontAlgn="base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en-US" sz="1400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FY21 budget proposal and increase in weeks of service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742950" marR="0" lvl="1" indent="-285750" fontAlgn="base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en-US" sz="1400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Reshaping Report Discussion and how it will impact FY21 Budget proposal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A759EAF-FA28-419B-88B2-3F44160E19B8}"/>
                  </a:ext>
                </a:extLst>
              </p:cNvPr>
              <p:cNvSpPr txBox="1"/>
              <p:nvPr/>
            </p:nvSpPr>
            <p:spPr>
              <a:xfrm>
                <a:off x="3982016" y="72426"/>
                <a:ext cx="4227968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fontAlgn="base"/>
                <a:r>
                  <a:rPr lang="en-US" sz="24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House Finance Subcommittee FY20/21 Key Issues 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 fontAlgn="base"/>
                <a:r>
                  <a:rPr lang="en-US" sz="24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Segoe UI" panose="020B0502040204020203" pitchFamily="34" charset="0"/>
                  </a:rPr>
                  <a:t>Department of Transportation and Public Facilities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77517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077345A1-694B-45FD-9A63-98E2F0A78B9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27201" y="294642"/>
            <a:ext cx="8778239" cy="5950215"/>
          </a:xfrm>
          <a:prstGeom prst="rect">
            <a:avLst/>
          </a:prstGeom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1/22/2020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LFD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037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695" y="0"/>
            <a:ext cx="8698609" cy="633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29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0"/>
            <a:ext cx="86487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551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62" y="110412"/>
            <a:ext cx="10860476" cy="6128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99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13869"/>
              </p:ext>
            </p:extLst>
          </p:nvPr>
        </p:nvGraphicFramePr>
        <p:xfrm>
          <a:off x="1805940" y="0"/>
          <a:ext cx="8580120" cy="651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37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211755"/>
              </p:ext>
            </p:extLst>
          </p:nvPr>
        </p:nvGraphicFramePr>
        <p:xfrm>
          <a:off x="1750695" y="0"/>
          <a:ext cx="8690610" cy="668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0586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650861"/>
              </p:ext>
            </p:extLst>
          </p:nvPr>
        </p:nvGraphicFramePr>
        <p:xfrm>
          <a:off x="1937385" y="0"/>
          <a:ext cx="8317230" cy="6286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783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40" y="581024"/>
            <a:ext cx="11795920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9393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</TotalTime>
  <Words>499</Words>
  <Application>Microsoft Office PowerPoint</Application>
  <PresentationFormat>Widescreen</PresentationFormat>
  <Paragraphs>61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Retrospect</vt:lpstr>
      <vt:lpstr>FY21 DOT FINANCE SUBCOMMITTEE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Carpenter</dc:creator>
  <cp:lastModifiedBy>Ryan Johnston</cp:lastModifiedBy>
  <cp:revision>7</cp:revision>
  <dcterms:created xsi:type="dcterms:W3CDTF">2020-01-23T17:46:03Z</dcterms:created>
  <dcterms:modified xsi:type="dcterms:W3CDTF">2020-01-23T19:11:23Z</dcterms:modified>
</cp:coreProperties>
</file>