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57" r:id="rId4"/>
    <p:sldId id="261" r:id="rId5"/>
    <p:sldId id="258" r:id="rId6"/>
    <p:sldId id="259" r:id="rId7"/>
    <p:sldId id="262" r:id="rId8"/>
    <p:sldId id="260" r:id="rId9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e Sorum-Birk" initials="ES" lastIdx="2" clrIdx="0">
    <p:extLst>
      <p:ext uri="{19B8F6BF-5375-455C-9EA6-DF929625EA0E}">
        <p15:presenceInfo xmlns:p15="http://schemas.microsoft.com/office/powerpoint/2012/main" userId="S-1-5-21-1796170148-1336507817-142223018-28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8" autoAdjust="0"/>
    <p:restoredTop sz="94660"/>
  </p:normalViewPr>
  <p:slideViewPr>
    <p:cSldViewPr snapToGrid="0">
      <p:cViewPr varScale="1">
        <p:scale>
          <a:sx n="76" d="100"/>
          <a:sy n="76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1" y="1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B9510542-8275-4262-BE18-490DE3EB5E09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1" y="8829967"/>
            <a:ext cx="2982119" cy="466433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9D1D3ACB-E63A-419E-AC0B-E75FC02C6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9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972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500" y="1"/>
            <a:ext cx="2982119" cy="466972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192712B2-9751-474C-8614-787699D9AA9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5"/>
            <a:ext cx="5505450" cy="3660456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0"/>
            <a:ext cx="2982119" cy="46697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500" y="8829430"/>
            <a:ext cx="2982119" cy="46697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E14AED83-BFA3-43ED-B438-5BA7FEE21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2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ED83-BFA3-43ED-B438-5BA7FEE21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ED83-BFA3-43ED-B438-5BA7FEE21B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09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ED83-BFA3-43ED-B438-5BA7FEE21B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18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ED83-BFA3-43ED-B438-5BA7FEE21B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5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ED83-BFA3-43ED-B438-5BA7FEE21B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1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AED83-BFA3-43ED-B438-5BA7FEE21B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5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7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897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440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24387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461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055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579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25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5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3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1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1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7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2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8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509A250-FF31-4206-8172-F9D3106AACB1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1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HB 30</a:t>
            </a:r>
            <a:br>
              <a:rPr lang="en-US" dirty="0"/>
            </a:br>
            <a:r>
              <a:rPr lang="en-US" dirty="0"/>
              <a:t>The Abigail Caudle 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Sponsor: Rep Andy Josephson</a:t>
            </a:r>
          </a:p>
          <a:p>
            <a:r>
              <a:rPr lang="en-US" dirty="0"/>
              <a:t>Staff: Elise Sorum-Birk</a:t>
            </a:r>
          </a:p>
        </p:txBody>
      </p:sp>
    </p:spTree>
    <p:extLst>
      <p:ext uri="{BB962C8B-B14F-4D97-AF65-F5344CB8AC3E}">
        <p14:creationId xmlns:p14="http://schemas.microsoft.com/office/powerpoint/2010/main" val="104269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8A73B-42FC-4BC3-A0C1-34B38217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HB 30 is named for Abigail Caudle, a young electrical worker, who lost her life in the workplace with no compensation.</a:t>
            </a:r>
          </a:p>
        </p:txBody>
      </p:sp>
      <p:pic>
        <p:nvPicPr>
          <p:cNvPr id="1026" name="Picture 2" descr="https://ktva.images.worldnow.com/images/17769894_G.jpeg">
            <a:extLst>
              <a:ext uri="{FF2B5EF4-FFF2-40B4-BE49-F238E27FC236}">
                <a16:creationId xmlns:a16="http://schemas.microsoft.com/office/drawing/2014/main" id="{55306BDD-55F6-4D72-8F95-8869E84852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44" y="1784972"/>
            <a:ext cx="7012220" cy="40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6B6FF0-36CB-4734-AD74-F5F4CFC53E07}"/>
              </a:ext>
            </a:extLst>
          </p:cNvPr>
          <p:cNvSpPr/>
          <p:nvPr/>
        </p:nvSpPr>
        <p:spPr>
          <a:xfrm>
            <a:off x="2194537" y="5879068"/>
            <a:ext cx="7792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Photo credit: https://ktva.images.worldnow.com/images/17769894_G.jpeg</a:t>
            </a:r>
          </a:p>
        </p:txBody>
      </p:sp>
    </p:spTree>
    <p:extLst>
      <p:ext uri="{BB962C8B-B14F-4D97-AF65-F5344CB8AC3E}">
        <p14:creationId xmlns:p14="http://schemas.microsoft.com/office/powerpoint/2010/main" val="405711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Workers’ Compensation Statutes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dirty="0"/>
              <a:t>Four major goals:</a:t>
            </a:r>
          </a:p>
          <a:p>
            <a:r>
              <a:rPr lang="en-US" dirty="0"/>
              <a:t>Extend death benefits to single workers with no dependents and provide parents/estates of these workers a financial or legal remedy</a:t>
            </a:r>
          </a:p>
          <a:p>
            <a:r>
              <a:rPr lang="en-US" sz="1800" dirty="0"/>
              <a:t>Adjust Permanent Partial Impairment (PPI) rates for inflation (last updated 2000)</a:t>
            </a:r>
          </a:p>
          <a:p>
            <a:r>
              <a:rPr lang="en-US" sz="1800" dirty="0"/>
              <a:t>Adjust rate of death benefit paid to non-child dependents for inflation (last updated 1966)</a:t>
            </a:r>
          </a:p>
          <a:p>
            <a:r>
              <a:rPr lang="en-US" sz="1800" dirty="0"/>
              <a:t>Allows dependent children to continue to receive benefits for five years following legal adulthood. </a:t>
            </a:r>
          </a:p>
        </p:txBody>
      </p:sp>
    </p:spTree>
    <p:extLst>
      <p:ext uri="{BB962C8B-B14F-4D97-AF65-F5344CB8AC3E}">
        <p14:creationId xmlns:p14="http://schemas.microsoft.com/office/powerpoint/2010/main" val="347103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9599"/>
            <a:ext cx="10452705" cy="1122849"/>
          </a:xfrm>
        </p:spPr>
        <p:txBody>
          <a:bodyPr>
            <a:noAutofit/>
          </a:bodyPr>
          <a:lstStyle/>
          <a:p>
            <a:r>
              <a:rPr lang="en-US" sz="3600" dirty="0"/>
              <a:t>The parent or estate of a single worker with no dependents who dies on the job has no remedy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737" y="1732448"/>
            <a:ext cx="10353762" cy="4058751"/>
          </a:xfrm>
        </p:spPr>
        <p:txBody>
          <a:bodyPr>
            <a:normAutofit fontScale="92500"/>
          </a:bodyPr>
          <a:lstStyle/>
          <a:p>
            <a:pPr marL="68580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Under current law single workers without dependents are the only class of worker who receives no death benefit.</a:t>
            </a:r>
          </a:p>
          <a:p>
            <a:pPr marL="68580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Parents </a:t>
            </a:r>
            <a:r>
              <a:rPr lang="en-US" sz="2000" b="1" dirty="0">
                <a:solidFill>
                  <a:srgbClr val="FF0000"/>
                </a:solidFill>
              </a:rPr>
              <a:t>cannot sue</a:t>
            </a:r>
          </a:p>
          <a:p>
            <a:pPr marL="68580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Parents </a:t>
            </a:r>
            <a:r>
              <a:rPr lang="en-US" sz="2000" b="1" dirty="0">
                <a:solidFill>
                  <a:srgbClr val="FF0000"/>
                </a:solidFill>
              </a:rPr>
              <a:t>cannot collect worker’s compensation</a:t>
            </a:r>
          </a:p>
          <a:p>
            <a:pPr marL="68580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HB 30 amends AS 23.30.055 to allow the parent or estate of the deceased </a:t>
            </a:r>
            <a:r>
              <a:rPr lang="en-US" sz="2000" b="1" u="sng" dirty="0">
                <a:solidFill>
                  <a:schemeClr val="accent5"/>
                </a:solidFill>
              </a:rPr>
              <a:t>a choice between</a:t>
            </a:r>
            <a:r>
              <a:rPr lang="en-US" sz="2000" u="sng" dirty="0"/>
              <a:t>:</a:t>
            </a:r>
          </a:p>
          <a:p>
            <a:pPr marL="991800" lvl="2" indent="-285750">
              <a:buFont typeface="Wingdings" panose="05000000000000000000" pitchFamily="2" charset="2"/>
              <a:buChar char="v"/>
            </a:pPr>
            <a:r>
              <a:rPr lang="en-US" sz="2000" b="1" u="sng" dirty="0">
                <a:solidFill>
                  <a:schemeClr val="accent5"/>
                </a:solidFill>
              </a:rPr>
              <a:t>taking legal action against the employer</a:t>
            </a:r>
          </a:p>
          <a:p>
            <a:pPr marL="706050" lvl="2" indent="0">
              <a:buNone/>
            </a:pPr>
            <a:r>
              <a:rPr lang="en-US" sz="2000" dirty="0"/>
              <a:t>				&lt;or&gt;</a:t>
            </a:r>
          </a:p>
          <a:p>
            <a:pPr marL="991800" lvl="2" indent="-285750">
              <a:buFont typeface="Wingdings" panose="05000000000000000000" pitchFamily="2" charset="2"/>
              <a:buChar char="v"/>
            </a:pPr>
            <a:r>
              <a:rPr lang="en-US" sz="2000" b="1" u="sng" dirty="0">
                <a:solidFill>
                  <a:schemeClr val="accent5"/>
                </a:solidFill>
              </a:rPr>
              <a:t>receiving compensation through workers’ compensation</a:t>
            </a:r>
          </a:p>
          <a:p>
            <a:pPr marL="685800" lvl="1" indent="-285750">
              <a:buFont typeface="Wingdings" panose="05000000000000000000" pitchFamily="2" charset="2"/>
              <a:buChar char="v"/>
            </a:pPr>
            <a:r>
              <a:rPr lang="en-US" sz="2000" dirty="0"/>
              <a:t>HB 30 adds a new subsection under AS 23.30.215(a) </a:t>
            </a:r>
            <a:r>
              <a:rPr lang="en-US" sz="2000" b="1" u="sng" dirty="0">
                <a:solidFill>
                  <a:schemeClr val="accent5"/>
                </a:solidFill>
              </a:rPr>
              <a:t>to provide a death benefit for single workers without dependents of $120,000 payable to parents or estate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Permanent Partial Impairment (PPI) rates have not been adjusted for inflation since 2000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48349"/>
            <a:ext cx="10353762" cy="405875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000" b="1" dirty="0"/>
              <a:t>1988</a:t>
            </a:r>
            <a:r>
              <a:rPr lang="en-US" sz="2000" dirty="0"/>
              <a:t> – AS 23.30.190(a) repealed and re-enacted and Permanent Partial impairment rating established at </a:t>
            </a:r>
            <a:r>
              <a:rPr lang="en-US" sz="2000" b="1" dirty="0">
                <a:solidFill>
                  <a:srgbClr val="FF0000"/>
                </a:solidFill>
              </a:rPr>
              <a:t>$135,000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dirty="0"/>
              <a:t>2000</a:t>
            </a:r>
            <a:r>
              <a:rPr lang="en-US" sz="2000" dirty="0"/>
              <a:t> – AS 23.30.190(a) updated and base PPI adjusted for inflation to </a:t>
            </a:r>
            <a:r>
              <a:rPr lang="en-US" sz="2000" b="1" dirty="0">
                <a:solidFill>
                  <a:srgbClr val="FF0000"/>
                </a:solidFill>
              </a:rPr>
              <a:t>$177,000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HB 30 </a:t>
            </a:r>
            <a:r>
              <a:rPr lang="en-US" sz="2000" b="1" u="sng" dirty="0">
                <a:solidFill>
                  <a:schemeClr val="accent5"/>
                </a:solidFill>
              </a:rPr>
              <a:t>adjusts this amount to $255,854 </a:t>
            </a:r>
            <a:r>
              <a:rPr lang="en-US" sz="2000" dirty="0"/>
              <a:t>to account for inflation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HB 30 </a:t>
            </a:r>
            <a:r>
              <a:rPr lang="en-US" sz="2000" b="1" u="sng" dirty="0">
                <a:solidFill>
                  <a:schemeClr val="accent5"/>
                </a:solidFill>
              </a:rPr>
              <a:t>ties this figure to the Anchorage Consumer Price Index </a:t>
            </a:r>
            <a:r>
              <a:rPr lang="en-US" sz="2000" dirty="0"/>
              <a:t>in AS 23.30.190(e) </a:t>
            </a:r>
          </a:p>
        </p:txBody>
      </p:sp>
    </p:spTree>
    <p:extLst>
      <p:ext uri="{BB962C8B-B14F-4D97-AF65-F5344CB8AC3E}">
        <p14:creationId xmlns:p14="http://schemas.microsoft.com/office/powerpoint/2010/main" val="242689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death benefit paid to non-child dependents has not been adjusted in 53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24549"/>
            <a:ext cx="10353762" cy="40587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Under AS 23.30.215(a) (4) the death benefit paid to a dependent father, mother, grandchild, brother or sister is a </a:t>
            </a:r>
            <a:r>
              <a:rPr lang="en-US" b="1" dirty="0">
                <a:solidFill>
                  <a:srgbClr val="FF0000"/>
                </a:solidFill>
              </a:rPr>
              <a:t>maximum of only $20,000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</a:rPr>
              <a:t>This amount was set in 1966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HB 30 amends this statute to adjust for inflation and </a:t>
            </a:r>
            <a:r>
              <a:rPr lang="en-US" b="1" u="sng" dirty="0">
                <a:solidFill>
                  <a:schemeClr val="accent5"/>
                </a:solidFill>
              </a:rPr>
              <a:t>sets the new maximum amount at $150,000</a:t>
            </a:r>
          </a:p>
          <a:p>
            <a:pPr>
              <a:buFont typeface="Wingdings" panose="05000000000000000000" pitchFamily="2" charset="2"/>
              <a:buChar char="v"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7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651BC-FBAE-42DF-B6F1-5A3652ED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Once dependent children become legal adults all benefits cease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524E3-1581-45AB-8797-FDDB7264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5349"/>
            <a:ext cx="10353762" cy="4058751"/>
          </a:xfrm>
        </p:spPr>
        <p:txBody>
          <a:bodyPr/>
          <a:lstStyle/>
          <a:p>
            <a:r>
              <a:rPr lang="en-US" dirty="0"/>
              <a:t>Under AS 23.30.215 </a:t>
            </a:r>
            <a:r>
              <a:rPr lang="en-US" dirty="0">
                <a:solidFill>
                  <a:srgbClr val="FF0000"/>
                </a:solidFill>
              </a:rPr>
              <a:t>benefits extend only to the age of 18 </a:t>
            </a:r>
            <a:r>
              <a:rPr lang="en-US" dirty="0"/>
              <a:t>for a dependent child</a:t>
            </a:r>
          </a:p>
          <a:p>
            <a:r>
              <a:rPr lang="en-US" dirty="0"/>
              <a:t>HB 30 creates a new subsection AS 23.30.215(j) to </a:t>
            </a:r>
            <a:r>
              <a:rPr lang="en-US" b="1" u="sng" dirty="0">
                <a:solidFill>
                  <a:schemeClr val="accent5"/>
                </a:solidFill>
              </a:rPr>
              <a:t>extend this payment five years into legal adulthood </a:t>
            </a:r>
          </a:p>
        </p:txBody>
      </p:sp>
    </p:spTree>
    <p:extLst>
      <p:ext uri="{BB962C8B-B14F-4D97-AF65-F5344CB8AC3E}">
        <p14:creationId xmlns:p14="http://schemas.microsoft.com/office/powerpoint/2010/main" val="80891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3074" name="Picture 2" descr="Question Mark, Button, Red, Round, Shiny, Symbol, Ic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619" y="1731963"/>
            <a:ext cx="4059237" cy="40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7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4111</TotalTime>
  <Words>389</Words>
  <Application>Microsoft Office PowerPoint</Application>
  <PresentationFormat>Widescreen</PresentationFormat>
  <Paragraphs>39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Calisto MT</vt:lpstr>
      <vt:lpstr>Wingdings</vt:lpstr>
      <vt:lpstr>Wingdings 2</vt:lpstr>
      <vt:lpstr>Slate</vt:lpstr>
      <vt:lpstr>HB 30 The Abigail Caudle Act</vt:lpstr>
      <vt:lpstr>HB 30 is named for Abigail Caudle, a young electrical worker, who lost her life in the workplace with no compensation.</vt:lpstr>
      <vt:lpstr>Reviewing Workers’ Compensation Statutes</vt:lpstr>
      <vt:lpstr>The parent or estate of a single worker with no dependents who dies on the job has no remedy </vt:lpstr>
      <vt:lpstr> Permanent Partial Impairment (PPI) rates have not been adjusted for inflation since 2000 </vt:lpstr>
      <vt:lpstr>The death benefit paid to non-child dependents has not been adjusted in 53 years</vt:lpstr>
      <vt:lpstr>Once dependent children become legal adults all benefits cease</vt:lpstr>
      <vt:lpstr>Questions?</vt:lpstr>
    </vt:vector>
  </TitlesOfParts>
  <Company>Legislative Affairs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 38 – Abigail Caudle Act</dc:title>
  <dc:creator>Paul Kelly</dc:creator>
  <cp:lastModifiedBy>Elise Sorum-Birk</cp:lastModifiedBy>
  <cp:revision>36</cp:revision>
  <cp:lastPrinted>2017-04-18T17:04:15Z</cp:lastPrinted>
  <dcterms:created xsi:type="dcterms:W3CDTF">2017-04-08T21:03:41Z</dcterms:created>
  <dcterms:modified xsi:type="dcterms:W3CDTF">2019-03-25T19:44:44Z</dcterms:modified>
</cp:coreProperties>
</file>