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6"/>
  </p:notesMasterIdLst>
  <p:handoutMasterIdLst>
    <p:handoutMasterId r:id="rId17"/>
  </p:handoutMasterIdLst>
  <p:sldIdLst>
    <p:sldId id="256" r:id="rId2"/>
    <p:sldId id="287" r:id="rId3"/>
    <p:sldId id="271" r:id="rId4"/>
    <p:sldId id="262" r:id="rId5"/>
    <p:sldId id="277" r:id="rId6"/>
    <p:sldId id="286" r:id="rId7"/>
    <p:sldId id="257" r:id="rId8"/>
    <p:sldId id="289" r:id="rId9"/>
    <p:sldId id="288" r:id="rId10"/>
    <p:sldId id="290" r:id="rId11"/>
    <p:sldId id="273" r:id="rId12"/>
    <p:sldId id="291" r:id="rId13"/>
    <p:sldId id="292" r:id="rId14"/>
    <p:sldId id="285" r:id="rId15"/>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1251620-B219-BC4B-80C7-5454CA3B9E7A}">
          <p14:sldIdLst>
            <p14:sldId id="256"/>
            <p14:sldId id="287"/>
            <p14:sldId id="271"/>
          </p14:sldIdLst>
        </p14:section>
        <p14:section name="Untitled Section" id="{A82DF85E-92C1-42E2-9151-EAC095F0BEAA}">
          <p14:sldIdLst>
            <p14:sldId id="262"/>
            <p14:sldId id="277"/>
            <p14:sldId id="286"/>
            <p14:sldId id="257"/>
            <p14:sldId id="289"/>
            <p14:sldId id="288"/>
            <p14:sldId id="290"/>
            <p14:sldId id="273"/>
            <p14:sldId id="291"/>
            <p14:sldId id="292"/>
            <p14:sldId id="285"/>
          </p14:sldIdLst>
        </p14:section>
      </p14:sectionLst>
    </p:ex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guide id="3" orient="horz" pos="2208">
          <p15:clr>
            <a:srgbClr val="A4A3A4"/>
          </p15:clr>
        </p15:guide>
        <p15:guide id="4" orient="horz" pos="1920">
          <p15:clr>
            <a:srgbClr val="A4A3A4"/>
          </p15:clr>
        </p15:guide>
        <p15:guide id="5" orient="horz" pos="4272">
          <p15:clr>
            <a:srgbClr val="A4A3A4"/>
          </p15:clr>
        </p15:guide>
        <p15:guide id="6" pos="5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73448" autoAdjust="0"/>
  </p:normalViewPr>
  <p:slideViewPr>
    <p:cSldViewPr snapToObjects="1">
      <p:cViewPr varScale="1">
        <p:scale>
          <a:sx n="96" d="100"/>
          <a:sy n="96" d="100"/>
        </p:scale>
        <p:origin x="-1038" y="-102"/>
      </p:cViewPr>
      <p:guideLst>
        <p:guide orient="horz" pos="2160"/>
        <p:guide orient="horz" pos="2208"/>
        <p:guide orient="horz" pos="1920"/>
        <p:guide orient="horz" pos="4272"/>
        <p:guide pos="2880"/>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819778520835579"/>
          <c:y val="4.9332777422420648E-2"/>
          <c:w val="0.51126487613705818"/>
          <c:h val="0.85631828575719982"/>
        </c:manualLayout>
      </c:layout>
      <c:lineChart>
        <c:grouping val="standard"/>
        <c:varyColors val="0"/>
        <c:ser>
          <c:idx val="0"/>
          <c:order val="0"/>
          <c:tx>
            <c:strRef>
              <c:f>Sheet1!$A$50</c:f>
              <c:strCache>
                <c:ptCount val="1"/>
                <c:pt idx="0">
                  <c:v>Ex-Vessel</c:v>
                </c:pt>
              </c:strCache>
            </c:strRef>
          </c:tx>
          <c:marker>
            <c:symbol val="none"/>
          </c:marker>
          <c:cat>
            <c:numRef>
              <c:f>Sheet1!$B$49:$E$49</c:f>
              <c:numCache>
                <c:formatCode>General</c:formatCode>
                <c:ptCount val="4"/>
                <c:pt idx="0">
                  <c:v>2008</c:v>
                </c:pt>
                <c:pt idx="1">
                  <c:v>2009</c:v>
                </c:pt>
                <c:pt idx="2">
                  <c:v>2010</c:v>
                </c:pt>
                <c:pt idx="3">
                  <c:v>2011</c:v>
                </c:pt>
              </c:numCache>
            </c:numRef>
          </c:cat>
          <c:val>
            <c:numRef>
              <c:f>Sheet1!$B$50:$E$50</c:f>
              <c:numCache>
                <c:formatCode>General</c:formatCode>
                <c:ptCount val="4"/>
                <c:pt idx="0">
                  <c:v>452029000</c:v>
                </c:pt>
                <c:pt idx="1">
                  <c:v>370164000</c:v>
                </c:pt>
                <c:pt idx="2">
                  <c:v>605216000</c:v>
                </c:pt>
                <c:pt idx="3">
                  <c:v>659705000</c:v>
                </c:pt>
              </c:numCache>
            </c:numRef>
          </c:val>
          <c:smooth val="0"/>
        </c:ser>
        <c:ser>
          <c:idx val="1"/>
          <c:order val="1"/>
          <c:tx>
            <c:strRef>
              <c:f>Sheet1!$A$51</c:f>
              <c:strCache>
                <c:ptCount val="1"/>
                <c:pt idx="0">
                  <c:v>First Wholesale</c:v>
                </c:pt>
              </c:strCache>
            </c:strRef>
          </c:tx>
          <c:marker>
            <c:symbol val="none"/>
          </c:marker>
          <c:cat>
            <c:numRef>
              <c:f>Sheet1!$B$49:$E$49</c:f>
              <c:numCache>
                <c:formatCode>General</c:formatCode>
                <c:ptCount val="4"/>
                <c:pt idx="0">
                  <c:v>2008</c:v>
                </c:pt>
                <c:pt idx="1">
                  <c:v>2009</c:v>
                </c:pt>
                <c:pt idx="2">
                  <c:v>2010</c:v>
                </c:pt>
                <c:pt idx="3">
                  <c:v>2011</c:v>
                </c:pt>
              </c:numCache>
            </c:numRef>
          </c:cat>
          <c:val>
            <c:numRef>
              <c:f>Sheet1!$B$51:$E$51</c:f>
              <c:numCache>
                <c:formatCode>General</c:formatCode>
                <c:ptCount val="4"/>
                <c:pt idx="0">
                  <c:v>1069036000</c:v>
                </c:pt>
                <c:pt idx="1">
                  <c:v>999591000</c:v>
                </c:pt>
                <c:pt idx="2">
                  <c:v>1350128000</c:v>
                </c:pt>
                <c:pt idx="3">
                  <c:v>1417695000</c:v>
                </c:pt>
              </c:numCache>
            </c:numRef>
          </c:val>
          <c:smooth val="0"/>
        </c:ser>
        <c:dLbls>
          <c:showLegendKey val="0"/>
          <c:showVal val="0"/>
          <c:showCatName val="0"/>
          <c:showSerName val="0"/>
          <c:showPercent val="0"/>
          <c:showBubbleSize val="0"/>
        </c:dLbls>
        <c:marker val="1"/>
        <c:smooth val="0"/>
        <c:axId val="149580800"/>
        <c:axId val="149598976"/>
      </c:lineChart>
      <c:catAx>
        <c:axId val="149580800"/>
        <c:scaling>
          <c:orientation val="minMax"/>
        </c:scaling>
        <c:delete val="0"/>
        <c:axPos val="b"/>
        <c:numFmt formatCode="General" sourceLinked="1"/>
        <c:majorTickMark val="out"/>
        <c:minorTickMark val="none"/>
        <c:tickLblPos val="nextTo"/>
        <c:crossAx val="149598976"/>
        <c:crosses val="autoZero"/>
        <c:auto val="1"/>
        <c:lblAlgn val="ctr"/>
        <c:lblOffset val="100"/>
        <c:noMultiLvlLbl val="0"/>
      </c:catAx>
      <c:valAx>
        <c:axId val="149598976"/>
        <c:scaling>
          <c:orientation val="minMax"/>
        </c:scaling>
        <c:delete val="0"/>
        <c:axPos val="l"/>
        <c:majorGridlines/>
        <c:numFmt formatCode="&quot;$&quot;#,##0.00" sourceLinked="0"/>
        <c:majorTickMark val="out"/>
        <c:minorTickMark val="none"/>
        <c:tickLblPos val="nextTo"/>
        <c:crossAx val="149580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Sheet1!$A$24</c:f>
              <c:strCache>
                <c:ptCount val="1"/>
                <c:pt idx="0">
                  <c:v>Canned Sockeye</c:v>
                </c:pt>
              </c:strCache>
            </c:strRef>
          </c:tx>
          <c:marker>
            <c:symbol val="none"/>
          </c:marker>
          <c:cat>
            <c:numRef>
              <c:f>Sheet1!$B$23:$G$23</c:f>
              <c:numCache>
                <c:formatCode>General</c:formatCode>
                <c:ptCount val="6"/>
                <c:pt idx="0">
                  <c:v>2008</c:v>
                </c:pt>
                <c:pt idx="1">
                  <c:v>2009</c:v>
                </c:pt>
                <c:pt idx="2">
                  <c:v>2010</c:v>
                </c:pt>
                <c:pt idx="3">
                  <c:v>2011</c:v>
                </c:pt>
                <c:pt idx="4">
                  <c:v>2012</c:v>
                </c:pt>
                <c:pt idx="5">
                  <c:v>2013</c:v>
                </c:pt>
              </c:numCache>
            </c:numRef>
          </c:cat>
          <c:val>
            <c:numRef>
              <c:f>Sheet1!$B$24:$G$24</c:f>
              <c:numCache>
                <c:formatCode>General</c:formatCode>
                <c:ptCount val="6"/>
                <c:pt idx="0">
                  <c:v>1136000</c:v>
                </c:pt>
                <c:pt idx="1">
                  <c:v>1133000</c:v>
                </c:pt>
                <c:pt idx="2">
                  <c:v>802000</c:v>
                </c:pt>
                <c:pt idx="3">
                  <c:v>719700</c:v>
                </c:pt>
                <c:pt idx="4">
                  <c:v>943700</c:v>
                </c:pt>
                <c:pt idx="5">
                  <c:v>860700</c:v>
                </c:pt>
              </c:numCache>
            </c:numRef>
          </c:val>
          <c:smooth val="0"/>
        </c:ser>
        <c:ser>
          <c:idx val="1"/>
          <c:order val="1"/>
          <c:tx>
            <c:strRef>
              <c:f>Sheet1!$A$25</c:f>
              <c:strCache>
                <c:ptCount val="1"/>
                <c:pt idx="0">
                  <c:v>Canned Pink</c:v>
                </c:pt>
              </c:strCache>
            </c:strRef>
          </c:tx>
          <c:marker>
            <c:symbol val="none"/>
          </c:marker>
          <c:cat>
            <c:numRef>
              <c:f>Sheet1!$B$23:$G$23</c:f>
              <c:numCache>
                <c:formatCode>General</c:formatCode>
                <c:ptCount val="6"/>
                <c:pt idx="0">
                  <c:v>2008</c:v>
                </c:pt>
                <c:pt idx="1">
                  <c:v>2009</c:v>
                </c:pt>
                <c:pt idx="2">
                  <c:v>2010</c:v>
                </c:pt>
                <c:pt idx="3">
                  <c:v>2011</c:v>
                </c:pt>
                <c:pt idx="4">
                  <c:v>2012</c:v>
                </c:pt>
                <c:pt idx="5">
                  <c:v>2013</c:v>
                </c:pt>
              </c:numCache>
            </c:numRef>
          </c:cat>
          <c:val>
            <c:numRef>
              <c:f>Sheet1!$B$25:$G$25</c:f>
              <c:numCache>
                <c:formatCode>General</c:formatCode>
                <c:ptCount val="6"/>
                <c:pt idx="0">
                  <c:v>2675000</c:v>
                </c:pt>
                <c:pt idx="1">
                  <c:v>2688000</c:v>
                </c:pt>
                <c:pt idx="2">
                  <c:v>3166000</c:v>
                </c:pt>
                <c:pt idx="3">
                  <c:v>2564000</c:v>
                </c:pt>
                <c:pt idx="4">
                  <c:v>2353000</c:v>
                </c:pt>
                <c:pt idx="5">
                  <c:v>4923000</c:v>
                </c:pt>
              </c:numCache>
            </c:numRef>
          </c:val>
          <c:smooth val="0"/>
        </c:ser>
        <c:dLbls>
          <c:showLegendKey val="0"/>
          <c:showVal val="0"/>
          <c:showCatName val="0"/>
          <c:showSerName val="0"/>
          <c:showPercent val="0"/>
          <c:showBubbleSize val="0"/>
        </c:dLbls>
        <c:marker val="1"/>
        <c:smooth val="0"/>
        <c:axId val="86604800"/>
        <c:axId val="90277376"/>
      </c:lineChart>
      <c:catAx>
        <c:axId val="86604800"/>
        <c:scaling>
          <c:orientation val="minMax"/>
        </c:scaling>
        <c:delete val="0"/>
        <c:axPos val="b"/>
        <c:numFmt formatCode="General" sourceLinked="1"/>
        <c:majorTickMark val="out"/>
        <c:minorTickMark val="none"/>
        <c:tickLblPos val="nextTo"/>
        <c:crossAx val="90277376"/>
        <c:crosses val="autoZero"/>
        <c:auto val="1"/>
        <c:lblAlgn val="ctr"/>
        <c:lblOffset val="100"/>
        <c:noMultiLvlLbl val="0"/>
      </c:catAx>
      <c:valAx>
        <c:axId val="90277376"/>
        <c:scaling>
          <c:orientation val="minMax"/>
        </c:scaling>
        <c:delete val="0"/>
        <c:axPos val="l"/>
        <c:majorGridlines/>
        <c:numFmt formatCode="General" sourceLinked="1"/>
        <c:majorTickMark val="out"/>
        <c:minorTickMark val="none"/>
        <c:tickLblPos val="nextTo"/>
        <c:crossAx val="86604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Sheet1!$A$30</c:f>
              <c:strCache>
                <c:ptCount val="1"/>
                <c:pt idx="0">
                  <c:v>Pink Tall</c:v>
                </c:pt>
              </c:strCache>
            </c:strRef>
          </c:tx>
          <c:marker>
            <c:symbol val="none"/>
          </c:marker>
          <c:cat>
            <c:numRef>
              <c:f>Sheet1!$B$29:$J$29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Sheet1!$B$30:$J$30</c:f>
              <c:numCache>
                <c:formatCode>General</c:formatCode>
                <c:ptCount val="9"/>
                <c:pt idx="0">
                  <c:v>40.299999999999997</c:v>
                </c:pt>
                <c:pt idx="1">
                  <c:v>41.1</c:v>
                </c:pt>
                <c:pt idx="2">
                  <c:v>57.73</c:v>
                </c:pt>
                <c:pt idx="3">
                  <c:v>54.08</c:v>
                </c:pt>
                <c:pt idx="4">
                  <c:v>75.959999999999994</c:v>
                </c:pt>
                <c:pt idx="5">
                  <c:v>77.81</c:v>
                </c:pt>
                <c:pt idx="6">
                  <c:v>78.5</c:v>
                </c:pt>
                <c:pt idx="7">
                  <c:v>95.99</c:v>
                </c:pt>
                <c:pt idx="8">
                  <c:v>106.93</c:v>
                </c:pt>
              </c:numCache>
            </c:numRef>
          </c:val>
          <c:smooth val="0"/>
        </c:ser>
        <c:ser>
          <c:idx val="1"/>
          <c:order val="1"/>
          <c:tx>
            <c:strRef>
              <c:f>Sheet1!$A$31</c:f>
              <c:strCache>
                <c:ptCount val="1"/>
                <c:pt idx="0">
                  <c:v>Pink Half</c:v>
                </c:pt>
              </c:strCache>
            </c:strRef>
          </c:tx>
          <c:marker>
            <c:symbol val="none"/>
          </c:marker>
          <c:cat>
            <c:numRef>
              <c:f>Sheet1!$B$29:$J$29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Sheet1!$B$31:$J$31</c:f>
              <c:numCache>
                <c:formatCode>General</c:formatCode>
                <c:ptCount val="9"/>
                <c:pt idx="0">
                  <c:v>29.44</c:v>
                </c:pt>
                <c:pt idx="1">
                  <c:v>28.5</c:v>
                </c:pt>
                <c:pt idx="2">
                  <c:v>41.91</c:v>
                </c:pt>
                <c:pt idx="3">
                  <c:v>39.03</c:v>
                </c:pt>
                <c:pt idx="4">
                  <c:v>53.18</c:v>
                </c:pt>
                <c:pt idx="5">
                  <c:v>45.39</c:v>
                </c:pt>
                <c:pt idx="6">
                  <c:v>47.22</c:v>
                </c:pt>
                <c:pt idx="7">
                  <c:v>52.6</c:v>
                </c:pt>
                <c:pt idx="8">
                  <c:v>64.09</c:v>
                </c:pt>
              </c:numCache>
            </c:numRef>
          </c:val>
          <c:smooth val="0"/>
        </c:ser>
        <c:ser>
          <c:idx val="2"/>
          <c:order val="2"/>
          <c:tx>
            <c:strRef>
              <c:f>Sheet1!$A$32</c:f>
              <c:strCache>
                <c:ptCount val="1"/>
                <c:pt idx="0">
                  <c:v>Red Tall</c:v>
                </c:pt>
              </c:strCache>
            </c:strRef>
          </c:tx>
          <c:marker>
            <c:symbol val="none"/>
          </c:marker>
          <c:cat>
            <c:numRef>
              <c:f>Sheet1!$B$29:$J$29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Sheet1!$B$32:$J$32</c:f>
              <c:numCache>
                <c:formatCode>General</c:formatCode>
                <c:ptCount val="9"/>
                <c:pt idx="0">
                  <c:v>87.07</c:v>
                </c:pt>
                <c:pt idx="1">
                  <c:v>91.27</c:v>
                </c:pt>
                <c:pt idx="2">
                  <c:v>96.69</c:v>
                </c:pt>
                <c:pt idx="3">
                  <c:v>100.73</c:v>
                </c:pt>
                <c:pt idx="4">
                  <c:v>121.03</c:v>
                </c:pt>
                <c:pt idx="5">
                  <c:v>113.64</c:v>
                </c:pt>
                <c:pt idx="6">
                  <c:v>144.88</c:v>
                </c:pt>
                <c:pt idx="7">
                  <c:v>188.81</c:v>
                </c:pt>
                <c:pt idx="8">
                  <c:v>191.91</c:v>
                </c:pt>
              </c:numCache>
            </c:numRef>
          </c:val>
          <c:smooth val="0"/>
        </c:ser>
        <c:ser>
          <c:idx val="3"/>
          <c:order val="3"/>
          <c:tx>
            <c:strRef>
              <c:f>Sheet1!$A$33</c:f>
              <c:strCache>
                <c:ptCount val="1"/>
                <c:pt idx="0">
                  <c:v>Red Half</c:v>
                </c:pt>
              </c:strCache>
            </c:strRef>
          </c:tx>
          <c:marker>
            <c:symbol val="none"/>
          </c:marker>
          <c:cat>
            <c:numRef>
              <c:f>Sheet1!$B$29:$J$29</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Sheet1!$B$33:$J$33</c:f>
              <c:numCache>
                <c:formatCode>General</c:formatCode>
                <c:ptCount val="9"/>
                <c:pt idx="0">
                  <c:v>54.81</c:v>
                </c:pt>
                <c:pt idx="1">
                  <c:v>62.5</c:v>
                </c:pt>
                <c:pt idx="2">
                  <c:v>63.24</c:v>
                </c:pt>
                <c:pt idx="3">
                  <c:v>61.57</c:v>
                </c:pt>
                <c:pt idx="4">
                  <c:v>72.77</c:v>
                </c:pt>
                <c:pt idx="5">
                  <c:v>67.13</c:v>
                </c:pt>
                <c:pt idx="6">
                  <c:v>78.709999999999994</c:v>
                </c:pt>
                <c:pt idx="7">
                  <c:v>91.73</c:v>
                </c:pt>
                <c:pt idx="8">
                  <c:v>103.32</c:v>
                </c:pt>
              </c:numCache>
            </c:numRef>
          </c:val>
          <c:smooth val="0"/>
        </c:ser>
        <c:dLbls>
          <c:showLegendKey val="0"/>
          <c:showVal val="0"/>
          <c:showCatName val="0"/>
          <c:showSerName val="0"/>
          <c:showPercent val="0"/>
          <c:showBubbleSize val="0"/>
        </c:dLbls>
        <c:marker val="1"/>
        <c:smooth val="0"/>
        <c:axId val="42450944"/>
        <c:axId val="42454400"/>
      </c:lineChart>
      <c:catAx>
        <c:axId val="42450944"/>
        <c:scaling>
          <c:orientation val="minMax"/>
        </c:scaling>
        <c:delete val="0"/>
        <c:axPos val="b"/>
        <c:numFmt formatCode="General" sourceLinked="1"/>
        <c:majorTickMark val="out"/>
        <c:minorTickMark val="none"/>
        <c:tickLblPos val="nextTo"/>
        <c:crossAx val="42454400"/>
        <c:crosses val="autoZero"/>
        <c:auto val="1"/>
        <c:lblAlgn val="ctr"/>
        <c:lblOffset val="100"/>
        <c:noMultiLvlLbl val="0"/>
      </c:catAx>
      <c:valAx>
        <c:axId val="42454400"/>
        <c:scaling>
          <c:orientation val="minMax"/>
        </c:scaling>
        <c:delete val="0"/>
        <c:axPos val="l"/>
        <c:majorGridlines/>
        <c:numFmt formatCode="General" sourceLinked="1"/>
        <c:majorTickMark val="out"/>
        <c:minorTickMark val="none"/>
        <c:tickLblPos val="nextTo"/>
        <c:crossAx val="424509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Sheet1!$A$64</c:f>
              <c:strCache>
                <c:ptCount val="1"/>
                <c:pt idx="0">
                  <c:v>Seine </c:v>
                </c:pt>
              </c:strCache>
            </c:strRef>
          </c:tx>
          <c:marker>
            <c:symbol val="none"/>
          </c:marker>
          <c:cat>
            <c:numRef>
              <c:f>Sheet1!$B$63:$I$63</c:f>
              <c:numCache>
                <c:formatCode>General</c:formatCode>
                <c:ptCount val="8"/>
                <c:pt idx="0">
                  <c:v>2005</c:v>
                </c:pt>
                <c:pt idx="1">
                  <c:v>2006</c:v>
                </c:pt>
                <c:pt idx="2">
                  <c:v>2007</c:v>
                </c:pt>
                <c:pt idx="3">
                  <c:v>2008</c:v>
                </c:pt>
                <c:pt idx="4">
                  <c:v>2009</c:v>
                </c:pt>
                <c:pt idx="5">
                  <c:v>2010</c:v>
                </c:pt>
                <c:pt idx="6">
                  <c:v>2011</c:v>
                </c:pt>
                <c:pt idx="7">
                  <c:v>2012</c:v>
                </c:pt>
              </c:numCache>
            </c:numRef>
          </c:cat>
          <c:val>
            <c:numRef>
              <c:f>Sheet1!$B$64:$I$64</c:f>
              <c:numCache>
                <c:formatCode>General</c:formatCode>
                <c:ptCount val="8"/>
                <c:pt idx="0">
                  <c:v>126</c:v>
                </c:pt>
                <c:pt idx="1">
                  <c:v>104</c:v>
                </c:pt>
                <c:pt idx="2">
                  <c:v>92</c:v>
                </c:pt>
                <c:pt idx="3">
                  <c:v>92</c:v>
                </c:pt>
                <c:pt idx="4">
                  <c:v>110</c:v>
                </c:pt>
                <c:pt idx="5">
                  <c:v>113</c:v>
                </c:pt>
                <c:pt idx="6">
                  <c:v>85</c:v>
                </c:pt>
                <c:pt idx="7">
                  <c:v>89</c:v>
                </c:pt>
              </c:numCache>
            </c:numRef>
          </c:val>
          <c:smooth val="0"/>
        </c:ser>
        <c:ser>
          <c:idx val="1"/>
          <c:order val="1"/>
          <c:tx>
            <c:strRef>
              <c:f>Sheet1!$A$65</c:f>
              <c:strCache>
                <c:ptCount val="1"/>
                <c:pt idx="0">
                  <c:v>Gillnet</c:v>
                </c:pt>
              </c:strCache>
            </c:strRef>
          </c:tx>
          <c:marker>
            <c:symbol val="none"/>
          </c:marker>
          <c:cat>
            <c:numRef>
              <c:f>Sheet1!$B$63:$I$63</c:f>
              <c:numCache>
                <c:formatCode>General</c:formatCode>
                <c:ptCount val="8"/>
                <c:pt idx="0">
                  <c:v>2005</c:v>
                </c:pt>
                <c:pt idx="1">
                  <c:v>2006</c:v>
                </c:pt>
                <c:pt idx="2">
                  <c:v>2007</c:v>
                </c:pt>
                <c:pt idx="3">
                  <c:v>2008</c:v>
                </c:pt>
                <c:pt idx="4">
                  <c:v>2009</c:v>
                </c:pt>
                <c:pt idx="5">
                  <c:v>2010</c:v>
                </c:pt>
                <c:pt idx="6">
                  <c:v>2011</c:v>
                </c:pt>
                <c:pt idx="7">
                  <c:v>2012</c:v>
                </c:pt>
              </c:numCache>
            </c:numRef>
          </c:cat>
          <c:val>
            <c:numRef>
              <c:f>Sheet1!$B$65:$I$65</c:f>
              <c:numCache>
                <c:formatCode>General</c:formatCode>
                <c:ptCount val="8"/>
                <c:pt idx="0">
                  <c:v>293</c:v>
                </c:pt>
                <c:pt idx="1">
                  <c:v>181</c:v>
                </c:pt>
                <c:pt idx="2">
                  <c:v>92</c:v>
                </c:pt>
                <c:pt idx="3">
                  <c:v>118</c:v>
                </c:pt>
                <c:pt idx="4">
                  <c:v>128</c:v>
                </c:pt>
                <c:pt idx="5">
                  <c:v>144</c:v>
                </c:pt>
                <c:pt idx="6">
                  <c:v>95</c:v>
                </c:pt>
                <c:pt idx="7">
                  <c:v>41</c:v>
                </c:pt>
              </c:numCache>
            </c:numRef>
          </c:val>
          <c:smooth val="0"/>
        </c:ser>
        <c:ser>
          <c:idx val="2"/>
          <c:order val="2"/>
          <c:tx>
            <c:strRef>
              <c:f>Sheet1!$A$66</c:f>
              <c:strCache>
                <c:ptCount val="1"/>
                <c:pt idx="0">
                  <c:v>Other</c:v>
                </c:pt>
              </c:strCache>
            </c:strRef>
          </c:tx>
          <c:marker>
            <c:symbol val="none"/>
          </c:marker>
          <c:cat>
            <c:numRef>
              <c:f>Sheet1!$B$63:$I$63</c:f>
              <c:numCache>
                <c:formatCode>General</c:formatCode>
                <c:ptCount val="8"/>
                <c:pt idx="0">
                  <c:v>2005</c:v>
                </c:pt>
                <c:pt idx="1">
                  <c:v>2006</c:v>
                </c:pt>
                <c:pt idx="2">
                  <c:v>2007</c:v>
                </c:pt>
                <c:pt idx="3">
                  <c:v>2008</c:v>
                </c:pt>
                <c:pt idx="4">
                  <c:v>2009</c:v>
                </c:pt>
                <c:pt idx="5">
                  <c:v>2010</c:v>
                </c:pt>
                <c:pt idx="6">
                  <c:v>2011</c:v>
                </c:pt>
                <c:pt idx="7">
                  <c:v>2012</c:v>
                </c:pt>
              </c:numCache>
            </c:numRef>
          </c:cat>
          <c:val>
            <c:numRef>
              <c:f>Sheet1!$B$66:$I$66</c:f>
              <c:numCache>
                <c:formatCode>General</c:formatCode>
                <c:ptCount val="8"/>
                <c:pt idx="0">
                  <c:v>70</c:v>
                </c:pt>
                <c:pt idx="1">
                  <c:v>86</c:v>
                </c:pt>
                <c:pt idx="2">
                  <c:v>90</c:v>
                </c:pt>
                <c:pt idx="3">
                  <c:v>140</c:v>
                </c:pt>
                <c:pt idx="4">
                  <c:v>153</c:v>
                </c:pt>
                <c:pt idx="5">
                  <c:v>121</c:v>
                </c:pt>
                <c:pt idx="6">
                  <c:v>90</c:v>
                </c:pt>
                <c:pt idx="7">
                  <c:v>84</c:v>
                </c:pt>
              </c:numCache>
            </c:numRef>
          </c:val>
          <c:smooth val="0"/>
        </c:ser>
        <c:dLbls>
          <c:showLegendKey val="0"/>
          <c:showVal val="0"/>
          <c:showCatName val="0"/>
          <c:showSerName val="0"/>
          <c:showPercent val="0"/>
          <c:showBubbleSize val="0"/>
        </c:dLbls>
        <c:marker val="1"/>
        <c:smooth val="0"/>
        <c:axId val="42831872"/>
        <c:axId val="42834944"/>
      </c:lineChart>
      <c:catAx>
        <c:axId val="42831872"/>
        <c:scaling>
          <c:orientation val="minMax"/>
        </c:scaling>
        <c:delete val="0"/>
        <c:axPos val="b"/>
        <c:numFmt formatCode="General" sourceLinked="1"/>
        <c:majorTickMark val="out"/>
        <c:minorTickMark val="none"/>
        <c:tickLblPos val="nextTo"/>
        <c:crossAx val="42834944"/>
        <c:crosses val="autoZero"/>
        <c:auto val="1"/>
        <c:lblAlgn val="ctr"/>
        <c:lblOffset val="100"/>
        <c:noMultiLvlLbl val="0"/>
      </c:catAx>
      <c:valAx>
        <c:axId val="42834944"/>
        <c:scaling>
          <c:orientation val="minMax"/>
        </c:scaling>
        <c:delete val="0"/>
        <c:axPos val="l"/>
        <c:majorGridlines/>
        <c:numFmt formatCode="General" sourceLinked="1"/>
        <c:majorTickMark val="out"/>
        <c:minorTickMark val="none"/>
        <c:tickLblPos val="nextTo"/>
        <c:crossAx val="428318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Sheet1!$A$75</c:f>
              <c:strCache>
                <c:ptCount val="1"/>
                <c:pt idx="0">
                  <c:v>Resident Participation</c:v>
                </c:pt>
              </c:strCache>
            </c:strRef>
          </c:tx>
          <c:marker>
            <c:symbol val="none"/>
          </c:marker>
          <c:cat>
            <c:numRef>
              <c:f>Sheet1!$B$74:$I$74</c:f>
              <c:numCache>
                <c:formatCode>General</c:formatCode>
                <c:ptCount val="8"/>
                <c:pt idx="0">
                  <c:v>2005</c:v>
                </c:pt>
                <c:pt idx="1">
                  <c:v>2006</c:v>
                </c:pt>
                <c:pt idx="2">
                  <c:v>2007</c:v>
                </c:pt>
                <c:pt idx="3">
                  <c:v>2008</c:v>
                </c:pt>
                <c:pt idx="4">
                  <c:v>2009</c:v>
                </c:pt>
                <c:pt idx="5">
                  <c:v>2010</c:v>
                </c:pt>
                <c:pt idx="6">
                  <c:v>2011</c:v>
                </c:pt>
                <c:pt idx="7">
                  <c:v>2012</c:v>
                </c:pt>
              </c:numCache>
            </c:numRef>
          </c:cat>
          <c:val>
            <c:numRef>
              <c:f>Sheet1!$B$75:$I$75</c:f>
              <c:numCache>
                <c:formatCode>General</c:formatCode>
                <c:ptCount val="8"/>
                <c:pt idx="0">
                  <c:v>16624</c:v>
                </c:pt>
                <c:pt idx="1">
                  <c:v>16202</c:v>
                </c:pt>
                <c:pt idx="2">
                  <c:v>16927</c:v>
                </c:pt>
                <c:pt idx="3">
                  <c:v>16737</c:v>
                </c:pt>
                <c:pt idx="4">
                  <c:v>16511</c:v>
                </c:pt>
                <c:pt idx="5">
                  <c:v>17141</c:v>
                </c:pt>
                <c:pt idx="6">
                  <c:v>18054</c:v>
                </c:pt>
                <c:pt idx="7">
                  <c:v>18083</c:v>
                </c:pt>
              </c:numCache>
            </c:numRef>
          </c:val>
          <c:smooth val="0"/>
        </c:ser>
        <c:dLbls>
          <c:showLegendKey val="0"/>
          <c:showVal val="0"/>
          <c:showCatName val="0"/>
          <c:showSerName val="0"/>
          <c:showPercent val="0"/>
          <c:showBubbleSize val="0"/>
        </c:dLbls>
        <c:marker val="1"/>
        <c:smooth val="0"/>
        <c:axId val="42871040"/>
        <c:axId val="42878848"/>
      </c:lineChart>
      <c:catAx>
        <c:axId val="42871040"/>
        <c:scaling>
          <c:orientation val="minMax"/>
        </c:scaling>
        <c:delete val="0"/>
        <c:axPos val="b"/>
        <c:numFmt formatCode="General" sourceLinked="1"/>
        <c:majorTickMark val="out"/>
        <c:minorTickMark val="none"/>
        <c:tickLblPos val="nextTo"/>
        <c:crossAx val="42878848"/>
        <c:crosses val="autoZero"/>
        <c:auto val="1"/>
        <c:lblAlgn val="ctr"/>
        <c:lblOffset val="100"/>
        <c:noMultiLvlLbl val="0"/>
      </c:catAx>
      <c:valAx>
        <c:axId val="42878848"/>
        <c:scaling>
          <c:orientation val="minMax"/>
        </c:scaling>
        <c:delete val="0"/>
        <c:axPos val="l"/>
        <c:majorGridlines/>
        <c:numFmt formatCode="General" sourceLinked="1"/>
        <c:majorTickMark val="out"/>
        <c:minorTickMark val="none"/>
        <c:tickLblPos val="nextTo"/>
        <c:crossAx val="4287104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Sheet1!$A$10</c:f>
              <c:strCache>
                <c:ptCount val="1"/>
                <c:pt idx="0">
                  <c:v>Revenue</c:v>
                </c:pt>
              </c:strCache>
            </c:strRef>
          </c:tx>
          <c:marker>
            <c:symbol val="none"/>
          </c:marker>
          <c:cat>
            <c:numRef>
              <c:f>Sheet1!$B$9:$K$9</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Sheet1!$B$10:$K$10</c:f>
              <c:numCache>
                <c:formatCode>General</c:formatCode>
                <c:ptCount val="10"/>
                <c:pt idx="0">
                  <c:v>26319858</c:v>
                </c:pt>
                <c:pt idx="1">
                  <c:v>25941837</c:v>
                </c:pt>
                <c:pt idx="2">
                  <c:v>32203813</c:v>
                </c:pt>
                <c:pt idx="3">
                  <c:v>29910171</c:v>
                </c:pt>
                <c:pt idx="4">
                  <c:v>35909264</c:v>
                </c:pt>
                <c:pt idx="5">
                  <c:v>42151283</c:v>
                </c:pt>
                <c:pt idx="6">
                  <c:v>32653241</c:v>
                </c:pt>
                <c:pt idx="7">
                  <c:v>45669159</c:v>
                </c:pt>
                <c:pt idx="8">
                  <c:v>50581499</c:v>
                </c:pt>
                <c:pt idx="9">
                  <c:v>46905206</c:v>
                </c:pt>
              </c:numCache>
            </c:numRef>
          </c:val>
          <c:smooth val="0"/>
        </c:ser>
        <c:ser>
          <c:idx val="1"/>
          <c:order val="1"/>
          <c:tx>
            <c:strRef>
              <c:f>Sheet1!$A$11</c:f>
              <c:strCache>
                <c:ptCount val="1"/>
                <c:pt idx="0">
                  <c:v>Credits Claimed</c:v>
                </c:pt>
              </c:strCache>
            </c:strRef>
          </c:tx>
          <c:marker>
            <c:symbol val="none"/>
          </c:marker>
          <c:cat>
            <c:numRef>
              <c:f>Sheet1!$B$9:$K$9</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Sheet1!$B$11:$K$11</c:f>
              <c:numCache>
                <c:formatCode>General</c:formatCode>
                <c:ptCount val="10"/>
                <c:pt idx="0">
                  <c:v>1379475</c:v>
                </c:pt>
                <c:pt idx="1">
                  <c:v>2314258</c:v>
                </c:pt>
                <c:pt idx="2">
                  <c:v>3058516</c:v>
                </c:pt>
                <c:pt idx="3">
                  <c:v>415745</c:v>
                </c:pt>
                <c:pt idx="4">
                  <c:v>4501973</c:v>
                </c:pt>
                <c:pt idx="5">
                  <c:v>3121697</c:v>
                </c:pt>
                <c:pt idx="6">
                  <c:v>4074071</c:v>
                </c:pt>
                <c:pt idx="7">
                  <c:v>2057255</c:v>
                </c:pt>
                <c:pt idx="8">
                  <c:v>71598</c:v>
                </c:pt>
                <c:pt idx="9">
                  <c:v>1832081</c:v>
                </c:pt>
              </c:numCache>
            </c:numRef>
          </c:val>
          <c:smooth val="0"/>
        </c:ser>
        <c:dLbls>
          <c:showLegendKey val="0"/>
          <c:showVal val="0"/>
          <c:showCatName val="0"/>
          <c:showSerName val="0"/>
          <c:showPercent val="0"/>
          <c:showBubbleSize val="0"/>
        </c:dLbls>
        <c:marker val="1"/>
        <c:smooth val="0"/>
        <c:axId val="87236608"/>
        <c:axId val="87374080"/>
      </c:lineChart>
      <c:catAx>
        <c:axId val="87236608"/>
        <c:scaling>
          <c:orientation val="minMax"/>
        </c:scaling>
        <c:delete val="0"/>
        <c:axPos val="b"/>
        <c:numFmt formatCode="General" sourceLinked="1"/>
        <c:majorTickMark val="out"/>
        <c:minorTickMark val="none"/>
        <c:tickLblPos val="nextTo"/>
        <c:crossAx val="87374080"/>
        <c:crosses val="autoZero"/>
        <c:auto val="1"/>
        <c:lblAlgn val="ctr"/>
        <c:lblOffset val="100"/>
        <c:noMultiLvlLbl val="0"/>
      </c:catAx>
      <c:valAx>
        <c:axId val="87374080"/>
        <c:scaling>
          <c:orientation val="minMax"/>
        </c:scaling>
        <c:delete val="0"/>
        <c:axPos val="l"/>
        <c:majorGridlines/>
        <c:numFmt formatCode="General" sourceLinked="1"/>
        <c:majorTickMark val="out"/>
        <c:minorTickMark val="none"/>
        <c:tickLblPos val="nextTo"/>
        <c:crossAx val="8723660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7301A80-93BC-F743-9CB2-71B9E42E78B3}" type="datetime1">
              <a:rPr lang="en-US" smtClean="0"/>
              <a:pPr/>
              <a:t>2/6/2014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9A8FBD8-80EC-2D4E-9402-0BDE840962A9}" type="slidenum">
              <a:rPr lang="en-US" smtClean="0"/>
              <a:pPr/>
              <a:t>‹#›</a:t>
            </a:fld>
            <a:endParaRPr lang="en-US"/>
          </a:p>
        </p:txBody>
      </p:sp>
    </p:spTree>
    <p:extLst>
      <p:ext uri="{BB962C8B-B14F-4D97-AF65-F5344CB8AC3E}">
        <p14:creationId xmlns:p14="http://schemas.microsoft.com/office/powerpoint/2010/main" val="2859551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E24A100-BF29-0540-B550-73CC1447400B}" type="datetime1">
              <a:rPr lang="en-US" smtClean="0"/>
              <a:pPr/>
              <a:t>2/6/2014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31B091B-8A68-E34F-A9D1-B2BC97F18ACC}" type="slidenum">
              <a:rPr lang="en-US" smtClean="0"/>
              <a:pPr/>
              <a:t>‹#›</a:t>
            </a:fld>
            <a:endParaRPr lang="en-US"/>
          </a:p>
        </p:txBody>
      </p:sp>
    </p:spTree>
    <p:extLst>
      <p:ext uri="{BB962C8B-B14F-4D97-AF65-F5344CB8AC3E}">
        <p14:creationId xmlns:p14="http://schemas.microsoft.com/office/powerpoint/2010/main" val="25482793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1</a:t>
            </a:fld>
            <a:endParaRPr lang="en-US"/>
          </a:p>
        </p:txBody>
      </p:sp>
    </p:spTree>
    <p:extLst>
      <p:ext uri="{BB962C8B-B14F-4D97-AF65-F5344CB8AC3E}">
        <p14:creationId xmlns:p14="http://schemas.microsoft.com/office/powerpoint/2010/main" val="379777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Nutraceutical</a:t>
            </a:r>
            <a:r>
              <a:rPr lang="en-US" b="1" dirty="0" smtClean="0"/>
              <a:t> Fish Oils- </a:t>
            </a:r>
            <a:r>
              <a:rPr lang="en-US" dirty="0" smtClean="0"/>
              <a:t>smaller market- 5-10% of total fish oil production</a:t>
            </a:r>
          </a:p>
          <a:p>
            <a:r>
              <a:rPr lang="en-US" dirty="0" smtClean="0"/>
              <a:t>		- precursor to pharmaceutical grade oil</a:t>
            </a:r>
          </a:p>
          <a:p>
            <a:r>
              <a:rPr lang="en-US" dirty="0" smtClean="0"/>
              <a:t>	</a:t>
            </a:r>
            <a:r>
              <a:rPr lang="en-US" b="1" dirty="0" smtClean="0"/>
              <a:t>Cosmetics-</a:t>
            </a:r>
            <a:r>
              <a:rPr lang="en-US" dirty="0" smtClean="0"/>
              <a:t> make ups, lotions</a:t>
            </a:r>
          </a:p>
          <a:p>
            <a:r>
              <a:rPr lang="en-US" dirty="0" smtClean="0"/>
              <a:t>	</a:t>
            </a:r>
            <a:r>
              <a:rPr lang="en-US" b="1" dirty="0" smtClean="0"/>
              <a:t>Collagen-</a:t>
            </a:r>
            <a:r>
              <a:rPr lang="en-US" dirty="0" smtClean="0"/>
              <a:t> Food additive, nutrient supplement, gelatin application</a:t>
            </a:r>
          </a:p>
          <a:p>
            <a:r>
              <a:rPr lang="en-US" dirty="0" smtClean="0"/>
              <a:t>	</a:t>
            </a:r>
            <a:r>
              <a:rPr lang="en-US" b="1" dirty="0" smtClean="0"/>
              <a:t>Marine enzymes- </a:t>
            </a:r>
            <a:r>
              <a:rPr lang="en-US" dirty="0" smtClean="0"/>
              <a:t>selective tissue degradation, fermentation and curing of fish, production of hydrolyzed products, extraction of pigments, coagulation of 	proteins, waste management (source: CODLAND)</a:t>
            </a:r>
          </a:p>
          <a:p>
            <a:r>
              <a:rPr lang="en-US" dirty="0" smtClean="0"/>
              <a:t>	</a:t>
            </a:r>
            <a:r>
              <a:rPr lang="en-US" b="1" dirty="0" smtClean="0"/>
              <a:t>Omega 3 products- </a:t>
            </a:r>
            <a:r>
              <a:rPr lang="en-US" dirty="0" smtClean="0"/>
              <a:t> EPA- </a:t>
            </a:r>
            <a:r>
              <a:rPr lang="en-US" dirty="0" err="1" smtClean="0"/>
              <a:t>Eicosapentaenoic</a:t>
            </a:r>
            <a:r>
              <a:rPr lang="en-US" dirty="0" smtClean="0"/>
              <a:t> acid and DHA- </a:t>
            </a:r>
            <a:r>
              <a:rPr lang="en-US" dirty="0" err="1" smtClean="0"/>
              <a:t>docosahexanoic</a:t>
            </a:r>
            <a:r>
              <a:rPr lang="en-US" dirty="0" smtClean="0"/>
              <a:t> acid</a:t>
            </a:r>
          </a:p>
          <a:p>
            <a:r>
              <a:rPr lang="en-US" dirty="0" smtClean="0"/>
              <a:t>		- sourced from fish oils, cod livers, anchovies, krill, squid</a:t>
            </a:r>
          </a:p>
          <a:p>
            <a:r>
              <a:rPr lang="en-US" dirty="0" smtClean="0"/>
              <a:t>		- Global consumer spending on EPA/DHA fortified products across the six product categories covered by this report reached $25.4 billion in 2011.</a:t>
            </a:r>
            <a:endParaRPr lang="en-US" dirty="0" smtClean="0"/>
          </a:p>
        </p:txBody>
      </p:sp>
      <p:sp>
        <p:nvSpPr>
          <p:cNvPr id="4" name="Slide Number Placeholder 3"/>
          <p:cNvSpPr>
            <a:spLocks noGrp="1"/>
          </p:cNvSpPr>
          <p:nvPr>
            <p:ph type="sldNum" sz="quarter" idx="10"/>
          </p:nvPr>
        </p:nvSpPr>
        <p:spPr/>
        <p:txBody>
          <a:bodyPr/>
          <a:lstStyle/>
          <a:p>
            <a:fld id="{031B091B-8A68-E34F-A9D1-B2BC97F18ACC}" type="slidenum">
              <a:rPr lang="en-US" smtClean="0"/>
              <a:pPr/>
              <a:t>10</a:t>
            </a:fld>
            <a:endParaRPr lang="en-US"/>
          </a:p>
        </p:txBody>
      </p:sp>
    </p:spTree>
    <p:extLst>
      <p:ext uri="{BB962C8B-B14F-4D97-AF65-F5344CB8AC3E}">
        <p14:creationId xmlns:p14="http://schemas.microsoft.com/office/powerpoint/2010/main" val="354760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Herring</a:t>
            </a:r>
            <a:r>
              <a:rPr lang="en-US" baseline="0" dirty="0" smtClean="0"/>
              <a:t> could use a shot in the arm…</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Continued</a:t>
            </a:r>
            <a:r>
              <a:rPr lang="en-US" baseline="0" dirty="0" smtClean="0"/>
              <a:t> investment in industry will lead to continued </a:t>
            </a:r>
            <a:r>
              <a:rPr lang="en-US" baseline="0" smtClean="0"/>
              <a:t>wealth creation…</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1B091B-8A68-E34F-A9D1-B2BC97F18ACC}" type="slidenum">
              <a:rPr lang="en-US" smtClean="0"/>
              <a:pPr/>
              <a:t>13</a:t>
            </a:fld>
            <a:endParaRPr lang="en-US"/>
          </a:p>
        </p:txBody>
      </p:sp>
    </p:spTree>
    <p:extLst>
      <p:ext uri="{BB962C8B-B14F-4D97-AF65-F5344CB8AC3E}">
        <p14:creationId xmlns:p14="http://schemas.microsoft.com/office/powerpoint/2010/main" val="304779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1B091B-8A68-E34F-A9D1-B2BC97F18ACC}" type="slidenum">
              <a:rPr lang="en-US" smtClean="0"/>
              <a:pPr/>
              <a:t>14</a:t>
            </a:fld>
            <a:endParaRPr lang="en-US"/>
          </a:p>
        </p:txBody>
      </p:sp>
    </p:spTree>
    <p:extLst>
      <p:ext uri="{BB962C8B-B14F-4D97-AF65-F5344CB8AC3E}">
        <p14:creationId xmlns:p14="http://schemas.microsoft.com/office/powerpoint/2010/main" val="308404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across all sectors…</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2</a:t>
            </a:fld>
            <a:endParaRPr lang="en-US"/>
          </a:p>
        </p:txBody>
      </p:sp>
    </p:spTree>
    <p:extLst>
      <p:ext uri="{BB962C8B-B14F-4D97-AF65-F5344CB8AC3E}">
        <p14:creationId xmlns:p14="http://schemas.microsoft.com/office/powerpoint/2010/main" val="354760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build value to continue to grow the resource…</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3</a:t>
            </a:fld>
            <a:endParaRPr lang="en-US"/>
          </a:p>
        </p:txBody>
      </p:sp>
    </p:spTree>
    <p:extLst>
      <p:ext uri="{BB962C8B-B14F-4D97-AF65-F5344CB8AC3E}">
        <p14:creationId xmlns:p14="http://schemas.microsoft.com/office/powerpoint/2010/main" val="34863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Credit</a:t>
            </a:r>
            <a:r>
              <a:rPr lang="en-US" sz="1200" kern="1200" baseline="0" dirty="0" smtClean="0">
                <a:solidFill>
                  <a:schemeClr val="tx1"/>
                </a:solidFill>
                <a:effectLst/>
                <a:latin typeface="+mn-lt"/>
                <a:ea typeface="+mn-ea"/>
                <a:cs typeface="+mn-cs"/>
              </a:rPr>
              <a:t> works…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Quality,</a:t>
            </a:r>
            <a:r>
              <a:rPr lang="en-US" sz="1200" kern="1200" baseline="0" dirty="0" smtClean="0">
                <a:solidFill>
                  <a:schemeClr val="tx1"/>
                </a:solidFill>
                <a:effectLst/>
                <a:latin typeface="+mn-lt"/>
                <a:ea typeface="+mn-ea"/>
                <a:cs typeface="+mn-cs"/>
              </a:rPr>
              <a:t> value-added products, expansion into new markets, marketing have led to a healthy increase in salmon values…</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4</a:t>
            </a:fld>
            <a:endParaRPr lang="en-US"/>
          </a:p>
        </p:txBody>
      </p:sp>
    </p:spTree>
    <p:extLst>
      <p:ext uri="{BB962C8B-B14F-4D97-AF65-F5344CB8AC3E}">
        <p14:creationId xmlns:p14="http://schemas.microsoft.com/office/powerpoint/2010/main" val="234823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even better,</a:t>
            </a:r>
            <a:r>
              <a:rPr lang="en-US" baseline="0" dirty="0" smtClean="0"/>
              <a:t> more money goes to Alaska’s fishermen!</a:t>
            </a:r>
          </a:p>
          <a:p>
            <a:endParaRPr lang="en-US" baseline="0" dirty="0" smtClean="0"/>
          </a:p>
          <a:p>
            <a:r>
              <a:rPr lang="en-US" baseline="0" dirty="0" smtClean="0"/>
              <a:t>Of the $574,217 value increase between 2005 and 2011, fishermen received 57% of this.</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5</a:t>
            </a:fld>
            <a:endParaRPr lang="en-US"/>
          </a:p>
        </p:txBody>
      </p:sp>
    </p:spTree>
    <p:extLst>
      <p:ext uri="{BB962C8B-B14F-4D97-AF65-F5344CB8AC3E}">
        <p14:creationId xmlns:p14="http://schemas.microsoft.com/office/powerpoint/2010/main" val="234823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EPA recently determined that seafood processors located in/around Cordova, Juneau, Ketchikan, Petersburg, the Kenai Peninsula, Sitka, and possibly </a:t>
            </a:r>
            <a:r>
              <a:rPr lang="en-US" sz="1200" kern="1200" dirty="0" err="1" smtClean="0">
                <a:solidFill>
                  <a:schemeClr val="tx1"/>
                </a:solidFill>
                <a:effectLst/>
                <a:latin typeface="+mn-lt"/>
                <a:ea typeface="+mn-ea"/>
                <a:cs typeface="+mn-cs"/>
              </a:rPr>
              <a:t>Naknek</a:t>
            </a:r>
            <a:r>
              <a:rPr lang="en-US" sz="1200" kern="1200" dirty="0" smtClean="0">
                <a:solidFill>
                  <a:schemeClr val="tx1"/>
                </a:solidFill>
                <a:effectLst/>
                <a:latin typeface="+mn-lt"/>
                <a:ea typeface="+mn-ea"/>
                <a:cs typeface="+mn-cs"/>
              </a:rPr>
              <a:t>, be reclassified as “non-remote” seafood processing centers. </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6</a:t>
            </a:fld>
            <a:endParaRPr lang="en-US"/>
          </a:p>
        </p:txBody>
      </p:sp>
    </p:spTree>
    <p:extLst>
      <p:ext uri="{BB962C8B-B14F-4D97-AF65-F5344CB8AC3E}">
        <p14:creationId xmlns:p14="http://schemas.microsoft.com/office/powerpoint/2010/main" val="34863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Pink salmon carryover</a:t>
            </a:r>
            <a:r>
              <a:rPr lang="en-US" baseline="0" dirty="0" smtClean="0"/>
              <a:t> inventory on Sep 1=4,923,000</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7</a:t>
            </a:fld>
            <a:endParaRPr lang="en-US"/>
          </a:p>
        </p:txBody>
      </p:sp>
    </p:spTree>
    <p:extLst>
      <p:ext uri="{BB962C8B-B14F-4D97-AF65-F5344CB8AC3E}">
        <p14:creationId xmlns:p14="http://schemas.microsoft.com/office/powerpoint/2010/main" val="354760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Aging</a:t>
            </a:r>
            <a:r>
              <a:rPr lang="en-US" baseline="0" dirty="0" smtClean="0"/>
              <a:t> population, smaller household size, increase in raw material cost have combined to cause canned salmon to exceed acceptable price points at retail. By reducing can size, industry can meet those price points.</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8</a:t>
            </a:fld>
            <a:endParaRPr lang="en-US"/>
          </a:p>
        </p:txBody>
      </p:sp>
    </p:spTree>
    <p:extLst>
      <p:ext uri="{BB962C8B-B14F-4D97-AF65-F5344CB8AC3E}">
        <p14:creationId xmlns:p14="http://schemas.microsoft.com/office/powerpoint/2010/main" val="161284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 formed</a:t>
            </a:r>
            <a:r>
              <a:rPr lang="en-US" baseline="0" dirty="0" smtClean="0"/>
              <a:t> based on Kodiak where year-round processing occurs, making economies of scale much more favorable. N/A with regard to seasonal sites</a:t>
            </a:r>
            <a:endParaRPr lang="en-US" dirty="0"/>
          </a:p>
        </p:txBody>
      </p:sp>
      <p:sp>
        <p:nvSpPr>
          <p:cNvPr id="4" name="Slide Number Placeholder 3"/>
          <p:cNvSpPr>
            <a:spLocks noGrp="1"/>
          </p:cNvSpPr>
          <p:nvPr>
            <p:ph type="sldNum" sz="quarter" idx="10"/>
          </p:nvPr>
        </p:nvSpPr>
        <p:spPr/>
        <p:txBody>
          <a:bodyPr/>
          <a:lstStyle/>
          <a:p>
            <a:fld id="{031B091B-8A68-E34F-A9D1-B2BC97F18ACC}" type="slidenum">
              <a:rPr lang="en-US" smtClean="0"/>
              <a:pPr/>
              <a:t>9</a:t>
            </a:fld>
            <a:endParaRPr lang="en-US"/>
          </a:p>
        </p:txBody>
      </p:sp>
    </p:spTree>
    <p:extLst>
      <p:ext uri="{BB962C8B-B14F-4D97-AF65-F5344CB8AC3E}">
        <p14:creationId xmlns:p14="http://schemas.microsoft.com/office/powerpoint/2010/main" val="354760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DIVISION OF ECONOMIC DEVELOPMENT</a:t>
            </a:r>
            <a:endParaRPr lang="en-US" dirty="0"/>
          </a:p>
        </p:txBody>
      </p:sp>
      <p:sp>
        <p:nvSpPr>
          <p:cNvPr id="5" name="Slide Number Placeholder 4"/>
          <p:cNvSpPr>
            <a:spLocks noGrp="1"/>
          </p:cNvSpPr>
          <p:nvPr>
            <p:ph type="sldNum" sz="quarter" idx="12"/>
          </p:nvPr>
        </p:nvSpPr>
        <p:spPr>
          <a:xfrm>
            <a:off x="8464978" y="6345936"/>
            <a:ext cx="314876" cy="163091"/>
          </a:xfrm>
        </p:spPr>
        <p:txBody>
          <a:bodyPr/>
          <a:lstStyle>
            <a:lvl1pPr algn="ctr">
              <a:defRPr sz="1000" b="1">
                <a:solidFill>
                  <a:schemeClr val="accent1">
                    <a:lumMod val="50000"/>
                  </a:schemeClr>
                </a:solidFill>
              </a:defRPr>
            </a:lvl1pPr>
          </a:lstStyle>
          <a:p>
            <a:fld id="{165F8107-BB60-744E-A717-30D9BD661F53}" type="slidenum">
              <a:rPr lang="en-US" smtClean="0"/>
              <a:pPr/>
              <a:t>‹#›</a:t>
            </a:fld>
            <a:endParaRPr lang="en-US" dirty="0"/>
          </a:p>
        </p:txBody>
      </p:sp>
    </p:spTree>
    <p:extLst>
      <p:ext uri="{BB962C8B-B14F-4D97-AF65-F5344CB8AC3E}">
        <p14:creationId xmlns:p14="http://schemas.microsoft.com/office/powerpoint/2010/main" val="3154558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K-North to Opportunity Logo-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8"/>
            <a:ext cx="9144000" cy="6858000"/>
          </a:xfrm>
          <a:prstGeom prst="rect">
            <a:avLst/>
          </a:prstGeom>
        </p:spPr>
      </p:pic>
      <p:sp>
        <p:nvSpPr>
          <p:cNvPr id="2" name="Title Placeholder 1"/>
          <p:cNvSpPr>
            <a:spLocks noGrp="1"/>
          </p:cNvSpPr>
          <p:nvPr>
            <p:ph type="title"/>
          </p:nvPr>
        </p:nvSpPr>
        <p:spPr>
          <a:xfrm>
            <a:off x="6172200" y="711300"/>
            <a:ext cx="2761666" cy="152400"/>
          </a:xfrm>
          <a:prstGeom prst="rect">
            <a:avLst/>
          </a:prstGeom>
        </p:spPr>
        <p:txBody>
          <a:bodyPr vert="horz" lIns="91440" tIns="45720" rIns="91440" bIns="45720" rtlCol="0" anchor="ctr">
            <a:noAutofit/>
          </a:bodyPr>
          <a:lstStyle/>
          <a:p>
            <a:r>
              <a:rPr lang="en-US" dirty="0" smtClean="0"/>
              <a:t>Presentation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64978" y="6324600"/>
            <a:ext cx="314876" cy="163091"/>
          </a:xfrm>
          <a:prstGeom prst="rect">
            <a:avLst/>
          </a:prstGeom>
        </p:spPr>
        <p:txBody>
          <a:bodyPr vert="horz" lIns="0" tIns="45720" rIns="0" bIns="45720" rtlCol="0" anchor="ctr"/>
          <a:lstStyle>
            <a:lvl1pPr algn="r">
              <a:defRPr sz="1200" b="0" i="0">
                <a:solidFill>
                  <a:schemeClr val="tx2">
                    <a:lumMod val="50000"/>
                  </a:schemeClr>
                </a:solidFill>
                <a:latin typeface="Myriad Pro"/>
                <a:cs typeface="Myriad Pro"/>
              </a:defRPr>
            </a:lvl1pPr>
          </a:lstStyle>
          <a:p>
            <a:pPr algn="ctr"/>
            <a:fld id="{DE2D82C6-481E-5347-9BD9-ABBCE815E8F6}" type="slidenum">
              <a:rPr lang="en-US" smtClean="0">
                <a:solidFill>
                  <a:schemeClr val="accent1">
                    <a:lumMod val="50000"/>
                  </a:schemeClr>
                </a:solidFill>
              </a:rPr>
              <a:pPr algn="ctr"/>
              <a:t>‹#›</a:t>
            </a:fld>
            <a:r>
              <a:rPr lang="en-US" dirty="0" smtClean="0"/>
              <a:t> </a:t>
            </a:r>
            <a:endParaRPr lang="en-US" dirty="0"/>
          </a:p>
        </p:txBody>
      </p:sp>
      <p:sp>
        <p:nvSpPr>
          <p:cNvPr id="14" name="TextBox 13"/>
          <p:cNvSpPr txBox="1"/>
          <p:nvPr/>
        </p:nvSpPr>
        <p:spPr>
          <a:xfrm>
            <a:off x="4876800" y="448028"/>
            <a:ext cx="4057066" cy="307777"/>
          </a:xfrm>
          <a:prstGeom prst="rect">
            <a:avLst/>
          </a:prstGeom>
          <a:noFill/>
        </p:spPr>
        <p:txBody>
          <a:bodyPr wrap="square" rtlCol="0">
            <a:spAutoFit/>
          </a:bodyPr>
          <a:lstStyle/>
          <a:p>
            <a:pPr algn="r"/>
            <a:r>
              <a:rPr lang="en-US" sz="1400" cap="none" dirty="0" smtClean="0">
                <a:solidFill>
                  <a:schemeClr val="bg1"/>
                </a:solidFill>
                <a:latin typeface="Myriad Pro"/>
              </a:rPr>
              <a:t>Economic Development Initiative Activity Overview</a:t>
            </a:r>
            <a:endParaRPr lang="en-US" sz="1400" cap="none" dirty="0">
              <a:solidFill>
                <a:schemeClr val="bg1"/>
              </a:solidFill>
              <a:latin typeface="Myriad Pro"/>
            </a:endParaRPr>
          </a:p>
        </p:txBody>
      </p:sp>
    </p:spTree>
    <p:extLst>
      <p:ext uri="{BB962C8B-B14F-4D97-AF65-F5344CB8AC3E}">
        <p14:creationId xmlns:p14="http://schemas.microsoft.com/office/powerpoint/2010/main" val="802646536"/>
      </p:ext>
    </p:extLst>
  </p:cSld>
  <p:clrMap bg1="lt1" tx1="dk1" bg2="lt2" tx2="dk2" accent1="accent1" accent2="accent2" accent3="accent3" accent4="accent4" accent5="accent5" accent6="accent6" hlink="hlink" folHlink="folHlink"/>
  <p:sldLayoutIdLst>
    <p:sldLayoutId id="2147483679" r:id="rId1"/>
  </p:sldLayoutIdLst>
  <p:hf hdr="0" ftr="0"/>
  <p:txStyles>
    <p:titleStyle>
      <a:lvl1pPr algn="r" defTabSz="457200" rtl="0" eaLnBrk="1" latinLnBrk="0" hangingPunct="1">
        <a:spcBef>
          <a:spcPct val="0"/>
        </a:spcBef>
        <a:buNone/>
        <a:defRPr sz="1000" b="0" i="0" kern="1200" cap="all" spc="0">
          <a:solidFill>
            <a:schemeClr val="bg1">
              <a:lumMod val="75000"/>
            </a:schemeClr>
          </a:solidFill>
          <a:latin typeface="Avenir Book"/>
          <a:ea typeface="+mj-ea"/>
          <a:cs typeface="Myriad Pro"/>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Univers 45 Light"/>
          <a:ea typeface="+mn-ea"/>
          <a:cs typeface="Univers 45 Light"/>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43" y="4572000"/>
            <a:ext cx="9189686" cy="2335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266" name="Picture 2" descr="I:\DED\Photography - (c) OK\Kevin G Smith\1024jpegs\20080917-as-rim-lmn-712f.jpg"/>
          <p:cNvPicPr>
            <a:picLocks noChangeAspect="1" noChangeArrowheads="1"/>
          </p:cNvPicPr>
          <p:nvPr/>
        </p:nvPicPr>
        <p:blipFill rotWithShape="1">
          <a:blip r:embed="rId3">
            <a:extLst>
              <a:ext uri="{28A0092B-C50C-407E-A947-70E740481C1C}">
                <a14:useLocalDpi xmlns:a14="http://schemas.microsoft.com/office/drawing/2010/main" val="0"/>
              </a:ext>
            </a:extLst>
          </a:blip>
          <a:srcRect b="19654"/>
          <a:stretch/>
        </p:blipFill>
        <p:spPr bwMode="auto">
          <a:xfrm>
            <a:off x="-22843" y="-76200"/>
            <a:ext cx="9189685" cy="49236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20130709_asmi_015.jpeg"/>
          <p:cNvPicPr>
            <a:picLocks noChangeAspect="1"/>
          </p:cNvPicPr>
          <p:nvPr/>
        </p:nvPicPr>
        <p:blipFill rotWithShape="1">
          <a:blip r:embed="rId4" cstate="email">
            <a:extLst>
              <a:ext uri="{28A0092B-C50C-407E-A947-70E740481C1C}">
                <a14:useLocalDpi xmlns:a14="http://schemas.microsoft.com/office/drawing/2010/main"/>
              </a:ext>
            </a:extLst>
          </a:blip>
          <a:srcRect l="-1439" t="1" r="-1" b="3488"/>
          <a:stretch/>
        </p:blipFill>
        <p:spPr>
          <a:xfrm>
            <a:off x="3044952" y="4928616"/>
            <a:ext cx="2901696" cy="1979380"/>
          </a:xfrm>
          <a:prstGeom prst="rect">
            <a:avLst/>
          </a:prstGeom>
        </p:spPr>
      </p:pic>
      <p:pic>
        <p:nvPicPr>
          <p:cNvPr id="16" name="Picture 15" descr="Blue-Fade.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7900" y="-76200"/>
            <a:ext cx="4648200" cy="3683077"/>
          </a:xfrm>
          <a:prstGeom prst="rect">
            <a:avLst/>
          </a:prstGeom>
        </p:spPr>
      </p:pic>
      <p:pic>
        <p:nvPicPr>
          <p:cNvPr id="14" name="Picture 13" descr="title-bar.png"/>
          <p:cNvPicPr>
            <a:picLocks noChangeAspect="1"/>
          </p:cNvPicPr>
          <p:nvPr/>
        </p:nvPicPr>
        <p:blipFill rotWithShape="1">
          <a:blip r:embed="rId6">
            <a:extLst>
              <a:ext uri="{28A0092B-C50C-407E-A947-70E740481C1C}">
                <a14:useLocalDpi xmlns:a14="http://schemas.microsoft.com/office/drawing/2010/main"/>
              </a:ext>
            </a:extLst>
          </a:blip>
          <a:srcRect t="24504" b="-24504"/>
          <a:stretch/>
        </p:blipFill>
        <p:spPr>
          <a:xfrm>
            <a:off x="228703" y="1790776"/>
            <a:ext cx="8991600" cy="1333424"/>
          </a:xfrm>
          <a:prstGeom prst="rect">
            <a:avLst/>
          </a:prstGeom>
        </p:spPr>
      </p:pic>
      <p:pic>
        <p:nvPicPr>
          <p:cNvPr id="17" name="Picture 16"/>
          <p:cNvPicPr>
            <a:picLocks noChangeAspect="1"/>
          </p:cNvPicPr>
          <p:nvPr/>
        </p:nvPicPr>
        <p:blipFill>
          <a:blip r:embed="rId7"/>
          <a:stretch>
            <a:fillRect/>
          </a:stretch>
        </p:blipFill>
        <p:spPr>
          <a:xfrm>
            <a:off x="2806699" y="436645"/>
            <a:ext cx="3530600" cy="1193800"/>
          </a:xfrm>
          <a:prstGeom prst="rect">
            <a:avLst/>
          </a:prstGeom>
        </p:spPr>
      </p:pic>
      <p:sp>
        <p:nvSpPr>
          <p:cNvPr id="13" name="TextBox 12"/>
          <p:cNvSpPr txBox="1"/>
          <p:nvPr/>
        </p:nvSpPr>
        <p:spPr>
          <a:xfrm>
            <a:off x="1080078" y="1790776"/>
            <a:ext cx="6983845" cy="1107996"/>
          </a:xfrm>
          <a:prstGeom prst="rect">
            <a:avLst/>
          </a:prstGeom>
          <a:noFill/>
        </p:spPr>
        <p:txBody>
          <a:bodyPr wrap="square" rtlCol="0">
            <a:spAutoFit/>
          </a:bodyPr>
          <a:lstStyle/>
          <a:p>
            <a:pPr algn="ctr"/>
            <a:r>
              <a:rPr lang="en-US" dirty="0" smtClean="0">
                <a:solidFill>
                  <a:schemeClr val="bg1"/>
                </a:solidFill>
                <a:latin typeface="+mj-lt"/>
              </a:rPr>
              <a:t>HB 204 </a:t>
            </a:r>
            <a:endParaRPr lang="en-US" dirty="0" smtClean="0">
              <a:solidFill>
                <a:schemeClr val="bg1"/>
              </a:solidFill>
              <a:latin typeface="+mj-lt"/>
            </a:endParaRPr>
          </a:p>
          <a:p>
            <a:pPr algn="ctr"/>
            <a:r>
              <a:rPr lang="en-US" sz="1200" dirty="0" smtClean="0">
                <a:solidFill>
                  <a:schemeClr val="bg1">
                    <a:lumMod val="75000"/>
                  </a:schemeClr>
                </a:solidFill>
                <a:latin typeface="Avenir Book"/>
                <a:cs typeface="Avenir Book"/>
              </a:rPr>
              <a:t>DEPARTMENT OF COMMERCE, COMMUNITY, AND ECONOMIC DEVELOPMENT</a:t>
            </a:r>
          </a:p>
          <a:p>
            <a:pPr algn="ctr"/>
            <a:r>
              <a:rPr lang="en-US" sz="1200" dirty="0" smtClean="0">
                <a:solidFill>
                  <a:schemeClr val="bg1">
                    <a:lumMod val="75000"/>
                  </a:schemeClr>
                </a:solidFill>
                <a:latin typeface="Avenir Book"/>
                <a:cs typeface="Avenir Book"/>
              </a:rPr>
              <a:t>DIVISION OF ECONOMIC DEVELOPMENT</a:t>
            </a:r>
          </a:p>
          <a:p>
            <a:pPr algn="ctr"/>
            <a:r>
              <a:rPr lang="en-US" sz="1200" dirty="0" smtClean="0">
                <a:solidFill>
                  <a:schemeClr val="bg1">
                    <a:lumMod val="75000"/>
                  </a:schemeClr>
                </a:solidFill>
                <a:latin typeface="Avenir Book"/>
                <a:cs typeface="Avenir Book"/>
              </a:rPr>
              <a:t>02/06/2014</a:t>
            </a:r>
            <a:endParaRPr lang="en-US" sz="1200" dirty="0">
              <a:solidFill>
                <a:schemeClr val="bg1">
                  <a:lumMod val="75000"/>
                </a:schemeClr>
              </a:solidFill>
              <a:latin typeface="Avenir Book"/>
              <a:cs typeface="Avenir Book"/>
            </a:endParaRPr>
          </a:p>
          <a:p>
            <a:pPr algn="ctr"/>
            <a:endParaRPr lang="en-US" sz="1200" dirty="0">
              <a:solidFill>
                <a:schemeClr val="bg1">
                  <a:lumMod val="75000"/>
                </a:schemeClr>
              </a:solidFill>
              <a:latin typeface="Avenir Book"/>
              <a:cs typeface="Avenir Book"/>
            </a:endParaRPr>
          </a:p>
        </p:txBody>
      </p:sp>
      <p:sp>
        <p:nvSpPr>
          <p:cNvPr id="3" name="Slide Number Placeholder 2"/>
          <p:cNvSpPr>
            <a:spLocks noGrp="1"/>
          </p:cNvSpPr>
          <p:nvPr>
            <p:ph type="sldNum" sz="quarter" idx="12"/>
          </p:nvPr>
        </p:nvSpPr>
        <p:spPr/>
        <p:txBody>
          <a:bodyPr/>
          <a:lstStyle/>
          <a:p>
            <a:fld id="{165F8107-BB60-744E-A717-30D9BD661F53}" type="slidenum">
              <a:rPr lang="en-US" smtClean="0"/>
              <a:pPr/>
              <a:t>1</a:t>
            </a:fld>
            <a:endParaRPr lang="en-US"/>
          </a:p>
        </p:txBody>
      </p:sp>
      <p:pic>
        <p:nvPicPr>
          <p:cNvPr id="11267" name="Picture 3" descr="I:\DED\Photography - (c) OK\Kevin G Smith\1024jpegs\20130118-as-bnorth-tcc-49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58" y="4928834"/>
            <a:ext cx="2985558" cy="1979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DED\Photography - (c) OK\Seafood\ASMI\Credit Steve Lee\0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912269"/>
            <a:ext cx="3166920" cy="202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54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5F8107-BB60-744E-A717-30D9BD661F53}" type="slidenum">
              <a:rPr lang="en-US" smtClean="0"/>
              <a:pPr/>
              <a:t>10</a:t>
            </a:fld>
            <a:endParaRPr lang="en-US" dirty="0"/>
          </a:p>
        </p:txBody>
      </p:sp>
      <p:sp>
        <p:nvSpPr>
          <p:cNvPr id="5" name="TextBox 4"/>
          <p:cNvSpPr txBox="1"/>
          <p:nvPr/>
        </p:nvSpPr>
        <p:spPr>
          <a:xfrm>
            <a:off x="659296" y="1798983"/>
            <a:ext cx="3985591" cy="2292935"/>
          </a:xfrm>
          <a:prstGeom prst="rect">
            <a:avLst/>
          </a:prstGeom>
          <a:noFill/>
        </p:spPr>
        <p:txBody>
          <a:bodyPr wrap="square" rtlCol="0">
            <a:spAutoFit/>
          </a:bodyPr>
          <a:lstStyle/>
          <a:p>
            <a:r>
              <a:rPr lang="en-US" sz="2000" b="1" dirty="0"/>
              <a:t>Primary Products</a:t>
            </a:r>
          </a:p>
          <a:p>
            <a:r>
              <a:rPr lang="en-US" dirty="0"/>
              <a:t>  - Fish Meal </a:t>
            </a:r>
          </a:p>
          <a:p>
            <a:r>
              <a:rPr lang="en-US" dirty="0"/>
              <a:t>  - Fish Oil</a:t>
            </a:r>
          </a:p>
          <a:p>
            <a:pPr marL="171450" indent="-171450">
              <a:spcAft>
                <a:spcPts val="600"/>
              </a:spcAft>
              <a:buFont typeface="Arial" panose="020B0604020202020204" pitchFamily="34" charset="0"/>
              <a:buChar char="•"/>
            </a:pPr>
            <a:endParaRPr lang="en-US" sz="2800" dirty="0" smtClean="0">
              <a:solidFill>
                <a:schemeClr val="tx2">
                  <a:lumMod val="75000"/>
                </a:schemeClr>
              </a:solidFill>
            </a:endParaRPr>
          </a:p>
          <a:p>
            <a:pPr lvl="1"/>
            <a:endParaRPr lang="en-US" sz="3600" dirty="0" smtClean="0">
              <a:solidFill>
                <a:schemeClr val="tx2">
                  <a:lumMod val="75000"/>
                </a:schemeClr>
              </a:solidFill>
            </a:endParaRPr>
          </a:p>
          <a:p>
            <a:endParaRPr lang="en-US" dirty="0"/>
          </a:p>
        </p:txBody>
      </p:sp>
      <p:sp>
        <p:nvSpPr>
          <p:cNvPr id="7" name="Title 6"/>
          <p:cNvSpPr>
            <a:spLocks noGrp="1"/>
          </p:cNvSpPr>
          <p:nvPr>
            <p:ph type="title"/>
          </p:nvPr>
        </p:nvSpPr>
        <p:spPr/>
        <p:txBody>
          <a:bodyPr/>
          <a:lstStyle/>
          <a:p>
            <a:endParaRPr lang="en-US"/>
          </a:p>
        </p:txBody>
      </p:sp>
      <p:sp>
        <p:nvSpPr>
          <p:cNvPr id="2" name="TextBox 1"/>
          <p:cNvSpPr txBox="1"/>
          <p:nvPr/>
        </p:nvSpPr>
        <p:spPr>
          <a:xfrm>
            <a:off x="3508868" y="1441174"/>
            <a:ext cx="5635132" cy="4832092"/>
          </a:xfrm>
          <a:prstGeom prst="rect">
            <a:avLst/>
          </a:prstGeom>
          <a:noFill/>
        </p:spPr>
        <p:txBody>
          <a:bodyPr wrap="none" rtlCol="0">
            <a:spAutoFit/>
          </a:bodyPr>
          <a:lstStyle/>
          <a:p>
            <a:r>
              <a:rPr lang="en-US" dirty="0"/>
              <a:t>	</a:t>
            </a:r>
          </a:p>
          <a:p>
            <a:r>
              <a:rPr lang="en-US" sz="2000" b="1" dirty="0"/>
              <a:t>Value- Added Products</a:t>
            </a:r>
          </a:p>
          <a:p>
            <a:r>
              <a:rPr lang="en-US" dirty="0"/>
              <a:t>  - Nutritional Supplements- fish oil pills, Omega-3 acids</a:t>
            </a:r>
          </a:p>
          <a:p>
            <a:r>
              <a:rPr lang="en-US" dirty="0"/>
              <a:t>  - Collagen- medicinal, nutrient, gelatin</a:t>
            </a:r>
          </a:p>
          <a:p>
            <a:r>
              <a:rPr lang="en-US" dirty="0"/>
              <a:t>  - Enzymes- food additive, chemical applications</a:t>
            </a:r>
          </a:p>
          <a:p>
            <a:r>
              <a:rPr lang="en-US" dirty="0"/>
              <a:t>  - Cosmetics- lotions</a:t>
            </a:r>
          </a:p>
          <a:p>
            <a:r>
              <a:rPr lang="en-US" dirty="0"/>
              <a:t>  - Medical products- bandages</a:t>
            </a:r>
          </a:p>
          <a:p>
            <a:r>
              <a:rPr lang="en-US" dirty="0"/>
              <a:t>  - Human foods- dried products</a:t>
            </a:r>
          </a:p>
          <a:p>
            <a:r>
              <a:rPr lang="en-US" dirty="0"/>
              <a:t>  - Leather</a:t>
            </a:r>
          </a:p>
          <a:p>
            <a:r>
              <a:rPr lang="en-US" dirty="0"/>
              <a:t>  - Pet food ingredients</a:t>
            </a:r>
          </a:p>
          <a:p>
            <a:r>
              <a:rPr lang="en-US" dirty="0"/>
              <a:t>  - Livestock Feed</a:t>
            </a:r>
          </a:p>
          <a:p>
            <a:r>
              <a:rPr lang="en-US" dirty="0"/>
              <a:t>  - Aquaculture Feed</a:t>
            </a:r>
          </a:p>
          <a:p>
            <a:r>
              <a:rPr lang="en-US" dirty="0"/>
              <a:t>  - Fertilizers/Compost</a:t>
            </a:r>
          </a:p>
          <a:p>
            <a:r>
              <a:rPr lang="en-US" dirty="0"/>
              <a:t>  - Biofuel</a:t>
            </a:r>
          </a:p>
          <a:p>
            <a:r>
              <a:rPr lang="en-US" dirty="0"/>
              <a:t>  - Industrial Products- lubricants, chemicals, </a:t>
            </a:r>
            <a:r>
              <a:rPr lang="en-US" dirty="0" err="1"/>
              <a:t>etc</a:t>
            </a:r>
            <a:endParaRPr lang="en-US" dirty="0"/>
          </a:p>
          <a:p>
            <a:r>
              <a:rPr lang="en-US" dirty="0"/>
              <a:t>  - Bait</a:t>
            </a:r>
          </a:p>
          <a:p>
            <a:endParaRPr lang="en-US" dirty="0"/>
          </a:p>
        </p:txBody>
      </p:sp>
      <p:sp>
        <p:nvSpPr>
          <p:cNvPr id="4" name="TextBox 3"/>
          <p:cNvSpPr txBox="1"/>
          <p:nvPr/>
        </p:nvSpPr>
        <p:spPr>
          <a:xfrm>
            <a:off x="1447800" y="1143000"/>
            <a:ext cx="6096000" cy="523220"/>
          </a:xfrm>
          <a:prstGeom prst="rect">
            <a:avLst/>
          </a:prstGeom>
          <a:noFill/>
        </p:spPr>
        <p:txBody>
          <a:bodyPr wrap="square" rtlCol="0">
            <a:spAutoFit/>
          </a:bodyPr>
          <a:lstStyle/>
          <a:p>
            <a:pPr algn="ctr">
              <a:spcAft>
                <a:spcPts val="600"/>
              </a:spcAft>
            </a:pPr>
            <a:r>
              <a:rPr lang="en-US" sz="2800" dirty="0">
                <a:solidFill>
                  <a:schemeClr val="tx2">
                    <a:lumMod val="75000"/>
                  </a:schemeClr>
                </a:solidFill>
              </a:rPr>
              <a:t>Waste-Byproduct </a:t>
            </a:r>
            <a:r>
              <a:rPr lang="en-US" sz="2800" dirty="0" smtClean="0">
                <a:solidFill>
                  <a:schemeClr val="tx2">
                    <a:lumMod val="75000"/>
                  </a:schemeClr>
                </a:solidFill>
              </a:rPr>
              <a:t>Opportunities</a:t>
            </a:r>
            <a:endParaRPr lang="en-US" sz="2800" dirty="0">
              <a:solidFill>
                <a:schemeClr val="tx2">
                  <a:lumMod val="75000"/>
                </a:schemeClr>
              </a:solidFill>
            </a:endParaRPr>
          </a:p>
        </p:txBody>
      </p:sp>
    </p:spTree>
    <p:extLst>
      <p:ext uri="{BB962C8B-B14F-4D97-AF65-F5344CB8AC3E}">
        <p14:creationId xmlns:p14="http://schemas.microsoft.com/office/powerpoint/2010/main" val="363747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46151291"/>
              </p:ext>
            </p:extLst>
          </p:nvPr>
        </p:nvGraphicFramePr>
        <p:xfrm>
          <a:off x="1295400" y="1600200"/>
          <a:ext cx="6705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0" y="1143000"/>
            <a:ext cx="5943600" cy="369332"/>
          </a:xfrm>
          <a:prstGeom prst="rect">
            <a:avLst/>
          </a:prstGeom>
          <a:noFill/>
        </p:spPr>
        <p:txBody>
          <a:bodyPr wrap="square" rtlCol="0">
            <a:spAutoFit/>
          </a:bodyPr>
          <a:lstStyle/>
          <a:p>
            <a:r>
              <a:rPr lang="en-US" dirty="0" smtClean="0"/>
              <a:t>Active Herring Permit Holders</a:t>
            </a:r>
            <a:endParaRPr lang="en-US" dirty="0"/>
          </a:p>
        </p:txBody>
      </p:sp>
    </p:spTree>
    <p:extLst>
      <p:ext uri="{BB962C8B-B14F-4D97-AF65-F5344CB8AC3E}">
        <p14:creationId xmlns:p14="http://schemas.microsoft.com/office/powerpoint/2010/main" val="303929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12</a:t>
            </a:fld>
            <a:endParaRPr lang="en-US" dirty="0"/>
          </a:p>
        </p:txBody>
      </p:sp>
      <p:pic>
        <p:nvPicPr>
          <p:cNvPr id="2050" name="Chart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500730" cy="44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4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13</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70153180"/>
              </p:ext>
            </p:extLst>
          </p:nvPr>
        </p:nvGraphicFramePr>
        <p:xfrm>
          <a:off x="1295400" y="1295400"/>
          <a:ext cx="6629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88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14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56310230"/>
              </p:ext>
            </p:extLst>
          </p:nvPr>
        </p:nvGraphicFramePr>
        <p:xfrm>
          <a:off x="930965" y="2063449"/>
          <a:ext cx="70866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19200" y="1219200"/>
            <a:ext cx="6477000" cy="830997"/>
          </a:xfrm>
          <a:prstGeom prst="rect">
            <a:avLst/>
          </a:prstGeom>
          <a:noFill/>
        </p:spPr>
        <p:txBody>
          <a:bodyPr wrap="square" rtlCol="0">
            <a:spAutoFit/>
          </a:bodyPr>
          <a:lstStyle/>
          <a:p>
            <a:pPr algn="ctr"/>
            <a:r>
              <a:rPr lang="en-US" sz="2400" dirty="0" smtClean="0"/>
              <a:t>Gross Revenue from Fisheries Business Tax and Utilization Credits Claimed</a:t>
            </a:r>
            <a:endParaRPr lang="en-US" sz="2400" dirty="0"/>
          </a:p>
        </p:txBody>
      </p:sp>
    </p:spTree>
    <p:extLst>
      <p:ext uri="{BB962C8B-B14F-4D97-AF65-F5344CB8AC3E}">
        <p14:creationId xmlns:p14="http://schemas.microsoft.com/office/powerpoint/2010/main" val="136235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5F8107-BB60-744E-A717-30D9BD661F53}" type="slidenum">
              <a:rPr lang="en-US" smtClean="0"/>
              <a:pPr/>
              <a:t>2</a:t>
            </a:fld>
            <a:endParaRPr lang="en-US" dirty="0"/>
          </a:p>
        </p:txBody>
      </p:sp>
      <p:sp>
        <p:nvSpPr>
          <p:cNvPr id="5" name="TextBox 4"/>
          <p:cNvSpPr txBox="1"/>
          <p:nvPr/>
        </p:nvSpPr>
        <p:spPr>
          <a:xfrm>
            <a:off x="815009" y="1371600"/>
            <a:ext cx="7772400" cy="5647700"/>
          </a:xfrm>
          <a:prstGeom prst="rect">
            <a:avLst/>
          </a:prstGeom>
          <a:noFill/>
        </p:spPr>
        <p:txBody>
          <a:bodyPr wrap="square" rtlCol="0">
            <a:spAutoFit/>
          </a:bodyPr>
          <a:lstStyle/>
          <a:p>
            <a:pPr>
              <a:spcAft>
                <a:spcPts val="600"/>
              </a:spcAft>
            </a:pPr>
            <a:r>
              <a:rPr lang="en-US" sz="3200" dirty="0" smtClean="0">
                <a:solidFill>
                  <a:schemeClr val="tx2">
                    <a:lumMod val="75000"/>
                  </a:schemeClr>
                </a:solidFill>
              </a:rPr>
              <a:t>Key Benefits of Product Development Tax Credit</a:t>
            </a:r>
            <a:endParaRPr lang="en-US" sz="3200" dirty="0" smtClean="0">
              <a:solidFill>
                <a:schemeClr val="tx2">
                  <a:lumMod val="75000"/>
                </a:schemeClr>
              </a:solidFill>
            </a:endParaRPr>
          </a:p>
          <a:p>
            <a:pPr marL="171450" indent="-171450">
              <a:spcAft>
                <a:spcPts val="600"/>
              </a:spcAft>
              <a:buFont typeface="Arial" panose="020B0604020202020204" pitchFamily="34" charset="0"/>
              <a:buChar char="•"/>
            </a:pPr>
            <a:r>
              <a:rPr lang="en-US" sz="2000" dirty="0" smtClean="0">
                <a:solidFill>
                  <a:schemeClr val="tx2">
                    <a:lumMod val="75000"/>
                  </a:schemeClr>
                </a:solidFill>
              </a:rPr>
              <a:t>Promotes development of value-added salmon and herring products, leading to greater</a:t>
            </a:r>
            <a:r>
              <a:rPr lang="en-US" sz="2000" dirty="0" smtClean="0">
                <a:solidFill>
                  <a:schemeClr val="tx2">
                    <a:lumMod val="75000"/>
                  </a:schemeClr>
                </a:solidFill>
              </a:rPr>
              <a:t> product diversity</a:t>
            </a:r>
            <a:endParaRPr lang="en-US" sz="2000" dirty="0" smtClean="0">
              <a:solidFill>
                <a:schemeClr val="tx2">
                  <a:lumMod val="75000"/>
                </a:schemeClr>
              </a:solidFill>
            </a:endParaRPr>
          </a:p>
          <a:p>
            <a:pPr marL="171450" indent="-171450">
              <a:spcAft>
                <a:spcPts val="600"/>
              </a:spcAft>
              <a:buFont typeface="Arial" panose="020B0604020202020204" pitchFamily="34" charset="0"/>
              <a:buChar char="•"/>
            </a:pPr>
            <a:r>
              <a:rPr lang="en-US" sz="2000" dirty="0" smtClean="0">
                <a:solidFill>
                  <a:schemeClr val="tx2">
                    <a:lumMod val="75000"/>
                  </a:schemeClr>
                </a:solidFill>
              </a:rPr>
              <a:t>Stimulates product development of underutilized specie (herring) and waste byproduct</a:t>
            </a:r>
          </a:p>
          <a:p>
            <a:pPr marL="171450" indent="-171450">
              <a:spcAft>
                <a:spcPts val="600"/>
              </a:spcAft>
              <a:buFont typeface="Arial" panose="020B0604020202020204" pitchFamily="34" charset="0"/>
              <a:buChar char="•"/>
            </a:pPr>
            <a:r>
              <a:rPr lang="en-US" sz="2000" dirty="0" smtClean="0">
                <a:solidFill>
                  <a:schemeClr val="tx2">
                    <a:lumMod val="75000"/>
                  </a:schemeClr>
                </a:solidFill>
              </a:rPr>
              <a:t>Softens financial impact of potential changes to EPA effluent guidelines in non-remote locations</a:t>
            </a:r>
          </a:p>
          <a:p>
            <a:pPr marL="171450" indent="-171450">
              <a:spcAft>
                <a:spcPts val="600"/>
              </a:spcAft>
              <a:buFont typeface="Arial" panose="020B0604020202020204" pitchFamily="34" charset="0"/>
              <a:buChar char="•"/>
            </a:pPr>
            <a:r>
              <a:rPr lang="en-US" sz="2000" dirty="0" smtClean="0">
                <a:solidFill>
                  <a:schemeClr val="tx2">
                    <a:lumMod val="75000"/>
                  </a:schemeClr>
                </a:solidFill>
              </a:rPr>
              <a:t>Incentivizes investment to produce canned salmon in sizes appropriate for today’s market conditions</a:t>
            </a:r>
          </a:p>
          <a:p>
            <a:pPr marL="171450" indent="-171450">
              <a:spcAft>
                <a:spcPts val="600"/>
              </a:spcAft>
              <a:buFont typeface="Arial" panose="020B0604020202020204" pitchFamily="34" charset="0"/>
              <a:buChar char="•"/>
            </a:pPr>
            <a:r>
              <a:rPr lang="en-US" sz="2000" dirty="0" smtClean="0">
                <a:solidFill>
                  <a:schemeClr val="tx2">
                    <a:lumMod val="75000"/>
                  </a:schemeClr>
                </a:solidFill>
              </a:rPr>
              <a:t>Supports Alaska’s fishing communities</a:t>
            </a:r>
            <a:endParaRPr lang="en-US" sz="2000" dirty="0" smtClean="0">
              <a:solidFill>
                <a:schemeClr val="tx2">
                  <a:lumMod val="75000"/>
                </a:schemeClr>
              </a:solidFill>
            </a:endParaRPr>
          </a:p>
          <a:p>
            <a:pPr marL="171450" indent="-171450">
              <a:spcAft>
                <a:spcPts val="600"/>
              </a:spcAft>
              <a:buFont typeface="Arial" panose="020B0604020202020204" pitchFamily="34" charset="0"/>
              <a:buChar char="•"/>
            </a:pPr>
            <a:endParaRPr lang="en-US" sz="2800" dirty="0" smtClean="0">
              <a:solidFill>
                <a:schemeClr val="tx2">
                  <a:lumMod val="75000"/>
                </a:schemeClr>
              </a:solidFill>
            </a:endParaRPr>
          </a:p>
          <a:p>
            <a:pPr lvl="1"/>
            <a:endParaRPr lang="en-US" sz="3600" dirty="0" smtClean="0">
              <a:solidFill>
                <a:schemeClr val="tx2">
                  <a:lumMod val="75000"/>
                </a:schemeClr>
              </a:solidFill>
            </a:endParaRPr>
          </a:p>
          <a:p>
            <a:endParaRPr lang="en-US" dirty="0"/>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78368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3</a:t>
            </a:fld>
            <a:endParaRPr lang="en-US" dirty="0"/>
          </a:p>
        </p:txBody>
      </p:sp>
      <p:sp>
        <p:nvSpPr>
          <p:cNvPr id="6" name="TextBox 5"/>
          <p:cNvSpPr txBox="1"/>
          <p:nvPr/>
        </p:nvSpPr>
        <p:spPr>
          <a:xfrm>
            <a:off x="4442684" y="1295400"/>
            <a:ext cx="4360254" cy="3570208"/>
          </a:xfrm>
          <a:prstGeom prst="rect">
            <a:avLst/>
          </a:prstGeom>
          <a:noFill/>
        </p:spPr>
        <p:txBody>
          <a:bodyPr wrap="square" rtlCol="0">
            <a:spAutoFit/>
          </a:bodyPr>
          <a:lstStyle/>
          <a:p>
            <a:pPr>
              <a:spcAft>
                <a:spcPts val="600"/>
              </a:spcAft>
            </a:pPr>
            <a:r>
              <a:rPr lang="en-US" sz="3200" dirty="0" smtClean="0">
                <a:solidFill>
                  <a:schemeClr val="tx2">
                    <a:lumMod val="75000"/>
                  </a:schemeClr>
                </a:solidFill>
              </a:rPr>
              <a:t>Alaska p</a:t>
            </a:r>
            <a:r>
              <a:rPr lang="en-US" sz="3200" dirty="0" smtClean="0">
                <a:solidFill>
                  <a:schemeClr val="tx2">
                    <a:lumMod val="75000"/>
                  </a:schemeClr>
                </a:solidFill>
              </a:rPr>
              <a:t>roduces over 95% of all salmon in U.S. yet represents under 1/3</a:t>
            </a:r>
            <a:r>
              <a:rPr lang="en-US" sz="3200" baseline="30000" dirty="0" smtClean="0">
                <a:solidFill>
                  <a:schemeClr val="tx2">
                    <a:lumMod val="75000"/>
                  </a:schemeClr>
                </a:solidFill>
              </a:rPr>
              <a:t>rd</a:t>
            </a:r>
            <a:r>
              <a:rPr lang="en-US" sz="3200" dirty="0" smtClean="0">
                <a:solidFill>
                  <a:schemeClr val="tx2">
                    <a:lumMod val="75000"/>
                  </a:schemeClr>
                </a:solidFill>
              </a:rPr>
              <a:t> of global </a:t>
            </a:r>
            <a:r>
              <a:rPr lang="en-US" sz="3200" u="sng" dirty="0" smtClean="0">
                <a:solidFill>
                  <a:schemeClr val="tx2">
                    <a:lumMod val="75000"/>
                  </a:schemeClr>
                </a:solidFill>
              </a:rPr>
              <a:t>wild</a:t>
            </a:r>
            <a:r>
              <a:rPr lang="en-US" sz="3200" dirty="0" smtClean="0">
                <a:solidFill>
                  <a:schemeClr val="tx2">
                    <a:lumMod val="75000"/>
                  </a:schemeClr>
                </a:solidFill>
              </a:rPr>
              <a:t> salmon supply</a:t>
            </a:r>
          </a:p>
          <a:p>
            <a:pPr>
              <a:spcAft>
                <a:spcPts val="600"/>
              </a:spcAft>
            </a:pPr>
            <a:endParaRPr lang="en-US" sz="3200" dirty="0" smtClean="0">
              <a:solidFill>
                <a:schemeClr val="tx2">
                  <a:lumMod val="75000"/>
                </a:schemeClr>
              </a:solidFill>
            </a:endParaRPr>
          </a:p>
          <a:p>
            <a:pPr>
              <a:spcAft>
                <a:spcPts val="600"/>
              </a:spcAft>
            </a:pPr>
            <a:endParaRPr lang="en-US" sz="2400" dirty="0"/>
          </a:p>
        </p:txBody>
      </p:sp>
      <p:pic>
        <p:nvPicPr>
          <p:cNvPr id="1026" name="Picture 2" descr="O:\DED\Photography - (c) OK\Seafood\ASMI\Emmonak Salmon Corey Arnold\Web_Emmonak_1000pxtall_jpeg\130815_emmonak_2480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3006831" cy="450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4</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599168251"/>
              </p:ext>
            </p:extLst>
          </p:nvPr>
        </p:nvGraphicFramePr>
        <p:xfrm>
          <a:off x="1752600" y="2362200"/>
          <a:ext cx="5943600" cy="34702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57400" y="1720334"/>
            <a:ext cx="5257800" cy="461665"/>
          </a:xfrm>
          <a:prstGeom prst="rect">
            <a:avLst/>
          </a:prstGeom>
          <a:noFill/>
        </p:spPr>
        <p:txBody>
          <a:bodyPr wrap="square" rtlCol="0">
            <a:spAutoFit/>
          </a:bodyPr>
          <a:lstStyle/>
          <a:p>
            <a:pPr algn="ctr"/>
            <a:r>
              <a:rPr lang="en-US" sz="2400" dirty="0" smtClean="0"/>
              <a:t>Alaska Salmon Value, 2008-2012</a:t>
            </a:r>
            <a:endParaRPr lang="en-US" sz="2400" dirty="0"/>
          </a:p>
        </p:txBody>
      </p:sp>
    </p:spTree>
    <p:extLst>
      <p:ext uri="{BB962C8B-B14F-4D97-AF65-F5344CB8AC3E}">
        <p14:creationId xmlns:p14="http://schemas.microsoft.com/office/powerpoint/2010/main" val="61978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5</a:t>
            </a:fld>
            <a:endParaRPr lang="en-US" dirty="0"/>
          </a:p>
        </p:txBody>
      </p:sp>
      <p:sp>
        <p:nvSpPr>
          <p:cNvPr id="4" name="TextBox 3"/>
          <p:cNvSpPr txBox="1"/>
          <p:nvPr/>
        </p:nvSpPr>
        <p:spPr>
          <a:xfrm>
            <a:off x="762000" y="1295400"/>
            <a:ext cx="6934200" cy="1077218"/>
          </a:xfrm>
          <a:prstGeom prst="rect">
            <a:avLst/>
          </a:prstGeom>
          <a:noFill/>
        </p:spPr>
        <p:txBody>
          <a:bodyPr wrap="square" rtlCol="0">
            <a:spAutoFit/>
          </a:bodyPr>
          <a:lstStyle/>
          <a:p>
            <a:pPr>
              <a:spcAft>
                <a:spcPts val="600"/>
              </a:spcAft>
            </a:pPr>
            <a:r>
              <a:rPr lang="en-US" sz="3200" dirty="0" smtClean="0">
                <a:solidFill>
                  <a:schemeClr val="tx2">
                    <a:lumMod val="75000"/>
                  </a:schemeClr>
                </a:solidFill>
              </a:rPr>
              <a:t>Ex-Vessel price has grown faster than 1</a:t>
            </a:r>
            <a:r>
              <a:rPr lang="en-US" sz="3200" baseline="30000" dirty="0" smtClean="0">
                <a:solidFill>
                  <a:schemeClr val="tx2">
                    <a:lumMod val="75000"/>
                  </a:schemeClr>
                </a:solidFill>
              </a:rPr>
              <a:t>st</a:t>
            </a:r>
            <a:r>
              <a:rPr lang="en-US" sz="3200" dirty="0" smtClean="0">
                <a:solidFill>
                  <a:schemeClr val="tx2">
                    <a:lumMod val="75000"/>
                  </a:schemeClr>
                </a:solidFill>
              </a:rPr>
              <a:t>-wholesale</a:t>
            </a:r>
            <a:endParaRPr lang="en-US" sz="2000" dirty="0">
              <a:solidFill>
                <a:schemeClr val="tx2">
                  <a:lumMod val="75000"/>
                </a:schemeClr>
              </a:solidFill>
            </a:endParaRPr>
          </a:p>
        </p:txBody>
      </p:sp>
      <p:pic>
        <p:nvPicPr>
          <p:cNvPr id="7" name="Picture 2" descr="http://www.alaskaseafood.org/industry/market/seafoodweb_apr13/april13/salmonvaluecha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14138"/>
            <a:ext cx="6781800" cy="164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6</a:t>
            </a:fld>
            <a:endParaRPr lang="en-US" dirty="0"/>
          </a:p>
        </p:txBody>
      </p:sp>
      <p:sp>
        <p:nvSpPr>
          <p:cNvPr id="6" name="TextBox 5"/>
          <p:cNvSpPr txBox="1"/>
          <p:nvPr/>
        </p:nvSpPr>
        <p:spPr>
          <a:xfrm>
            <a:off x="533400" y="1908118"/>
            <a:ext cx="4360254" cy="4539704"/>
          </a:xfrm>
          <a:prstGeom prst="rect">
            <a:avLst/>
          </a:prstGeom>
          <a:noFill/>
        </p:spPr>
        <p:txBody>
          <a:bodyPr wrap="square" rtlCol="0">
            <a:spAutoFit/>
          </a:bodyPr>
          <a:lstStyle/>
          <a:p>
            <a:pPr>
              <a:spcAft>
                <a:spcPts val="600"/>
              </a:spcAft>
            </a:pPr>
            <a:r>
              <a:rPr lang="en-US" sz="2400" dirty="0" smtClean="0"/>
              <a:t>Canned salmon:</a:t>
            </a:r>
          </a:p>
          <a:p>
            <a:pPr marL="342900" indent="-342900">
              <a:spcAft>
                <a:spcPts val="600"/>
              </a:spcAft>
              <a:buFont typeface="Arial" panose="020B0604020202020204" pitchFamily="34" charset="0"/>
              <a:buChar char="•"/>
            </a:pPr>
            <a:r>
              <a:rPr lang="en-US" sz="2400" dirty="0" smtClean="0"/>
              <a:t>Current can sizes out of touch with market</a:t>
            </a:r>
          </a:p>
          <a:p>
            <a:pPr marL="342900" indent="-342900">
              <a:spcAft>
                <a:spcPts val="600"/>
              </a:spcAft>
              <a:buFont typeface="Arial" panose="020B0604020202020204" pitchFamily="34" charset="0"/>
              <a:buChar char="•"/>
            </a:pPr>
            <a:r>
              <a:rPr lang="en-US" sz="2400" dirty="0" smtClean="0"/>
              <a:t>Massive 2013 pink harvest</a:t>
            </a:r>
          </a:p>
          <a:p>
            <a:pPr>
              <a:spcAft>
                <a:spcPts val="600"/>
              </a:spcAft>
            </a:pPr>
            <a:r>
              <a:rPr lang="en-US" sz="2400" dirty="0" smtClean="0"/>
              <a:t>EPA:</a:t>
            </a:r>
          </a:p>
          <a:p>
            <a:pPr marL="342900" indent="-342900">
              <a:spcAft>
                <a:spcPts val="600"/>
              </a:spcAft>
              <a:buFont typeface="Arial" panose="020B0604020202020204" pitchFamily="34" charset="0"/>
              <a:buChar char="•"/>
            </a:pPr>
            <a:r>
              <a:rPr lang="en-US" sz="2400" dirty="0" smtClean="0"/>
              <a:t>“Non-remote” seafood processing centers will be required to fine screen and collect waste, then barge or process</a:t>
            </a:r>
            <a:endParaRPr lang="en-US" sz="2400" dirty="0" smtClean="0"/>
          </a:p>
          <a:p>
            <a:pPr>
              <a:spcAft>
                <a:spcPts val="600"/>
              </a:spcAft>
            </a:pPr>
            <a:endParaRPr lang="en-US" sz="2400" dirty="0"/>
          </a:p>
        </p:txBody>
      </p:sp>
      <p:pic>
        <p:nvPicPr>
          <p:cNvPr id="6146" name="Picture 2" descr="O:\DED\Photography - (c) OK\Seafood\ASMI\Chris Miller - Salmon Trolling\jpeg\_DSC7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460" y="1392936"/>
            <a:ext cx="3481026" cy="46268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1978" y="1069986"/>
            <a:ext cx="4401676" cy="830997"/>
          </a:xfrm>
          <a:prstGeom prst="rect">
            <a:avLst/>
          </a:prstGeom>
          <a:noFill/>
        </p:spPr>
        <p:txBody>
          <a:bodyPr wrap="square" rtlCol="0">
            <a:spAutoFit/>
          </a:bodyPr>
          <a:lstStyle/>
          <a:p>
            <a:r>
              <a:rPr lang="en-US" sz="2400" b="1" dirty="0" smtClean="0"/>
              <a:t>Yet there are some clouds on the horizon…</a:t>
            </a:r>
            <a:endParaRPr lang="en-US" sz="2400" b="1" dirty="0"/>
          </a:p>
        </p:txBody>
      </p:sp>
    </p:spTree>
    <p:extLst>
      <p:ext uri="{BB962C8B-B14F-4D97-AF65-F5344CB8AC3E}">
        <p14:creationId xmlns:p14="http://schemas.microsoft.com/office/powerpoint/2010/main" val="191523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5F8107-BB60-744E-A717-30D9BD661F53}" type="slidenum">
              <a:rPr lang="en-US" smtClean="0"/>
              <a:pPr/>
              <a:t>7</a:t>
            </a:fld>
            <a:endParaRPr lang="en-US" dirty="0"/>
          </a:p>
        </p:txBody>
      </p:sp>
      <p:sp>
        <p:nvSpPr>
          <p:cNvPr id="7" name="Title 6"/>
          <p:cNvSpPr>
            <a:spLocks noGrp="1"/>
          </p:cNvSpPr>
          <p:nvPr>
            <p:ph type="title"/>
          </p:nvPr>
        </p:nvSpPr>
        <p:spPr/>
        <p:txBody>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2277822943"/>
              </p:ext>
            </p:extLst>
          </p:nvPr>
        </p:nvGraphicFramePr>
        <p:xfrm>
          <a:off x="1600200" y="2209800"/>
          <a:ext cx="60198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0" y="1825631"/>
            <a:ext cx="5486400" cy="369332"/>
          </a:xfrm>
          <a:prstGeom prst="rect">
            <a:avLst/>
          </a:prstGeom>
          <a:noFill/>
        </p:spPr>
        <p:txBody>
          <a:bodyPr wrap="square" rtlCol="0">
            <a:spAutoFit/>
          </a:bodyPr>
          <a:lstStyle/>
          <a:p>
            <a:r>
              <a:rPr lang="en-US" dirty="0" smtClean="0"/>
              <a:t>Too much supply… </a:t>
            </a:r>
            <a:r>
              <a:rPr lang="en-US" i="1" dirty="0" smtClean="0"/>
              <a:t>(cases of canned salmon</a:t>
            </a:r>
            <a:r>
              <a:rPr lang="en-US" dirty="0" smtClean="0"/>
              <a:t>)</a:t>
            </a:r>
            <a:endParaRPr lang="en-US" dirty="0"/>
          </a:p>
        </p:txBody>
      </p:sp>
    </p:spTree>
    <p:extLst>
      <p:ext uri="{BB962C8B-B14F-4D97-AF65-F5344CB8AC3E}">
        <p14:creationId xmlns:p14="http://schemas.microsoft.com/office/powerpoint/2010/main" val="602506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165F8107-BB60-744E-A717-30D9BD661F53}" type="slidenum">
              <a:rPr lang="en-US" smtClean="0"/>
              <a:pPr/>
              <a:t>8</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2416257"/>
              </p:ext>
            </p:extLst>
          </p:nvPr>
        </p:nvGraphicFramePr>
        <p:xfrm>
          <a:off x="1600200" y="2133600"/>
          <a:ext cx="5867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808922" y="1524000"/>
            <a:ext cx="5486400" cy="369332"/>
          </a:xfrm>
          <a:prstGeom prst="rect">
            <a:avLst/>
          </a:prstGeom>
          <a:noFill/>
        </p:spPr>
        <p:txBody>
          <a:bodyPr wrap="square" rtlCol="0">
            <a:spAutoFit/>
          </a:bodyPr>
          <a:lstStyle/>
          <a:p>
            <a:r>
              <a:rPr lang="en-US" dirty="0" smtClean="0"/>
              <a:t>Too Many Ounces, Too </a:t>
            </a:r>
            <a:r>
              <a:rPr lang="en-US" dirty="0"/>
              <a:t>M</a:t>
            </a:r>
            <a:r>
              <a:rPr lang="en-US" dirty="0" smtClean="0"/>
              <a:t>uch $$$ </a:t>
            </a:r>
            <a:r>
              <a:rPr lang="en-US" i="1" dirty="0" smtClean="0"/>
              <a:t>(price per case)</a:t>
            </a:r>
            <a:endParaRPr lang="en-US" i="1" dirty="0"/>
          </a:p>
        </p:txBody>
      </p:sp>
    </p:spTree>
    <p:extLst>
      <p:ext uri="{BB962C8B-B14F-4D97-AF65-F5344CB8AC3E}">
        <p14:creationId xmlns:p14="http://schemas.microsoft.com/office/powerpoint/2010/main" val="260815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65F8107-BB60-744E-A717-30D9BD661F53}" type="slidenum">
              <a:rPr lang="en-US" smtClean="0"/>
              <a:pPr/>
              <a:t>9</a:t>
            </a:fld>
            <a:endParaRPr lang="en-US" dirty="0"/>
          </a:p>
        </p:txBody>
      </p:sp>
      <p:sp>
        <p:nvSpPr>
          <p:cNvPr id="5" name="TextBox 4"/>
          <p:cNvSpPr txBox="1"/>
          <p:nvPr/>
        </p:nvSpPr>
        <p:spPr>
          <a:xfrm>
            <a:off x="815009" y="1371600"/>
            <a:ext cx="7772400" cy="4154984"/>
          </a:xfrm>
          <a:prstGeom prst="rect">
            <a:avLst/>
          </a:prstGeom>
          <a:noFill/>
        </p:spPr>
        <p:txBody>
          <a:bodyPr wrap="square" rtlCol="0">
            <a:spAutoFit/>
          </a:bodyPr>
          <a:lstStyle/>
          <a:p>
            <a:pPr>
              <a:spcAft>
                <a:spcPts val="600"/>
              </a:spcAft>
            </a:pPr>
            <a:r>
              <a:rPr lang="en-US" sz="3200" dirty="0" smtClean="0">
                <a:solidFill>
                  <a:schemeClr val="tx2">
                    <a:lumMod val="75000"/>
                  </a:schemeClr>
                </a:solidFill>
              </a:rPr>
              <a:t>Potential EPA Guidelines (and cost)</a:t>
            </a:r>
            <a:endParaRPr lang="en-US" sz="3200" dirty="0" smtClean="0">
              <a:solidFill>
                <a:schemeClr val="tx2">
                  <a:lumMod val="75000"/>
                </a:schemeClr>
              </a:solidFill>
            </a:endParaRPr>
          </a:p>
          <a:p>
            <a:pPr marL="171450" indent="-171450">
              <a:spcAft>
                <a:spcPts val="600"/>
              </a:spcAft>
              <a:buFont typeface="Arial" panose="020B0604020202020204" pitchFamily="34" charset="0"/>
              <a:buChar char="•"/>
            </a:pPr>
            <a:r>
              <a:rPr lang="en-US" sz="2000" dirty="0" smtClean="0">
                <a:solidFill>
                  <a:schemeClr val="tx2">
                    <a:lumMod val="75000"/>
                  </a:schemeClr>
                </a:solidFill>
              </a:rPr>
              <a:t>Rule will apply regardless of year-round or seasonal basis</a:t>
            </a:r>
            <a:endParaRPr lang="en-US" sz="2000" dirty="0" smtClean="0">
              <a:solidFill>
                <a:schemeClr val="tx2">
                  <a:lumMod val="75000"/>
                </a:schemeClr>
              </a:solidFill>
            </a:endParaRPr>
          </a:p>
          <a:p>
            <a:pPr marL="171450" indent="-171450">
              <a:spcAft>
                <a:spcPts val="600"/>
              </a:spcAft>
              <a:buFont typeface="Arial" panose="020B0604020202020204" pitchFamily="34" charset="0"/>
              <a:buChar char="•"/>
            </a:pPr>
            <a:r>
              <a:rPr lang="en-US" sz="2000" dirty="0" smtClean="0">
                <a:solidFill>
                  <a:schemeClr val="tx2">
                    <a:lumMod val="75000"/>
                  </a:schemeClr>
                </a:solidFill>
              </a:rPr>
              <a:t>In absence of full utilization, would require vessels haul waste to deep ocean discharge sites</a:t>
            </a:r>
          </a:p>
          <a:p>
            <a:pPr marL="171450" indent="-171450">
              <a:spcAft>
                <a:spcPts val="600"/>
              </a:spcAft>
              <a:buFont typeface="Arial" panose="020B0604020202020204" pitchFamily="34" charset="0"/>
              <a:buChar char="•"/>
            </a:pPr>
            <a:r>
              <a:rPr lang="en-US" sz="2000" dirty="0" smtClean="0">
                <a:solidFill>
                  <a:schemeClr val="tx2">
                    <a:lumMod val="75000"/>
                  </a:schemeClr>
                </a:solidFill>
              </a:rPr>
              <a:t>Does not take into consideration weather, mooring needs</a:t>
            </a:r>
          </a:p>
          <a:p>
            <a:pPr marL="171450" indent="-171450">
              <a:spcAft>
                <a:spcPts val="600"/>
              </a:spcAft>
              <a:buFont typeface="Arial" panose="020B0604020202020204" pitchFamily="34" charset="0"/>
              <a:buChar char="•"/>
            </a:pPr>
            <a:r>
              <a:rPr lang="en-US" sz="2000" dirty="0" smtClean="0">
                <a:solidFill>
                  <a:schemeClr val="tx2">
                    <a:lumMod val="75000"/>
                  </a:schemeClr>
                </a:solidFill>
              </a:rPr>
              <a:t>Preliminary c</a:t>
            </a:r>
            <a:r>
              <a:rPr lang="en-US" sz="2000" dirty="0" smtClean="0">
                <a:solidFill>
                  <a:schemeClr val="tx2">
                    <a:lumMod val="75000"/>
                  </a:schemeClr>
                </a:solidFill>
              </a:rPr>
              <a:t>ost per pound estimates at select sites range from $.21--$.56/pound. </a:t>
            </a:r>
            <a:endParaRPr lang="en-US" sz="2000" dirty="0" smtClean="0">
              <a:solidFill>
                <a:schemeClr val="tx2">
                  <a:lumMod val="75000"/>
                </a:schemeClr>
              </a:solidFill>
            </a:endParaRPr>
          </a:p>
          <a:p>
            <a:pPr>
              <a:spcAft>
                <a:spcPts val="600"/>
              </a:spcAft>
            </a:pPr>
            <a:endParaRPr lang="en-US" sz="2800" dirty="0" smtClean="0">
              <a:solidFill>
                <a:schemeClr val="tx2">
                  <a:lumMod val="75000"/>
                </a:schemeClr>
              </a:solidFill>
            </a:endParaRPr>
          </a:p>
          <a:p>
            <a:pPr lvl="1"/>
            <a:endParaRPr lang="en-US" sz="3600" dirty="0" smtClean="0">
              <a:solidFill>
                <a:schemeClr val="tx2">
                  <a:lumMod val="75000"/>
                </a:schemeClr>
              </a:solidFill>
            </a:endParaRPr>
          </a:p>
          <a:p>
            <a:endParaRPr lang="en-US" dirty="0"/>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576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1144</TotalTime>
  <Words>496</Words>
  <Application>Microsoft Office PowerPoint</Application>
  <PresentationFormat>On-screen Show (4:3)</PresentationFormat>
  <Paragraphs>102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MSI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Hannaman</dc:creator>
  <cp:lastModifiedBy>DCCED User</cp:lastModifiedBy>
  <cp:revision>153</cp:revision>
  <cp:lastPrinted>2014-02-05T00:15:17Z</cp:lastPrinted>
  <dcterms:created xsi:type="dcterms:W3CDTF">2014-02-05T06:10:26Z</dcterms:created>
  <dcterms:modified xsi:type="dcterms:W3CDTF">2014-02-06T12:07:04Z</dcterms:modified>
</cp:coreProperties>
</file>