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8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1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7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8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4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A44C-CEEE-5C41-BEBD-5F2AE845E60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0056-F687-B84F-9482-8AFBDC13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34861"/>
          </a:xfrm>
        </p:spPr>
        <p:txBody>
          <a:bodyPr>
            <a:noAutofit/>
          </a:bodyPr>
          <a:lstStyle/>
          <a:p>
            <a:r>
              <a:rPr lang="en-US" sz="4800" b="1" dirty="0"/>
              <a:t>From Menace to Meals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11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2" y="429989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Summary of conversion of logs to </a:t>
            </a:r>
            <a:r>
              <a:rPr lang="en-US" b="1" dirty="0" smtClean="0"/>
              <a:t>biofuel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562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Decks transported to fuel yard.</a:t>
            </a:r>
          </a:p>
          <a:p>
            <a:pPr lvl="0"/>
            <a:r>
              <a:rPr lang="en-US" dirty="0"/>
              <a:t>Bunches of trees into grinder / 35 tons per hour.</a:t>
            </a:r>
          </a:p>
          <a:p>
            <a:pPr lvl="0"/>
            <a:r>
              <a:rPr lang="en-US" dirty="0"/>
              <a:t>Chips to storage and into heated floor bin.</a:t>
            </a:r>
          </a:p>
          <a:p>
            <a:pPr lvl="0"/>
            <a:r>
              <a:rPr lang="en-US" dirty="0"/>
              <a:t>Cork screw feeders/ on to conveyer / metered pre-fire bin/ into fire pit.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3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Biomass boiler at work</a:t>
            </a:r>
            <a:r>
              <a:rPr lang="en-US" dirty="0"/>
              <a:t>. </a:t>
            </a:r>
          </a:p>
        </p:txBody>
      </p:sp>
      <p:pic>
        <p:nvPicPr>
          <p:cNvPr id="4" name="Content Placeholder 3" descr="slide 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0" b="31740"/>
          <a:stretch>
            <a:fillRect/>
          </a:stretch>
        </p:blipFill>
        <p:spPr>
          <a:xfrm>
            <a:off x="707571" y="1417638"/>
            <a:ext cx="7979229" cy="4388268"/>
          </a:xfrm>
        </p:spPr>
      </p:pic>
    </p:spTree>
    <p:extLst>
      <p:ext uri="{BB962C8B-B14F-4D97-AF65-F5344CB8AC3E}">
        <p14:creationId xmlns:p14="http://schemas.microsoft.com/office/powerpoint/2010/main" val="344242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Biomass boiler at work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6943" cy="4525963"/>
          </a:xfrm>
        </p:spPr>
        <p:txBody>
          <a:bodyPr/>
          <a:lstStyle/>
          <a:p>
            <a:pPr lvl="0"/>
            <a:r>
              <a:rPr lang="en-US" dirty="0"/>
              <a:t>Chips incinerated at 1600 degrees.</a:t>
            </a:r>
          </a:p>
          <a:p>
            <a:pPr lvl="0"/>
            <a:r>
              <a:rPr lang="en-US" dirty="0"/>
              <a:t>Water heated and sent to buildings.</a:t>
            </a:r>
          </a:p>
          <a:p>
            <a:r>
              <a:rPr lang="en-US" dirty="0"/>
              <a:t>Steam to low speed turbine / to generator (75 KW capacity)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lide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03" y="1255486"/>
            <a:ext cx="349150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2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98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Benefits and savings to </a:t>
            </a:r>
            <a:r>
              <a:rPr lang="en-US" b="1" dirty="0" err="1"/>
              <a:t>Tok</a:t>
            </a:r>
            <a:r>
              <a:rPr lang="en-US" b="1" dirty="0"/>
              <a:t> School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48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Fossil fuel off / bio fuel on / savings in excess of $200,000.00 per yr.</a:t>
            </a:r>
          </a:p>
          <a:p>
            <a:pPr lvl="0"/>
            <a:r>
              <a:rPr lang="en-US" dirty="0"/>
              <a:t>Electricity balanced load with AP&amp;T / sent to school / in excess of 40 kw.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5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469" y="995036"/>
            <a:ext cx="3171798" cy="957622"/>
          </a:xfrm>
        </p:spPr>
        <p:txBody>
          <a:bodyPr>
            <a:normAutofit/>
          </a:bodyPr>
          <a:lstStyle/>
          <a:p>
            <a:r>
              <a:rPr lang="en-US" b="1" dirty="0"/>
              <a:t>Greenhouse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slide 1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2" b="29312"/>
          <a:stretch>
            <a:fillRect/>
          </a:stretch>
        </p:blipFill>
        <p:spPr>
          <a:xfrm>
            <a:off x="281561" y="274639"/>
            <a:ext cx="5575908" cy="3066534"/>
          </a:xfrm>
        </p:spPr>
      </p:pic>
      <p:sp>
        <p:nvSpPr>
          <p:cNvPr id="6" name="TextBox 5"/>
          <p:cNvSpPr txBox="1"/>
          <p:nvPr/>
        </p:nvSpPr>
        <p:spPr>
          <a:xfrm>
            <a:off x="272143" y="4531806"/>
            <a:ext cx="365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/>
              <a:t>100 </a:t>
            </a:r>
            <a:r>
              <a:rPr lang="en-US" sz="3600" dirty="0" err="1" smtClean="0"/>
              <a:t>ft</a:t>
            </a:r>
            <a:r>
              <a:rPr lang="en-US" sz="3600" dirty="0" smtClean="0"/>
              <a:t> </a:t>
            </a:r>
            <a:r>
              <a:rPr lang="en-US" sz="3600" dirty="0"/>
              <a:t>by 40 </a:t>
            </a:r>
            <a:r>
              <a:rPr lang="en-US" sz="3600" dirty="0" err="1" smtClean="0"/>
              <a:t>ft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365" y="3341172"/>
            <a:ext cx="7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slide9</a:t>
            </a:r>
            <a:endParaRPr lang="en-US" dirty="0"/>
          </a:p>
        </p:txBody>
      </p:sp>
      <p:pic>
        <p:nvPicPr>
          <p:cNvPr id="8" name="Picture 7" descr="slide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62" y="2991882"/>
            <a:ext cx="4917805" cy="36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 1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257629" y="274638"/>
            <a:ext cx="5537669" cy="3045505"/>
          </a:xfrm>
        </p:spPr>
      </p:pic>
      <p:pic>
        <p:nvPicPr>
          <p:cNvPr id="7" name="Content Placeholder 3" descr="slide 1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0" b="13450"/>
          <a:stretch>
            <a:fillRect/>
          </a:stretch>
        </p:blipFill>
        <p:spPr>
          <a:xfrm>
            <a:off x="3421276" y="3555999"/>
            <a:ext cx="5465095" cy="3005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629" y="4027713"/>
            <a:ext cx="28992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600" dirty="0"/>
          </a:p>
          <a:p>
            <a:pPr lvl="0"/>
            <a:r>
              <a:rPr lang="en-US" sz="3600" dirty="0" smtClean="0"/>
              <a:t>Processing - </a:t>
            </a:r>
            <a:r>
              <a:rPr lang="en-US" sz="3600" dirty="0"/>
              <a:t>to other schools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3428" y="412743"/>
            <a:ext cx="29956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/>
              <a:buChar char="•"/>
            </a:pPr>
            <a:r>
              <a:rPr lang="en-US" sz="3600" dirty="0" smtClean="0"/>
              <a:t>Warmed beds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dirty="0" smtClean="0"/>
              <a:t>Early Planting</a:t>
            </a:r>
          </a:p>
          <a:p>
            <a:pPr marL="571500" lvl="0" indent="-571500">
              <a:buFont typeface="Arial"/>
              <a:buChar char="•"/>
            </a:pPr>
            <a:r>
              <a:rPr lang="en-US" sz="3600" dirty="0" smtClean="0"/>
              <a:t>Harvest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1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1" y="150133"/>
            <a:ext cx="8487229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Forest Energy for heat, electricity, and </a:t>
            </a:r>
            <a:r>
              <a:rPr lang="en-US" sz="3600" b="1" dirty="0" smtClean="0"/>
              <a:t>food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11203" y="5865646"/>
            <a:ext cx="8142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Kids follow every part of the process in their learning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" name="Picture 7" descr="slide 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85" y="1211036"/>
            <a:ext cx="5914571" cy="44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3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Forest Energy for heat, electricity, and food</a:t>
            </a:r>
            <a:endParaRPr lang="en-US" sz="3200" dirty="0"/>
          </a:p>
        </p:txBody>
      </p:sp>
      <p:pic>
        <p:nvPicPr>
          <p:cNvPr id="4" name="Content Placeholder 3" descr="slide 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6" b="13276"/>
          <a:stretch>
            <a:fillRect/>
          </a:stretch>
        </p:blipFill>
        <p:spPr>
          <a:xfrm>
            <a:off x="1239773" y="1293133"/>
            <a:ext cx="6786726" cy="3732438"/>
          </a:xfrm>
        </p:spPr>
      </p:pic>
      <p:sp>
        <p:nvSpPr>
          <p:cNvPr id="6" name="TextBox 5"/>
          <p:cNvSpPr txBox="1"/>
          <p:nvPr/>
        </p:nvSpPr>
        <p:spPr>
          <a:xfrm>
            <a:off x="1001488" y="5614719"/>
            <a:ext cx="814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School campus is striving to be net zero.</a:t>
            </a:r>
          </a:p>
        </p:txBody>
      </p:sp>
    </p:spTree>
    <p:extLst>
      <p:ext uri="{BB962C8B-B14F-4D97-AF65-F5344CB8AC3E}">
        <p14:creationId xmlns:p14="http://schemas.microsoft.com/office/powerpoint/2010/main" val="257888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3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Forest Energy for heat, electricity, and food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4288" y="5614719"/>
            <a:ext cx="814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hazardous spruce fuel helps grow fresh food. </a:t>
            </a:r>
          </a:p>
        </p:txBody>
      </p:sp>
      <p:pic>
        <p:nvPicPr>
          <p:cNvPr id="7" name="Content Placeholder 6" descr="slide 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088756"/>
            <a:ext cx="7870371" cy="4328401"/>
          </a:xfrm>
        </p:spPr>
      </p:pic>
    </p:spTree>
    <p:extLst>
      <p:ext uri="{BB962C8B-B14F-4D97-AF65-F5344CB8AC3E}">
        <p14:creationId xmlns:p14="http://schemas.microsoft.com/office/powerpoint/2010/main" val="50051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3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Forest Energy for heat, electricity, and food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0114" y="5860940"/>
            <a:ext cx="8563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/>
              <a:t>When heavy carbon fuel is replaced by carbon neutral fuel</a:t>
            </a:r>
            <a:r>
              <a:rPr lang="en-US" sz="2600" dirty="0" smtClean="0"/>
              <a:t>. </a:t>
            </a:r>
            <a:endParaRPr lang="en-US" sz="2600" dirty="0"/>
          </a:p>
        </p:txBody>
      </p:sp>
      <p:pic>
        <p:nvPicPr>
          <p:cNvPr id="4" name="Content Placeholder 3" descr="slide 1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19761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1187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3" y="254003"/>
            <a:ext cx="9212943" cy="105228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How </a:t>
            </a:r>
            <a:r>
              <a:rPr lang="en-US" sz="3600" b="1" dirty="0"/>
              <a:t>Legislative support has </a:t>
            </a:r>
            <a:r>
              <a:rPr lang="en-US" sz="3600" b="1" dirty="0" smtClean="0"/>
              <a:t>turned Fire </a:t>
            </a:r>
            <a:endParaRPr lang="en-US" sz="3600" dirty="0"/>
          </a:p>
        </p:txBody>
      </p:sp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1161142"/>
            <a:ext cx="4146021" cy="3120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3856" y="2499195"/>
            <a:ext cx="2685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sz="3600" b="1" dirty="0"/>
              <a:t>into Food </a:t>
            </a:r>
            <a:endParaRPr lang="en-US" sz="3600" dirty="0"/>
          </a:p>
        </p:txBody>
      </p:sp>
      <p:pic>
        <p:nvPicPr>
          <p:cNvPr id="6" name="Picture 5" descr="slide 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41" y="3451685"/>
            <a:ext cx="4057944" cy="3043458"/>
          </a:xfrm>
          <a:prstGeom prst="rect">
            <a:avLst/>
          </a:prstGeom>
        </p:spPr>
      </p:pic>
      <p:sp>
        <p:nvSpPr>
          <p:cNvPr id="10" name="Bent-Up Arrow 9"/>
          <p:cNvSpPr/>
          <p:nvPr/>
        </p:nvSpPr>
        <p:spPr>
          <a:xfrm rot="5400000">
            <a:off x="3275527" y="3570877"/>
            <a:ext cx="1391194" cy="2280194"/>
          </a:xfrm>
          <a:prstGeom prst="bent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7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3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Forest Energy for heat, electricity, and food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10550" y="2851605"/>
            <a:ext cx="4668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air quality is significantly improved</a:t>
            </a:r>
            <a:r>
              <a:rPr lang="en-US" sz="2800" dirty="0" smtClean="0"/>
              <a:t>.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pic>
        <p:nvPicPr>
          <p:cNvPr id="12" name="Content Placeholder 3" descr="slide 1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101884" y="1334977"/>
            <a:ext cx="8775746" cy="4826322"/>
          </a:xfrm>
        </p:spPr>
      </p:pic>
    </p:spTree>
    <p:extLst>
      <p:ext uri="{BB962C8B-B14F-4D97-AF65-F5344CB8AC3E}">
        <p14:creationId xmlns:p14="http://schemas.microsoft.com/office/powerpoint/2010/main" val="97012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4800" b="1" dirty="0"/>
              <a:t>The people of </a:t>
            </a:r>
            <a:r>
              <a:rPr lang="en-US" sz="4800" b="1" dirty="0" err="1"/>
              <a:t>Tok</a:t>
            </a:r>
            <a:r>
              <a:rPr lang="en-US" sz="4800" b="1" dirty="0"/>
              <a:t> and our School District thank the Legislature for their support of our </a:t>
            </a:r>
            <a:r>
              <a:rPr lang="en-US" sz="4800" b="1" dirty="0" smtClean="0"/>
              <a:t>vision</a:t>
            </a:r>
            <a:endParaRPr lang="en-US" sz="4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94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3795"/>
            <a:ext cx="8229600" cy="2682786"/>
          </a:xfrm>
        </p:spPr>
        <p:txBody>
          <a:bodyPr>
            <a:noAutofit/>
          </a:bodyPr>
          <a:lstStyle/>
          <a:p>
            <a:r>
              <a:rPr lang="en-US" b="1" i="1" dirty="0"/>
              <a:t>Where adults and their children understand how to use our natural forest energy to convert a menace into a </a:t>
            </a:r>
            <a:r>
              <a:rPr lang="en-US" b="1" i="1" dirty="0" smtClean="0"/>
              <a:t>meal</a:t>
            </a:r>
            <a:endParaRPr lang="en-US" dirty="0"/>
          </a:p>
        </p:txBody>
      </p:sp>
      <p:pic>
        <p:nvPicPr>
          <p:cNvPr id="5" name="Picture 4" descr="slide 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46" y="4549883"/>
            <a:ext cx="3475753" cy="2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Natural density of old growth forest surrounding </a:t>
            </a:r>
            <a:r>
              <a:rPr lang="en-US" b="1" dirty="0" err="1" smtClean="0"/>
              <a:t>Tok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lide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153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Brief History / including series of fire threats and community </a:t>
            </a:r>
            <a:r>
              <a:rPr lang="en-US" b="1" dirty="0" smtClean="0"/>
              <a:t>evacuations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95714"/>
            <a:ext cx="8450943" cy="4130449"/>
          </a:xfrm>
        </p:spPr>
        <p:txBody>
          <a:bodyPr/>
          <a:lstStyle/>
          <a:p>
            <a:pPr lvl="0"/>
            <a:r>
              <a:rPr lang="en-US" sz="3600" dirty="0"/>
              <a:t>100 year old climactic forest.</a:t>
            </a:r>
          </a:p>
          <a:p>
            <a:pPr lvl="0"/>
            <a:r>
              <a:rPr lang="en-US" sz="3600" dirty="0"/>
              <a:t>1000 strikes per day.</a:t>
            </a:r>
          </a:p>
          <a:p>
            <a:pPr lvl="0"/>
            <a:r>
              <a:rPr lang="en-US" sz="3600" dirty="0"/>
              <a:t>5 major fires / million acres plus/ 3 major community exits.</a:t>
            </a:r>
          </a:p>
          <a:p>
            <a:pPr lvl="0"/>
            <a:r>
              <a:rPr lang="en-US" sz="3600" dirty="0"/>
              <a:t>Over 100 million spent on fighting fires.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0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Proper Forest management showing selective </a:t>
            </a:r>
            <a:r>
              <a:rPr lang="en-US" b="1" dirty="0" smtClean="0"/>
              <a:t>thinning</a:t>
            </a:r>
            <a:endParaRPr lang="en-US" dirty="0"/>
          </a:p>
        </p:txBody>
      </p:sp>
      <p:pic>
        <p:nvPicPr>
          <p:cNvPr id="4" name="Content Placeholder 3" descr="slide 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460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78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Summary of the Forestry standards applied through selective thinning and </a:t>
            </a:r>
            <a:r>
              <a:rPr lang="en-US" b="1" dirty="0" smtClean="0"/>
              <a:t>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3714"/>
            <a:ext cx="8229600" cy="3949020"/>
          </a:xfrm>
        </p:spPr>
        <p:txBody>
          <a:bodyPr/>
          <a:lstStyle/>
          <a:p>
            <a:pPr lvl="0"/>
            <a:r>
              <a:rPr lang="en-US" dirty="0"/>
              <a:t>25 year contract / 33,000 acres of hazardous fuel.</a:t>
            </a:r>
          </a:p>
          <a:p>
            <a:pPr lvl="0"/>
            <a:r>
              <a:rPr lang="en-US" dirty="0"/>
              <a:t>Planned checker board cuts / islands/ wildlife corridors.</a:t>
            </a:r>
          </a:p>
          <a:p>
            <a:pPr lvl="0"/>
            <a:r>
              <a:rPr lang="en-US" dirty="0"/>
              <a:t>Fire breaks for safe deployment / escape for residents.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4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Decks of harvested </a:t>
            </a:r>
            <a:r>
              <a:rPr lang="en-US" b="1" dirty="0" smtClean="0"/>
              <a:t>material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lide 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43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7495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Summary of steps from fuel harvest to </a:t>
            </a:r>
            <a:r>
              <a:rPr lang="en-US" b="1" dirty="0" smtClean="0"/>
              <a:t>decking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99381"/>
            <a:ext cx="8414657" cy="3379334"/>
          </a:xfrm>
        </p:spPr>
        <p:txBody>
          <a:bodyPr/>
          <a:lstStyle/>
          <a:p>
            <a:pPr lvl="0"/>
            <a:r>
              <a:rPr lang="en-US" dirty="0"/>
              <a:t>Mechanical harvests / when ground is solid. </a:t>
            </a:r>
          </a:p>
          <a:p>
            <a:pPr lvl="0"/>
            <a:r>
              <a:rPr lang="en-US" dirty="0"/>
              <a:t>Decks placed out of beetle range.</a:t>
            </a:r>
          </a:p>
          <a:p>
            <a:pPr lvl="0"/>
            <a:r>
              <a:rPr lang="en-US" dirty="0"/>
              <a:t>Placed for easy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2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Wood </a:t>
            </a:r>
            <a:r>
              <a:rPr lang="en-US" b="1" dirty="0" smtClean="0"/>
              <a:t>chips</a:t>
            </a:r>
            <a:endParaRPr lang="en-US" dirty="0"/>
          </a:p>
        </p:txBody>
      </p:sp>
      <p:pic>
        <p:nvPicPr>
          <p:cNvPr id="4" name="Content Placeholder 3" descr="slide 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>
          <a:xfrm>
            <a:off x="1019628" y="1453924"/>
            <a:ext cx="6593327" cy="3626076"/>
          </a:xfrm>
        </p:spPr>
      </p:pic>
      <p:sp>
        <p:nvSpPr>
          <p:cNvPr id="5" name="TextBox 4"/>
          <p:cNvSpPr txBox="1"/>
          <p:nvPr/>
        </p:nvSpPr>
        <p:spPr>
          <a:xfrm>
            <a:off x="638628" y="5315856"/>
            <a:ext cx="83602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The first step is to reduce hazardous fuel to a controllable fuel for incineration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7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429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From Menace to Meals  </vt:lpstr>
      <vt:lpstr>How Legislative support has turned Fire </vt:lpstr>
      <vt:lpstr>Natural density of old growth forest surrounding Tok </vt:lpstr>
      <vt:lpstr>Brief History / including series of fire threats and community evacuations</vt:lpstr>
      <vt:lpstr>Proper Forest management showing selective thinning</vt:lpstr>
      <vt:lpstr>Summary of the Forestry standards applied through selective thinning and harvesting</vt:lpstr>
      <vt:lpstr>Decks of harvested material </vt:lpstr>
      <vt:lpstr>Summary of steps from fuel harvest to decking </vt:lpstr>
      <vt:lpstr>Wood chips</vt:lpstr>
      <vt:lpstr>Summary of conversion of logs to biofuel</vt:lpstr>
      <vt:lpstr>Biomass boiler at work. </vt:lpstr>
      <vt:lpstr>Biomass boiler at work continued…</vt:lpstr>
      <vt:lpstr>Benefits and savings to Tok School. </vt:lpstr>
      <vt:lpstr>Greenhouse </vt:lpstr>
      <vt:lpstr>PowerPoint Presentation</vt:lpstr>
      <vt:lpstr>Forest Energy for heat, electricity, and food</vt:lpstr>
      <vt:lpstr>Forest Energy for heat, electricity, and food</vt:lpstr>
      <vt:lpstr>Forest Energy for heat, electricity, and food</vt:lpstr>
      <vt:lpstr>Forest Energy for heat, electricity, and food</vt:lpstr>
      <vt:lpstr>Forest Energy for heat, electricity, and food</vt:lpstr>
      <vt:lpstr>PowerPoint Presentation</vt:lpstr>
      <vt:lpstr>Where adults and their children understand how to use our natural forest energy to convert a menace into a meal</vt:lpstr>
    </vt:vector>
  </TitlesOfParts>
  <Company>Alaska Gateway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Menace to Meals</dc:title>
  <dc:creator>LeAnn Young</dc:creator>
  <cp:lastModifiedBy>Gary Zepp</cp:lastModifiedBy>
  <cp:revision>10</cp:revision>
  <dcterms:created xsi:type="dcterms:W3CDTF">2015-02-25T18:09:54Z</dcterms:created>
  <dcterms:modified xsi:type="dcterms:W3CDTF">2015-03-03T01:45:58Z</dcterms:modified>
</cp:coreProperties>
</file>