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handoutMasterIdLst>
    <p:handoutMasterId r:id="rId14"/>
  </p:handoutMasterIdLst>
  <p:sldIdLst>
    <p:sldId id="256" r:id="rId2"/>
    <p:sldId id="274" r:id="rId3"/>
    <p:sldId id="271" r:id="rId4"/>
    <p:sldId id="272" r:id="rId5"/>
    <p:sldId id="258" r:id="rId6"/>
    <p:sldId id="263" r:id="rId7"/>
    <p:sldId id="264" r:id="rId8"/>
    <p:sldId id="267" r:id="rId9"/>
    <p:sldId id="261" r:id="rId10"/>
    <p:sldId id="268" r:id="rId11"/>
    <p:sldId id="269" r:id="rId12"/>
    <p:sldId id="273" r:id="rId13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5C5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3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dunbar\My%20Documents\Drug%20Policy%20Project\Legal%20Costs\Legal%20and%20Adjudication%20Cost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800" dirty="0"/>
              <a:t>Annual</a:t>
            </a:r>
            <a:r>
              <a:rPr lang="en-US" sz="1800" baseline="0" dirty="0"/>
              <a:t> Savings from Reduced Legal and Adjudication Costs</a:t>
            </a:r>
            <a:endParaRPr lang="en-US" sz="1800" dirty="0"/>
          </a:p>
        </c:rich>
      </c:tx>
      <c:layout>
        <c:manualLayout>
          <c:xMode val="edge"/>
          <c:yMode val="edge"/>
          <c:x val="0.12579981048214292"/>
          <c:y val="2.652519893899204E-2"/>
        </c:manualLayout>
      </c:layout>
    </c:title>
    <c:plotArea>
      <c:layout>
        <c:manualLayout>
          <c:layoutTarget val="inner"/>
          <c:xMode val="edge"/>
          <c:yMode val="edge"/>
          <c:x val="0.1725572609875379"/>
          <c:y val="0.14921538322298644"/>
          <c:w val="0.59789844817784965"/>
          <c:h val="0.66397341910510821"/>
        </c:manualLayout>
      </c:layout>
      <c:lineChart>
        <c:grouping val="standard"/>
        <c:ser>
          <c:idx val="0"/>
          <c:order val="0"/>
          <c:tx>
            <c:v>High Estimate</c:v>
          </c:tx>
          <c:cat>
            <c:numLit>
              <c:formatCode>General</c:formatCode>
              <c:ptCount val="5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  <c:pt idx="4">
                <c:v>4</c:v>
              </c:pt>
            </c:numLit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816545</c:v>
                </c:pt>
                <c:pt idx="2">
                  <c:v>816545</c:v>
                </c:pt>
                <c:pt idx="3">
                  <c:v>816545</c:v>
                </c:pt>
                <c:pt idx="4">
                  <c:v>816545</c:v>
                </c:pt>
              </c:numCache>
            </c:numRef>
          </c:val>
        </c:ser>
        <c:ser>
          <c:idx val="1"/>
          <c:order val="1"/>
          <c:tx>
            <c:v>Medium Estimate</c:v>
          </c:tx>
          <c:cat>
            <c:numLit>
              <c:formatCode>General</c:formatCode>
              <c:ptCount val="5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  <c:pt idx="4">
                <c:v>4</c:v>
              </c:pt>
            </c:numLit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612885</c:v>
                </c:pt>
                <c:pt idx="2">
                  <c:v>612885</c:v>
                </c:pt>
                <c:pt idx="3">
                  <c:v>612885</c:v>
                </c:pt>
                <c:pt idx="4">
                  <c:v>612885</c:v>
                </c:pt>
              </c:numCache>
            </c:numRef>
          </c:val>
        </c:ser>
        <c:ser>
          <c:idx val="2"/>
          <c:order val="2"/>
          <c:tx>
            <c:v>Low Estimate</c:v>
          </c:tx>
          <c:cat>
            <c:numLit>
              <c:formatCode>General</c:formatCode>
              <c:ptCount val="5"/>
              <c:pt idx="0">
                <c:v>0</c:v>
              </c:pt>
              <c:pt idx="1">
                <c:v>1</c:v>
              </c:pt>
              <c:pt idx="2">
                <c:v>2</c:v>
              </c:pt>
              <c:pt idx="3">
                <c:v>3</c:v>
              </c:pt>
              <c:pt idx="4">
                <c:v>4</c:v>
              </c:pt>
            </c:numLit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408225</c:v>
                </c:pt>
                <c:pt idx="2">
                  <c:v>408225</c:v>
                </c:pt>
                <c:pt idx="3">
                  <c:v>408225</c:v>
                </c:pt>
                <c:pt idx="4">
                  <c:v>408225</c:v>
                </c:pt>
              </c:numCache>
            </c:numRef>
          </c:val>
        </c:ser>
        <c:marker val="1"/>
        <c:axId val="48176512"/>
        <c:axId val="42358272"/>
      </c:lineChart>
      <c:catAx>
        <c:axId val="481765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dirty="0"/>
                  <a:t>Years After Reclassification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2358272"/>
        <c:crosses val="autoZero"/>
        <c:auto val="1"/>
        <c:lblAlgn val="ctr"/>
        <c:lblOffset val="100"/>
      </c:catAx>
      <c:valAx>
        <c:axId val="4235827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1200" b="1" dirty="0"/>
                  <a:t>Dollars Saved Per Year</a:t>
                </a:r>
              </a:p>
            </c:rich>
          </c:tx>
          <c:layout>
            <c:manualLayout>
              <c:xMode val="edge"/>
              <c:yMode val="edge"/>
              <c:x val="2.3041474654377881E-2"/>
              <c:y val="0.20430112018491053"/>
            </c:manualLayout>
          </c:layout>
        </c:title>
        <c:numFmt formatCode="General" sourceLinked="1"/>
        <c:tickLblPos val="nextTo"/>
        <c:crossAx val="48176512"/>
        <c:crossesAt val="1"/>
        <c:crossBetween val="midCat"/>
      </c:valAx>
    </c:plotArea>
    <c:legend>
      <c:legendPos val="r"/>
      <c:layout>
        <c:manualLayout>
          <c:xMode val="edge"/>
          <c:yMode val="edge"/>
          <c:x val="0.79914325225476013"/>
          <c:y val="0.17715282274065827"/>
          <c:w val="0.19546850998463899"/>
          <c:h val="0.42356530698914724"/>
        </c:manualLayout>
      </c:layout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1EFBDC5D-5654-41F6-AAC8-5D217A2C583E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C13F0685-F8D0-4DAA-9C77-273E51D35B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Reclassifying Nonviolent, Small Quantity Possession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Potential Impact on Alaska’s Budget and Society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Public Safety: Map of Lower-48 States Where Drug Possession is a Misdemeanor</a:t>
            </a:r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286000"/>
            <a:ext cx="7086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Public Safety: Statistical Comparison</a:t>
            </a:r>
            <a:endParaRPr lang="en-US" sz="2400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600200"/>
          <a:ext cx="8077200" cy="4769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400"/>
                <a:gridCol w="2692400"/>
                <a:gridCol w="2692400"/>
              </a:tblGrid>
              <a:tr h="53963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States in which Possession is a Felony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States in which Possession is a Misdemeanor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53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Rate of Violent Crime Per 100,000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397.5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376.4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53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Rate of Property Crime Per 100,000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3,071.9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2,913.2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53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Incarceration Rate Per 100,000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401.23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372.20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53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Illicit Drug Use, Excluding Marijuana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3.61%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3.55%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8122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Drug Treatment Admission Rates Per 100,000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5" dirty="0" smtClean="0">
                          <a:latin typeface="Times New Roman"/>
                          <a:ea typeface="Arial"/>
                          <a:cs typeface="Times New Roman"/>
                        </a:rPr>
                        <a:t>4</a:t>
                      </a:r>
                      <a:r>
                        <a:rPr lang="en-US" sz="1400" spc="-5" dirty="0" smtClean="0">
                          <a:latin typeface="Times New Roman"/>
                          <a:ea typeface="Arial"/>
                          <a:cs typeface="Times New Roman"/>
                        </a:rPr>
                        <a:t>3</a:t>
                      </a:r>
                      <a:r>
                        <a:rPr lang="en-US" sz="1400" spc="5" dirty="0" smtClean="0">
                          <a:latin typeface="Times New Roman"/>
                          <a:ea typeface="Arial"/>
                          <a:cs typeface="Times New Roman"/>
                        </a:rPr>
                        <a:t>1</a:t>
                      </a:r>
                      <a:r>
                        <a:rPr lang="en-US" sz="1400" spc="-5" dirty="0" smtClean="0">
                          <a:latin typeface="Times New Roman"/>
                          <a:ea typeface="Arial"/>
                          <a:cs typeface="Times New Roman"/>
                        </a:rPr>
                        <a:t>.6</a:t>
                      </a:r>
                      <a:r>
                        <a:rPr lang="en-US" sz="1400" spc="10" dirty="0" smtClean="0">
                          <a:latin typeface="Times New Roman"/>
                          <a:ea typeface="Arial"/>
                          <a:cs typeface="Times New Roman"/>
                        </a:rPr>
                        <a:t>9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pc="-5" dirty="0" smtClean="0">
                          <a:latin typeface="Times New Roman"/>
                          <a:ea typeface="Arial"/>
                          <a:cs typeface="Times New Roman"/>
                        </a:rPr>
                        <a:t>51</a:t>
                      </a:r>
                      <a:r>
                        <a:rPr lang="en-US" sz="1400" spc="5" dirty="0" smtClean="0">
                          <a:latin typeface="Times New Roman"/>
                          <a:ea typeface="Arial"/>
                          <a:cs typeface="Times New Roman"/>
                        </a:rPr>
                        <a:t>2</a:t>
                      </a:r>
                      <a:r>
                        <a:rPr lang="en-US" sz="1400" spc="-5" dirty="0" smtClean="0">
                          <a:latin typeface="Times New Roman"/>
                          <a:ea typeface="Arial"/>
                          <a:cs typeface="Times New Roman"/>
                        </a:rPr>
                        <a:t>.</a:t>
                      </a:r>
                      <a:r>
                        <a:rPr lang="en-US" sz="1400" spc="5" dirty="0" smtClean="0">
                          <a:latin typeface="Times New Roman"/>
                          <a:ea typeface="Arial"/>
                          <a:cs typeface="Times New Roman"/>
                        </a:rPr>
                        <a:t>6</a:t>
                      </a:r>
                      <a:r>
                        <a:rPr lang="en-US" sz="1400" dirty="0" smtClean="0">
                          <a:latin typeface="Times New Roman"/>
                          <a:ea typeface="Arial"/>
                          <a:cs typeface="Times New Roman"/>
                        </a:rPr>
                        <a:t>5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10669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Rates of rape, physical violence, and/or stalking by an intimate partner with a female victim in 2010  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(percent reporting)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261" marR="6626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36.23%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400" dirty="0"/>
                    </a:p>
                  </a:txBody>
                  <a:tcPr marL="66261" marR="6626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35.5%</a:t>
                      </a:r>
                      <a:endParaRPr lang="en-US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Predicted outcomes from SB 56: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Minimal impact on public safety.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Large reduction in collateral consequences for offenders and improvement in employability.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Reduction in Probation Officer caseloads.</a:t>
            </a:r>
          </a:p>
          <a:p>
            <a:pPr lvl="1">
              <a:spcAft>
                <a:spcPts val="600"/>
              </a:spcAft>
            </a:pPr>
            <a:r>
              <a:rPr lang="en-US" sz="2800" dirty="0" smtClean="0"/>
              <a:t>Between $5.77 and $10.31 million in savings to the State over four years, increasing thereafter (LRS estimates considerably larger</a:t>
            </a:r>
            <a:r>
              <a:rPr lang="en-US" sz="2800" dirty="0" smtClean="0"/>
              <a:t>).</a:t>
            </a:r>
            <a:endParaRPr lang="en-US" sz="28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Conclusions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 smtClean="0"/>
              <a:t>Reclassification of Drug Possession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5112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600"/>
              </a:spcAft>
            </a:pPr>
            <a:r>
              <a:rPr lang="en-US" sz="3200" dirty="0" smtClean="0"/>
              <a:t>SB 56 creates an “Escalating Punishment” system, similar to the State’s approach to DUI’s or DV4’s (Domestic Violence in the 4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Degree).  Key features:</a:t>
            </a:r>
          </a:p>
          <a:p>
            <a:pPr lvl="1"/>
            <a:r>
              <a:rPr lang="en-US" sz="2900" dirty="0" smtClean="0"/>
              <a:t>Reclassification of small quantity, nonviolent possession to a misdemeanor</a:t>
            </a:r>
          </a:p>
          <a:p>
            <a:pPr lvl="1"/>
            <a:r>
              <a:rPr lang="en-US" sz="2900" dirty="0" smtClean="0"/>
              <a:t>“3-strikes” Rule.  Repeat offenses= felony.</a:t>
            </a:r>
          </a:p>
          <a:p>
            <a:pPr lvl="1"/>
            <a:r>
              <a:rPr lang="en-US" sz="2900" dirty="0" smtClean="0"/>
              <a:t>Strict quantity limits; over the limit = implied distribution = felony.</a:t>
            </a:r>
          </a:p>
          <a:p>
            <a:pPr lvl="1"/>
            <a:r>
              <a:rPr lang="en-US" sz="2900" dirty="0" smtClean="0"/>
              <a:t>No restrictions placed on law enforcement or prosecutors to pursue drug dealers, regardless of quantity (i.e., any evidence of selling drugs = felony).</a:t>
            </a:r>
          </a:p>
          <a:p>
            <a:pPr>
              <a:buNone/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sz="3200" dirty="0" smtClean="0"/>
              <a:t>This should lead to reductions in:</a:t>
            </a:r>
          </a:p>
          <a:p>
            <a:pPr lvl="2"/>
            <a:r>
              <a:rPr lang="en-US" sz="2900" dirty="0" smtClean="0"/>
              <a:t>Prison admissions</a:t>
            </a:r>
          </a:p>
          <a:p>
            <a:pPr lvl="2"/>
            <a:r>
              <a:rPr lang="en-US" sz="2900" dirty="0" smtClean="0"/>
              <a:t>Legal and adjudication costs</a:t>
            </a:r>
          </a:p>
          <a:p>
            <a:pPr lvl="2"/>
            <a:r>
              <a:rPr lang="en-US" sz="2900" dirty="0" smtClean="0"/>
              <a:t>Low-risk offenders being placed on felony probation</a:t>
            </a:r>
          </a:p>
          <a:p>
            <a:pPr lvl="2"/>
            <a:r>
              <a:rPr lang="en-US" sz="2900" dirty="0" smtClean="0"/>
              <a:t>Collateral consequences for simple possession offenders</a:t>
            </a:r>
          </a:p>
          <a:p>
            <a:pPr lvl="2"/>
            <a:r>
              <a:rPr lang="en-US" sz="2900" dirty="0" smtClean="0"/>
              <a:t>Reduction in indirect costs, such as welfare costs</a:t>
            </a:r>
          </a:p>
          <a:p>
            <a:pPr lvl="2"/>
            <a:endParaRPr lang="en-US" sz="2700" dirty="0" smtClean="0"/>
          </a:p>
          <a:p>
            <a:r>
              <a:rPr lang="en-US" sz="3100" dirty="0" smtClean="0"/>
              <a:t>Significant cost savings while maintaining public safety.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381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Alaska’s Prison Population Growth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5105400"/>
            <a:ext cx="8229600" cy="12954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From 2003 to 2012, the annual average inmate population grew slightly less than 3% per year. Projections are based on a 3% growth rate.  Based on this rate, inmate population is estimated to reach 6,145 by 2020.  </a:t>
            </a:r>
            <a:r>
              <a:rPr lang="en-US" b="1" dirty="0" smtClean="0"/>
              <a:t>(Note: Stated differently, the DOC population grew by approximately 28% in the decade preceding 2012.  According to US Census Data, the total population of Alaska grew by just 13.3% from 2000 to 2010, a similar period.)</a:t>
            </a:r>
            <a:endParaRPr lang="en-US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990600"/>
            <a:ext cx="7543800" cy="4154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Drivers of Alaska’s Prison Population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 fontScale="70000" lnSpcReduction="20000"/>
          </a:bodyPr>
          <a:lstStyle/>
          <a:p>
            <a:pPr lvl="0">
              <a:spcAft>
                <a:spcPts val="600"/>
              </a:spcAft>
              <a:buNone/>
            </a:pPr>
            <a:r>
              <a:rPr lang="en-US" dirty="0" smtClean="0"/>
              <a:t>1. Increased admission for Felony Theft in the Second Degree—theft of property valued over $500—and increased sentence lengths associated with these offenses.</a:t>
            </a:r>
          </a:p>
          <a:p>
            <a:pPr lvl="0">
              <a:buNone/>
            </a:pPr>
            <a:r>
              <a:rPr lang="en-US" dirty="0" smtClean="0"/>
              <a:t>			</a:t>
            </a:r>
            <a:endParaRPr lang="en-US" dirty="0" smtClean="0">
              <a:solidFill>
                <a:srgbClr val="C00000"/>
              </a:solidFill>
            </a:endParaRPr>
          </a:p>
          <a:p>
            <a:pPr lvl="0">
              <a:buNone/>
            </a:pPr>
            <a:endParaRPr lang="en-US" dirty="0" smtClean="0"/>
          </a:p>
          <a:p>
            <a:pPr lvl="0">
              <a:spcAft>
                <a:spcPts val="600"/>
              </a:spcAft>
              <a:buNone/>
            </a:pPr>
            <a:r>
              <a:rPr lang="en-US" dirty="0" smtClean="0"/>
              <a:t>2. A 63% rise in prison admission for drug offenders, particularly felony offenders convicted of possession offenses.</a:t>
            </a:r>
          </a:p>
          <a:p>
            <a:pPr lvl="0">
              <a:buNone/>
            </a:pPr>
            <a:r>
              <a:rPr lang="en-US" dirty="0" smtClean="0"/>
              <a:t>			</a:t>
            </a:r>
            <a:r>
              <a:rPr lang="en-US" dirty="0" smtClean="0">
                <a:solidFill>
                  <a:srgbClr val="C00000"/>
                </a:solidFill>
              </a:rPr>
              <a:t>&gt;&gt;Addressed by Senator Dyson’s SB 56.</a:t>
            </a:r>
          </a:p>
          <a:p>
            <a:pPr lvl="0">
              <a:buNone/>
            </a:pPr>
            <a:endParaRPr lang="en-US" dirty="0" smtClean="0"/>
          </a:p>
          <a:p>
            <a:pPr lvl="0">
              <a:spcAft>
                <a:spcPts val="600"/>
              </a:spcAft>
              <a:buNone/>
            </a:pPr>
            <a:r>
              <a:rPr lang="en-US" dirty="0" smtClean="0"/>
              <a:t>3. Increase in Petitions to Revoke Probation (PTRP’s) and probation violations.</a:t>
            </a:r>
          </a:p>
          <a:p>
            <a:pPr lvl="0">
              <a:buNone/>
            </a:pPr>
            <a:r>
              <a:rPr lang="en-US" dirty="0" smtClean="0"/>
              <a:t>			</a:t>
            </a:r>
            <a:r>
              <a:rPr lang="en-US" dirty="0" smtClean="0">
                <a:solidFill>
                  <a:srgbClr val="C00000"/>
                </a:solidFill>
              </a:rPr>
              <a:t>&gt;&gt;Connected to number of offenders on felony 			probation; greatly impacted by </a:t>
            </a:r>
            <a:r>
              <a:rPr lang="en-US" dirty="0" smtClean="0">
                <a:solidFill>
                  <a:srgbClr val="C00000"/>
                </a:solidFill>
              </a:rPr>
              <a:t>SB </a:t>
            </a:r>
            <a:r>
              <a:rPr lang="en-US" dirty="0" smtClean="0">
                <a:solidFill>
                  <a:srgbClr val="C00000"/>
                </a:solidFill>
              </a:rPr>
              <a:t>56.</a:t>
            </a:r>
          </a:p>
          <a:p>
            <a:endParaRPr lang="en-US" dirty="0" smtClean="0"/>
          </a:p>
          <a:p>
            <a:r>
              <a:rPr lang="en-US" dirty="0" smtClean="0"/>
              <a:t>Source: DOC Memo, </a:t>
            </a:r>
            <a:r>
              <a:rPr lang="en-US" i="1" dirty="0" smtClean="0"/>
              <a:t>Factors Driving Alaska’s Prison Population Growth</a:t>
            </a:r>
            <a:r>
              <a:rPr lang="en-US" dirty="0" smtClean="0"/>
              <a:t>, at 1 (August 24, 2012).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Chart 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609600"/>
            <a:ext cx="6096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91200"/>
            <a:ext cx="8229600" cy="783336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sz="2600" dirty="0" smtClean="0"/>
              <a:t>MICS-4 (Misconduct Involving a Controlled Substance in the 4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Degree) is currently classified as a Class C Felony.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8006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First and foremost, barrier to employment: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Medicare/Medicaid facilities </a:t>
            </a:r>
            <a:r>
              <a:rPr lang="en-US" dirty="0" smtClean="0">
                <a:sym typeface="Wingdings" pitchFamily="2" charset="2"/>
              </a:rPr>
              <a:t> federal law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dirty="0" smtClean="0"/>
              <a:t>Anchorage School District </a:t>
            </a:r>
            <a:r>
              <a:rPr lang="en-US" dirty="0" smtClean="0">
                <a:sym typeface="Wingdings" pitchFamily="2" charset="2"/>
              </a:rPr>
              <a:t> district policy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dirty="0" smtClean="0"/>
              <a:t>North Slope </a:t>
            </a:r>
            <a:r>
              <a:rPr lang="en-US" dirty="0" smtClean="0">
                <a:sym typeface="Wingdings" pitchFamily="2" charset="2"/>
              </a:rPr>
              <a:t> Private HR decision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</a:p>
          <a:p>
            <a:r>
              <a:rPr lang="en-US" dirty="0" smtClean="0"/>
              <a:t>Difficulty finding housing</a:t>
            </a:r>
          </a:p>
          <a:p>
            <a:endParaRPr lang="en-US" dirty="0" smtClean="0"/>
          </a:p>
          <a:p>
            <a:r>
              <a:rPr lang="en-US" dirty="0" smtClean="0"/>
              <a:t>Inability to qualify for certain federal benefits, like Food Stamps</a:t>
            </a:r>
          </a:p>
          <a:p>
            <a:endParaRPr lang="en-US" dirty="0" smtClean="0"/>
          </a:p>
          <a:p>
            <a:r>
              <a:rPr lang="en-US" dirty="0" smtClean="0"/>
              <a:t>Ineligible to become a Village Public Safety Officer</a:t>
            </a:r>
          </a:p>
          <a:p>
            <a:endParaRPr lang="en-US" dirty="0" smtClean="0"/>
          </a:p>
          <a:p>
            <a:r>
              <a:rPr lang="en-US" dirty="0" smtClean="0"/>
              <a:t>Other barriers: stretched to 26 pages of appendices in full report</a:t>
            </a:r>
          </a:p>
          <a:p>
            <a:endParaRPr lang="en-US" dirty="0" smtClean="0"/>
          </a:p>
          <a:p>
            <a:r>
              <a:rPr lang="en-US" dirty="0" smtClean="0"/>
              <a:t>SB 56 allows Alaskans to avoid many of these consequences if they are not repeat offenders.</a:t>
            </a:r>
          </a:p>
          <a:p>
            <a:pPr lvl="0">
              <a:buNone/>
            </a:pPr>
            <a:r>
              <a:rPr lang="en-US" dirty="0" smtClean="0"/>
              <a:t>		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762000"/>
            <a:ext cx="8229600" cy="914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Collateral Consequences from Small-quantity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Drug Felonies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Reduced Legal and Adjudication Costs</a:t>
            </a:r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685800" y="838200"/>
          <a:ext cx="7619999" cy="5333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5715000"/>
            <a:ext cx="8153400" cy="914400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Even Assuming $0 in savings from the Department of Law, projected savings still amount to $408,000,  $613,000 or $817,000 per year. 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Chart 9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685800"/>
            <a:ext cx="6553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791200"/>
            <a:ext cx="7848600" cy="935736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Conservative estimates.  The Legislative Research Service identified approximately $14M in annual costs, the majority of which came from DOC.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9626</TotalTime>
  <Words>551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Reclassifying Nonviolent, Small Quantity Possession</vt:lpstr>
      <vt:lpstr>Reclassification of Drug Possession</vt:lpstr>
      <vt:lpstr>Alaska’s Prison Population Growth</vt:lpstr>
      <vt:lpstr>Drivers of Alaska’s Prison Population Growth</vt:lpstr>
      <vt:lpstr>Slide 5</vt:lpstr>
      <vt:lpstr>Slide 6</vt:lpstr>
      <vt:lpstr>Reduced Legal and Adjudication Costs</vt:lpstr>
      <vt:lpstr>Even Assuming $0 in savings from the Department of Law, projected savings still amount to $408,000,  $613,000 or $817,000 per year. </vt:lpstr>
      <vt:lpstr>Slide 9</vt:lpstr>
      <vt:lpstr>Public Safety: Map of Lower-48 States Where Drug Possession is a Misdemeanor</vt:lpstr>
      <vt:lpstr>Public Safety: Statistical Comparison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Reclassifying Nonviolent, Small Quantity Possession</dc:title>
  <dc:creator/>
  <cp:lastModifiedBy>State of Alaska </cp:lastModifiedBy>
  <cp:revision>883</cp:revision>
  <dcterms:created xsi:type="dcterms:W3CDTF">2006-08-16T00:00:00Z</dcterms:created>
  <dcterms:modified xsi:type="dcterms:W3CDTF">2013-03-15T00:43:59Z</dcterms:modified>
</cp:coreProperties>
</file>