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79" r:id="rId4"/>
    <p:sldId id="280" r:id="rId5"/>
    <p:sldId id="281" r:id="rId6"/>
    <p:sldId id="273" r:id="rId7"/>
    <p:sldId id="274" r:id="rId8"/>
    <p:sldId id="275" r:id="rId9"/>
    <p:sldId id="276" r:id="rId10"/>
    <p:sldId id="277" r:id="rId11"/>
    <p:sldId id="278" r:id="rId12"/>
    <p:sldId id="257" r:id="rId13"/>
    <p:sldId id="258" r:id="rId14"/>
    <p:sldId id="267" r:id="rId15"/>
    <p:sldId id="259" r:id="rId16"/>
    <p:sldId id="266" r:id="rId17"/>
    <p:sldId id="260" r:id="rId18"/>
    <p:sldId id="270" r:id="rId19"/>
    <p:sldId id="271" r:id="rId20"/>
    <p:sldId id="272" r:id="rId21"/>
    <p:sldId id="268" r:id="rId22"/>
    <p:sldId id="269" r:id="rId23"/>
    <p:sldId id="261" r:id="rId24"/>
    <p:sldId id="262" r:id="rId25"/>
    <p:sldId id="263"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714"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Untitled%201:Users:admin:Desktop:Calista"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6.3139731199701819E-4"/>
          <c:y val="1.8637921754701709E-2"/>
          <c:w val="0.69465658698691868"/>
          <c:h val="0.94823009554641713"/>
        </c:manualLayout>
      </c:layout>
      <c:pieChart>
        <c:varyColors val="1"/>
        <c:ser>
          <c:idx val="0"/>
          <c:order val="0"/>
          <c:cat>
            <c:strRef>
              <c:f>[Calista]Sheet1!$A$1:$A$30</c:f>
              <c:strCache>
                <c:ptCount val="30"/>
                <c:pt idx="0">
                  <c:v>Akiachak (7)</c:v>
                </c:pt>
                <c:pt idx="1">
                  <c:v>Akiak (3)</c:v>
                </c:pt>
                <c:pt idx="2">
                  <c:v>Alakanuk (9)</c:v>
                </c:pt>
                <c:pt idx="3">
                  <c:v>Alegnagik (1)</c:v>
                </c:pt>
                <c:pt idx="4">
                  <c:v>Bethel (17)</c:v>
                </c:pt>
                <c:pt idx="5">
                  <c:v>Chefornak (1)</c:v>
                </c:pt>
                <c:pt idx="6">
                  <c:v>Chevak (1)</c:v>
                </c:pt>
                <c:pt idx="7">
                  <c:v>Dillingham (2)</c:v>
                </c:pt>
                <c:pt idx="8">
                  <c:v>Eek (2)</c:v>
                </c:pt>
                <c:pt idx="9">
                  <c:v>Emmonak (7)</c:v>
                </c:pt>
                <c:pt idx="10">
                  <c:v>Hooper Bay (9) </c:v>
                </c:pt>
                <c:pt idx="11">
                  <c:v>Kasigluk (2)</c:v>
                </c:pt>
                <c:pt idx="12">
                  <c:v>Kipunk (15)</c:v>
                </c:pt>
                <c:pt idx="13">
                  <c:v>Kongiganak(34)</c:v>
                </c:pt>
                <c:pt idx="14">
                  <c:v>Kotlik (3)</c:v>
                </c:pt>
                <c:pt idx="15">
                  <c:v>Kwethluk (3)</c:v>
                </c:pt>
                <c:pt idx="16">
                  <c:v>Kwigillingok (10)</c:v>
                </c:pt>
                <c:pt idx="17">
                  <c:v>Mtn. Village (57)</c:v>
                </c:pt>
                <c:pt idx="18">
                  <c:v>Napakiak (3)</c:v>
                </c:pt>
                <c:pt idx="19">
                  <c:v>Nunam Iqua (2)</c:v>
                </c:pt>
                <c:pt idx="20">
                  <c:v>Nunapitchuk (10)</c:v>
                </c:pt>
                <c:pt idx="21">
                  <c:v>Pilot Station (3)</c:v>
                </c:pt>
                <c:pt idx="22">
                  <c:v>Russian Mission (2)</c:v>
                </c:pt>
                <c:pt idx="23">
                  <c:v>Scammon Bay (7)</c:v>
                </c:pt>
                <c:pt idx="24">
                  <c:v>St. Mary's (3)</c:v>
                </c:pt>
                <c:pt idx="25">
                  <c:v>Togiak (1)</c:v>
                </c:pt>
                <c:pt idx="26">
                  <c:v>Toksook Bay (9)</c:v>
                </c:pt>
                <c:pt idx="27">
                  <c:v>Tuluksak (4)</c:v>
                </c:pt>
                <c:pt idx="28">
                  <c:v>Tuntutuliak (3)</c:v>
                </c:pt>
                <c:pt idx="29">
                  <c:v>other (5)</c:v>
                </c:pt>
              </c:strCache>
            </c:strRef>
          </c:cat>
          <c:val>
            <c:numRef>
              <c:f>[Calista]Sheet1!$B$1:$B$30</c:f>
              <c:numCache>
                <c:formatCode>General</c:formatCode>
                <c:ptCount val="30"/>
                <c:pt idx="0">
                  <c:v>7</c:v>
                </c:pt>
                <c:pt idx="1">
                  <c:v>3</c:v>
                </c:pt>
                <c:pt idx="2">
                  <c:v>9</c:v>
                </c:pt>
                <c:pt idx="3">
                  <c:v>1</c:v>
                </c:pt>
                <c:pt idx="4">
                  <c:v>17</c:v>
                </c:pt>
                <c:pt idx="5">
                  <c:v>1</c:v>
                </c:pt>
                <c:pt idx="6">
                  <c:v>1</c:v>
                </c:pt>
                <c:pt idx="7">
                  <c:v>2</c:v>
                </c:pt>
                <c:pt idx="8">
                  <c:v>2</c:v>
                </c:pt>
                <c:pt idx="9">
                  <c:v>7</c:v>
                </c:pt>
                <c:pt idx="10">
                  <c:v>9</c:v>
                </c:pt>
                <c:pt idx="11">
                  <c:v>2</c:v>
                </c:pt>
                <c:pt idx="12">
                  <c:v>15</c:v>
                </c:pt>
                <c:pt idx="13">
                  <c:v>34</c:v>
                </c:pt>
                <c:pt idx="14">
                  <c:v>3</c:v>
                </c:pt>
                <c:pt idx="15">
                  <c:v>3</c:v>
                </c:pt>
                <c:pt idx="16">
                  <c:v>10</c:v>
                </c:pt>
                <c:pt idx="17">
                  <c:v>57</c:v>
                </c:pt>
                <c:pt idx="18">
                  <c:v>3</c:v>
                </c:pt>
                <c:pt idx="19">
                  <c:v>2</c:v>
                </c:pt>
                <c:pt idx="20">
                  <c:v>10</c:v>
                </c:pt>
                <c:pt idx="21">
                  <c:v>3</c:v>
                </c:pt>
                <c:pt idx="22">
                  <c:v>2</c:v>
                </c:pt>
                <c:pt idx="23">
                  <c:v>7</c:v>
                </c:pt>
                <c:pt idx="24">
                  <c:v>3</c:v>
                </c:pt>
                <c:pt idx="25">
                  <c:v>1</c:v>
                </c:pt>
                <c:pt idx="26">
                  <c:v>9</c:v>
                </c:pt>
                <c:pt idx="27">
                  <c:v>4</c:v>
                </c:pt>
                <c:pt idx="28">
                  <c:v>3</c:v>
                </c:pt>
                <c:pt idx="29">
                  <c:v>5</c:v>
                </c:pt>
              </c:numCache>
            </c:numRef>
          </c:val>
        </c:ser>
        <c:firstSliceAng val="0"/>
      </c:pieChart>
    </c:plotArea>
    <c:legend>
      <c:legendPos val="r"/>
      <c:layout/>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8"/>
  <c:chart>
    <c:plotArea>
      <c:layout/>
      <c:pieChart>
        <c:varyColors val="1"/>
        <c:ser>
          <c:idx val="0"/>
          <c:order val="0"/>
          <c:cat>
            <c:strRef>
              <c:f>Sheet1!$E$1:$E$30</c:f>
              <c:strCache>
                <c:ptCount val="30"/>
                <c:pt idx="0">
                  <c:v>Alexander Creek (2)</c:v>
                </c:pt>
                <c:pt idx="1">
                  <c:v>Anaktuvuk Pass (2)</c:v>
                </c:pt>
                <c:pt idx="2">
                  <c:v> Anchorage (9)</c:v>
                </c:pt>
                <c:pt idx="3">
                  <c:v>Angoon (2)</c:v>
                </c:pt>
                <c:pt idx="4">
                  <c:v>Big Lake (2)</c:v>
                </c:pt>
                <c:pt idx="5">
                  <c:v>Copper River (2)</c:v>
                </c:pt>
                <c:pt idx="6">
                  <c:v>Gambell (2)</c:v>
                </c:pt>
                <c:pt idx="7">
                  <c:v>Haines (1)</c:v>
                </c:pt>
                <c:pt idx="8">
                  <c:v>Juneau (1)</c:v>
                </c:pt>
                <c:pt idx="9">
                  <c:v>Kenai (1)</c:v>
                </c:pt>
                <c:pt idx="10">
                  <c:v>Kiana (1)</c:v>
                </c:pt>
                <c:pt idx="11">
                  <c:v>Kobuk (8)</c:v>
                </c:pt>
                <c:pt idx="12">
                  <c:v>Kodiak (1)</c:v>
                </c:pt>
                <c:pt idx="13">
                  <c:v>Kokhanok (2)</c:v>
                </c:pt>
                <c:pt idx="14">
                  <c:v>Kotebue (7)</c:v>
                </c:pt>
                <c:pt idx="15">
                  <c:v>Koyuk (1)</c:v>
                </c:pt>
                <c:pt idx="16">
                  <c:v>Larsen Bay (1)</c:v>
                </c:pt>
                <c:pt idx="17">
                  <c:v>Levelock (2)</c:v>
                </c:pt>
                <c:pt idx="18">
                  <c:v>Little Diomede (1)</c:v>
                </c:pt>
                <c:pt idx="19">
                  <c:v>Nikolski (2)</c:v>
                </c:pt>
                <c:pt idx="20">
                  <c:v>Noorvik (1)</c:v>
                </c:pt>
                <c:pt idx="21">
                  <c:v>Old Harbor (5)</c:v>
                </c:pt>
                <c:pt idx="22">
                  <c:v>Palmer (1)</c:v>
                </c:pt>
                <c:pt idx="23">
                  <c:v>Savoonga (2)</c:v>
                </c:pt>
                <c:pt idx="24">
                  <c:v>Seldovia (1)</c:v>
                </c:pt>
                <c:pt idx="25">
                  <c:v>Shungnak (2)</c:v>
                </c:pt>
                <c:pt idx="26">
                  <c:v>Tyonek (26)</c:v>
                </c:pt>
                <c:pt idx="27">
                  <c:v>Unalakleet (2)</c:v>
                </c:pt>
                <c:pt idx="28">
                  <c:v>Wasilla (3)</c:v>
                </c:pt>
                <c:pt idx="29">
                  <c:v>other (10)</c:v>
                </c:pt>
              </c:strCache>
            </c:strRef>
          </c:cat>
          <c:val>
            <c:numRef>
              <c:f>Sheet1!$F$1:$F$30</c:f>
              <c:numCache>
                <c:formatCode>General</c:formatCode>
                <c:ptCount val="30"/>
                <c:pt idx="0">
                  <c:v>5</c:v>
                </c:pt>
                <c:pt idx="1">
                  <c:v>2</c:v>
                </c:pt>
                <c:pt idx="2">
                  <c:v>9</c:v>
                </c:pt>
                <c:pt idx="3">
                  <c:v>2</c:v>
                </c:pt>
                <c:pt idx="4">
                  <c:v>2</c:v>
                </c:pt>
                <c:pt idx="5">
                  <c:v>2</c:v>
                </c:pt>
                <c:pt idx="6">
                  <c:v>2</c:v>
                </c:pt>
                <c:pt idx="7">
                  <c:v>1</c:v>
                </c:pt>
                <c:pt idx="8">
                  <c:v>1</c:v>
                </c:pt>
                <c:pt idx="9">
                  <c:v>1</c:v>
                </c:pt>
                <c:pt idx="10">
                  <c:v>1</c:v>
                </c:pt>
                <c:pt idx="11">
                  <c:v>8</c:v>
                </c:pt>
                <c:pt idx="12">
                  <c:v>1</c:v>
                </c:pt>
                <c:pt idx="13">
                  <c:v>2</c:v>
                </c:pt>
                <c:pt idx="14">
                  <c:v>7</c:v>
                </c:pt>
                <c:pt idx="15">
                  <c:v>1</c:v>
                </c:pt>
                <c:pt idx="16">
                  <c:v>1</c:v>
                </c:pt>
                <c:pt idx="17">
                  <c:v>2</c:v>
                </c:pt>
                <c:pt idx="18">
                  <c:v>1</c:v>
                </c:pt>
                <c:pt idx="19">
                  <c:v>2</c:v>
                </c:pt>
                <c:pt idx="20">
                  <c:v>1</c:v>
                </c:pt>
                <c:pt idx="21">
                  <c:v>5</c:v>
                </c:pt>
                <c:pt idx="22">
                  <c:v>1</c:v>
                </c:pt>
                <c:pt idx="23">
                  <c:v>2</c:v>
                </c:pt>
                <c:pt idx="24">
                  <c:v>1</c:v>
                </c:pt>
                <c:pt idx="25">
                  <c:v>2</c:v>
                </c:pt>
                <c:pt idx="26">
                  <c:v>26</c:v>
                </c:pt>
                <c:pt idx="27">
                  <c:v>2</c:v>
                </c:pt>
                <c:pt idx="28">
                  <c:v>3</c:v>
                </c:pt>
                <c:pt idx="29">
                  <c:v>10</c:v>
                </c:pt>
              </c:numCache>
            </c:numRef>
          </c:val>
        </c:ser>
        <c:firstSliceAng val="0"/>
      </c:pieChart>
    </c:plotArea>
    <c:legend>
      <c:legendPos val="r"/>
      <c:layout/>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9116764676567327"/>
          <c:y val="0.12770580381097371"/>
          <c:w val="0.5278129672082128"/>
          <c:h val="0.70486591711693725"/>
        </c:manualLayout>
      </c:layout>
      <c:pieChart>
        <c:varyColors val="1"/>
        <c:ser>
          <c:idx val="0"/>
          <c:order val="0"/>
          <c:cat>
            <c:strRef>
              <c:f>Sheet1!$E$1:$E$30</c:f>
              <c:strCache>
                <c:ptCount val="30"/>
                <c:pt idx="0">
                  <c:v>Alexander Creek (2)</c:v>
                </c:pt>
                <c:pt idx="1">
                  <c:v>Anaktuvuk Pass (2)</c:v>
                </c:pt>
                <c:pt idx="2">
                  <c:v> Anchorage (9)</c:v>
                </c:pt>
                <c:pt idx="3">
                  <c:v>Angoon (2)</c:v>
                </c:pt>
                <c:pt idx="4">
                  <c:v>Big Lake (2)</c:v>
                </c:pt>
                <c:pt idx="5">
                  <c:v>Copper River (2)</c:v>
                </c:pt>
                <c:pt idx="6">
                  <c:v>Gambell (2)</c:v>
                </c:pt>
                <c:pt idx="7">
                  <c:v>Haines (1)</c:v>
                </c:pt>
                <c:pt idx="8">
                  <c:v>Juneau (1)</c:v>
                </c:pt>
                <c:pt idx="9">
                  <c:v>Kenai (1)</c:v>
                </c:pt>
                <c:pt idx="10">
                  <c:v>Kiana (1)</c:v>
                </c:pt>
                <c:pt idx="11">
                  <c:v>Kobuk (8)</c:v>
                </c:pt>
                <c:pt idx="12">
                  <c:v>Kodiak (1)</c:v>
                </c:pt>
                <c:pt idx="13">
                  <c:v>Kokhanok (2)</c:v>
                </c:pt>
                <c:pt idx="14">
                  <c:v>Kotebue (7)</c:v>
                </c:pt>
                <c:pt idx="15">
                  <c:v>Koyuk (1)</c:v>
                </c:pt>
                <c:pt idx="16">
                  <c:v>Larsen Bay (1)</c:v>
                </c:pt>
                <c:pt idx="17">
                  <c:v>Levelock (2)</c:v>
                </c:pt>
                <c:pt idx="18">
                  <c:v>Little Diomede (1)</c:v>
                </c:pt>
                <c:pt idx="19">
                  <c:v>Nikolski (2)</c:v>
                </c:pt>
                <c:pt idx="20">
                  <c:v>Noorvik (1)</c:v>
                </c:pt>
                <c:pt idx="21">
                  <c:v>Old Harbor (5)</c:v>
                </c:pt>
                <c:pt idx="22">
                  <c:v>Palmer (1)</c:v>
                </c:pt>
                <c:pt idx="23">
                  <c:v>Savoonga (2)</c:v>
                </c:pt>
                <c:pt idx="24">
                  <c:v>Seldovia (1)</c:v>
                </c:pt>
                <c:pt idx="25">
                  <c:v>Shungnak (2)</c:v>
                </c:pt>
                <c:pt idx="26">
                  <c:v>Tyonek (26)</c:v>
                </c:pt>
                <c:pt idx="27">
                  <c:v>Unalakleet (2)</c:v>
                </c:pt>
                <c:pt idx="28">
                  <c:v>Wasilla (3)</c:v>
                </c:pt>
                <c:pt idx="29">
                  <c:v>other (10)</c:v>
                </c:pt>
              </c:strCache>
            </c:strRef>
          </c:cat>
          <c:val>
            <c:numRef>
              <c:f>Sheet1!$F$1:$F$30</c:f>
              <c:numCache>
                <c:formatCode>General</c:formatCode>
                <c:ptCount val="30"/>
                <c:pt idx="0">
                  <c:v>5</c:v>
                </c:pt>
                <c:pt idx="1">
                  <c:v>2</c:v>
                </c:pt>
                <c:pt idx="2">
                  <c:v>9</c:v>
                </c:pt>
                <c:pt idx="3">
                  <c:v>2</c:v>
                </c:pt>
                <c:pt idx="4">
                  <c:v>2</c:v>
                </c:pt>
                <c:pt idx="5">
                  <c:v>2</c:v>
                </c:pt>
                <c:pt idx="6">
                  <c:v>2</c:v>
                </c:pt>
                <c:pt idx="7">
                  <c:v>1</c:v>
                </c:pt>
                <c:pt idx="8">
                  <c:v>1</c:v>
                </c:pt>
                <c:pt idx="9">
                  <c:v>1</c:v>
                </c:pt>
                <c:pt idx="10">
                  <c:v>1</c:v>
                </c:pt>
                <c:pt idx="11">
                  <c:v>8</c:v>
                </c:pt>
                <c:pt idx="12">
                  <c:v>1</c:v>
                </c:pt>
                <c:pt idx="13">
                  <c:v>2</c:v>
                </c:pt>
                <c:pt idx="14">
                  <c:v>7</c:v>
                </c:pt>
                <c:pt idx="15">
                  <c:v>1</c:v>
                </c:pt>
                <c:pt idx="16">
                  <c:v>1</c:v>
                </c:pt>
                <c:pt idx="17">
                  <c:v>2</c:v>
                </c:pt>
                <c:pt idx="18">
                  <c:v>1</c:v>
                </c:pt>
                <c:pt idx="19">
                  <c:v>2</c:v>
                </c:pt>
                <c:pt idx="20">
                  <c:v>1</c:v>
                </c:pt>
                <c:pt idx="21">
                  <c:v>5</c:v>
                </c:pt>
                <c:pt idx="22">
                  <c:v>1</c:v>
                </c:pt>
                <c:pt idx="23">
                  <c:v>2</c:v>
                </c:pt>
                <c:pt idx="24">
                  <c:v>1</c:v>
                </c:pt>
                <c:pt idx="25">
                  <c:v>2</c:v>
                </c:pt>
                <c:pt idx="26">
                  <c:v>26</c:v>
                </c:pt>
                <c:pt idx="27">
                  <c:v>2</c:v>
                </c:pt>
                <c:pt idx="28">
                  <c:v>3</c:v>
                </c:pt>
                <c:pt idx="29">
                  <c:v>10</c:v>
                </c:pt>
              </c:numCache>
            </c:numRef>
          </c:val>
        </c:ser>
        <c:firstSliceAng val="0"/>
      </c:pieChart>
    </c:plotArea>
    <c:legend>
      <c:legendPos val="r"/>
      <c:layout>
        <c:manualLayout>
          <c:xMode val="edge"/>
          <c:yMode val="edge"/>
          <c:x val="0.80199192664208141"/>
          <c:y val="6.1078902379674796E-2"/>
          <c:w val="0.15686883285158978"/>
          <c:h val="0.87361593271522531"/>
        </c:manualLayout>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
          <c:y val="0"/>
          <c:w val="0.70000000000000018"/>
          <c:h val="1"/>
        </c:manualLayout>
      </c:layout>
      <c:pieChart>
        <c:varyColors val="1"/>
        <c:firstSliceAng val="0"/>
      </c:pieChart>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pieChart>
        <c:varyColors val="1"/>
        <c:ser>
          <c:idx val="0"/>
          <c:order val="0"/>
          <c:cat>
            <c:strRef>
              <c:f>Sheet1!$A$1:$A$30</c:f>
              <c:strCache>
                <c:ptCount val="30"/>
                <c:pt idx="0">
                  <c:v>Akiachak (7)</c:v>
                </c:pt>
                <c:pt idx="1">
                  <c:v>Akiak (3)</c:v>
                </c:pt>
                <c:pt idx="2">
                  <c:v>Alakanuk (9)</c:v>
                </c:pt>
                <c:pt idx="3">
                  <c:v>Alegnagik (1)</c:v>
                </c:pt>
                <c:pt idx="4">
                  <c:v>Bethel (17)</c:v>
                </c:pt>
                <c:pt idx="5">
                  <c:v>Chefornak (1)</c:v>
                </c:pt>
                <c:pt idx="6">
                  <c:v>Chevak (1)</c:v>
                </c:pt>
                <c:pt idx="7">
                  <c:v>Dillingham (2)</c:v>
                </c:pt>
                <c:pt idx="8">
                  <c:v>Eek (2)</c:v>
                </c:pt>
                <c:pt idx="9">
                  <c:v>Emmonak (7)</c:v>
                </c:pt>
                <c:pt idx="10">
                  <c:v>Hooper Bay (9) </c:v>
                </c:pt>
                <c:pt idx="11">
                  <c:v>Kasigluk (2)</c:v>
                </c:pt>
                <c:pt idx="12">
                  <c:v>Kipunk (15)</c:v>
                </c:pt>
                <c:pt idx="13">
                  <c:v>Kongiganak(34)</c:v>
                </c:pt>
                <c:pt idx="14">
                  <c:v>Kotlik (3)</c:v>
                </c:pt>
                <c:pt idx="15">
                  <c:v>Kwethluk (3)</c:v>
                </c:pt>
                <c:pt idx="16">
                  <c:v>Kwigillingok (10)</c:v>
                </c:pt>
                <c:pt idx="17">
                  <c:v>Mtn. Village (57)</c:v>
                </c:pt>
                <c:pt idx="18">
                  <c:v>Napakiak (3)</c:v>
                </c:pt>
                <c:pt idx="19">
                  <c:v>Nunam Iqua (2)</c:v>
                </c:pt>
                <c:pt idx="20">
                  <c:v>Nunapitchuk (10)</c:v>
                </c:pt>
                <c:pt idx="21">
                  <c:v>Pilot Station (3)</c:v>
                </c:pt>
                <c:pt idx="22">
                  <c:v>Russian Mission (2)</c:v>
                </c:pt>
                <c:pt idx="23">
                  <c:v>Scammon Bay (7)</c:v>
                </c:pt>
                <c:pt idx="24">
                  <c:v>St. Mary's (3)</c:v>
                </c:pt>
                <c:pt idx="25">
                  <c:v>Togiak (1)</c:v>
                </c:pt>
                <c:pt idx="26">
                  <c:v>Toksook Bay (9)</c:v>
                </c:pt>
                <c:pt idx="27">
                  <c:v>Tuluksak (4)</c:v>
                </c:pt>
                <c:pt idx="28">
                  <c:v>Tuntutuliak (3)</c:v>
                </c:pt>
                <c:pt idx="29">
                  <c:v>other (5)</c:v>
                </c:pt>
              </c:strCache>
            </c:strRef>
          </c:cat>
          <c:val>
            <c:numRef>
              <c:f>Sheet1!$B$1:$B$30</c:f>
              <c:numCache>
                <c:formatCode>General</c:formatCode>
                <c:ptCount val="30"/>
                <c:pt idx="0">
                  <c:v>7</c:v>
                </c:pt>
                <c:pt idx="1">
                  <c:v>3</c:v>
                </c:pt>
                <c:pt idx="2">
                  <c:v>9</c:v>
                </c:pt>
                <c:pt idx="3">
                  <c:v>1</c:v>
                </c:pt>
                <c:pt idx="4">
                  <c:v>17</c:v>
                </c:pt>
                <c:pt idx="5">
                  <c:v>1</c:v>
                </c:pt>
                <c:pt idx="6">
                  <c:v>1</c:v>
                </c:pt>
                <c:pt idx="7">
                  <c:v>2</c:v>
                </c:pt>
                <c:pt idx="8">
                  <c:v>2</c:v>
                </c:pt>
                <c:pt idx="9">
                  <c:v>7</c:v>
                </c:pt>
                <c:pt idx="10">
                  <c:v>9</c:v>
                </c:pt>
                <c:pt idx="11">
                  <c:v>2</c:v>
                </c:pt>
                <c:pt idx="12">
                  <c:v>15</c:v>
                </c:pt>
                <c:pt idx="13">
                  <c:v>34</c:v>
                </c:pt>
                <c:pt idx="14">
                  <c:v>3</c:v>
                </c:pt>
                <c:pt idx="15">
                  <c:v>3</c:v>
                </c:pt>
                <c:pt idx="16">
                  <c:v>10</c:v>
                </c:pt>
                <c:pt idx="17">
                  <c:v>57</c:v>
                </c:pt>
                <c:pt idx="18">
                  <c:v>3</c:v>
                </c:pt>
                <c:pt idx="19">
                  <c:v>2</c:v>
                </c:pt>
                <c:pt idx="20">
                  <c:v>10</c:v>
                </c:pt>
                <c:pt idx="21">
                  <c:v>3</c:v>
                </c:pt>
                <c:pt idx="22">
                  <c:v>2</c:v>
                </c:pt>
                <c:pt idx="23">
                  <c:v>7</c:v>
                </c:pt>
                <c:pt idx="24">
                  <c:v>3</c:v>
                </c:pt>
                <c:pt idx="25">
                  <c:v>1</c:v>
                </c:pt>
                <c:pt idx="26">
                  <c:v>9</c:v>
                </c:pt>
                <c:pt idx="27">
                  <c:v>4</c:v>
                </c:pt>
                <c:pt idx="28">
                  <c:v>3</c:v>
                </c:pt>
                <c:pt idx="29">
                  <c:v>5</c:v>
                </c:pt>
              </c:numCache>
            </c:numRef>
          </c:val>
        </c:ser>
        <c:firstSliceAng val="0"/>
      </c:pieChart>
    </c:plotArea>
    <c:legend>
      <c:legendPos val="r"/>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plotArea>
      <c:layout/>
      <c:pieChart>
        <c:varyColors val="1"/>
        <c:ser>
          <c:idx val="0"/>
          <c:order val="0"/>
          <c:cat>
            <c:strRef>
              <c:f>Sheet1!$C$1:$C$26</c:f>
              <c:strCache>
                <c:ptCount val="26"/>
                <c:pt idx="0">
                  <c:v>Allakaket (1)</c:v>
                </c:pt>
                <c:pt idx="1">
                  <c:v>Anvik (4)</c:v>
                </c:pt>
                <c:pt idx="2">
                  <c:v>Arctic Village (13)</c:v>
                </c:pt>
                <c:pt idx="3">
                  <c:v>Beaver (6)</c:v>
                </c:pt>
                <c:pt idx="4">
                  <c:v>Chalkyitsik (8)</c:v>
                </c:pt>
                <c:pt idx="5">
                  <c:v>Circle (2)</c:v>
                </c:pt>
                <c:pt idx="6">
                  <c:v>Eagle (2)</c:v>
                </c:pt>
                <c:pt idx="7">
                  <c:v>Fairbanks (25)</c:v>
                </c:pt>
                <c:pt idx="8">
                  <c:v>Fort Yukon (11)</c:v>
                </c:pt>
                <c:pt idx="9">
                  <c:v>Galena (3)</c:v>
                </c:pt>
                <c:pt idx="10">
                  <c:v>Grayling (3)</c:v>
                </c:pt>
                <c:pt idx="11">
                  <c:v>Holy Cross (11)</c:v>
                </c:pt>
                <c:pt idx="12">
                  <c:v>Hughes (4)</c:v>
                </c:pt>
                <c:pt idx="13">
                  <c:v>Huslia (4)</c:v>
                </c:pt>
                <c:pt idx="14">
                  <c:v>Kaltag (23)</c:v>
                </c:pt>
                <c:pt idx="15">
                  <c:v>Koyukuk (12)</c:v>
                </c:pt>
                <c:pt idx="16">
                  <c:v>Manely Hot Springs (1)</c:v>
                </c:pt>
                <c:pt idx="17">
                  <c:v>Minto (10)</c:v>
                </c:pt>
                <c:pt idx="18">
                  <c:v>Nenana (7)</c:v>
                </c:pt>
                <c:pt idx="19">
                  <c:v>Nikolai (2)</c:v>
                </c:pt>
                <c:pt idx="20">
                  <c:v>Nulato (15)</c:v>
                </c:pt>
                <c:pt idx="21">
                  <c:v>Ruby (4)</c:v>
                </c:pt>
                <c:pt idx="22">
                  <c:v>Shageluk (16)</c:v>
                </c:pt>
                <c:pt idx="23">
                  <c:v>Tanana (10)</c:v>
                </c:pt>
                <c:pt idx="24">
                  <c:v>Venetie (4)</c:v>
                </c:pt>
                <c:pt idx="25">
                  <c:v>other (16)</c:v>
                </c:pt>
              </c:strCache>
            </c:strRef>
          </c:cat>
          <c:val>
            <c:numRef>
              <c:f>Sheet1!$D$1:$D$26</c:f>
              <c:numCache>
                <c:formatCode>General</c:formatCode>
                <c:ptCount val="26"/>
                <c:pt idx="0">
                  <c:v>1</c:v>
                </c:pt>
                <c:pt idx="1">
                  <c:v>4</c:v>
                </c:pt>
                <c:pt idx="2">
                  <c:v>13</c:v>
                </c:pt>
                <c:pt idx="3">
                  <c:v>6</c:v>
                </c:pt>
                <c:pt idx="4">
                  <c:v>8</c:v>
                </c:pt>
                <c:pt idx="5">
                  <c:v>2</c:v>
                </c:pt>
                <c:pt idx="6">
                  <c:v>2</c:v>
                </c:pt>
                <c:pt idx="7">
                  <c:v>25</c:v>
                </c:pt>
                <c:pt idx="8">
                  <c:v>11</c:v>
                </c:pt>
                <c:pt idx="9">
                  <c:v>3</c:v>
                </c:pt>
                <c:pt idx="10">
                  <c:v>3</c:v>
                </c:pt>
                <c:pt idx="11">
                  <c:v>11</c:v>
                </c:pt>
                <c:pt idx="12">
                  <c:v>4</c:v>
                </c:pt>
                <c:pt idx="13">
                  <c:v>4</c:v>
                </c:pt>
                <c:pt idx="14">
                  <c:v>23</c:v>
                </c:pt>
                <c:pt idx="15">
                  <c:v>12</c:v>
                </c:pt>
                <c:pt idx="16">
                  <c:v>1</c:v>
                </c:pt>
                <c:pt idx="17">
                  <c:v>10</c:v>
                </c:pt>
                <c:pt idx="18">
                  <c:v>7</c:v>
                </c:pt>
                <c:pt idx="19">
                  <c:v>2</c:v>
                </c:pt>
                <c:pt idx="20">
                  <c:v>15</c:v>
                </c:pt>
                <c:pt idx="21">
                  <c:v>4</c:v>
                </c:pt>
                <c:pt idx="22">
                  <c:v>16</c:v>
                </c:pt>
                <c:pt idx="23">
                  <c:v>10</c:v>
                </c:pt>
                <c:pt idx="24">
                  <c:v>4</c:v>
                </c:pt>
                <c:pt idx="25">
                  <c:v>16</c:v>
                </c:pt>
              </c:numCache>
            </c:numRef>
          </c:val>
        </c:ser>
        <c:firstSliceAng val="0"/>
      </c:pieChart>
    </c:plotArea>
    <c:legend>
      <c:legendPos val="r"/>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5687684287547823"/>
          <c:y val="0.10542886466114811"/>
          <c:w val="0.54208722453902691"/>
          <c:h val="0.72432734369742258"/>
        </c:manualLayout>
      </c:layout>
      <c:pieChart>
        <c:varyColors val="1"/>
        <c:ser>
          <c:idx val="0"/>
          <c:order val="0"/>
          <c:cat>
            <c:strRef>
              <c:f>Sheet1!$C$2:$C$26</c:f>
              <c:strCache>
                <c:ptCount val="25"/>
                <c:pt idx="0">
                  <c:v>Anvik (4)</c:v>
                </c:pt>
                <c:pt idx="1">
                  <c:v>Arctic Village (13)</c:v>
                </c:pt>
                <c:pt idx="2">
                  <c:v>Beaver (6)</c:v>
                </c:pt>
                <c:pt idx="3">
                  <c:v>Chalkyitsik (8)</c:v>
                </c:pt>
                <c:pt idx="4">
                  <c:v>Circle (2)</c:v>
                </c:pt>
                <c:pt idx="5">
                  <c:v>Eagle (2)</c:v>
                </c:pt>
                <c:pt idx="6">
                  <c:v>Fairbanks (25)</c:v>
                </c:pt>
                <c:pt idx="7">
                  <c:v>Fort Yukon (11)</c:v>
                </c:pt>
                <c:pt idx="8">
                  <c:v>Galena (3)</c:v>
                </c:pt>
                <c:pt idx="9">
                  <c:v>Grayling (3)</c:v>
                </c:pt>
                <c:pt idx="10">
                  <c:v>Holy Cross (11)</c:v>
                </c:pt>
                <c:pt idx="11">
                  <c:v>Hughes (4)</c:v>
                </c:pt>
                <c:pt idx="12">
                  <c:v>Huslia (4)</c:v>
                </c:pt>
                <c:pt idx="13">
                  <c:v>Kaltag (23)</c:v>
                </c:pt>
                <c:pt idx="14">
                  <c:v>Koyukuk (12)</c:v>
                </c:pt>
                <c:pt idx="15">
                  <c:v>Manely Hot Springs (1)</c:v>
                </c:pt>
                <c:pt idx="16">
                  <c:v>Minto (10)</c:v>
                </c:pt>
                <c:pt idx="17">
                  <c:v>Nenana (7)</c:v>
                </c:pt>
                <c:pt idx="18">
                  <c:v>Nikolai (2)</c:v>
                </c:pt>
                <c:pt idx="19">
                  <c:v>Nulato (15)</c:v>
                </c:pt>
                <c:pt idx="20">
                  <c:v>Ruby (4)</c:v>
                </c:pt>
                <c:pt idx="21">
                  <c:v>Shageluk (16)</c:v>
                </c:pt>
                <c:pt idx="22">
                  <c:v>Tanana (10)</c:v>
                </c:pt>
                <c:pt idx="23">
                  <c:v>Venetie (4)</c:v>
                </c:pt>
                <c:pt idx="24">
                  <c:v>other (16)</c:v>
                </c:pt>
              </c:strCache>
            </c:strRef>
          </c:cat>
          <c:val>
            <c:numRef>
              <c:f>Sheet1!$D$2:$D$26</c:f>
              <c:numCache>
                <c:formatCode>General</c:formatCode>
                <c:ptCount val="25"/>
                <c:pt idx="0">
                  <c:v>4</c:v>
                </c:pt>
                <c:pt idx="1">
                  <c:v>13</c:v>
                </c:pt>
                <c:pt idx="2">
                  <c:v>6</c:v>
                </c:pt>
                <c:pt idx="3">
                  <c:v>8</c:v>
                </c:pt>
                <c:pt idx="4">
                  <c:v>2</c:v>
                </c:pt>
                <c:pt idx="5">
                  <c:v>2</c:v>
                </c:pt>
                <c:pt idx="6">
                  <c:v>25</c:v>
                </c:pt>
                <c:pt idx="7">
                  <c:v>11</c:v>
                </c:pt>
                <c:pt idx="8">
                  <c:v>3</c:v>
                </c:pt>
                <c:pt idx="9">
                  <c:v>3</c:v>
                </c:pt>
                <c:pt idx="10">
                  <c:v>11</c:v>
                </c:pt>
                <c:pt idx="11">
                  <c:v>4</c:v>
                </c:pt>
                <c:pt idx="12">
                  <c:v>4</c:v>
                </c:pt>
                <c:pt idx="13">
                  <c:v>23</c:v>
                </c:pt>
                <c:pt idx="14">
                  <c:v>12</c:v>
                </c:pt>
                <c:pt idx="15">
                  <c:v>1</c:v>
                </c:pt>
                <c:pt idx="16">
                  <c:v>10</c:v>
                </c:pt>
                <c:pt idx="17">
                  <c:v>7</c:v>
                </c:pt>
                <c:pt idx="18">
                  <c:v>2</c:v>
                </c:pt>
                <c:pt idx="19">
                  <c:v>15</c:v>
                </c:pt>
                <c:pt idx="20">
                  <c:v>4</c:v>
                </c:pt>
                <c:pt idx="21">
                  <c:v>16</c:v>
                </c:pt>
                <c:pt idx="22">
                  <c:v>10</c:v>
                </c:pt>
                <c:pt idx="23">
                  <c:v>4</c:v>
                </c:pt>
                <c:pt idx="24">
                  <c:v>16</c:v>
                </c:pt>
              </c:numCache>
            </c:numRef>
          </c:val>
        </c:ser>
        <c:firstSliceAng val="0"/>
      </c:pieChart>
    </c:plotArea>
    <c:legend>
      <c:legendPos val="r"/>
      <c:layout>
        <c:manualLayout>
          <c:xMode val="edge"/>
          <c:yMode val="edge"/>
          <c:x val="0.74382291623251506"/>
          <c:y val="6.6838952823204789E-2"/>
          <c:w val="0.18901290184396782"/>
          <c:h val="0.88341611144760745"/>
        </c:manualLayout>
      </c:layout>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plotArea>
      <c:layout/>
      <c:pieChart>
        <c:varyColors val="1"/>
        <c:ser>
          <c:idx val="0"/>
          <c:order val="0"/>
          <c:cat>
            <c:strRef>
              <c:f>Sheet1!$A$1:$A$30</c:f>
              <c:strCache>
                <c:ptCount val="30"/>
                <c:pt idx="0">
                  <c:v>Akiachak (7)</c:v>
                </c:pt>
                <c:pt idx="1">
                  <c:v>Akiak (3)</c:v>
                </c:pt>
                <c:pt idx="2">
                  <c:v>Alakanuk (9)</c:v>
                </c:pt>
                <c:pt idx="3">
                  <c:v>Alegnagik (1)</c:v>
                </c:pt>
                <c:pt idx="4">
                  <c:v>Bethel (17)</c:v>
                </c:pt>
                <c:pt idx="5">
                  <c:v>Chefornak (1)</c:v>
                </c:pt>
                <c:pt idx="6">
                  <c:v>Chevak (1)</c:v>
                </c:pt>
                <c:pt idx="7">
                  <c:v>Dillingham (2)</c:v>
                </c:pt>
                <c:pt idx="8">
                  <c:v>Eek (2)</c:v>
                </c:pt>
                <c:pt idx="9">
                  <c:v>Emmonak (7)</c:v>
                </c:pt>
                <c:pt idx="10">
                  <c:v>Hooper Bay (9) </c:v>
                </c:pt>
                <c:pt idx="11">
                  <c:v>Kasigluk (2)</c:v>
                </c:pt>
                <c:pt idx="12">
                  <c:v>Kipunk (15)</c:v>
                </c:pt>
                <c:pt idx="13">
                  <c:v>Kongiganak(34)</c:v>
                </c:pt>
                <c:pt idx="14">
                  <c:v>Kotlik (3)</c:v>
                </c:pt>
                <c:pt idx="15">
                  <c:v>Kwethluk (3)</c:v>
                </c:pt>
                <c:pt idx="16">
                  <c:v>Kwigillingok (10)</c:v>
                </c:pt>
                <c:pt idx="17">
                  <c:v>Mtn. Village (57)</c:v>
                </c:pt>
                <c:pt idx="18">
                  <c:v>Napakiak (3)</c:v>
                </c:pt>
                <c:pt idx="19">
                  <c:v>Nunam Iqua (2)</c:v>
                </c:pt>
                <c:pt idx="20">
                  <c:v>Nunapitchuk (10)</c:v>
                </c:pt>
                <c:pt idx="21">
                  <c:v>Pilot Station (3)</c:v>
                </c:pt>
                <c:pt idx="22">
                  <c:v>Russian Mission (2)</c:v>
                </c:pt>
                <c:pt idx="23">
                  <c:v>Scammon Bay (7)</c:v>
                </c:pt>
                <c:pt idx="24">
                  <c:v>St. Mary's (3)</c:v>
                </c:pt>
                <c:pt idx="25">
                  <c:v>Togiak (1)</c:v>
                </c:pt>
                <c:pt idx="26">
                  <c:v>Toksook Bay (9)</c:v>
                </c:pt>
                <c:pt idx="27">
                  <c:v>Tuluksak (4)</c:v>
                </c:pt>
                <c:pt idx="28">
                  <c:v>Tuntutuliak (3)</c:v>
                </c:pt>
                <c:pt idx="29">
                  <c:v>other (5)</c:v>
                </c:pt>
              </c:strCache>
            </c:strRef>
          </c:cat>
          <c:val>
            <c:numRef>
              <c:f>Sheet1!$B$1:$B$30</c:f>
              <c:numCache>
                <c:formatCode>General</c:formatCode>
                <c:ptCount val="30"/>
                <c:pt idx="0">
                  <c:v>7</c:v>
                </c:pt>
                <c:pt idx="1">
                  <c:v>3</c:v>
                </c:pt>
                <c:pt idx="2">
                  <c:v>9</c:v>
                </c:pt>
                <c:pt idx="3">
                  <c:v>1</c:v>
                </c:pt>
                <c:pt idx="4">
                  <c:v>17</c:v>
                </c:pt>
                <c:pt idx="5">
                  <c:v>1</c:v>
                </c:pt>
                <c:pt idx="6">
                  <c:v>1</c:v>
                </c:pt>
                <c:pt idx="7">
                  <c:v>2</c:v>
                </c:pt>
                <c:pt idx="8">
                  <c:v>2</c:v>
                </c:pt>
                <c:pt idx="9">
                  <c:v>7</c:v>
                </c:pt>
                <c:pt idx="10">
                  <c:v>9</c:v>
                </c:pt>
                <c:pt idx="11">
                  <c:v>2</c:v>
                </c:pt>
                <c:pt idx="12">
                  <c:v>15</c:v>
                </c:pt>
                <c:pt idx="13">
                  <c:v>34</c:v>
                </c:pt>
                <c:pt idx="14">
                  <c:v>3</c:v>
                </c:pt>
                <c:pt idx="15">
                  <c:v>3</c:v>
                </c:pt>
                <c:pt idx="16">
                  <c:v>10</c:v>
                </c:pt>
                <c:pt idx="17">
                  <c:v>57</c:v>
                </c:pt>
                <c:pt idx="18">
                  <c:v>3</c:v>
                </c:pt>
                <c:pt idx="19">
                  <c:v>2</c:v>
                </c:pt>
                <c:pt idx="20">
                  <c:v>10</c:v>
                </c:pt>
                <c:pt idx="21">
                  <c:v>3</c:v>
                </c:pt>
                <c:pt idx="22">
                  <c:v>2</c:v>
                </c:pt>
                <c:pt idx="23">
                  <c:v>7</c:v>
                </c:pt>
                <c:pt idx="24">
                  <c:v>3</c:v>
                </c:pt>
                <c:pt idx="25">
                  <c:v>1</c:v>
                </c:pt>
                <c:pt idx="26">
                  <c:v>9</c:v>
                </c:pt>
                <c:pt idx="27">
                  <c:v>4</c:v>
                </c:pt>
                <c:pt idx="28">
                  <c:v>3</c:v>
                </c:pt>
                <c:pt idx="29">
                  <c:v>5</c:v>
                </c:pt>
              </c:numCache>
            </c:numRef>
          </c:val>
        </c:ser>
        <c:firstSliceAng val="0"/>
      </c:pieChart>
    </c:plotArea>
    <c:legend>
      <c:legendPos val="r"/>
      <c:layout/>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pieChart>
        <c:varyColors val="1"/>
        <c:ser>
          <c:idx val="0"/>
          <c:order val="0"/>
          <c:cat>
            <c:strRef>
              <c:f>Sheet1!$C$1:$C$26</c:f>
              <c:strCache>
                <c:ptCount val="26"/>
                <c:pt idx="0">
                  <c:v>Allakaket (1)</c:v>
                </c:pt>
                <c:pt idx="1">
                  <c:v>Anvik (4)</c:v>
                </c:pt>
                <c:pt idx="2">
                  <c:v>Arctic Village (13)</c:v>
                </c:pt>
                <c:pt idx="3">
                  <c:v>Beaver (6)</c:v>
                </c:pt>
                <c:pt idx="4">
                  <c:v>Chalkyitsik (8)</c:v>
                </c:pt>
                <c:pt idx="5">
                  <c:v>Circle (2)</c:v>
                </c:pt>
                <c:pt idx="6">
                  <c:v>Eagle (2)</c:v>
                </c:pt>
                <c:pt idx="7">
                  <c:v>Fairbanks (25)</c:v>
                </c:pt>
                <c:pt idx="8">
                  <c:v>Fort Yukon (11)</c:v>
                </c:pt>
                <c:pt idx="9">
                  <c:v>Galena (3)</c:v>
                </c:pt>
                <c:pt idx="10">
                  <c:v>Grayling (3)</c:v>
                </c:pt>
                <c:pt idx="11">
                  <c:v>Holy Cross (11)</c:v>
                </c:pt>
                <c:pt idx="12">
                  <c:v>Hughes (4)</c:v>
                </c:pt>
                <c:pt idx="13">
                  <c:v>Huslia (4)</c:v>
                </c:pt>
                <c:pt idx="14">
                  <c:v>Kaltag (23)</c:v>
                </c:pt>
                <c:pt idx="15">
                  <c:v>Koyukuk (12)</c:v>
                </c:pt>
                <c:pt idx="16">
                  <c:v>Manely Hot Springs (1)</c:v>
                </c:pt>
                <c:pt idx="17">
                  <c:v>Minto (10)</c:v>
                </c:pt>
                <c:pt idx="18">
                  <c:v>Nenana (7)</c:v>
                </c:pt>
                <c:pt idx="19">
                  <c:v>Nikolai (2)</c:v>
                </c:pt>
                <c:pt idx="20">
                  <c:v>Nulato (15)</c:v>
                </c:pt>
                <c:pt idx="21">
                  <c:v>Ruby (4)</c:v>
                </c:pt>
                <c:pt idx="22">
                  <c:v>Shageluk (16)</c:v>
                </c:pt>
                <c:pt idx="23">
                  <c:v>Tanana (10)</c:v>
                </c:pt>
                <c:pt idx="24">
                  <c:v>Venetie (4)</c:v>
                </c:pt>
                <c:pt idx="25">
                  <c:v>other (16)</c:v>
                </c:pt>
              </c:strCache>
            </c:strRef>
          </c:cat>
          <c:val>
            <c:numRef>
              <c:f>Sheet1!$D$1:$D$26</c:f>
              <c:numCache>
                <c:formatCode>General</c:formatCode>
                <c:ptCount val="26"/>
                <c:pt idx="0">
                  <c:v>1</c:v>
                </c:pt>
                <c:pt idx="1">
                  <c:v>4</c:v>
                </c:pt>
                <c:pt idx="2">
                  <c:v>13</c:v>
                </c:pt>
                <c:pt idx="3">
                  <c:v>6</c:v>
                </c:pt>
                <c:pt idx="4">
                  <c:v>8</c:v>
                </c:pt>
                <c:pt idx="5">
                  <c:v>2</c:v>
                </c:pt>
                <c:pt idx="6">
                  <c:v>2</c:v>
                </c:pt>
                <c:pt idx="7">
                  <c:v>25</c:v>
                </c:pt>
                <c:pt idx="8">
                  <c:v>11</c:v>
                </c:pt>
                <c:pt idx="9">
                  <c:v>3</c:v>
                </c:pt>
                <c:pt idx="10">
                  <c:v>3</c:v>
                </c:pt>
                <c:pt idx="11">
                  <c:v>11</c:v>
                </c:pt>
                <c:pt idx="12">
                  <c:v>4</c:v>
                </c:pt>
                <c:pt idx="13">
                  <c:v>4</c:v>
                </c:pt>
                <c:pt idx="14">
                  <c:v>23</c:v>
                </c:pt>
                <c:pt idx="15">
                  <c:v>12</c:v>
                </c:pt>
                <c:pt idx="16">
                  <c:v>1</c:v>
                </c:pt>
                <c:pt idx="17">
                  <c:v>10</c:v>
                </c:pt>
                <c:pt idx="18">
                  <c:v>7</c:v>
                </c:pt>
                <c:pt idx="19">
                  <c:v>2</c:v>
                </c:pt>
                <c:pt idx="20">
                  <c:v>15</c:v>
                </c:pt>
                <c:pt idx="21">
                  <c:v>4</c:v>
                </c:pt>
                <c:pt idx="22">
                  <c:v>16</c:v>
                </c:pt>
                <c:pt idx="23">
                  <c:v>10</c:v>
                </c:pt>
                <c:pt idx="24">
                  <c:v>4</c:v>
                </c:pt>
                <c:pt idx="25">
                  <c:v>16</c:v>
                </c:pt>
              </c:numCache>
            </c:numRef>
          </c:val>
        </c:ser>
        <c:firstSliceAng val="0"/>
      </c:pieChart>
    </c:plotArea>
    <c:legend>
      <c:legendPos val="r"/>
      <c:layout/>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4.4936570428696421E-2"/>
          <c:y val="3.7037037037037014E-2"/>
          <c:w val="0.53888888888888919"/>
          <c:h val="0.89814814814814803"/>
        </c:manualLayout>
      </c:layout>
      <c:pieChart>
        <c:varyColors val="1"/>
        <c:ser>
          <c:idx val="0"/>
          <c:order val="0"/>
          <c:cat>
            <c:strRef>
              <c:f>Sheet1!$C$2:$C$26</c:f>
              <c:strCache>
                <c:ptCount val="25"/>
                <c:pt idx="0">
                  <c:v>Anvik (4)</c:v>
                </c:pt>
                <c:pt idx="1">
                  <c:v>Arctic Village (13)</c:v>
                </c:pt>
                <c:pt idx="2">
                  <c:v>Beaver (6)</c:v>
                </c:pt>
                <c:pt idx="3">
                  <c:v>Chalkyitsik (8)</c:v>
                </c:pt>
                <c:pt idx="4">
                  <c:v>Circle (2)</c:v>
                </c:pt>
                <c:pt idx="5">
                  <c:v>Eagle (2)</c:v>
                </c:pt>
                <c:pt idx="6">
                  <c:v>Fairbanks (25)</c:v>
                </c:pt>
                <c:pt idx="7">
                  <c:v>Fort Yukon (11)</c:v>
                </c:pt>
                <c:pt idx="8">
                  <c:v>Galena (3)</c:v>
                </c:pt>
                <c:pt idx="9">
                  <c:v>Grayling (3)</c:v>
                </c:pt>
                <c:pt idx="10">
                  <c:v>Holy Cross (11)</c:v>
                </c:pt>
                <c:pt idx="11">
                  <c:v>Hughes (4)</c:v>
                </c:pt>
                <c:pt idx="12">
                  <c:v>Huslia (4)</c:v>
                </c:pt>
                <c:pt idx="13">
                  <c:v>Kaltag (23)</c:v>
                </c:pt>
                <c:pt idx="14">
                  <c:v>Koyukuk (12)</c:v>
                </c:pt>
                <c:pt idx="15">
                  <c:v>Manely Hot Springs (1)</c:v>
                </c:pt>
                <c:pt idx="16">
                  <c:v>Minto (10)</c:v>
                </c:pt>
                <c:pt idx="17">
                  <c:v>Nenana (7)</c:v>
                </c:pt>
                <c:pt idx="18">
                  <c:v>Nikolai (2)</c:v>
                </c:pt>
                <c:pt idx="19">
                  <c:v>Nulato (15)</c:v>
                </c:pt>
                <c:pt idx="20">
                  <c:v>Ruby (4)</c:v>
                </c:pt>
                <c:pt idx="21">
                  <c:v>Shageluk (16)</c:v>
                </c:pt>
                <c:pt idx="22">
                  <c:v>Tanana (10)</c:v>
                </c:pt>
                <c:pt idx="23">
                  <c:v>Venetie (4)</c:v>
                </c:pt>
                <c:pt idx="24">
                  <c:v>other (16)</c:v>
                </c:pt>
              </c:strCache>
            </c:strRef>
          </c:cat>
          <c:val>
            <c:numRef>
              <c:f>Sheet1!$D$2:$D$26</c:f>
              <c:numCache>
                <c:formatCode>General</c:formatCode>
                <c:ptCount val="25"/>
                <c:pt idx="0">
                  <c:v>4</c:v>
                </c:pt>
                <c:pt idx="1">
                  <c:v>13</c:v>
                </c:pt>
                <c:pt idx="2">
                  <c:v>6</c:v>
                </c:pt>
                <c:pt idx="3">
                  <c:v>8</c:v>
                </c:pt>
                <c:pt idx="4">
                  <c:v>2</c:v>
                </c:pt>
                <c:pt idx="5">
                  <c:v>2</c:v>
                </c:pt>
                <c:pt idx="6">
                  <c:v>25</c:v>
                </c:pt>
                <c:pt idx="7">
                  <c:v>11</c:v>
                </c:pt>
                <c:pt idx="8">
                  <c:v>3</c:v>
                </c:pt>
                <c:pt idx="9">
                  <c:v>3</c:v>
                </c:pt>
                <c:pt idx="10">
                  <c:v>11</c:v>
                </c:pt>
                <c:pt idx="11">
                  <c:v>4</c:v>
                </c:pt>
                <c:pt idx="12">
                  <c:v>4</c:v>
                </c:pt>
                <c:pt idx="13">
                  <c:v>23</c:v>
                </c:pt>
                <c:pt idx="14">
                  <c:v>12</c:v>
                </c:pt>
                <c:pt idx="15">
                  <c:v>1</c:v>
                </c:pt>
                <c:pt idx="16">
                  <c:v>10</c:v>
                </c:pt>
                <c:pt idx="17">
                  <c:v>7</c:v>
                </c:pt>
                <c:pt idx="18">
                  <c:v>2</c:v>
                </c:pt>
                <c:pt idx="19">
                  <c:v>15</c:v>
                </c:pt>
                <c:pt idx="20">
                  <c:v>4</c:v>
                </c:pt>
                <c:pt idx="21">
                  <c:v>16</c:v>
                </c:pt>
                <c:pt idx="22">
                  <c:v>10</c:v>
                </c:pt>
                <c:pt idx="23">
                  <c:v>4</c:v>
                </c:pt>
                <c:pt idx="24">
                  <c:v>16</c:v>
                </c:pt>
              </c:numCache>
            </c:numRef>
          </c:val>
        </c:ser>
        <c:firstSliceAng val="0"/>
      </c:pieChart>
    </c:plotArea>
    <c:legend>
      <c:legendPos val="r"/>
      <c:layout/>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pieChart>
        <c:varyColors val="1"/>
        <c:ser>
          <c:idx val="0"/>
          <c:order val="0"/>
          <c:cat>
            <c:strRef>
              <c:f>Sheet1!$E$1:$E$40</c:f>
              <c:strCache>
                <c:ptCount val="30"/>
                <c:pt idx="0">
                  <c:v>Alexander Creek (2)</c:v>
                </c:pt>
                <c:pt idx="1">
                  <c:v>Anaktuvuk Pass (2)</c:v>
                </c:pt>
                <c:pt idx="2">
                  <c:v> Anchorage (9)</c:v>
                </c:pt>
                <c:pt idx="3">
                  <c:v>Angoon (2)</c:v>
                </c:pt>
                <c:pt idx="4">
                  <c:v>Big Lake (2)</c:v>
                </c:pt>
                <c:pt idx="5">
                  <c:v>Copper River (2)</c:v>
                </c:pt>
                <c:pt idx="6">
                  <c:v>Gambell (2)</c:v>
                </c:pt>
                <c:pt idx="7">
                  <c:v>Haines (1)</c:v>
                </c:pt>
                <c:pt idx="8">
                  <c:v>Juneau (1)</c:v>
                </c:pt>
                <c:pt idx="9">
                  <c:v>Kenai (1)</c:v>
                </c:pt>
                <c:pt idx="10">
                  <c:v>Kiana (1)</c:v>
                </c:pt>
                <c:pt idx="11">
                  <c:v>Kobuk (8)</c:v>
                </c:pt>
                <c:pt idx="12">
                  <c:v>Kodiak (1)</c:v>
                </c:pt>
                <c:pt idx="13">
                  <c:v>Kokhanok (2)</c:v>
                </c:pt>
                <c:pt idx="14">
                  <c:v>Kotebue (7)</c:v>
                </c:pt>
                <c:pt idx="15">
                  <c:v>Koyuk (1)</c:v>
                </c:pt>
                <c:pt idx="16">
                  <c:v>Larsen Bay (1)</c:v>
                </c:pt>
                <c:pt idx="17">
                  <c:v>Levelock (2)</c:v>
                </c:pt>
                <c:pt idx="18">
                  <c:v>Little Diomede (1)</c:v>
                </c:pt>
                <c:pt idx="19">
                  <c:v>Nikolski (2)</c:v>
                </c:pt>
                <c:pt idx="20">
                  <c:v>Noorvik (1)</c:v>
                </c:pt>
                <c:pt idx="21">
                  <c:v>Old Harbor (5)</c:v>
                </c:pt>
                <c:pt idx="22">
                  <c:v>Palmer (1)</c:v>
                </c:pt>
                <c:pt idx="23">
                  <c:v>Savoonga (2)</c:v>
                </c:pt>
                <c:pt idx="24">
                  <c:v>Seldovia (1)</c:v>
                </c:pt>
                <c:pt idx="25">
                  <c:v>Shungnak (2)</c:v>
                </c:pt>
                <c:pt idx="26">
                  <c:v>Tyonek (26)</c:v>
                </c:pt>
                <c:pt idx="27">
                  <c:v>Unalakleet (2)</c:v>
                </c:pt>
                <c:pt idx="28">
                  <c:v>Wasilla (3)</c:v>
                </c:pt>
                <c:pt idx="29">
                  <c:v>other (10)</c:v>
                </c:pt>
              </c:strCache>
            </c:strRef>
          </c:cat>
          <c:val>
            <c:numRef>
              <c:f>Sheet1!$F$1:$F$40</c:f>
              <c:numCache>
                <c:formatCode>General</c:formatCode>
                <c:ptCount val="40"/>
                <c:pt idx="0">
                  <c:v>5</c:v>
                </c:pt>
                <c:pt idx="1">
                  <c:v>2</c:v>
                </c:pt>
                <c:pt idx="2">
                  <c:v>9</c:v>
                </c:pt>
                <c:pt idx="3">
                  <c:v>2</c:v>
                </c:pt>
                <c:pt idx="4">
                  <c:v>2</c:v>
                </c:pt>
                <c:pt idx="5">
                  <c:v>2</c:v>
                </c:pt>
                <c:pt idx="6">
                  <c:v>2</c:v>
                </c:pt>
                <c:pt idx="7">
                  <c:v>1</c:v>
                </c:pt>
                <c:pt idx="8">
                  <c:v>1</c:v>
                </c:pt>
                <c:pt idx="9">
                  <c:v>1</c:v>
                </c:pt>
                <c:pt idx="10">
                  <c:v>1</c:v>
                </c:pt>
                <c:pt idx="11">
                  <c:v>8</c:v>
                </c:pt>
                <c:pt idx="12">
                  <c:v>1</c:v>
                </c:pt>
                <c:pt idx="13">
                  <c:v>2</c:v>
                </c:pt>
                <c:pt idx="14">
                  <c:v>7</c:v>
                </c:pt>
                <c:pt idx="15">
                  <c:v>1</c:v>
                </c:pt>
                <c:pt idx="16">
                  <c:v>1</c:v>
                </c:pt>
                <c:pt idx="17">
                  <c:v>2</c:v>
                </c:pt>
                <c:pt idx="18">
                  <c:v>1</c:v>
                </c:pt>
                <c:pt idx="19">
                  <c:v>2</c:v>
                </c:pt>
                <c:pt idx="20">
                  <c:v>1</c:v>
                </c:pt>
                <c:pt idx="21">
                  <c:v>5</c:v>
                </c:pt>
                <c:pt idx="22">
                  <c:v>1</c:v>
                </c:pt>
                <c:pt idx="23">
                  <c:v>2</c:v>
                </c:pt>
                <c:pt idx="24">
                  <c:v>1</c:v>
                </c:pt>
                <c:pt idx="25">
                  <c:v>2</c:v>
                </c:pt>
                <c:pt idx="26">
                  <c:v>26</c:v>
                </c:pt>
                <c:pt idx="27">
                  <c:v>2</c:v>
                </c:pt>
                <c:pt idx="28">
                  <c:v>3</c:v>
                </c:pt>
                <c:pt idx="29">
                  <c:v>10</c:v>
                </c:pt>
              </c:numCache>
            </c:numRef>
          </c:val>
        </c:ser>
        <c:firstSliceAng val="0"/>
      </c:pieChart>
    </c:plotArea>
    <c:legend>
      <c:legendPos val="r"/>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80A89-3417-B042-AE48-CCDF1281A0D1}"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AE0B7B0C-4184-3E49-9B9B-C26931F6BADF}">
      <dgm:prSet phldrT="[Text]"/>
      <dgm:spPr/>
      <dgm:t>
        <a:bodyPr/>
        <a:lstStyle/>
        <a:p>
          <a:r>
            <a:rPr lang="en-US" dirty="0" smtClean="0"/>
            <a:t>Professional Development</a:t>
          </a:r>
          <a:endParaRPr lang="en-US" dirty="0"/>
        </a:p>
      </dgm:t>
    </dgm:pt>
    <dgm:pt modelId="{48638E2B-4DDE-9142-95B5-E985CD9C55B3}" type="parTrans" cxnId="{713DCBB0-ABAD-B24D-848F-FACFB6B28BEF}">
      <dgm:prSet/>
      <dgm:spPr/>
      <dgm:t>
        <a:bodyPr/>
        <a:lstStyle/>
        <a:p>
          <a:endParaRPr lang="en-US"/>
        </a:p>
      </dgm:t>
    </dgm:pt>
    <dgm:pt modelId="{38487B72-8E75-FD44-89F7-33F3981862EB}" type="sibTrans" cxnId="{713DCBB0-ABAD-B24D-848F-FACFB6B28BEF}">
      <dgm:prSet/>
      <dgm:spPr/>
      <dgm:t>
        <a:bodyPr/>
        <a:lstStyle/>
        <a:p>
          <a:endParaRPr lang="en-US"/>
        </a:p>
      </dgm:t>
    </dgm:pt>
    <dgm:pt modelId="{9716A89D-BC39-E04F-AFBB-DB0AD8D6246C}">
      <dgm:prSet phldrT="[Text]"/>
      <dgm:spPr/>
      <dgm:t>
        <a:bodyPr/>
        <a:lstStyle/>
        <a:p>
          <a:r>
            <a:rPr lang="en-US" dirty="0" smtClean="0"/>
            <a:t>Aviation Program</a:t>
          </a:r>
          <a:endParaRPr lang="en-US" dirty="0"/>
        </a:p>
      </dgm:t>
    </dgm:pt>
    <dgm:pt modelId="{61BED5A3-2E00-B24E-94B7-FEC5C6ADD20A}" type="parTrans" cxnId="{FB2E44BA-CE80-324D-A6DE-3304F959BFF7}">
      <dgm:prSet/>
      <dgm:spPr/>
      <dgm:t>
        <a:bodyPr/>
        <a:lstStyle/>
        <a:p>
          <a:endParaRPr lang="en-US"/>
        </a:p>
      </dgm:t>
    </dgm:pt>
    <dgm:pt modelId="{135E01FB-CC00-664D-A538-C902CDD0D797}" type="sibTrans" cxnId="{FB2E44BA-CE80-324D-A6DE-3304F959BFF7}">
      <dgm:prSet/>
      <dgm:spPr/>
      <dgm:t>
        <a:bodyPr/>
        <a:lstStyle/>
        <a:p>
          <a:endParaRPr lang="en-US"/>
        </a:p>
      </dgm:t>
    </dgm:pt>
    <dgm:pt modelId="{029DE099-480A-E14C-9AF3-0963C328D1A9}">
      <dgm:prSet phldrT="[Text]"/>
      <dgm:spPr/>
      <dgm:t>
        <a:bodyPr/>
        <a:lstStyle/>
        <a:p>
          <a:r>
            <a:rPr lang="en-US" dirty="0" smtClean="0"/>
            <a:t>Project Lead the Way</a:t>
          </a:r>
          <a:endParaRPr lang="en-US" dirty="0"/>
        </a:p>
      </dgm:t>
    </dgm:pt>
    <dgm:pt modelId="{9020B247-44F6-4145-B890-9A8A95364321}" type="parTrans" cxnId="{D0F1CB82-41C0-F34E-A224-F0EE102BC1D6}">
      <dgm:prSet/>
      <dgm:spPr/>
      <dgm:t>
        <a:bodyPr/>
        <a:lstStyle/>
        <a:p>
          <a:endParaRPr lang="en-US"/>
        </a:p>
      </dgm:t>
    </dgm:pt>
    <dgm:pt modelId="{6581F483-0024-7344-92C8-863DD2406F5B}" type="sibTrans" cxnId="{D0F1CB82-41C0-F34E-A224-F0EE102BC1D6}">
      <dgm:prSet/>
      <dgm:spPr/>
      <dgm:t>
        <a:bodyPr/>
        <a:lstStyle/>
        <a:p>
          <a:endParaRPr lang="en-US"/>
        </a:p>
      </dgm:t>
    </dgm:pt>
    <dgm:pt modelId="{266B59CD-EC8F-CC41-96C8-14C7CE3308E2}">
      <dgm:prSet phldrT="[Text]"/>
      <dgm:spPr/>
      <dgm:t>
        <a:bodyPr/>
        <a:lstStyle/>
        <a:p>
          <a:r>
            <a:rPr lang="en-US" dirty="0" smtClean="0"/>
            <a:t>Computer Science</a:t>
          </a:r>
          <a:endParaRPr lang="en-US" dirty="0"/>
        </a:p>
      </dgm:t>
    </dgm:pt>
    <dgm:pt modelId="{3A4948AA-FEEC-0142-BB86-81393FFD6B28}" type="parTrans" cxnId="{991D5C87-88C8-2840-B7FB-7AC5C3479062}">
      <dgm:prSet/>
      <dgm:spPr/>
      <dgm:t>
        <a:bodyPr/>
        <a:lstStyle/>
        <a:p>
          <a:endParaRPr lang="en-US"/>
        </a:p>
      </dgm:t>
    </dgm:pt>
    <dgm:pt modelId="{5AC19443-E083-754E-AA23-7369B7B8FC1E}" type="sibTrans" cxnId="{991D5C87-88C8-2840-B7FB-7AC5C3479062}">
      <dgm:prSet/>
      <dgm:spPr/>
      <dgm:t>
        <a:bodyPr/>
        <a:lstStyle/>
        <a:p>
          <a:endParaRPr lang="en-US"/>
        </a:p>
      </dgm:t>
    </dgm:pt>
    <dgm:pt modelId="{6B02DFCD-5D9D-7149-B2BD-062EA875FDCC}">
      <dgm:prSet phldrT="[Text]"/>
      <dgm:spPr/>
      <dgm:t>
        <a:bodyPr/>
        <a:lstStyle/>
        <a:p>
          <a:r>
            <a:rPr lang="en-US" dirty="0" smtClean="0"/>
            <a:t>Dual Math Credit</a:t>
          </a:r>
          <a:endParaRPr lang="en-US" dirty="0"/>
        </a:p>
      </dgm:t>
    </dgm:pt>
    <dgm:pt modelId="{A2CBE513-DA68-F34C-8600-7B527CAB4D5E}" type="parTrans" cxnId="{7743BEDA-1BFA-5C40-A411-82F7B07C5121}">
      <dgm:prSet/>
      <dgm:spPr/>
      <dgm:t>
        <a:bodyPr/>
        <a:lstStyle/>
        <a:p>
          <a:endParaRPr lang="en-US"/>
        </a:p>
      </dgm:t>
    </dgm:pt>
    <dgm:pt modelId="{96E8E9FF-E8F7-5249-8715-6BE1EA961618}" type="sibTrans" cxnId="{7743BEDA-1BFA-5C40-A411-82F7B07C5121}">
      <dgm:prSet/>
      <dgm:spPr/>
      <dgm:t>
        <a:bodyPr/>
        <a:lstStyle/>
        <a:p>
          <a:endParaRPr lang="en-US"/>
        </a:p>
      </dgm:t>
    </dgm:pt>
    <dgm:pt modelId="{28430884-A25A-004A-BF31-B95556479007}" type="pres">
      <dgm:prSet presAssocID="{26180A89-3417-B042-AE48-CCDF1281A0D1}" presName="cycle" presStyleCnt="0">
        <dgm:presLayoutVars>
          <dgm:dir/>
          <dgm:resizeHandles val="exact"/>
        </dgm:presLayoutVars>
      </dgm:prSet>
      <dgm:spPr/>
      <dgm:t>
        <a:bodyPr/>
        <a:lstStyle/>
        <a:p>
          <a:endParaRPr lang="en-US"/>
        </a:p>
      </dgm:t>
    </dgm:pt>
    <dgm:pt modelId="{E68D5539-032E-5648-A235-9BDD5FC442E5}" type="pres">
      <dgm:prSet presAssocID="{AE0B7B0C-4184-3E49-9B9B-C26931F6BADF}" presName="node" presStyleLbl="node1" presStyleIdx="0" presStyleCnt="5" custScaleX="179465">
        <dgm:presLayoutVars>
          <dgm:bulletEnabled val="1"/>
        </dgm:presLayoutVars>
      </dgm:prSet>
      <dgm:spPr/>
      <dgm:t>
        <a:bodyPr/>
        <a:lstStyle/>
        <a:p>
          <a:endParaRPr lang="en-US"/>
        </a:p>
      </dgm:t>
    </dgm:pt>
    <dgm:pt modelId="{C4AD6931-1717-934E-8B87-5FD95CBE201F}" type="pres">
      <dgm:prSet presAssocID="{AE0B7B0C-4184-3E49-9B9B-C26931F6BADF}" presName="spNode" presStyleCnt="0"/>
      <dgm:spPr/>
    </dgm:pt>
    <dgm:pt modelId="{BAEA17DF-2114-9245-B375-4614D502B40C}" type="pres">
      <dgm:prSet presAssocID="{38487B72-8E75-FD44-89F7-33F3981862EB}" presName="sibTrans" presStyleLbl="sibTrans1D1" presStyleIdx="0" presStyleCnt="5"/>
      <dgm:spPr/>
      <dgm:t>
        <a:bodyPr/>
        <a:lstStyle/>
        <a:p>
          <a:endParaRPr lang="en-US"/>
        </a:p>
      </dgm:t>
    </dgm:pt>
    <dgm:pt modelId="{21F82076-B3D3-F94F-984F-B86EC65731B5}" type="pres">
      <dgm:prSet presAssocID="{9716A89D-BC39-E04F-AFBB-DB0AD8D6246C}" presName="node" presStyleLbl="node1" presStyleIdx="1" presStyleCnt="5" custScaleX="146346">
        <dgm:presLayoutVars>
          <dgm:bulletEnabled val="1"/>
        </dgm:presLayoutVars>
      </dgm:prSet>
      <dgm:spPr/>
      <dgm:t>
        <a:bodyPr/>
        <a:lstStyle/>
        <a:p>
          <a:endParaRPr lang="en-US"/>
        </a:p>
      </dgm:t>
    </dgm:pt>
    <dgm:pt modelId="{A81CFE01-A3C8-FF48-A43D-2BE0BC1A2151}" type="pres">
      <dgm:prSet presAssocID="{9716A89D-BC39-E04F-AFBB-DB0AD8D6246C}" presName="spNode" presStyleCnt="0"/>
      <dgm:spPr/>
    </dgm:pt>
    <dgm:pt modelId="{18721FCE-5F01-F442-88CD-A2EAFA929B6D}" type="pres">
      <dgm:prSet presAssocID="{135E01FB-CC00-664D-A538-C902CDD0D797}" presName="sibTrans" presStyleLbl="sibTrans1D1" presStyleIdx="1" presStyleCnt="5"/>
      <dgm:spPr/>
      <dgm:t>
        <a:bodyPr/>
        <a:lstStyle/>
        <a:p>
          <a:endParaRPr lang="en-US"/>
        </a:p>
      </dgm:t>
    </dgm:pt>
    <dgm:pt modelId="{6C8C9D28-BBE6-FC4A-887A-C495F5B2C39F}" type="pres">
      <dgm:prSet presAssocID="{029DE099-480A-E14C-9AF3-0963C328D1A9}" presName="node" presStyleLbl="node1" presStyleIdx="2" presStyleCnt="5" custScaleX="147245" custRadScaleRad="96848" custRadScaleInc="-63238">
        <dgm:presLayoutVars>
          <dgm:bulletEnabled val="1"/>
        </dgm:presLayoutVars>
      </dgm:prSet>
      <dgm:spPr/>
      <dgm:t>
        <a:bodyPr/>
        <a:lstStyle/>
        <a:p>
          <a:endParaRPr lang="en-US"/>
        </a:p>
      </dgm:t>
    </dgm:pt>
    <dgm:pt modelId="{1781EF8C-7F70-3440-B1FB-E12C524CFC96}" type="pres">
      <dgm:prSet presAssocID="{029DE099-480A-E14C-9AF3-0963C328D1A9}" presName="spNode" presStyleCnt="0"/>
      <dgm:spPr/>
    </dgm:pt>
    <dgm:pt modelId="{376EEBE2-17C7-C244-A8C5-A2C0D6F31DF9}" type="pres">
      <dgm:prSet presAssocID="{6581F483-0024-7344-92C8-863DD2406F5B}" presName="sibTrans" presStyleLbl="sibTrans1D1" presStyleIdx="2" presStyleCnt="5"/>
      <dgm:spPr/>
      <dgm:t>
        <a:bodyPr/>
        <a:lstStyle/>
        <a:p>
          <a:endParaRPr lang="en-US"/>
        </a:p>
      </dgm:t>
    </dgm:pt>
    <dgm:pt modelId="{9A1B66F2-9BEA-9F40-B748-DA3A8E366558}" type="pres">
      <dgm:prSet presAssocID="{266B59CD-EC8F-CC41-96C8-14C7CE3308E2}" presName="node" presStyleLbl="node1" presStyleIdx="3" presStyleCnt="5" custScaleX="160448" custRadScaleRad="97681" custRadScaleInc="67599">
        <dgm:presLayoutVars>
          <dgm:bulletEnabled val="1"/>
        </dgm:presLayoutVars>
      </dgm:prSet>
      <dgm:spPr/>
      <dgm:t>
        <a:bodyPr/>
        <a:lstStyle/>
        <a:p>
          <a:endParaRPr lang="en-US"/>
        </a:p>
      </dgm:t>
    </dgm:pt>
    <dgm:pt modelId="{7A0FE698-80E8-234A-BA67-12FE17B55894}" type="pres">
      <dgm:prSet presAssocID="{266B59CD-EC8F-CC41-96C8-14C7CE3308E2}" presName="spNode" presStyleCnt="0"/>
      <dgm:spPr/>
    </dgm:pt>
    <dgm:pt modelId="{98148F2E-7C00-024D-AB3A-C2C9FBA597B9}" type="pres">
      <dgm:prSet presAssocID="{5AC19443-E083-754E-AA23-7369B7B8FC1E}" presName="sibTrans" presStyleLbl="sibTrans1D1" presStyleIdx="3" presStyleCnt="5"/>
      <dgm:spPr/>
      <dgm:t>
        <a:bodyPr/>
        <a:lstStyle/>
        <a:p>
          <a:endParaRPr lang="en-US"/>
        </a:p>
      </dgm:t>
    </dgm:pt>
    <dgm:pt modelId="{987081EE-B0D8-194E-943F-0D38EEC2A6C5}" type="pres">
      <dgm:prSet presAssocID="{6B02DFCD-5D9D-7149-B2BD-062EA875FDCC}" presName="node" presStyleLbl="node1" presStyleIdx="4" presStyleCnt="5" custScaleX="154789">
        <dgm:presLayoutVars>
          <dgm:bulletEnabled val="1"/>
        </dgm:presLayoutVars>
      </dgm:prSet>
      <dgm:spPr/>
      <dgm:t>
        <a:bodyPr/>
        <a:lstStyle/>
        <a:p>
          <a:endParaRPr lang="en-US"/>
        </a:p>
      </dgm:t>
    </dgm:pt>
    <dgm:pt modelId="{4CB71C66-7EAF-E146-8398-3F90E1D292B3}" type="pres">
      <dgm:prSet presAssocID="{6B02DFCD-5D9D-7149-B2BD-062EA875FDCC}" presName="spNode" presStyleCnt="0"/>
      <dgm:spPr/>
    </dgm:pt>
    <dgm:pt modelId="{81802923-9A03-2645-A8CD-EF32A2A49F47}" type="pres">
      <dgm:prSet presAssocID="{96E8E9FF-E8F7-5249-8715-6BE1EA961618}" presName="sibTrans" presStyleLbl="sibTrans1D1" presStyleIdx="4" presStyleCnt="5"/>
      <dgm:spPr/>
      <dgm:t>
        <a:bodyPr/>
        <a:lstStyle/>
        <a:p>
          <a:endParaRPr lang="en-US"/>
        </a:p>
      </dgm:t>
    </dgm:pt>
  </dgm:ptLst>
  <dgm:cxnLst>
    <dgm:cxn modelId="{81776C03-674E-A14E-A34C-571F0454EFC6}" type="presOf" srcId="{135E01FB-CC00-664D-A538-C902CDD0D797}" destId="{18721FCE-5F01-F442-88CD-A2EAFA929B6D}" srcOrd="0" destOrd="0" presId="urn:microsoft.com/office/officeart/2005/8/layout/cycle6"/>
    <dgm:cxn modelId="{4D34ED64-86CA-0C49-9EE0-B6620CADF70C}" type="presOf" srcId="{96E8E9FF-E8F7-5249-8715-6BE1EA961618}" destId="{81802923-9A03-2645-A8CD-EF32A2A49F47}" srcOrd="0" destOrd="0" presId="urn:microsoft.com/office/officeart/2005/8/layout/cycle6"/>
    <dgm:cxn modelId="{991D5C87-88C8-2840-B7FB-7AC5C3479062}" srcId="{26180A89-3417-B042-AE48-CCDF1281A0D1}" destId="{266B59CD-EC8F-CC41-96C8-14C7CE3308E2}" srcOrd="3" destOrd="0" parTransId="{3A4948AA-FEEC-0142-BB86-81393FFD6B28}" sibTransId="{5AC19443-E083-754E-AA23-7369B7B8FC1E}"/>
    <dgm:cxn modelId="{88E7BEB5-509C-A744-8DE0-E0D8A8CAD16B}" type="presOf" srcId="{AE0B7B0C-4184-3E49-9B9B-C26931F6BADF}" destId="{E68D5539-032E-5648-A235-9BDD5FC442E5}" srcOrd="0" destOrd="0" presId="urn:microsoft.com/office/officeart/2005/8/layout/cycle6"/>
    <dgm:cxn modelId="{FB2E44BA-CE80-324D-A6DE-3304F959BFF7}" srcId="{26180A89-3417-B042-AE48-CCDF1281A0D1}" destId="{9716A89D-BC39-E04F-AFBB-DB0AD8D6246C}" srcOrd="1" destOrd="0" parTransId="{61BED5A3-2E00-B24E-94B7-FEC5C6ADD20A}" sibTransId="{135E01FB-CC00-664D-A538-C902CDD0D797}"/>
    <dgm:cxn modelId="{7B8FC18D-DE1D-1A4C-A349-1FB5CF627E0B}" type="presOf" srcId="{029DE099-480A-E14C-9AF3-0963C328D1A9}" destId="{6C8C9D28-BBE6-FC4A-887A-C495F5B2C39F}" srcOrd="0" destOrd="0" presId="urn:microsoft.com/office/officeart/2005/8/layout/cycle6"/>
    <dgm:cxn modelId="{AFCB4318-167D-0642-9AE9-81959950A65F}" type="presOf" srcId="{38487B72-8E75-FD44-89F7-33F3981862EB}" destId="{BAEA17DF-2114-9245-B375-4614D502B40C}" srcOrd="0" destOrd="0" presId="urn:microsoft.com/office/officeart/2005/8/layout/cycle6"/>
    <dgm:cxn modelId="{7743BEDA-1BFA-5C40-A411-82F7B07C5121}" srcId="{26180A89-3417-B042-AE48-CCDF1281A0D1}" destId="{6B02DFCD-5D9D-7149-B2BD-062EA875FDCC}" srcOrd="4" destOrd="0" parTransId="{A2CBE513-DA68-F34C-8600-7B527CAB4D5E}" sibTransId="{96E8E9FF-E8F7-5249-8715-6BE1EA961618}"/>
    <dgm:cxn modelId="{D0F1CB82-41C0-F34E-A224-F0EE102BC1D6}" srcId="{26180A89-3417-B042-AE48-CCDF1281A0D1}" destId="{029DE099-480A-E14C-9AF3-0963C328D1A9}" srcOrd="2" destOrd="0" parTransId="{9020B247-44F6-4145-B890-9A8A95364321}" sibTransId="{6581F483-0024-7344-92C8-863DD2406F5B}"/>
    <dgm:cxn modelId="{4B3A0665-5077-4444-8FE9-35CC697CD480}" type="presOf" srcId="{6581F483-0024-7344-92C8-863DD2406F5B}" destId="{376EEBE2-17C7-C244-A8C5-A2C0D6F31DF9}" srcOrd="0" destOrd="0" presId="urn:microsoft.com/office/officeart/2005/8/layout/cycle6"/>
    <dgm:cxn modelId="{EC393F07-1D99-EE49-AB5F-E04E73BEAD81}" type="presOf" srcId="{9716A89D-BC39-E04F-AFBB-DB0AD8D6246C}" destId="{21F82076-B3D3-F94F-984F-B86EC65731B5}" srcOrd="0" destOrd="0" presId="urn:microsoft.com/office/officeart/2005/8/layout/cycle6"/>
    <dgm:cxn modelId="{713DCBB0-ABAD-B24D-848F-FACFB6B28BEF}" srcId="{26180A89-3417-B042-AE48-CCDF1281A0D1}" destId="{AE0B7B0C-4184-3E49-9B9B-C26931F6BADF}" srcOrd="0" destOrd="0" parTransId="{48638E2B-4DDE-9142-95B5-E985CD9C55B3}" sibTransId="{38487B72-8E75-FD44-89F7-33F3981862EB}"/>
    <dgm:cxn modelId="{7A8676BA-5F3E-F840-859E-3618AFF7A7AF}" type="presOf" srcId="{6B02DFCD-5D9D-7149-B2BD-062EA875FDCC}" destId="{987081EE-B0D8-194E-943F-0D38EEC2A6C5}" srcOrd="0" destOrd="0" presId="urn:microsoft.com/office/officeart/2005/8/layout/cycle6"/>
    <dgm:cxn modelId="{CA5E7D5B-04A9-B448-9A35-3D8AA4CADA01}" type="presOf" srcId="{5AC19443-E083-754E-AA23-7369B7B8FC1E}" destId="{98148F2E-7C00-024D-AB3A-C2C9FBA597B9}" srcOrd="0" destOrd="0" presId="urn:microsoft.com/office/officeart/2005/8/layout/cycle6"/>
    <dgm:cxn modelId="{2145FAEC-55C1-4D42-8674-BDEBBF5FCA70}" type="presOf" srcId="{266B59CD-EC8F-CC41-96C8-14C7CE3308E2}" destId="{9A1B66F2-9BEA-9F40-B748-DA3A8E366558}" srcOrd="0" destOrd="0" presId="urn:microsoft.com/office/officeart/2005/8/layout/cycle6"/>
    <dgm:cxn modelId="{4855B093-20C5-4446-B9F0-0FB97090B3AC}" type="presOf" srcId="{26180A89-3417-B042-AE48-CCDF1281A0D1}" destId="{28430884-A25A-004A-BF31-B95556479007}" srcOrd="0" destOrd="0" presId="urn:microsoft.com/office/officeart/2005/8/layout/cycle6"/>
    <dgm:cxn modelId="{FDFA6FE4-3594-C541-A2F4-0363DBB74E91}" type="presParOf" srcId="{28430884-A25A-004A-BF31-B95556479007}" destId="{E68D5539-032E-5648-A235-9BDD5FC442E5}" srcOrd="0" destOrd="0" presId="urn:microsoft.com/office/officeart/2005/8/layout/cycle6"/>
    <dgm:cxn modelId="{777968F1-D420-824B-A4C2-8411FB7D950E}" type="presParOf" srcId="{28430884-A25A-004A-BF31-B95556479007}" destId="{C4AD6931-1717-934E-8B87-5FD95CBE201F}" srcOrd="1" destOrd="0" presId="urn:microsoft.com/office/officeart/2005/8/layout/cycle6"/>
    <dgm:cxn modelId="{24E2A860-20A8-E643-B156-C559F1E89296}" type="presParOf" srcId="{28430884-A25A-004A-BF31-B95556479007}" destId="{BAEA17DF-2114-9245-B375-4614D502B40C}" srcOrd="2" destOrd="0" presId="urn:microsoft.com/office/officeart/2005/8/layout/cycle6"/>
    <dgm:cxn modelId="{5E0DB625-E21C-A44C-A2B5-950D86E1EC50}" type="presParOf" srcId="{28430884-A25A-004A-BF31-B95556479007}" destId="{21F82076-B3D3-F94F-984F-B86EC65731B5}" srcOrd="3" destOrd="0" presId="urn:microsoft.com/office/officeart/2005/8/layout/cycle6"/>
    <dgm:cxn modelId="{2EFFC911-98CB-2E47-B741-81D4B02D7535}" type="presParOf" srcId="{28430884-A25A-004A-BF31-B95556479007}" destId="{A81CFE01-A3C8-FF48-A43D-2BE0BC1A2151}" srcOrd="4" destOrd="0" presId="urn:microsoft.com/office/officeart/2005/8/layout/cycle6"/>
    <dgm:cxn modelId="{4C6AF23C-91C8-A54B-AD55-0B0977DF2ABA}" type="presParOf" srcId="{28430884-A25A-004A-BF31-B95556479007}" destId="{18721FCE-5F01-F442-88CD-A2EAFA929B6D}" srcOrd="5" destOrd="0" presId="urn:microsoft.com/office/officeart/2005/8/layout/cycle6"/>
    <dgm:cxn modelId="{1FADFFD4-8F1B-DE49-B038-C826BE349A50}" type="presParOf" srcId="{28430884-A25A-004A-BF31-B95556479007}" destId="{6C8C9D28-BBE6-FC4A-887A-C495F5B2C39F}" srcOrd="6" destOrd="0" presId="urn:microsoft.com/office/officeart/2005/8/layout/cycle6"/>
    <dgm:cxn modelId="{FF0C88A9-0286-BD4A-88C6-33473ECA95DD}" type="presParOf" srcId="{28430884-A25A-004A-BF31-B95556479007}" destId="{1781EF8C-7F70-3440-B1FB-E12C524CFC96}" srcOrd="7" destOrd="0" presId="urn:microsoft.com/office/officeart/2005/8/layout/cycle6"/>
    <dgm:cxn modelId="{AC357314-FDF5-A146-B7FF-64D9FFE03901}" type="presParOf" srcId="{28430884-A25A-004A-BF31-B95556479007}" destId="{376EEBE2-17C7-C244-A8C5-A2C0D6F31DF9}" srcOrd="8" destOrd="0" presId="urn:microsoft.com/office/officeart/2005/8/layout/cycle6"/>
    <dgm:cxn modelId="{15D105B2-4F97-4C47-9E3B-C17B3E721C7A}" type="presParOf" srcId="{28430884-A25A-004A-BF31-B95556479007}" destId="{9A1B66F2-9BEA-9F40-B748-DA3A8E366558}" srcOrd="9" destOrd="0" presId="urn:microsoft.com/office/officeart/2005/8/layout/cycle6"/>
    <dgm:cxn modelId="{FFE5894C-5B47-4E43-88FE-EFF7D5725B58}" type="presParOf" srcId="{28430884-A25A-004A-BF31-B95556479007}" destId="{7A0FE698-80E8-234A-BA67-12FE17B55894}" srcOrd="10" destOrd="0" presId="urn:microsoft.com/office/officeart/2005/8/layout/cycle6"/>
    <dgm:cxn modelId="{2C0E1507-1F3F-4F45-B751-34F57655FFC4}" type="presParOf" srcId="{28430884-A25A-004A-BF31-B95556479007}" destId="{98148F2E-7C00-024D-AB3A-C2C9FBA597B9}" srcOrd="11" destOrd="0" presId="urn:microsoft.com/office/officeart/2005/8/layout/cycle6"/>
    <dgm:cxn modelId="{058D712B-A40A-E64A-949D-47C8B17F1461}" type="presParOf" srcId="{28430884-A25A-004A-BF31-B95556479007}" destId="{987081EE-B0D8-194E-943F-0D38EEC2A6C5}" srcOrd="12" destOrd="0" presId="urn:microsoft.com/office/officeart/2005/8/layout/cycle6"/>
    <dgm:cxn modelId="{5F2C007F-5EF6-E346-B27F-8DC73185703F}" type="presParOf" srcId="{28430884-A25A-004A-BF31-B95556479007}" destId="{4CB71C66-7EAF-E146-8398-3F90E1D292B3}" srcOrd="13" destOrd="0" presId="urn:microsoft.com/office/officeart/2005/8/layout/cycle6"/>
    <dgm:cxn modelId="{26F8E1E6-854D-BE4C-8243-DD8395B0A25C}" type="presParOf" srcId="{28430884-A25A-004A-BF31-B95556479007}" destId="{81802923-9A03-2645-A8CD-EF32A2A49F47}"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D2515-5F05-5A44-8E0B-64B6E307B996}"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DDF78-FC41-2E48-81EC-37ACBB234582}" type="slidenum">
              <a:rPr lang="en-US" smtClean="0"/>
              <a:pPr/>
              <a:t>‹#›</a:t>
            </a:fld>
            <a:endParaRPr lang="en-US"/>
          </a:p>
        </p:txBody>
      </p:sp>
    </p:spTree>
    <p:extLst>
      <p:ext uri="{BB962C8B-B14F-4D97-AF65-F5344CB8AC3E}">
        <p14:creationId xmlns="" xmlns:p14="http://schemas.microsoft.com/office/powerpoint/2010/main" val="3757668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 by percent, of students attending the Nenana Student Living Center who are members of </a:t>
            </a:r>
            <a:r>
              <a:rPr lang="en-US" dirty="0" err="1" smtClean="0"/>
              <a:t>Calista</a:t>
            </a:r>
            <a:r>
              <a:rPr lang="en-US" dirty="0" smtClean="0"/>
              <a:t> region. </a:t>
            </a:r>
            <a:r>
              <a:rPr lang="en-US" dirty="0" err="1" smtClean="0"/>
              <a:t>Calista</a:t>
            </a:r>
            <a:r>
              <a:rPr lang="en-US" dirty="0" smtClean="0"/>
              <a:t> students numbered 236 and accounted for 41% of students!</a:t>
            </a:r>
            <a:endParaRPr lang="en-US" dirty="0"/>
          </a:p>
        </p:txBody>
      </p:sp>
      <p:sp>
        <p:nvSpPr>
          <p:cNvPr id="4" name="Slide Number Placeholder 3"/>
          <p:cNvSpPr>
            <a:spLocks noGrp="1"/>
          </p:cNvSpPr>
          <p:nvPr>
            <p:ph type="sldNum" sz="quarter" idx="10"/>
          </p:nvPr>
        </p:nvSpPr>
        <p:spPr/>
        <p:txBody>
          <a:bodyPr/>
          <a:lstStyle/>
          <a:p>
            <a:fld id="{4C7D3A5F-6B4A-C54D-8F85-F564CE485E1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 by percent, of students attending the Nenana Student Living Center who are members of  region. Doyon students numbered 217 and accounted for 39% of students!</a:t>
            </a:r>
            <a:endParaRPr lang="en-US" dirty="0"/>
          </a:p>
        </p:txBody>
      </p:sp>
      <p:sp>
        <p:nvSpPr>
          <p:cNvPr id="4" name="Slide Number Placeholder 3"/>
          <p:cNvSpPr>
            <a:spLocks noGrp="1"/>
          </p:cNvSpPr>
          <p:nvPr>
            <p:ph type="sldNum" sz="quarter" idx="10"/>
          </p:nvPr>
        </p:nvSpPr>
        <p:spPr/>
        <p:txBody>
          <a:bodyPr/>
          <a:lstStyle/>
          <a:p>
            <a:fld id="{4C7D3A5F-6B4A-C54D-8F85-F564CE485E1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 by percent, of students attending the Nenana Student Living Center</a:t>
            </a:r>
            <a:r>
              <a:rPr lang="en-US" baseline="0" dirty="0" smtClean="0"/>
              <a:t> in other regions</a:t>
            </a:r>
            <a:r>
              <a:rPr lang="en-US" dirty="0" smtClean="0"/>
              <a:t>. These</a:t>
            </a:r>
            <a:r>
              <a:rPr lang="en-US" baseline="0" dirty="0" smtClean="0"/>
              <a:t> </a:t>
            </a:r>
            <a:r>
              <a:rPr lang="en-US" dirty="0" smtClean="0"/>
              <a:t>students numbered 124 and accounted for 20% of students!</a:t>
            </a:r>
            <a:endParaRPr lang="en-US" dirty="0"/>
          </a:p>
        </p:txBody>
      </p:sp>
      <p:sp>
        <p:nvSpPr>
          <p:cNvPr id="4" name="Slide Number Placeholder 3"/>
          <p:cNvSpPr>
            <a:spLocks noGrp="1"/>
          </p:cNvSpPr>
          <p:nvPr>
            <p:ph type="sldNum" sz="quarter" idx="10"/>
          </p:nvPr>
        </p:nvSpPr>
        <p:spPr/>
        <p:txBody>
          <a:bodyPr/>
          <a:lstStyle/>
          <a:p>
            <a:fld id="{4C7D3A5F-6B4A-C54D-8F85-F564CE485E1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1/16/2014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1/16/2014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1/16/2014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1/16/2014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localhost\Users\jjacobsen\Desktop\Boarding%20School%20Project\NSLC%20FY2014%20Financial%20Schedule%20annual%20repor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2121402"/>
          </a:xfrm>
        </p:spPr>
        <p:txBody>
          <a:bodyPr>
            <a:normAutofit fontScale="90000"/>
          </a:bodyPr>
          <a:lstStyle/>
          <a:p>
            <a:r>
              <a:rPr lang="en-US" dirty="0" err="1" smtClean="0"/>
              <a:t>Nenana</a:t>
            </a:r>
            <a:r>
              <a:rPr lang="en-US" dirty="0" smtClean="0"/>
              <a:t> Student Living Center and </a:t>
            </a:r>
            <a:r>
              <a:rPr lang="en-US" dirty="0" err="1" smtClean="0"/>
              <a:t>Nenana</a:t>
            </a:r>
            <a:r>
              <a:rPr lang="en-US" dirty="0" smtClean="0"/>
              <a:t> City Public School</a:t>
            </a:r>
            <a:endParaRPr lang="en-US" dirty="0"/>
          </a:p>
        </p:txBody>
      </p:sp>
      <p:sp>
        <p:nvSpPr>
          <p:cNvPr id="3" name="Subtitle 2"/>
          <p:cNvSpPr>
            <a:spLocks noGrp="1"/>
          </p:cNvSpPr>
          <p:nvPr>
            <p:ph type="subTitle" idx="1"/>
          </p:nvPr>
        </p:nvSpPr>
        <p:spPr>
          <a:xfrm>
            <a:off x="1727200" y="4089445"/>
            <a:ext cx="5712179" cy="1524000"/>
          </a:xfrm>
        </p:spPr>
        <p:txBody>
          <a:bodyPr/>
          <a:lstStyle/>
          <a:p>
            <a:endParaRPr lang="en-US" dirty="0"/>
          </a:p>
        </p:txBody>
      </p:sp>
      <p:pic>
        <p:nvPicPr>
          <p:cNvPr id="7" name="Picture 6" descr="Canadian_lynx_by_Keith_Williams.jpg"/>
          <p:cNvPicPr>
            <a:picLocks noChangeAspect="1"/>
          </p:cNvPicPr>
          <p:nvPr/>
        </p:nvPicPr>
        <p:blipFill>
          <a:blip r:embed="rId2" cstate="print">
            <a:alphaModFix amt="37000"/>
            <a:extLst>
              <a:ext uri="{28A0092B-C50C-407E-A947-70E740481C1C}">
                <a14:useLocalDpi xmlns="" xmlns:a14="http://schemas.microsoft.com/office/drawing/2010/main" val="0"/>
              </a:ext>
            </a:extLst>
          </a:blip>
          <a:stretch>
            <a:fillRect/>
          </a:stretch>
        </p:blipFill>
        <p:spPr>
          <a:xfrm>
            <a:off x="987825" y="1024696"/>
            <a:ext cx="7219344" cy="4821837"/>
          </a:xfrm>
          <a:prstGeom prst="rect">
            <a:avLst/>
          </a:prstGeom>
        </p:spPr>
      </p:pic>
      <p:sp>
        <p:nvSpPr>
          <p:cNvPr id="5" name="TextBox 4"/>
          <p:cNvSpPr txBox="1"/>
          <p:nvPr/>
        </p:nvSpPr>
        <p:spPr>
          <a:xfrm>
            <a:off x="1727201" y="4282068"/>
            <a:ext cx="5712178" cy="923330"/>
          </a:xfrm>
          <a:prstGeom prst="rect">
            <a:avLst/>
          </a:prstGeom>
          <a:noFill/>
        </p:spPr>
        <p:txBody>
          <a:bodyPr wrap="square" rtlCol="0">
            <a:spAutoFit/>
          </a:bodyPr>
          <a:lstStyle/>
          <a:p>
            <a:pPr algn="ctr"/>
            <a:r>
              <a:rPr lang="en-US" dirty="0" smtClean="0"/>
              <a:t>Presentation:</a:t>
            </a:r>
          </a:p>
          <a:p>
            <a:pPr algn="ctr"/>
            <a:r>
              <a:rPr lang="en-US" dirty="0" smtClean="0"/>
              <a:t>House Task Force on Sustainable Education </a:t>
            </a:r>
          </a:p>
          <a:p>
            <a:pPr algn="ctr"/>
            <a:r>
              <a:rPr lang="en-US" dirty="0" smtClean="0"/>
              <a:t>January 18, 2014</a:t>
            </a:r>
            <a:endParaRPr lang="en-US" dirty="0"/>
          </a:p>
        </p:txBody>
      </p:sp>
    </p:spTree>
    <p:extLst>
      <p:ext uri="{BB962C8B-B14F-4D97-AF65-F5344CB8AC3E}">
        <p14:creationId xmlns="" xmlns:p14="http://schemas.microsoft.com/office/powerpoint/2010/main" val="83105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NSLC Photos</a:t>
            </a:r>
            <a:endParaRPr lang="en-US" dirty="0"/>
          </a:p>
        </p:txBody>
      </p:sp>
      <p:pic>
        <p:nvPicPr>
          <p:cNvPr id="4" name="Content Placeholder 3" descr="IMG_1026.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6380" b="6380"/>
          <a:stretch>
            <a:fillRect/>
          </a:stretch>
        </p:blipFill>
        <p:spPr>
          <a:xfrm>
            <a:off x="1341436" y="1837355"/>
            <a:ext cx="3076550" cy="1789313"/>
          </a:xfrm>
        </p:spPr>
      </p:pic>
      <p:pic>
        <p:nvPicPr>
          <p:cNvPr id="5" name="Picture 4" descr="IMG_104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2049" y="1837356"/>
            <a:ext cx="3185368" cy="1789312"/>
          </a:xfrm>
          <a:prstGeom prst="rect">
            <a:avLst/>
          </a:prstGeom>
        </p:spPr>
      </p:pic>
      <p:pic>
        <p:nvPicPr>
          <p:cNvPr id="6" name="Picture 5" descr="IMG_1047.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02518" y="3823322"/>
            <a:ext cx="3184899" cy="2123266"/>
          </a:xfrm>
          <a:prstGeom prst="rect">
            <a:avLst/>
          </a:prstGeom>
        </p:spPr>
      </p:pic>
      <p:pic>
        <p:nvPicPr>
          <p:cNvPr id="10" name="Picture 9" descr="IMG_1121.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341436" y="3958753"/>
            <a:ext cx="3076550" cy="1987835"/>
          </a:xfrm>
          <a:prstGeom prst="rect">
            <a:avLst/>
          </a:prstGeom>
        </p:spPr>
      </p:pic>
    </p:spTree>
    <p:extLst>
      <p:ext uri="{BB962C8B-B14F-4D97-AF65-F5344CB8AC3E}">
        <p14:creationId xmlns="" xmlns:p14="http://schemas.microsoft.com/office/powerpoint/2010/main" val="380952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NSLC Photos</a:t>
            </a:r>
            <a:endParaRPr lang="en-US" dirty="0"/>
          </a:p>
        </p:txBody>
      </p:sp>
      <p:pic>
        <p:nvPicPr>
          <p:cNvPr id="4" name="Content Placeholder 3" descr="IMG_1260.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6380" b="6380"/>
          <a:stretch>
            <a:fillRect/>
          </a:stretch>
        </p:blipFill>
        <p:spPr>
          <a:xfrm>
            <a:off x="1095023" y="2020067"/>
            <a:ext cx="3077616" cy="1789933"/>
          </a:xfrm>
        </p:spPr>
      </p:pic>
      <p:pic>
        <p:nvPicPr>
          <p:cNvPr id="7" name="Picture 6" descr="IMG_1268.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15647" y="2029509"/>
            <a:ext cx="3144621" cy="1780491"/>
          </a:xfrm>
          <a:prstGeom prst="rect">
            <a:avLst/>
          </a:prstGeom>
        </p:spPr>
      </p:pic>
      <p:pic>
        <p:nvPicPr>
          <p:cNvPr id="8" name="Picture 7" descr="IMG_436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200000">
            <a:off x="1572745" y="4240491"/>
            <a:ext cx="2170953" cy="1628215"/>
          </a:xfrm>
          <a:prstGeom prst="rect">
            <a:avLst/>
          </a:prstGeom>
        </p:spPr>
      </p:pic>
      <p:pic>
        <p:nvPicPr>
          <p:cNvPr id="9" name="Picture 8" descr="IMG_4389.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65664" y="3969121"/>
            <a:ext cx="2894604" cy="2170953"/>
          </a:xfrm>
          <a:prstGeom prst="rect">
            <a:avLst/>
          </a:prstGeom>
        </p:spPr>
      </p:pic>
    </p:spTree>
    <p:extLst>
      <p:ext uri="{BB962C8B-B14F-4D97-AF65-F5344CB8AC3E}">
        <p14:creationId xmlns="" xmlns:p14="http://schemas.microsoft.com/office/powerpoint/2010/main" val="39122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NCPS Academic Programs</a:t>
            </a:r>
            <a:endParaRPr lang="en-US" dirty="0"/>
          </a:p>
        </p:txBody>
      </p:sp>
      <p:sp>
        <p:nvSpPr>
          <p:cNvPr id="3" name="Content Placeholder 2"/>
          <p:cNvSpPr>
            <a:spLocks noGrp="1"/>
          </p:cNvSpPr>
          <p:nvPr>
            <p:ph idx="1"/>
          </p:nvPr>
        </p:nvSpPr>
        <p:spPr/>
        <p:txBody>
          <a:bodyPr>
            <a:normAutofit/>
          </a:bodyPr>
          <a:lstStyle/>
          <a:p>
            <a:r>
              <a:rPr lang="en-US" dirty="0" smtClean="0"/>
              <a:t>NCPS is focused on bringing students a quality education focused on real-world problems</a:t>
            </a:r>
          </a:p>
          <a:p>
            <a:pPr marL="0" indent="0">
              <a:buNone/>
            </a:pPr>
            <a:endParaRPr lang="en-US" dirty="0" smtClean="0"/>
          </a:p>
          <a:p>
            <a:r>
              <a:rPr lang="en-US" dirty="0" smtClean="0"/>
              <a:t>Programs are now driven by our focus on the Nenana STEM Initiative </a:t>
            </a:r>
            <a:endParaRPr lang="en-US" dirty="0"/>
          </a:p>
        </p:txBody>
      </p:sp>
    </p:spTree>
    <p:extLst>
      <p:ext uri="{BB962C8B-B14F-4D97-AF65-F5344CB8AC3E}">
        <p14:creationId xmlns="" xmlns:p14="http://schemas.microsoft.com/office/powerpoint/2010/main" val="84915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47117"/>
            <a:ext cx="6965245" cy="1202485"/>
          </a:xfrm>
        </p:spPr>
        <p:txBody>
          <a:bodyPr/>
          <a:lstStyle/>
          <a:p>
            <a:r>
              <a:rPr lang="en-US" dirty="0" smtClean="0"/>
              <a:t>NCPS STEM Programs </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624858465"/>
              </p:ext>
            </p:extLst>
          </p:nvPr>
        </p:nvGraphicFramePr>
        <p:xfrm>
          <a:off x="423354" y="1649602"/>
          <a:ext cx="7919150" cy="471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41630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Partners of Our STEM Initiative</a:t>
            </a:r>
            <a:endParaRPr lang="en-US" dirty="0"/>
          </a:p>
        </p:txBody>
      </p:sp>
      <p:pic>
        <p:nvPicPr>
          <p:cNvPr id="5" name="Picture 4" descr="MedallionBannerwithLogo.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6149" y="4919659"/>
            <a:ext cx="3422109" cy="1038854"/>
          </a:xfrm>
          <a:prstGeom prst="rect">
            <a:avLst/>
          </a:prstGeom>
        </p:spPr>
      </p:pic>
      <p:pic>
        <p:nvPicPr>
          <p:cNvPr id="6" name="Picture 5" descr="New_PLTW-MT-L-3C.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23672" y="2251691"/>
            <a:ext cx="3736471" cy="1437862"/>
          </a:xfrm>
          <a:prstGeom prst="rect">
            <a:avLst/>
          </a:prstGeom>
        </p:spPr>
      </p:pic>
      <p:pic>
        <p:nvPicPr>
          <p:cNvPr id="7" name="Picture 6" descr="GI_logo-low.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64073" y="3983193"/>
            <a:ext cx="2296320" cy="2296320"/>
          </a:xfrm>
          <a:prstGeom prst="rect">
            <a:avLst/>
          </a:prstGeom>
        </p:spPr>
      </p:pic>
      <p:pic>
        <p:nvPicPr>
          <p:cNvPr id="8" name="Picture 7" descr="5801641_orig.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5844" y="2074747"/>
            <a:ext cx="3524622" cy="1083020"/>
          </a:xfrm>
          <a:prstGeom prst="rect">
            <a:avLst/>
          </a:prstGeom>
        </p:spPr>
      </p:pic>
      <p:pic>
        <p:nvPicPr>
          <p:cNvPr id="10" name="Picture 9" descr="987126_orig.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4381" y="3323182"/>
            <a:ext cx="3526085" cy="1344850"/>
          </a:xfrm>
          <a:prstGeom prst="rect">
            <a:avLst/>
          </a:prstGeom>
        </p:spPr>
      </p:pic>
    </p:spTree>
    <p:extLst>
      <p:ext uri="{BB962C8B-B14F-4D97-AF65-F5344CB8AC3E}">
        <p14:creationId xmlns="" xmlns:p14="http://schemas.microsoft.com/office/powerpoint/2010/main" val="142934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29476"/>
            <a:ext cx="6965245" cy="1202485"/>
          </a:xfrm>
        </p:spPr>
        <p:txBody>
          <a:bodyPr/>
          <a:lstStyle/>
          <a:p>
            <a:r>
              <a:rPr lang="en-US" dirty="0" smtClean="0"/>
              <a:t>Aviation Program</a:t>
            </a:r>
            <a:endParaRPr lang="en-US" dirty="0"/>
          </a:p>
        </p:txBody>
      </p:sp>
      <p:sp>
        <p:nvSpPr>
          <p:cNvPr id="3" name="Content Placeholder 2"/>
          <p:cNvSpPr>
            <a:spLocks noGrp="1"/>
          </p:cNvSpPr>
          <p:nvPr>
            <p:ph idx="1"/>
          </p:nvPr>
        </p:nvSpPr>
        <p:spPr>
          <a:xfrm>
            <a:off x="1058685" y="1220252"/>
            <a:ext cx="6196405" cy="3603812"/>
          </a:xfrm>
        </p:spPr>
        <p:txBody>
          <a:bodyPr/>
          <a:lstStyle/>
          <a:p>
            <a:r>
              <a:rPr lang="en-US" dirty="0"/>
              <a:t>Aviation Program</a:t>
            </a:r>
          </a:p>
          <a:p>
            <a:pPr lvl="1"/>
            <a:r>
              <a:rPr lang="en-US" dirty="0"/>
              <a:t>Ground School, Flight Instruction, Aviation </a:t>
            </a:r>
            <a:r>
              <a:rPr lang="en-US" dirty="0" smtClean="0"/>
              <a:t>Mechanics</a:t>
            </a:r>
          </a:p>
          <a:p>
            <a:pPr lvl="1"/>
            <a:r>
              <a:rPr lang="en-US" dirty="0" smtClean="0"/>
              <a:t>Students have the opportunity to attain Private Pilot License</a:t>
            </a:r>
          </a:p>
          <a:p>
            <a:pPr lvl="1"/>
            <a:r>
              <a:rPr lang="en-US" dirty="0" smtClean="0"/>
              <a:t>Currently 7 students in the program.  All have already soloed and preparing for their cross-country flights!!! </a:t>
            </a:r>
            <a:endParaRPr lang="en-US" dirty="0"/>
          </a:p>
          <a:p>
            <a:endParaRPr lang="en-US" dirty="0"/>
          </a:p>
        </p:txBody>
      </p:sp>
      <p:pic>
        <p:nvPicPr>
          <p:cNvPr id="4" name="Picture 3" descr="Destiny Salmon 1st Solo (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2658" y="4322084"/>
            <a:ext cx="2762688" cy="1834597"/>
          </a:xfrm>
          <a:prstGeom prst="rect">
            <a:avLst/>
          </a:prstGeom>
        </p:spPr>
      </p:pic>
      <p:pic>
        <p:nvPicPr>
          <p:cNvPr id="6" name="Picture 5" descr="IMG_1426.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66268" y="4471860"/>
            <a:ext cx="3294000" cy="2187422"/>
          </a:xfrm>
          <a:prstGeom prst="rect">
            <a:avLst/>
          </a:prstGeom>
        </p:spPr>
      </p:pic>
    </p:spTree>
    <p:extLst>
      <p:ext uri="{BB962C8B-B14F-4D97-AF65-F5344CB8AC3E}">
        <p14:creationId xmlns="" xmlns:p14="http://schemas.microsoft.com/office/powerpoint/2010/main" val="1118152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Photos of the Aviation Students</a:t>
            </a:r>
            <a:endParaRPr lang="en-US" dirty="0"/>
          </a:p>
        </p:txBody>
      </p:sp>
      <p:pic>
        <p:nvPicPr>
          <p:cNvPr id="4" name="Content Placeholder 3" descr="Untitled.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6017" b="6017"/>
          <a:stretch>
            <a:fillRect/>
          </a:stretch>
        </p:blipFill>
        <p:spPr>
          <a:xfrm>
            <a:off x="1394898" y="4494105"/>
            <a:ext cx="2841057" cy="1652351"/>
          </a:xfrm>
        </p:spPr>
      </p:pic>
      <p:pic>
        <p:nvPicPr>
          <p:cNvPr id="5" name="Picture 4" descr="DSC02135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94899" y="2258067"/>
            <a:ext cx="2841056" cy="1886639"/>
          </a:xfrm>
          <a:prstGeom prst="rect">
            <a:avLst/>
          </a:prstGeom>
        </p:spPr>
      </p:pic>
      <p:pic>
        <p:nvPicPr>
          <p:cNvPr id="6" name="Picture 5" descr="IMG_1435_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50005" y="2258068"/>
            <a:ext cx="2528028" cy="1888121"/>
          </a:xfrm>
          <a:prstGeom prst="rect">
            <a:avLst/>
          </a:prstGeom>
        </p:spPr>
      </p:pic>
      <p:pic>
        <p:nvPicPr>
          <p:cNvPr id="7" name="Picture 6" descr="photo (15).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50005" y="4440630"/>
            <a:ext cx="2528028" cy="1705826"/>
          </a:xfrm>
          <a:prstGeom prst="rect">
            <a:avLst/>
          </a:prstGeom>
        </p:spPr>
      </p:pic>
    </p:spTree>
    <p:extLst>
      <p:ext uri="{BB962C8B-B14F-4D97-AF65-F5344CB8AC3E}">
        <p14:creationId xmlns="" xmlns:p14="http://schemas.microsoft.com/office/powerpoint/2010/main" val="3896697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Lead the Way (PLTW)</a:t>
            </a:r>
            <a:endParaRPr lang="en-US" dirty="0"/>
          </a:p>
        </p:txBody>
      </p:sp>
      <p:sp>
        <p:nvSpPr>
          <p:cNvPr id="3" name="Content Placeholder 2"/>
          <p:cNvSpPr>
            <a:spLocks noGrp="1"/>
          </p:cNvSpPr>
          <p:nvPr>
            <p:ph idx="1"/>
          </p:nvPr>
        </p:nvSpPr>
        <p:spPr/>
        <p:txBody>
          <a:bodyPr>
            <a:normAutofit lnSpcReduction="10000"/>
          </a:bodyPr>
          <a:lstStyle/>
          <a:p>
            <a:r>
              <a:rPr lang="en-US" dirty="0"/>
              <a:t>Project Lead the Way</a:t>
            </a:r>
          </a:p>
          <a:p>
            <a:pPr lvl="1"/>
            <a:r>
              <a:rPr lang="en-US" dirty="0"/>
              <a:t>Currently implemented the Gateway to Technology Program (GTT</a:t>
            </a:r>
            <a:r>
              <a:rPr lang="en-US" dirty="0" smtClean="0"/>
              <a:t>) for grades 7 &amp; 8</a:t>
            </a:r>
          </a:p>
          <a:p>
            <a:pPr lvl="1"/>
            <a:r>
              <a:rPr lang="en-US" dirty="0" smtClean="0"/>
              <a:t>Goal is to implement K-12 PLTW Programs</a:t>
            </a:r>
          </a:p>
          <a:p>
            <a:pPr lvl="2"/>
            <a:r>
              <a:rPr lang="en-US" dirty="0" smtClean="0"/>
              <a:t>High School</a:t>
            </a:r>
          </a:p>
          <a:p>
            <a:pPr lvl="3"/>
            <a:r>
              <a:rPr lang="en-US" dirty="0" smtClean="0"/>
              <a:t>Biomedical Program</a:t>
            </a:r>
          </a:p>
          <a:p>
            <a:pPr lvl="3"/>
            <a:r>
              <a:rPr lang="en-US" dirty="0" smtClean="0"/>
              <a:t>Pathway to </a:t>
            </a:r>
          </a:p>
          <a:p>
            <a:pPr marL="1051560" lvl="3" indent="0">
              <a:buNone/>
            </a:pPr>
            <a:r>
              <a:rPr lang="en-US" dirty="0" smtClean="0"/>
              <a:t>Engineering</a:t>
            </a:r>
          </a:p>
          <a:p>
            <a:pPr lvl="2"/>
            <a:r>
              <a:rPr lang="en-US" dirty="0" smtClean="0"/>
              <a:t>Elementary</a:t>
            </a:r>
          </a:p>
          <a:p>
            <a:pPr lvl="3"/>
            <a:r>
              <a:rPr lang="en-US" dirty="0" smtClean="0"/>
              <a:t>PLTW Launch</a:t>
            </a:r>
          </a:p>
          <a:p>
            <a:pPr lvl="2"/>
            <a:endParaRPr lang="en-US" dirty="0"/>
          </a:p>
          <a:p>
            <a:pPr marL="0" indent="0">
              <a:buNone/>
            </a:pPr>
            <a:endParaRPr lang="en-US" dirty="0"/>
          </a:p>
        </p:txBody>
      </p:sp>
      <p:pic>
        <p:nvPicPr>
          <p:cNvPr id="4" name="Picture 3" descr="Vex kits.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19849" y="3737843"/>
            <a:ext cx="3240419" cy="2430314"/>
          </a:xfrm>
          <a:prstGeom prst="rect">
            <a:avLst/>
          </a:prstGeom>
        </p:spPr>
      </p:pic>
    </p:spTree>
    <p:extLst>
      <p:ext uri="{BB962C8B-B14F-4D97-AF65-F5344CB8AC3E}">
        <p14:creationId xmlns="" xmlns:p14="http://schemas.microsoft.com/office/powerpoint/2010/main" val="2275526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PLTW GTT Current 2013-2014 Units of Study</a:t>
            </a:r>
            <a:endParaRPr lang="en-US" dirty="0"/>
          </a:p>
        </p:txBody>
      </p:sp>
      <p:sp>
        <p:nvSpPr>
          <p:cNvPr id="3" name="Content Placeholder 2"/>
          <p:cNvSpPr>
            <a:spLocks noGrp="1"/>
          </p:cNvSpPr>
          <p:nvPr>
            <p:ph idx="1"/>
          </p:nvPr>
        </p:nvSpPr>
        <p:spPr>
          <a:xfrm>
            <a:off x="687950" y="2020067"/>
            <a:ext cx="7638007" cy="4119056"/>
          </a:xfrm>
        </p:spPr>
        <p:txBody>
          <a:bodyPr>
            <a:noAutofit/>
          </a:bodyPr>
          <a:lstStyle/>
          <a:p>
            <a:r>
              <a:rPr lang="en-US" sz="1800" dirty="0"/>
              <a:t>Automation and Robotics (AR)</a:t>
            </a:r>
          </a:p>
          <a:p>
            <a:pPr lvl="1"/>
            <a:r>
              <a:rPr lang="en-US" sz="1800" dirty="0"/>
              <a:t>Students trace the history, development, and influence of automation and robotics. They learn about mechanical systems, energy transfer, machine automation and computer control systems. Students use a robust robotics platform to design, build and program a solution to solve an existing problem.</a:t>
            </a:r>
          </a:p>
          <a:p>
            <a:r>
              <a:rPr lang="en-US" sz="1800" dirty="0"/>
              <a:t>Design and Modeling (DM)</a:t>
            </a:r>
          </a:p>
          <a:p>
            <a:pPr lvl="1"/>
            <a:r>
              <a:rPr lang="en-US" sz="1800" dirty="0"/>
              <a:t>In this unit, students begin to recognize the value of an engineering notebook to document and capture their ideas. They are introduced to and use the design process to solve problems and understand the influence that creative and innovative design has on our lives. Students use industry standard 3D modeling software to create a virtual image of their designs and produce a portfolio to showcase their creative solutions.</a:t>
            </a:r>
          </a:p>
        </p:txBody>
      </p:sp>
    </p:spTree>
    <p:extLst>
      <p:ext uri="{BB962C8B-B14F-4D97-AF65-F5344CB8AC3E}">
        <p14:creationId xmlns="" xmlns:p14="http://schemas.microsoft.com/office/powerpoint/2010/main" val="410522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Implement High School PLTW Pathway to Engineering</a:t>
            </a:r>
            <a:endParaRPr lang="en-US" dirty="0"/>
          </a:p>
        </p:txBody>
      </p:sp>
      <p:sp>
        <p:nvSpPr>
          <p:cNvPr id="3" name="Content Placeholder 2"/>
          <p:cNvSpPr>
            <a:spLocks noGrp="1"/>
          </p:cNvSpPr>
          <p:nvPr>
            <p:ph idx="1"/>
          </p:nvPr>
        </p:nvSpPr>
        <p:spPr>
          <a:xfrm>
            <a:off x="811428" y="2119257"/>
            <a:ext cx="7461610" cy="4055148"/>
          </a:xfrm>
        </p:spPr>
        <p:txBody>
          <a:bodyPr>
            <a:normAutofit fontScale="85000" lnSpcReduction="20000"/>
          </a:bodyPr>
          <a:lstStyle/>
          <a:p>
            <a:r>
              <a:rPr lang="en-US" dirty="0"/>
              <a:t>The PLTW Pathway To Engineering (PTE) program is a sequence of courses which follows a proven hands-on, real-world problem-solving approach to learning. Throughout PTE, students learn and apply the design process, acquire strong teamwork and communication proficiency, and develop organizational, critical-thinking, and problem-solving skills. They discover the answers to questions like how are things made and what processes go into creating products? Students use the same industry-leading 3D design software used by companies like Intel and Lockheed Martin. They explore aerodynamics, astronautics, and space life sciences. </a:t>
            </a:r>
            <a:r>
              <a:rPr lang="en-US" dirty="0" smtClean="0"/>
              <a:t>Students </a:t>
            </a:r>
            <a:r>
              <a:rPr lang="en-US" dirty="0"/>
              <a:t>apply biological and engineering concepts related to biomechanics – think robotics. They design, test, and actually construct circuits and devices such as smart phones and tablets and work collaboratively on a culminating capstone project. It’s STEM education, and it’s at the heart of today’s high-tech, high-skill global economy.</a:t>
            </a:r>
          </a:p>
        </p:txBody>
      </p:sp>
    </p:spTree>
    <p:extLst>
      <p:ext uri="{BB962C8B-B14F-4D97-AF65-F5344CB8AC3E}">
        <p14:creationId xmlns="" xmlns:p14="http://schemas.microsoft.com/office/powerpoint/2010/main" val="76652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err="1"/>
              <a:t>Nenana</a:t>
            </a:r>
            <a:r>
              <a:rPr lang="en-US" dirty="0"/>
              <a:t> Student Living Center</a:t>
            </a:r>
          </a:p>
        </p:txBody>
      </p:sp>
      <p:sp>
        <p:nvSpPr>
          <p:cNvPr id="3" name="Content Placeholder 2"/>
          <p:cNvSpPr>
            <a:spLocks noGrp="1"/>
          </p:cNvSpPr>
          <p:nvPr>
            <p:ph idx="1"/>
          </p:nvPr>
        </p:nvSpPr>
        <p:spPr>
          <a:xfrm>
            <a:off x="740870" y="1781758"/>
            <a:ext cx="7673286" cy="4410288"/>
          </a:xfrm>
        </p:spPr>
        <p:txBody>
          <a:bodyPr>
            <a:normAutofit fontScale="40000" lnSpcReduction="20000"/>
          </a:bodyPr>
          <a:lstStyle/>
          <a:p>
            <a:pPr marL="0" indent="0" algn="ctr">
              <a:buNone/>
            </a:pPr>
            <a:r>
              <a:rPr lang="en-US" sz="2900" dirty="0" smtClean="0"/>
              <a:t>Justification </a:t>
            </a:r>
            <a:r>
              <a:rPr lang="en-US" sz="2900" dirty="0"/>
              <a:t>of Financial Need for Increasing the Per Student Stipend</a:t>
            </a:r>
          </a:p>
          <a:p>
            <a:pPr marL="0" indent="0">
              <a:buNone/>
            </a:pPr>
            <a:endParaRPr lang="en-US" sz="2900" dirty="0"/>
          </a:p>
          <a:p>
            <a:pPr marL="0" indent="0">
              <a:buNone/>
            </a:pPr>
            <a:r>
              <a:rPr lang="en-US" sz="2900" dirty="0" smtClean="0"/>
              <a:t>Source</a:t>
            </a:r>
            <a:r>
              <a:rPr lang="en-US" sz="2900" dirty="0"/>
              <a:t>: Audited Financial Statement – Year Ended June 30, 2013</a:t>
            </a:r>
          </a:p>
          <a:p>
            <a:pPr marL="0" indent="0">
              <a:buNone/>
            </a:pPr>
            <a:endParaRPr lang="en-US" sz="2900" dirty="0"/>
          </a:p>
          <a:p>
            <a:pPr marL="0" indent="0">
              <a:buNone/>
            </a:pPr>
            <a:r>
              <a:rPr lang="en-US" sz="2900" b="1" dirty="0" smtClean="0"/>
              <a:t>Exhibit G-2 Residential Program Special Revenue Fund</a:t>
            </a:r>
            <a:endParaRPr lang="en-US" sz="2900" b="1" dirty="0"/>
          </a:p>
          <a:p>
            <a:r>
              <a:rPr lang="en-US" sz="2900" dirty="0"/>
              <a:t>Single Revenue Source: State of Alaska – $856,618</a:t>
            </a:r>
          </a:p>
          <a:p>
            <a:r>
              <a:rPr lang="en-US" sz="2900" dirty="0"/>
              <a:t>Total Expenditures - $</a:t>
            </a:r>
            <a:r>
              <a:rPr lang="en-US" sz="2900" dirty="0" smtClean="0"/>
              <a:t>1,470,309</a:t>
            </a:r>
            <a:endParaRPr lang="en-US" sz="2900" dirty="0"/>
          </a:p>
          <a:p>
            <a:r>
              <a:rPr lang="en-US" sz="2900" dirty="0"/>
              <a:t>Deficiency of Revenue over Expenditures – ($613,691</a:t>
            </a:r>
            <a:r>
              <a:rPr lang="en-US" sz="2900" dirty="0" smtClean="0"/>
              <a:t>)</a:t>
            </a:r>
            <a:endParaRPr lang="en-US" sz="2900" dirty="0"/>
          </a:p>
          <a:p>
            <a:r>
              <a:rPr lang="en-US" sz="2900" dirty="0"/>
              <a:t>Other Financing Sources: Transfers in – School Operating Fund - $613,691</a:t>
            </a:r>
          </a:p>
          <a:p>
            <a:endParaRPr lang="en-US" sz="2900" dirty="0"/>
          </a:p>
          <a:p>
            <a:pPr marL="0" indent="0">
              <a:buNone/>
            </a:pPr>
            <a:r>
              <a:rPr lang="en-US" sz="2900" b="1" dirty="0"/>
              <a:t>Exhibit D-1: Statement of Revenues, and Changes in Fund Balances</a:t>
            </a:r>
            <a:endParaRPr lang="en-US" sz="2900" dirty="0"/>
          </a:p>
          <a:p>
            <a:endParaRPr lang="en-US" sz="2900" dirty="0"/>
          </a:p>
          <a:p>
            <a:r>
              <a:rPr lang="en-US" sz="2900" dirty="0"/>
              <a:t>Other Financing Sources: Transfers out – School Operating Fund to Residential Program – ($613,691)</a:t>
            </a:r>
          </a:p>
          <a:p>
            <a:endParaRPr lang="en-US" sz="2900" dirty="0"/>
          </a:p>
          <a:p>
            <a:pPr marL="0" indent="0">
              <a:buNone/>
            </a:pPr>
            <a:r>
              <a:rPr lang="en-US" sz="2900" b="1" dirty="0"/>
              <a:t>Summary:</a:t>
            </a:r>
            <a:endParaRPr lang="en-US" sz="2900" dirty="0"/>
          </a:p>
          <a:p>
            <a:pPr marL="0" indent="0">
              <a:buNone/>
            </a:pPr>
            <a:endParaRPr lang="en-US" sz="2900" dirty="0"/>
          </a:p>
          <a:p>
            <a:r>
              <a:rPr lang="en-US" sz="2900" dirty="0"/>
              <a:t>For the Nenana Residential Program, the deficiency of revenues over expenditures </a:t>
            </a:r>
            <a:r>
              <a:rPr lang="en-US" sz="2900" dirty="0" smtClean="0"/>
              <a:t>is </a:t>
            </a:r>
            <a:r>
              <a:rPr lang="en-US" sz="2900" dirty="0"/>
              <a:t>$613,691. This deficiency would mostly, but not totally be covered by increasing the per student stipend to the proposed $1452.</a:t>
            </a:r>
          </a:p>
          <a:p>
            <a:pPr marL="0" indent="0">
              <a:buNone/>
            </a:pPr>
            <a:r>
              <a:rPr lang="en-US" sz="2900" dirty="0"/>
              <a:t> </a:t>
            </a:r>
          </a:p>
          <a:p>
            <a:r>
              <a:rPr lang="en-US" sz="2900" dirty="0"/>
              <a:t>For the Year Ended June 30, 2013 a stipend of $1452 would have reduced the Deficiency of Revenues over Expenditures to ($230,363). </a:t>
            </a:r>
          </a:p>
          <a:p>
            <a:endParaRPr lang="en-US" sz="2900" dirty="0"/>
          </a:p>
          <a:p>
            <a:r>
              <a:rPr lang="en-US" sz="2900" dirty="0"/>
              <a:t>Projections for FY2014, not yet completed, are substantially similar to the above.</a:t>
            </a:r>
          </a:p>
          <a:p>
            <a:pPr marL="0" indent="0">
              <a:buNone/>
            </a:pPr>
            <a:r>
              <a:rPr lang="en-US" dirty="0" smtClean="0">
                <a:hlinkClick r:id="rId2" action="ppaction://hlinkfile"/>
              </a:rPr>
              <a:t>Exhibit G-2 Audit</a:t>
            </a:r>
            <a:endParaRPr lang="en-US" dirty="0"/>
          </a:p>
        </p:txBody>
      </p:sp>
    </p:spTree>
    <p:extLst>
      <p:ext uri="{BB962C8B-B14F-4D97-AF65-F5344CB8AC3E}">
        <p14:creationId xmlns="" xmlns:p14="http://schemas.microsoft.com/office/powerpoint/2010/main" val="16702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84979"/>
            <a:ext cx="6965245" cy="1367344"/>
          </a:xfrm>
        </p:spPr>
        <p:txBody>
          <a:bodyPr>
            <a:normAutofit fontScale="90000"/>
          </a:bodyPr>
          <a:lstStyle/>
          <a:p>
            <a:r>
              <a:rPr lang="en-US" dirty="0"/>
              <a:t>Goal: Implement High School PLTW </a:t>
            </a:r>
            <a:r>
              <a:rPr lang="en-US" dirty="0" smtClean="0"/>
              <a:t>Biomedical Program</a:t>
            </a:r>
            <a:endParaRPr lang="en-US" dirty="0"/>
          </a:p>
        </p:txBody>
      </p:sp>
      <p:sp>
        <p:nvSpPr>
          <p:cNvPr id="3" name="Content Placeholder 2"/>
          <p:cNvSpPr>
            <a:spLocks noGrp="1"/>
          </p:cNvSpPr>
          <p:nvPr>
            <p:ph idx="1"/>
          </p:nvPr>
        </p:nvSpPr>
        <p:spPr>
          <a:xfrm>
            <a:off x="846707" y="1852323"/>
            <a:ext cx="7373411" cy="4339724"/>
          </a:xfrm>
        </p:spPr>
        <p:txBody>
          <a:bodyPr>
            <a:noAutofit/>
          </a:bodyPr>
          <a:lstStyle/>
          <a:p>
            <a:r>
              <a:rPr lang="en-US" sz="2000" dirty="0"/>
              <a:t>The PLTW Biomedical Sciences (BMS) Program is a sequence of courses, all aligned with appropriate national learning standards, which follows a proven hands-on, real-world problem-solving approach to learning. Students explore the concepts of human medicine and are introduced to topics such as physiology, genetics, microbiology and public health. Through activities, like dissecting a heart, students examine the processes, structures and interactions of the human body – often playing the role of biomedical professionals. They also explore the prevention, diagnosis and treatment of disease, working collaboratively to investigate and design innovative solutions to the health challenges of the 21st century such as fighting cancer with nanotechnology.</a:t>
            </a:r>
          </a:p>
        </p:txBody>
      </p:sp>
    </p:spTree>
    <p:extLst>
      <p:ext uri="{BB962C8B-B14F-4D97-AF65-F5344CB8AC3E}">
        <p14:creationId xmlns="" xmlns:p14="http://schemas.microsoft.com/office/powerpoint/2010/main" val="3250763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Course</a:t>
            </a:r>
            <a:endParaRPr lang="en-US" dirty="0"/>
          </a:p>
        </p:txBody>
      </p:sp>
      <p:sp>
        <p:nvSpPr>
          <p:cNvPr id="3" name="Content Placeholder 2"/>
          <p:cNvSpPr>
            <a:spLocks noGrp="1"/>
          </p:cNvSpPr>
          <p:nvPr>
            <p:ph idx="1"/>
          </p:nvPr>
        </p:nvSpPr>
        <p:spPr>
          <a:xfrm>
            <a:off x="1463040" y="2119256"/>
            <a:ext cx="6196405" cy="3914019"/>
          </a:xfrm>
        </p:spPr>
        <p:txBody>
          <a:bodyPr/>
          <a:lstStyle/>
          <a:p>
            <a:r>
              <a:rPr lang="en-US" dirty="0" smtClean="0"/>
              <a:t>Students have learned and used the following tools</a:t>
            </a:r>
          </a:p>
          <a:p>
            <a:pPr lvl="1"/>
            <a:r>
              <a:rPr lang="en-US" dirty="0" smtClean="0"/>
              <a:t>App Inventor: Students have designed their own apps for Android devices</a:t>
            </a:r>
          </a:p>
          <a:p>
            <a:pPr lvl="1"/>
            <a:r>
              <a:rPr lang="en-US" dirty="0" smtClean="0"/>
              <a:t>Basic Coding: Students are learning simple Java and HTML</a:t>
            </a:r>
          </a:p>
          <a:p>
            <a:pPr lvl="1"/>
            <a:r>
              <a:rPr lang="en-US" dirty="0" smtClean="0"/>
              <a:t>Website Construction: Students are developing websites for local businesses </a:t>
            </a:r>
          </a:p>
          <a:p>
            <a:pPr lvl="1"/>
            <a:r>
              <a:rPr lang="en-US" dirty="0" err="1" smtClean="0"/>
              <a:t>Creo</a:t>
            </a:r>
            <a:r>
              <a:rPr lang="en-US" dirty="0" smtClean="0"/>
              <a:t> 2.0 Software: Students are taking part in the Real World Design Challenge </a:t>
            </a:r>
            <a:endParaRPr lang="en-US" dirty="0"/>
          </a:p>
        </p:txBody>
      </p:sp>
    </p:spTree>
    <p:extLst>
      <p:ext uri="{BB962C8B-B14F-4D97-AF65-F5344CB8AC3E}">
        <p14:creationId xmlns="" xmlns:p14="http://schemas.microsoft.com/office/powerpoint/2010/main" val="45587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Coding</a:t>
            </a:r>
            <a:endParaRPr lang="en-US" dirty="0"/>
          </a:p>
        </p:txBody>
      </p:sp>
      <p:pic>
        <p:nvPicPr>
          <p:cNvPr id="4" name="Content Placeholder 3" descr="Michelle.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28190" b="28190"/>
          <a:stretch>
            <a:fillRect/>
          </a:stretch>
        </p:blipFill>
        <p:spPr>
          <a:xfrm>
            <a:off x="812786" y="1887604"/>
            <a:ext cx="3843337" cy="2235274"/>
          </a:xfrm>
        </p:spPr>
      </p:pic>
      <p:pic>
        <p:nvPicPr>
          <p:cNvPr id="5" name="Picture 4" descr="Screen shot 2014-01-14 at 10.32.48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23" y="3316538"/>
            <a:ext cx="3939733" cy="2729225"/>
          </a:xfrm>
          <a:prstGeom prst="rect">
            <a:avLst/>
          </a:prstGeom>
        </p:spPr>
      </p:pic>
    </p:spTree>
    <p:extLst>
      <p:ext uri="{BB962C8B-B14F-4D97-AF65-F5344CB8AC3E}">
        <p14:creationId xmlns="" xmlns:p14="http://schemas.microsoft.com/office/powerpoint/2010/main" val="141524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 Math</a:t>
            </a:r>
            <a:endParaRPr lang="en-US" dirty="0"/>
          </a:p>
        </p:txBody>
      </p:sp>
      <p:sp>
        <p:nvSpPr>
          <p:cNvPr id="3" name="Content Placeholder 2"/>
          <p:cNvSpPr>
            <a:spLocks noGrp="1"/>
          </p:cNvSpPr>
          <p:nvPr>
            <p:ph idx="1"/>
          </p:nvPr>
        </p:nvSpPr>
        <p:spPr>
          <a:xfrm>
            <a:off x="1463040" y="2119257"/>
            <a:ext cx="6196405" cy="3984584"/>
          </a:xfrm>
        </p:spPr>
        <p:txBody>
          <a:bodyPr>
            <a:normAutofit/>
          </a:bodyPr>
          <a:lstStyle/>
          <a:p>
            <a:r>
              <a:rPr lang="en-US" dirty="0"/>
              <a:t>College Algebra Math Course</a:t>
            </a:r>
          </a:p>
          <a:p>
            <a:pPr lvl="1"/>
            <a:r>
              <a:rPr lang="en-US" dirty="0" smtClean="0"/>
              <a:t>Students in high school have the opportunity to </a:t>
            </a:r>
            <a:r>
              <a:rPr lang="en-US" dirty="0"/>
              <a:t>take </a:t>
            </a:r>
            <a:r>
              <a:rPr lang="en-US" dirty="0" smtClean="0"/>
              <a:t>a dual </a:t>
            </a:r>
            <a:r>
              <a:rPr lang="en-US" dirty="0"/>
              <a:t>credit math course through Western Oregon University </a:t>
            </a:r>
            <a:endParaRPr lang="en-US" dirty="0" smtClean="0"/>
          </a:p>
          <a:p>
            <a:pPr lvl="1"/>
            <a:r>
              <a:rPr lang="en-US" dirty="0" smtClean="0"/>
              <a:t>100% achievement level in its 2.5 years of existence </a:t>
            </a:r>
            <a:endParaRPr lang="en-US" dirty="0"/>
          </a:p>
          <a:p>
            <a:r>
              <a:rPr lang="en-US" dirty="0" smtClean="0"/>
              <a:t>A few students in upper level math are also helping develop a new Algebra 1 and geometry curriculum focused on project based learning</a:t>
            </a:r>
            <a:endParaRPr lang="en-US" dirty="0"/>
          </a:p>
        </p:txBody>
      </p:sp>
    </p:spTree>
    <p:extLst>
      <p:ext uri="{BB962C8B-B14F-4D97-AF65-F5344CB8AC3E}">
        <p14:creationId xmlns="" xmlns:p14="http://schemas.microsoft.com/office/powerpoint/2010/main" val="211204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Students Taking Upper Level Math</a:t>
            </a:r>
            <a:endParaRPr lang="en-US" dirty="0"/>
          </a:p>
        </p:txBody>
      </p:sp>
      <p:pic>
        <p:nvPicPr>
          <p:cNvPr id="4" name="Content Placeholder 3" descr="Screen shot 2014-01-14 at 3.07.38 PM.png"/>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8791" t="1" r="-35893" b="-6693"/>
          <a:stretch/>
        </p:blipFill>
        <p:spPr>
          <a:xfrm>
            <a:off x="-663821" y="2910791"/>
            <a:ext cx="11906825" cy="2812277"/>
          </a:xfrm>
        </p:spPr>
      </p:pic>
      <p:sp>
        <p:nvSpPr>
          <p:cNvPr id="5" name="Rectangle 4"/>
          <p:cNvSpPr/>
          <p:nvPr/>
        </p:nvSpPr>
        <p:spPr>
          <a:xfrm>
            <a:off x="2166471" y="4497294"/>
            <a:ext cx="806823" cy="1942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flipV="1">
            <a:off x="5994401" y="4497294"/>
            <a:ext cx="806823" cy="1981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58636" y="4746811"/>
            <a:ext cx="806823" cy="1942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53445" y="4480858"/>
            <a:ext cx="806823" cy="1942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08781" y="4390321"/>
            <a:ext cx="595035" cy="369332"/>
          </a:xfrm>
          <a:prstGeom prst="rect">
            <a:avLst/>
          </a:prstGeom>
        </p:spPr>
        <p:txBody>
          <a:bodyPr wrap="none">
            <a:spAutoFit/>
          </a:bodyPr>
          <a:lstStyle/>
          <a:p>
            <a:r>
              <a:rPr lang="en-US" b="1" dirty="0" smtClean="0"/>
              <a:t>N/A</a:t>
            </a:r>
            <a:endParaRPr lang="en-US" dirty="0"/>
          </a:p>
        </p:txBody>
      </p:sp>
      <p:sp>
        <p:nvSpPr>
          <p:cNvPr id="13" name="Rectangle 12"/>
          <p:cNvSpPr/>
          <p:nvPr/>
        </p:nvSpPr>
        <p:spPr>
          <a:xfrm>
            <a:off x="7458636" y="4377479"/>
            <a:ext cx="595035" cy="369332"/>
          </a:xfrm>
          <a:prstGeom prst="rect">
            <a:avLst/>
          </a:prstGeom>
        </p:spPr>
        <p:txBody>
          <a:bodyPr wrap="none">
            <a:spAutoFit/>
          </a:bodyPr>
          <a:lstStyle/>
          <a:p>
            <a:r>
              <a:rPr lang="en-US" b="1" dirty="0" smtClean="0"/>
              <a:t>N/A</a:t>
            </a:r>
            <a:endParaRPr lang="en-US" dirty="0"/>
          </a:p>
        </p:txBody>
      </p:sp>
      <p:sp>
        <p:nvSpPr>
          <p:cNvPr id="14" name="Rectangle 13"/>
          <p:cNvSpPr/>
          <p:nvPr/>
        </p:nvSpPr>
        <p:spPr>
          <a:xfrm>
            <a:off x="7458636" y="4675093"/>
            <a:ext cx="595035" cy="369332"/>
          </a:xfrm>
          <a:prstGeom prst="rect">
            <a:avLst/>
          </a:prstGeom>
        </p:spPr>
        <p:txBody>
          <a:bodyPr wrap="none">
            <a:spAutoFit/>
          </a:bodyPr>
          <a:lstStyle/>
          <a:p>
            <a:r>
              <a:rPr lang="en-US" b="1" dirty="0" smtClean="0"/>
              <a:t>N/A</a:t>
            </a:r>
            <a:endParaRPr lang="en-US" dirty="0"/>
          </a:p>
        </p:txBody>
      </p:sp>
      <p:sp>
        <p:nvSpPr>
          <p:cNvPr id="15" name="Rectangle 14"/>
          <p:cNvSpPr/>
          <p:nvPr/>
        </p:nvSpPr>
        <p:spPr>
          <a:xfrm>
            <a:off x="2368483" y="4390321"/>
            <a:ext cx="595035" cy="369332"/>
          </a:xfrm>
          <a:prstGeom prst="rect">
            <a:avLst/>
          </a:prstGeom>
        </p:spPr>
        <p:txBody>
          <a:bodyPr wrap="none">
            <a:spAutoFit/>
          </a:bodyPr>
          <a:lstStyle/>
          <a:p>
            <a:r>
              <a:rPr lang="en-US" b="1" dirty="0" smtClean="0"/>
              <a:t>N/A</a:t>
            </a:r>
            <a:endParaRPr lang="en-US" dirty="0"/>
          </a:p>
        </p:txBody>
      </p:sp>
    </p:spTree>
    <p:extLst>
      <p:ext uri="{BB962C8B-B14F-4D97-AF65-F5344CB8AC3E}">
        <p14:creationId xmlns="" xmlns:p14="http://schemas.microsoft.com/office/powerpoint/2010/main" val="3622249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Professional Development Topics</a:t>
            </a:r>
            <a:endParaRPr lang="en-US" dirty="0"/>
          </a:p>
        </p:txBody>
      </p:sp>
      <p:sp>
        <p:nvSpPr>
          <p:cNvPr id="3" name="Content Placeholder 2"/>
          <p:cNvSpPr>
            <a:spLocks noGrp="1"/>
          </p:cNvSpPr>
          <p:nvPr>
            <p:ph idx="1"/>
          </p:nvPr>
        </p:nvSpPr>
        <p:spPr>
          <a:xfrm>
            <a:off x="1463040" y="2119256"/>
            <a:ext cx="6351365" cy="4037507"/>
          </a:xfrm>
        </p:spPr>
        <p:txBody>
          <a:bodyPr>
            <a:normAutofit lnSpcReduction="10000"/>
          </a:bodyPr>
          <a:lstStyle/>
          <a:p>
            <a:r>
              <a:rPr lang="en-US" dirty="0"/>
              <a:t>1.  Alaska State Standards in ELA, Math, Science/History/Vocational Literacy, and Cultural (with a focus on rigor and mastery).</a:t>
            </a:r>
          </a:p>
          <a:p>
            <a:r>
              <a:rPr lang="en-US" dirty="0"/>
              <a:t>2.  Differentiated Instruction and Response to Intervention to ensure an equitable education for all students.</a:t>
            </a:r>
          </a:p>
          <a:p>
            <a:r>
              <a:rPr lang="en-US" dirty="0"/>
              <a:t>3.  Project-Based Learning as a viable, real-world application of skills.</a:t>
            </a:r>
          </a:p>
          <a:p>
            <a:r>
              <a:rPr lang="en-US" dirty="0"/>
              <a:t>4.  STEM Education to prepare students for careers in fields of science, technology, engineering, and math.</a:t>
            </a:r>
          </a:p>
        </p:txBody>
      </p:sp>
    </p:spTree>
    <p:extLst>
      <p:ext uri="{BB962C8B-B14F-4D97-AF65-F5344CB8AC3E}">
        <p14:creationId xmlns="" xmlns:p14="http://schemas.microsoft.com/office/powerpoint/2010/main" val="284591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Improved Professional Development </a:t>
            </a:r>
            <a:r>
              <a:rPr lang="en-US" dirty="0" smtClean="0"/>
              <a:t>Topics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5.  21st Century Skills such as collaboration, critical thinking, communication, greater depth of knowledge, and understandings that can be applied to other endeavors.</a:t>
            </a:r>
          </a:p>
          <a:p>
            <a:r>
              <a:rPr lang="en-US" dirty="0"/>
              <a:t>6.  Understanding by Design for Unit Curriculum Planning to help teachers balance the new standards with real-world projects that address real issues by identifying a community-based problem and coming up with a potential solution to solving the problem.</a:t>
            </a:r>
          </a:p>
          <a:p>
            <a:r>
              <a:rPr lang="en-US" dirty="0"/>
              <a:t>7.  Piloting a new teacher evaluation framework ahead of the state schedule to promote and encourage </a:t>
            </a:r>
            <a:r>
              <a:rPr lang="en-US" dirty="0" smtClean="0"/>
              <a:t>better and more effective </a:t>
            </a:r>
            <a:r>
              <a:rPr lang="en-US" dirty="0"/>
              <a:t>teaching practices.</a:t>
            </a:r>
          </a:p>
        </p:txBody>
      </p:sp>
    </p:spTree>
    <p:extLst>
      <p:ext uri="{BB962C8B-B14F-4D97-AF65-F5344CB8AC3E}">
        <p14:creationId xmlns="" xmlns:p14="http://schemas.microsoft.com/office/powerpoint/2010/main" val="3371303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Data from 2001/02 through 2012/13 school years.</a:t>
            </a:r>
            <a:endParaRPr lang="en-US"/>
          </a:p>
        </p:txBody>
      </p:sp>
      <p:graphicFrame>
        <p:nvGraphicFramePr>
          <p:cNvPr id="6" name="Chart 5"/>
          <p:cNvGraphicFramePr/>
          <p:nvPr/>
        </p:nvGraphicFramePr>
        <p:xfrm>
          <a:off x="1193181" y="825189"/>
          <a:ext cx="6824546" cy="5204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27904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99534" y="576263"/>
          <a:ext cx="7992533" cy="570547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dirty="0" smtClean="0"/>
              <a:t>Data from 2001/02 through 2012/13 school years.</a:t>
            </a:r>
            <a:endParaRPr lang="en-US" dirty="0"/>
          </a:p>
        </p:txBody>
      </p:sp>
      <p:graphicFrame>
        <p:nvGraphicFramePr>
          <p:cNvPr id="4" name="Chart 3"/>
          <p:cNvGraphicFramePr/>
          <p:nvPr/>
        </p:nvGraphicFramePr>
        <p:xfrm>
          <a:off x="6731000" y="390526"/>
          <a:ext cx="1862667" cy="34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550333" y="428626"/>
          <a:ext cx="7975600" cy="342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550334" y="523875"/>
          <a:ext cx="7941733" cy="594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9415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095844" y="352425"/>
          <a:ext cx="336955" cy="34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6922285" y="356236"/>
          <a:ext cx="1442780" cy="34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nvGraphicFramePr>
        <p:xfrm flipH="1">
          <a:off x="8906933" y="409576"/>
          <a:ext cx="1828801" cy="342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p:nvPr/>
        </p:nvGraphicFramePr>
        <p:xfrm>
          <a:off x="8270241" y="352425"/>
          <a:ext cx="60959" cy="666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p:cNvGraphicFramePr/>
          <p:nvPr/>
        </p:nvGraphicFramePr>
        <p:xfrm>
          <a:off x="7620000" y="361951"/>
          <a:ext cx="812800" cy="3428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p:cNvGraphicFramePr/>
          <p:nvPr/>
        </p:nvGraphicFramePr>
        <p:xfrm>
          <a:off x="406400" y="381000"/>
          <a:ext cx="8026400" cy="6010275"/>
        </p:xfrm>
        <a:graphic>
          <a:graphicData uri="http://schemas.openxmlformats.org/drawingml/2006/chart">
            <c:chart xmlns:c="http://schemas.openxmlformats.org/drawingml/2006/chart" xmlns:r="http://schemas.openxmlformats.org/officeDocument/2006/relationships" r:id="rId8"/>
          </a:graphicData>
        </a:graphic>
      </p:graphicFrame>
      <p:sp>
        <p:nvSpPr>
          <p:cNvPr id="8" name="Footer Placeholder 7"/>
          <p:cNvSpPr>
            <a:spLocks noGrp="1"/>
          </p:cNvSpPr>
          <p:nvPr>
            <p:ph type="ftr" sz="quarter" idx="11"/>
          </p:nvPr>
        </p:nvSpPr>
        <p:spPr/>
        <p:txBody>
          <a:bodyPr/>
          <a:lstStyle/>
          <a:p>
            <a:r>
              <a:rPr lang="en-US" smtClean="0"/>
              <a:t>Data from 2001/02 through 2012/13 school years.</a:t>
            </a:r>
            <a:endParaRPr lang="en-US"/>
          </a:p>
        </p:txBody>
      </p:sp>
    </p:spTree>
    <p:extLst>
      <p:ext uri="{BB962C8B-B14F-4D97-AF65-F5344CB8AC3E}">
        <p14:creationId xmlns="" xmlns:p14="http://schemas.microsoft.com/office/powerpoint/2010/main" val="299862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NSLC Clubs and Organizations </a:t>
            </a:r>
          </a:p>
        </p:txBody>
      </p:sp>
      <p:sp>
        <p:nvSpPr>
          <p:cNvPr id="3" name="Content Placeholder 2"/>
          <p:cNvSpPr>
            <a:spLocks noGrp="1"/>
          </p:cNvSpPr>
          <p:nvPr>
            <p:ph idx="1"/>
          </p:nvPr>
        </p:nvSpPr>
        <p:spPr>
          <a:xfrm>
            <a:off x="1463040" y="2119257"/>
            <a:ext cx="6196405" cy="3779738"/>
          </a:xfrm>
        </p:spPr>
        <p:txBody>
          <a:bodyPr>
            <a:normAutofit fontScale="62500" lnSpcReduction="20000"/>
          </a:bodyPr>
          <a:lstStyle/>
          <a:p>
            <a:r>
              <a:rPr lang="en-US" dirty="0"/>
              <a:t>The Student Leadership Team is the governing body of the Living Center. A lot of responsibilities are heaped on these 10 special kids. To be on the team they have to </a:t>
            </a:r>
            <a:r>
              <a:rPr lang="en-US" dirty="0" smtClean="0"/>
              <a:t>exhibit </a:t>
            </a:r>
            <a:r>
              <a:rPr lang="en-US" dirty="0"/>
              <a:t>many qualities. </a:t>
            </a:r>
            <a:r>
              <a:rPr lang="en-US" dirty="0" smtClean="0"/>
              <a:t>Solid academic performance, attitude</a:t>
            </a:r>
            <a:r>
              <a:rPr lang="en-US" dirty="0"/>
              <a:t>, positivity, </a:t>
            </a:r>
            <a:r>
              <a:rPr lang="en-US" dirty="0" smtClean="0"/>
              <a:t>and </a:t>
            </a:r>
            <a:r>
              <a:rPr lang="en-US" dirty="0"/>
              <a:t>a willingness to help and be helped</a:t>
            </a:r>
            <a:r>
              <a:rPr lang="en-US" dirty="0" smtClean="0"/>
              <a:t>, </a:t>
            </a:r>
            <a:r>
              <a:rPr lang="en-US" dirty="0"/>
              <a:t>are the traits of a good leader, and that is the group we have on the leadership team. They take suggestions from the student body, and if </a:t>
            </a:r>
            <a:r>
              <a:rPr lang="en-US" dirty="0" smtClean="0"/>
              <a:t>needed, </a:t>
            </a:r>
            <a:r>
              <a:rPr lang="en-US" dirty="0"/>
              <a:t>pen </a:t>
            </a:r>
            <a:r>
              <a:rPr lang="en-US" dirty="0" smtClean="0"/>
              <a:t>policies </a:t>
            </a:r>
            <a:r>
              <a:rPr lang="en-US" dirty="0"/>
              <a:t>to be entered into the student handbook.  </a:t>
            </a:r>
            <a:r>
              <a:rPr lang="en-US" dirty="0" smtClean="0"/>
              <a:t>Every team </a:t>
            </a:r>
            <a:r>
              <a:rPr lang="en-US" dirty="0"/>
              <a:t>member is trained to mentor their peers and </a:t>
            </a:r>
            <a:r>
              <a:rPr lang="en-US" dirty="0" smtClean="0"/>
              <a:t>annually trained </a:t>
            </a:r>
            <a:r>
              <a:rPr lang="en-US" dirty="0"/>
              <a:t>in suicide </a:t>
            </a:r>
            <a:r>
              <a:rPr lang="en-US" dirty="0" smtClean="0"/>
              <a:t>prevention.  </a:t>
            </a:r>
            <a:endParaRPr lang="en-US" dirty="0"/>
          </a:p>
          <a:p>
            <a:r>
              <a:rPr lang="en-US" dirty="0"/>
              <a:t>Through the generosity of several grants and community members, plus a lot of hard work, the student leadership team was able to attend the Native Youth Wellness </a:t>
            </a:r>
            <a:r>
              <a:rPr lang="en-US" dirty="0" smtClean="0"/>
              <a:t>Academy </a:t>
            </a:r>
            <a:r>
              <a:rPr lang="en-US" dirty="0"/>
              <a:t>for five days. They learned how to lead discussions and solve problems among their peers. One of the focuses of this conference was domestic abuse and what is a healthy and unhealthy relationship. The kids that attended worked on balancing their lives from a spiritual standpoint. With this knowledge they can </a:t>
            </a:r>
            <a:r>
              <a:rPr lang="en-US" dirty="0" smtClean="0"/>
              <a:t>reach </a:t>
            </a:r>
            <a:r>
              <a:rPr lang="en-US" dirty="0"/>
              <a:t>out </a:t>
            </a:r>
            <a:r>
              <a:rPr lang="en-US" dirty="0" smtClean="0"/>
              <a:t>to </a:t>
            </a:r>
            <a:r>
              <a:rPr lang="en-US" dirty="0"/>
              <a:t>their fellow students </a:t>
            </a:r>
            <a:r>
              <a:rPr lang="en-US" dirty="0" smtClean="0"/>
              <a:t>and </a:t>
            </a:r>
            <a:r>
              <a:rPr lang="en-US" dirty="0"/>
              <a:t>help them on their own healing paths. </a:t>
            </a:r>
          </a:p>
          <a:p>
            <a:pPr marL="0" indent="0">
              <a:buNone/>
            </a:pPr>
            <a:endParaRPr lang="en-US" dirty="0"/>
          </a:p>
        </p:txBody>
      </p:sp>
    </p:spTree>
    <p:extLst>
      <p:ext uri="{BB962C8B-B14F-4D97-AF65-F5344CB8AC3E}">
        <p14:creationId xmlns="" xmlns:p14="http://schemas.microsoft.com/office/powerpoint/2010/main" val="197511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NSLC Clubs and Organizations </a:t>
            </a:r>
            <a:r>
              <a:rPr lang="en-US" dirty="0" smtClean="0"/>
              <a:t>(Cont.)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a:t>
            </a:r>
            <a:r>
              <a:rPr lang="en-US" dirty="0" err="1"/>
              <a:t>Unstoppables</a:t>
            </a:r>
            <a:r>
              <a:rPr lang="en-US" dirty="0"/>
              <a:t> is another club that helps to plan and execute activities and take part in community service projects. We have 28 members. This year they have been pivotal at various community events, hosting, cooking, setting up and cleaning up. They have also planned many activities to help their fellow students combat homesickness. At the Living Center all fun events go through the </a:t>
            </a:r>
            <a:r>
              <a:rPr lang="en-US" dirty="0" err="1"/>
              <a:t>Unstoppables</a:t>
            </a:r>
            <a:r>
              <a:rPr lang="en-US" dirty="0"/>
              <a:t>. They have broken into teams that decorate, plan, and cook for the events planned.</a:t>
            </a:r>
          </a:p>
          <a:p>
            <a:r>
              <a:rPr lang="en-US" dirty="0"/>
              <a:t>The </a:t>
            </a:r>
            <a:r>
              <a:rPr lang="en-US" dirty="0" err="1"/>
              <a:t>Unstoppables</a:t>
            </a:r>
            <a:r>
              <a:rPr lang="en-US" dirty="0"/>
              <a:t> decided this year they wanted to be peer mentors as well as the Student Leadership Team. We have been working on getting everybody trained in suicide prevention and Coping And Support Techniques (CAST)</a:t>
            </a:r>
            <a:r>
              <a:rPr lang="en-US" dirty="0" smtClean="0"/>
              <a:t>.</a:t>
            </a:r>
          </a:p>
          <a:p>
            <a:r>
              <a:rPr lang="en-US" dirty="0"/>
              <a:t>EPPIC club is brand new this year. Everyone Promoting Positive Individual Choices Club meets weekly to participate in wellness activities. These activities are designed to help students make positive life choices. Activities </a:t>
            </a:r>
            <a:r>
              <a:rPr lang="en-US" dirty="0" smtClean="0"/>
              <a:t>include a </a:t>
            </a:r>
            <a:r>
              <a:rPr lang="en-US" dirty="0"/>
              <a:t>personal wellness </a:t>
            </a:r>
            <a:r>
              <a:rPr lang="en-US" dirty="0" smtClean="0"/>
              <a:t>board, </a:t>
            </a:r>
            <a:r>
              <a:rPr lang="en-US" dirty="0" err="1" smtClean="0"/>
              <a:t>Zumba</a:t>
            </a:r>
            <a:r>
              <a:rPr lang="en-US" dirty="0" smtClean="0"/>
              <a:t>, talking circles, and other student-initiated activities. </a:t>
            </a:r>
            <a:endParaRPr lang="en-US" dirty="0"/>
          </a:p>
          <a:p>
            <a:pPr marL="0" indent="0">
              <a:buNone/>
            </a:pPr>
            <a:endParaRPr lang="en-US" dirty="0"/>
          </a:p>
        </p:txBody>
      </p:sp>
    </p:spTree>
    <p:extLst>
      <p:ext uri="{BB962C8B-B14F-4D97-AF65-F5344CB8AC3E}">
        <p14:creationId xmlns="" xmlns:p14="http://schemas.microsoft.com/office/powerpoint/2010/main" val="387038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NSLC Clubs and Organizations (Cont.)</a:t>
            </a:r>
          </a:p>
        </p:txBody>
      </p:sp>
      <p:sp>
        <p:nvSpPr>
          <p:cNvPr id="3" name="Content Placeholder 2"/>
          <p:cNvSpPr>
            <a:spLocks noGrp="1"/>
          </p:cNvSpPr>
          <p:nvPr>
            <p:ph idx="1"/>
          </p:nvPr>
        </p:nvSpPr>
        <p:spPr>
          <a:xfrm>
            <a:off x="1095024" y="2119256"/>
            <a:ext cx="6965244" cy="3987251"/>
          </a:xfrm>
        </p:spPr>
        <p:txBody>
          <a:bodyPr>
            <a:normAutofit fontScale="62500" lnSpcReduction="20000"/>
          </a:bodyPr>
          <a:lstStyle/>
          <a:p>
            <a:r>
              <a:rPr lang="en-US" dirty="0"/>
              <a:t>The Native Dance group started strong this year, making </a:t>
            </a:r>
            <a:r>
              <a:rPr lang="en-US" dirty="0" err="1"/>
              <a:t>kuspuks</a:t>
            </a:r>
            <a:r>
              <a:rPr lang="en-US" dirty="0"/>
              <a:t> and dance fans for their performance at International Friendship Day in Fairbanks </a:t>
            </a:r>
            <a:r>
              <a:rPr lang="en-US" dirty="0" smtClean="0"/>
              <a:t>this past </a:t>
            </a:r>
            <a:r>
              <a:rPr lang="en-US" dirty="0"/>
              <a:t>October. Fifteen students practice weekly at </a:t>
            </a:r>
            <a:r>
              <a:rPr lang="en-US" dirty="0" smtClean="0"/>
              <a:t>the </a:t>
            </a:r>
            <a:r>
              <a:rPr lang="en-US" dirty="0"/>
              <a:t>Living Center and will start practicing with the UAF dance group when their semester starts.</a:t>
            </a:r>
          </a:p>
          <a:p>
            <a:r>
              <a:rPr lang="en-US" dirty="0"/>
              <a:t>Four years ago we created the Continuing Education Club. This club’s objective is to show students post secondary options. We raise money and take a trip to a city one airplane-jump outside of Anchorage. We tour colleges, community colleges, military bases, trade schools and technical colleges, in hopes of sparking interest in fields of study our students want to explore further or otherwise have not thought of.</a:t>
            </a:r>
          </a:p>
          <a:p>
            <a:r>
              <a:rPr lang="en-US" dirty="0"/>
              <a:t>With great success from the previous years, we have students that have been offered internships they otherwise wouldn’t have known existed, students that gained the courage to join a branch of the military, students that have narrowed down their college possibilities and students that opened their eyes to careers they hadn’t otherwise considered.</a:t>
            </a:r>
          </a:p>
          <a:p>
            <a:r>
              <a:rPr lang="en-US" dirty="0"/>
              <a:t>This year eleven of our students will be traveling </a:t>
            </a:r>
            <a:r>
              <a:rPr lang="en-US" dirty="0" smtClean="0"/>
              <a:t>to </a:t>
            </a:r>
            <a:r>
              <a:rPr lang="en-US" dirty="0"/>
              <a:t>Minneapolis, MN for a week of post secondary school tours. Many of the students on the trip want to go into the medical field, some into </a:t>
            </a:r>
            <a:r>
              <a:rPr lang="en-US" dirty="0" smtClean="0"/>
              <a:t>engineering, </a:t>
            </a:r>
            <a:r>
              <a:rPr lang="en-US" dirty="0"/>
              <a:t>two into culinary </a:t>
            </a:r>
            <a:r>
              <a:rPr lang="en-US" dirty="0" smtClean="0"/>
              <a:t>arts, </a:t>
            </a:r>
            <a:r>
              <a:rPr lang="en-US" dirty="0"/>
              <a:t>and some are hoping </a:t>
            </a:r>
            <a:r>
              <a:rPr lang="en-US" dirty="0" smtClean="0"/>
              <a:t>that touring </a:t>
            </a:r>
            <a:r>
              <a:rPr lang="en-US" dirty="0"/>
              <a:t>these schools can help them narrow it down</a:t>
            </a:r>
            <a:r>
              <a:rPr lang="en-US" dirty="0" smtClean="0"/>
              <a:t>.</a:t>
            </a:r>
            <a:endParaRPr lang="en-US" dirty="0"/>
          </a:p>
        </p:txBody>
      </p:sp>
    </p:spTree>
    <p:extLst>
      <p:ext uri="{BB962C8B-B14F-4D97-AF65-F5344CB8AC3E}">
        <p14:creationId xmlns="" xmlns:p14="http://schemas.microsoft.com/office/powerpoint/2010/main" val="199331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NSLC Clubs and Organizations (Cont.)</a:t>
            </a:r>
          </a:p>
        </p:txBody>
      </p:sp>
      <p:sp>
        <p:nvSpPr>
          <p:cNvPr id="3" name="Content Placeholder 2"/>
          <p:cNvSpPr>
            <a:spLocks noGrp="1"/>
          </p:cNvSpPr>
          <p:nvPr>
            <p:ph idx="1"/>
          </p:nvPr>
        </p:nvSpPr>
        <p:spPr/>
        <p:txBody>
          <a:bodyPr>
            <a:normAutofit fontScale="70000" lnSpcReduction="20000"/>
          </a:bodyPr>
          <a:lstStyle/>
          <a:p>
            <a:r>
              <a:rPr lang="en-US" dirty="0"/>
              <a:t>In addition to our more structured and goal-oriented clubs, we have a variety of other activities. We go to Fairbanks to swim, bowl, rock climb, ice climb, and to see live theater. We hold high school dances, game nights and the students </a:t>
            </a:r>
            <a:r>
              <a:rPr lang="en-US" dirty="0" smtClean="0"/>
              <a:t>show </a:t>
            </a:r>
            <a:r>
              <a:rPr lang="en-US" dirty="0"/>
              <a:t>off their talents with rock concerts and by performing skits</a:t>
            </a:r>
            <a:r>
              <a:rPr lang="en-US" dirty="0" smtClean="0"/>
              <a:t>.</a:t>
            </a:r>
            <a:endParaRPr lang="en-US" dirty="0"/>
          </a:p>
          <a:p>
            <a:r>
              <a:rPr lang="en-US" dirty="0"/>
              <a:t>We also have many employment opportunities at the Living Center. There are jobs in the kitchen, helping the cook prepare dinner. They can work at the student run store. All profits from the student store are spent on activities suggested by the student body and voted on by the Student Leadership Team.  The front office is another employment opportunity. Students learn how to answer phones, take messages, copy and file.  Students are held to real world standards in these positions, learning accountability and responsibility. </a:t>
            </a:r>
          </a:p>
          <a:p>
            <a:endParaRPr lang="en-US" dirty="0"/>
          </a:p>
        </p:txBody>
      </p:sp>
    </p:spTree>
    <p:extLst>
      <p:ext uri="{BB962C8B-B14F-4D97-AF65-F5344CB8AC3E}">
        <p14:creationId xmlns="" xmlns:p14="http://schemas.microsoft.com/office/powerpoint/2010/main" val="1475664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1529</TotalTime>
  <Words>1978</Words>
  <Application>Microsoft Office PowerPoint</Application>
  <PresentationFormat>On-screen Show (4:3)</PresentationFormat>
  <Paragraphs>115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Nenana Student Living Center and Nenana City Public School</vt:lpstr>
      <vt:lpstr>Nenana Student Living Center</vt:lpstr>
      <vt:lpstr>Slide 3</vt:lpstr>
      <vt:lpstr>Slide 4</vt:lpstr>
      <vt:lpstr>Slide 5</vt:lpstr>
      <vt:lpstr>NSLC Clubs and Organizations </vt:lpstr>
      <vt:lpstr>NSLC Clubs and Organizations (Cont.)</vt:lpstr>
      <vt:lpstr>NSLC Clubs and Organizations (Cont.)</vt:lpstr>
      <vt:lpstr>NSLC Clubs and Organizations (Cont.)</vt:lpstr>
      <vt:lpstr>NSLC Photos</vt:lpstr>
      <vt:lpstr>NSLC Photos</vt:lpstr>
      <vt:lpstr>NCPS Academic Programs</vt:lpstr>
      <vt:lpstr>NCPS STEM Programs </vt:lpstr>
      <vt:lpstr>A Few Partners of Our STEM Initiative</vt:lpstr>
      <vt:lpstr>Aviation Program</vt:lpstr>
      <vt:lpstr>Photos of the Aviation Students</vt:lpstr>
      <vt:lpstr>Project Lead the Way (PLTW)</vt:lpstr>
      <vt:lpstr>PLTW GTT Current 2013-2014 Units of Study</vt:lpstr>
      <vt:lpstr>Goal: Implement High School PLTW Pathway to Engineering</vt:lpstr>
      <vt:lpstr>Goal: Implement High School PLTW Biomedical Program</vt:lpstr>
      <vt:lpstr>Computer Science Course</vt:lpstr>
      <vt:lpstr>Computer Science Coding</vt:lpstr>
      <vt:lpstr>Dual Credit- Math</vt:lpstr>
      <vt:lpstr>More Students Taking Upper Level Math</vt:lpstr>
      <vt:lpstr>Improved Professional Development Topics</vt:lpstr>
      <vt:lpstr>Improved Professional Development Topics (cont.)</vt:lpstr>
    </vt:vector>
  </TitlesOfParts>
  <Company>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Nenana City Public School and Nenana Student Living Center</dc:title>
  <dc:creator>School User</dc:creator>
  <cp:lastModifiedBy>Eric Gebhart</cp:lastModifiedBy>
  <cp:revision>33</cp:revision>
  <dcterms:created xsi:type="dcterms:W3CDTF">2014-01-14T04:18:20Z</dcterms:created>
  <dcterms:modified xsi:type="dcterms:W3CDTF">2014-01-17T01:17:20Z</dcterms:modified>
</cp:coreProperties>
</file>