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93" r:id="rId4"/>
    <p:sldId id="257" r:id="rId5"/>
    <p:sldId id="289" r:id="rId6"/>
    <p:sldId id="295" r:id="rId7"/>
    <p:sldId id="299" r:id="rId8"/>
    <p:sldId id="300" r:id="rId9"/>
    <p:sldId id="263" r:id="rId10"/>
    <p:sldId id="294" r:id="rId11"/>
    <p:sldId id="277" r:id="rId12"/>
    <p:sldId id="276" r:id="rId13"/>
    <p:sldId id="291" r:id="rId14"/>
    <p:sldId id="265" r:id="rId15"/>
    <p:sldId id="298" r:id="rId16"/>
    <p:sldId id="284" r:id="rId17"/>
    <p:sldId id="296" r:id="rId18"/>
    <p:sldId id="282" r:id="rId19"/>
    <p:sldId id="297" r:id="rId20"/>
    <p:sldId id="288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E70"/>
    <a:srgbClr val="9BCC7A"/>
    <a:srgbClr val="86C25E"/>
    <a:srgbClr val="61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83086" autoAdjust="0"/>
  </p:normalViewPr>
  <p:slideViewPr>
    <p:cSldViewPr>
      <p:cViewPr varScale="1">
        <p:scale>
          <a:sx n="93" d="100"/>
          <a:sy n="93" d="100"/>
        </p:scale>
        <p:origin x="13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515" y="-10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Department of Law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Total Funding Comparison by Fund Group </a:t>
            </a:r>
            <a:endParaRPr lang="en-US" sz="1400" b="1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0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(All Funds)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0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($ Thousands)</a:t>
            </a:r>
          </a:p>
        </c:rich>
      </c:tx>
      <c:layout>
        <c:manualLayout>
          <c:xMode val="edge"/>
          <c:yMode val="edge"/>
          <c:x val="0.31661092530657842"/>
          <c:y val="1.07684777288301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807941438512846"/>
          <c:y val="0.14550797004033034"/>
          <c:w val="0.69044964697138733"/>
          <c:h val="0.72001957905041603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'Agency Data Line Item-All funds'!$A$68</c:f>
              <c:strCache>
                <c:ptCount val="1"/>
                <c:pt idx="0">
                  <c:v>Unrestricted General (UGF)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'Agency Data Line Item-All funds'!$B$66:$L$66</c:f>
              <c:strCache>
                <c:ptCount val="11"/>
                <c:pt idx="0">
                  <c:v>08 MgtPln</c:v>
                </c:pt>
                <c:pt idx="1">
                  <c:v>09 MgtPln</c:v>
                </c:pt>
                <c:pt idx="2">
                  <c:v>10 MgtPln</c:v>
                </c:pt>
                <c:pt idx="3">
                  <c:v>11 MgtPln</c:v>
                </c:pt>
                <c:pt idx="4">
                  <c:v>12 MgtPln</c:v>
                </c:pt>
                <c:pt idx="5">
                  <c:v>13 MgtPln</c:v>
                </c:pt>
                <c:pt idx="6">
                  <c:v>14 MgtPln</c:v>
                </c:pt>
                <c:pt idx="7">
                  <c:v>15 MgtPln</c:v>
                </c:pt>
                <c:pt idx="8">
                  <c:v>16 MgtPln</c:v>
                </c:pt>
                <c:pt idx="9">
                  <c:v>17 MgtPln</c:v>
                </c:pt>
                <c:pt idx="10">
                  <c:v>FY18 Gov</c:v>
                </c:pt>
              </c:strCache>
            </c:strRef>
          </c:cat>
          <c:val>
            <c:numRef>
              <c:f>'Agency Data Line Item-All funds'!$B$68:$L$68</c:f>
              <c:numCache>
                <c:formatCode>_(* #,##0.0_);_(* \(#,##0.0\);_(* "-"??_);_(@_)</c:formatCode>
                <c:ptCount val="11"/>
                <c:pt idx="0">
                  <c:v>38655.5</c:v>
                </c:pt>
                <c:pt idx="1">
                  <c:v>54914.2</c:v>
                </c:pt>
                <c:pt idx="2">
                  <c:v>55636.800000000003</c:v>
                </c:pt>
                <c:pt idx="3">
                  <c:v>59264.7</c:v>
                </c:pt>
                <c:pt idx="4">
                  <c:v>69262.100000000006</c:v>
                </c:pt>
                <c:pt idx="5">
                  <c:v>68124</c:v>
                </c:pt>
                <c:pt idx="6">
                  <c:v>63376.5</c:v>
                </c:pt>
                <c:pt idx="7">
                  <c:v>61275.3</c:v>
                </c:pt>
                <c:pt idx="8">
                  <c:v>54734.2</c:v>
                </c:pt>
                <c:pt idx="9">
                  <c:v>50341.5</c:v>
                </c:pt>
                <c:pt idx="10">
                  <c:v>48915.4</c:v>
                </c:pt>
              </c:numCache>
            </c:numRef>
          </c:val>
        </c:ser>
        <c:ser>
          <c:idx val="0"/>
          <c:order val="1"/>
          <c:tx>
            <c:strRef>
              <c:f>'Agency Data Line Item-All funds'!$A$69</c:f>
              <c:strCache>
                <c:ptCount val="1"/>
                <c:pt idx="0">
                  <c:v>Designated General (DGF)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'Agency Data Line Item-All funds'!$B$66:$L$66</c:f>
              <c:strCache>
                <c:ptCount val="11"/>
                <c:pt idx="0">
                  <c:v>08 MgtPln</c:v>
                </c:pt>
                <c:pt idx="1">
                  <c:v>09 MgtPln</c:v>
                </c:pt>
                <c:pt idx="2">
                  <c:v>10 MgtPln</c:v>
                </c:pt>
                <c:pt idx="3">
                  <c:v>11 MgtPln</c:v>
                </c:pt>
                <c:pt idx="4">
                  <c:v>12 MgtPln</c:v>
                </c:pt>
                <c:pt idx="5">
                  <c:v>13 MgtPln</c:v>
                </c:pt>
                <c:pt idx="6">
                  <c:v>14 MgtPln</c:v>
                </c:pt>
                <c:pt idx="7">
                  <c:v>15 MgtPln</c:v>
                </c:pt>
                <c:pt idx="8">
                  <c:v>16 MgtPln</c:v>
                </c:pt>
                <c:pt idx="9">
                  <c:v>17 MgtPln</c:v>
                </c:pt>
                <c:pt idx="10">
                  <c:v>FY18 Gov</c:v>
                </c:pt>
              </c:strCache>
            </c:strRef>
          </c:cat>
          <c:val>
            <c:numRef>
              <c:f>'Agency Data Line Item-All funds'!$B$69:$L$69</c:f>
              <c:numCache>
                <c:formatCode>_(* #,##0.0_);_(* \(#,##0.0\);_(* "-"??_);_(@_)</c:formatCode>
                <c:ptCount val="11"/>
                <c:pt idx="0">
                  <c:v>2029.1</c:v>
                </c:pt>
                <c:pt idx="1">
                  <c:v>2123.4</c:v>
                </c:pt>
                <c:pt idx="2">
                  <c:v>2340.8000000000002</c:v>
                </c:pt>
                <c:pt idx="3">
                  <c:v>2407</c:v>
                </c:pt>
                <c:pt idx="4">
                  <c:v>2614.3000000000002</c:v>
                </c:pt>
                <c:pt idx="5">
                  <c:v>2695</c:v>
                </c:pt>
                <c:pt idx="6">
                  <c:v>2727.1</c:v>
                </c:pt>
                <c:pt idx="7">
                  <c:v>2727.9</c:v>
                </c:pt>
                <c:pt idx="8">
                  <c:v>2645.7</c:v>
                </c:pt>
                <c:pt idx="9">
                  <c:v>3276.1</c:v>
                </c:pt>
                <c:pt idx="10">
                  <c:v>2867</c:v>
                </c:pt>
              </c:numCache>
            </c:numRef>
          </c:val>
        </c:ser>
        <c:ser>
          <c:idx val="1"/>
          <c:order val="2"/>
          <c:tx>
            <c:strRef>
              <c:f>'Agency Data Line Item-All funds'!$A$70</c:f>
              <c:strCache>
                <c:ptCount val="1"/>
                <c:pt idx="0">
                  <c:v>Other State Funds (Other)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'Agency Data Line Item-All funds'!$B$66:$L$66</c:f>
              <c:strCache>
                <c:ptCount val="11"/>
                <c:pt idx="0">
                  <c:v>08 MgtPln</c:v>
                </c:pt>
                <c:pt idx="1">
                  <c:v>09 MgtPln</c:v>
                </c:pt>
                <c:pt idx="2">
                  <c:v>10 MgtPln</c:v>
                </c:pt>
                <c:pt idx="3">
                  <c:v>11 MgtPln</c:v>
                </c:pt>
                <c:pt idx="4">
                  <c:v>12 MgtPln</c:v>
                </c:pt>
                <c:pt idx="5">
                  <c:v>13 MgtPln</c:v>
                </c:pt>
                <c:pt idx="6">
                  <c:v>14 MgtPln</c:v>
                </c:pt>
                <c:pt idx="7">
                  <c:v>15 MgtPln</c:v>
                </c:pt>
                <c:pt idx="8">
                  <c:v>16 MgtPln</c:v>
                </c:pt>
                <c:pt idx="9">
                  <c:v>17 MgtPln</c:v>
                </c:pt>
                <c:pt idx="10">
                  <c:v>FY18 Gov</c:v>
                </c:pt>
              </c:strCache>
            </c:strRef>
          </c:cat>
          <c:val>
            <c:numRef>
              <c:f>'Agency Data Line Item-All funds'!$B$70:$L$70</c:f>
              <c:numCache>
                <c:formatCode>_(* #,##0.0_);_(* \(#,##0.0\);_(* "-"??_);_(@_)</c:formatCode>
                <c:ptCount val="11"/>
                <c:pt idx="0">
                  <c:v>22435.599999999999</c:v>
                </c:pt>
                <c:pt idx="1">
                  <c:v>22555</c:v>
                </c:pt>
                <c:pt idx="2">
                  <c:v>23498.7</c:v>
                </c:pt>
                <c:pt idx="3">
                  <c:v>24544</c:v>
                </c:pt>
                <c:pt idx="4">
                  <c:v>25828.5</c:v>
                </c:pt>
                <c:pt idx="5">
                  <c:v>27499.8</c:v>
                </c:pt>
                <c:pt idx="6">
                  <c:v>28839.9</c:v>
                </c:pt>
                <c:pt idx="7">
                  <c:v>30393.9</c:v>
                </c:pt>
                <c:pt idx="8">
                  <c:v>30615.599999999999</c:v>
                </c:pt>
                <c:pt idx="9">
                  <c:v>31014.3</c:v>
                </c:pt>
                <c:pt idx="10">
                  <c:v>31607</c:v>
                </c:pt>
              </c:numCache>
            </c:numRef>
          </c:val>
        </c:ser>
        <c:ser>
          <c:idx val="2"/>
          <c:order val="3"/>
          <c:tx>
            <c:strRef>
              <c:f>'Agency Data Line Item-All funds'!$A$71</c:f>
              <c:strCache>
                <c:ptCount val="1"/>
                <c:pt idx="0">
                  <c:v>Federal Receipts (Fed)</c:v>
                </c:pt>
              </c:strCache>
            </c:strRef>
          </c:tx>
          <c:invertIfNegative val="0"/>
          <c:cat>
            <c:strRef>
              <c:f>'Agency Data Line Item-All funds'!$B$66:$L$66</c:f>
              <c:strCache>
                <c:ptCount val="11"/>
                <c:pt idx="0">
                  <c:v>08 MgtPln</c:v>
                </c:pt>
                <c:pt idx="1">
                  <c:v>09 MgtPln</c:v>
                </c:pt>
                <c:pt idx="2">
                  <c:v>10 MgtPln</c:v>
                </c:pt>
                <c:pt idx="3">
                  <c:v>11 MgtPln</c:v>
                </c:pt>
                <c:pt idx="4">
                  <c:v>12 MgtPln</c:v>
                </c:pt>
                <c:pt idx="5">
                  <c:v>13 MgtPln</c:v>
                </c:pt>
                <c:pt idx="6">
                  <c:v>14 MgtPln</c:v>
                </c:pt>
                <c:pt idx="7">
                  <c:v>15 MgtPln</c:v>
                </c:pt>
                <c:pt idx="8">
                  <c:v>16 MgtPln</c:v>
                </c:pt>
                <c:pt idx="9">
                  <c:v>17 MgtPln</c:v>
                </c:pt>
                <c:pt idx="10">
                  <c:v>FY18 Gov</c:v>
                </c:pt>
              </c:strCache>
            </c:strRef>
          </c:cat>
          <c:val>
            <c:numRef>
              <c:f>'Agency Data Line Item-All funds'!$B$71:$L$71</c:f>
              <c:numCache>
                <c:formatCode>_(* #,##0.0_);_(* \(#,##0.0\);_(* "-"??_);_(@_)</c:formatCode>
                <c:ptCount val="11"/>
                <c:pt idx="0">
                  <c:v>3113.9</c:v>
                </c:pt>
                <c:pt idx="1">
                  <c:v>4059.6</c:v>
                </c:pt>
                <c:pt idx="2">
                  <c:v>3881.3</c:v>
                </c:pt>
                <c:pt idx="3">
                  <c:v>2109.8000000000002</c:v>
                </c:pt>
                <c:pt idx="4">
                  <c:v>1947.3</c:v>
                </c:pt>
                <c:pt idx="5">
                  <c:v>1965.9</c:v>
                </c:pt>
                <c:pt idx="6">
                  <c:v>1979.1</c:v>
                </c:pt>
                <c:pt idx="7">
                  <c:v>1004.3</c:v>
                </c:pt>
                <c:pt idx="8">
                  <c:v>1020.1</c:v>
                </c:pt>
                <c:pt idx="9">
                  <c:v>1291.8</c:v>
                </c:pt>
                <c:pt idx="10">
                  <c:v>1489.4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449744"/>
        <c:axId val="144450136"/>
      </c:barChart>
      <c:catAx>
        <c:axId val="14444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450136"/>
        <c:crosses val="autoZero"/>
        <c:auto val="1"/>
        <c:lblAlgn val="ctr"/>
        <c:lblOffset val="100"/>
        <c:tickMarkSkip val="1"/>
        <c:noMultiLvlLbl val="0"/>
      </c:catAx>
      <c:valAx>
        <c:axId val="1444501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449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7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dTable>
      <c:spPr>
        <a:solidFill>
          <a:srgbClr val="FFFFFF"/>
        </a:solidFill>
        <a:ln w="12700">
          <a:solidFill>
            <a:srgbClr val="808080">
              <a:alpha val="77000"/>
            </a:srgbClr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solidFill>
        <a:srgbClr val="808080">
          <a:alpha val="75000"/>
        </a:srgbClr>
      </a:solidFill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Department of Law's Share of Total Agency Operations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0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(GF Only)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0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($ Thousands)</a:t>
            </a:r>
          </a:p>
        </c:rich>
      </c:tx>
      <c:layout>
        <c:manualLayout>
          <c:xMode val="edge"/>
          <c:yMode val="edge"/>
          <c:x val="0.35762855990987757"/>
          <c:y val="1.390958550373982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8737570932125434"/>
          <c:y val="0.10503582470108105"/>
          <c:w val="0.7036857431927156"/>
          <c:h val="0.737161413618801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'Agency Data GF Only'!$B$28</c:f>
              <c:strCache>
                <c:ptCount val="1"/>
                <c:pt idx="0">
                  <c:v>Total Agency Budget 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'Agency Data GF Only'!$C$22:$M$22</c:f>
              <c:strCache>
                <c:ptCount val="11"/>
                <c:pt idx="0">
                  <c:v>08 MgtPln</c:v>
                </c:pt>
                <c:pt idx="1">
                  <c:v>09 MgtPln</c:v>
                </c:pt>
                <c:pt idx="2">
                  <c:v>10 MgtPln</c:v>
                </c:pt>
                <c:pt idx="3">
                  <c:v>11 MgtPln</c:v>
                </c:pt>
                <c:pt idx="4">
                  <c:v>12 MgtPln</c:v>
                </c:pt>
                <c:pt idx="5">
                  <c:v>13 MgtPln</c:v>
                </c:pt>
                <c:pt idx="6">
                  <c:v>14 MgtPln</c:v>
                </c:pt>
                <c:pt idx="7">
                  <c:v>15 MgtPln</c:v>
                </c:pt>
                <c:pt idx="8">
                  <c:v>16 MgtPln</c:v>
                </c:pt>
                <c:pt idx="9">
                  <c:v>17 MgtPln</c:v>
                </c:pt>
                <c:pt idx="10">
                  <c:v>FY18 Gov</c:v>
                </c:pt>
              </c:strCache>
            </c:strRef>
          </c:cat>
          <c:val>
            <c:numRef>
              <c:f>'Agency Data GF Only'!$C$28:$M$28</c:f>
              <c:numCache>
                <c:formatCode>#,##0.0_);\(#,##0.0\)</c:formatCode>
                <c:ptCount val="11"/>
                <c:pt idx="0">
                  <c:v>40684.6</c:v>
                </c:pt>
                <c:pt idx="1">
                  <c:v>57037.599999999991</c:v>
                </c:pt>
                <c:pt idx="2">
                  <c:v>57977.600000000006</c:v>
                </c:pt>
                <c:pt idx="3">
                  <c:v>61671.7</c:v>
                </c:pt>
                <c:pt idx="4">
                  <c:v>71876.399999999994</c:v>
                </c:pt>
                <c:pt idx="5">
                  <c:v>70819</c:v>
                </c:pt>
                <c:pt idx="6">
                  <c:v>66103.600000000006</c:v>
                </c:pt>
                <c:pt idx="7">
                  <c:v>64003.199999999997</c:v>
                </c:pt>
                <c:pt idx="8">
                  <c:v>57379.899999999994</c:v>
                </c:pt>
                <c:pt idx="9">
                  <c:v>53617.599999999999</c:v>
                </c:pt>
                <c:pt idx="10">
                  <c:v>51782.400000000001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09-4ABF-B4BB-F07BCF703D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086792"/>
        <c:axId val="218087184"/>
      </c:barChart>
      <c:lineChart>
        <c:grouping val="standard"/>
        <c:varyColors val="0"/>
        <c:ser>
          <c:idx val="2"/>
          <c:order val="1"/>
          <c:tx>
            <c:strRef>
              <c:f>'Agency Data GF Only'!$B$32</c:f>
              <c:strCache>
                <c:ptCount val="1"/>
                <c:pt idx="0">
                  <c:v>% of Agency Budget to Total Agencies' budgets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'Agency Data GF Only'!$C$22:$M$22</c:f>
              <c:strCache>
                <c:ptCount val="11"/>
                <c:pt idx="0">
                  <c:v>08 MgtPln</c:v>
                </c:pt>
                <c:pt idx="1">
                  <c:v>09 MgtPln</c:v>
                </c:pt>
                <c:pt idx="2">
                  <c:v>10 MgtPln</c:v>
                </c:pt>
                <c:pt idx="3">
                  <c:v>11 MgtPln</c:v>
                </c:pt>
                <c:pt idx="4">
                  <c:v>12 MgtPln</c:v>
                </c:pt>
                <c:pt idx="5">
                  <c:v>13 MgtPln</c:v>
                </c:pt>
                <c:pt idx="6">
                  <c:v>14 MgtPln</c:v>
                </c:pt>
                <c:pt idx="7">
                  <c:v>15 MgtPln</c:v>
                </c:pt>
                <c:pt idx="8">
                  <c:v>16 MgtPln</c:v>
                </c:pt>
                <c:pt idx="9">
                  <c:v>17 MgtPln</c:v>
                </c:pt>
                <c:pt idx="10">
                  <c:v>FY18 Gov</c:v>
                </c:pt>
              </c:strCache>
            </c:strRef>
          </c:cat>
          <c:val>
            <c:numRef>
              <c:f>'Agency Data GF Only'!$C$32:$M$32</c:f>
              <c:numCache>
                <c:formatCode>0.0%</c:formatCode>
                <c:ptCount val="11"/>
                <c:pt idx="0">
                  <c:v>1.1149894727899196E-2</c:v>
                </c:pt>
                <c:pt idx="1">
                  <c:v>1.4140557101892852E-2</c:v>
                </c:pt>
                <c:pt idx="2">
                  <c:v>1.4367837313068512E-2</c:v>
                </c:pt>
                <c:pt idx="3">
                  <c:v>1.4206364667535885E-2</c:v>
                </c:pt>
                <c:pt idx="4">
                  <c:v>1.5250173938769821E-2</c:v>
                </c:pt>
                <c:pt idx="5">
                  <c:v>1.415994254845095E-2</c:v>
                </c:pt>
                <c:pt idx="6">
                  <c:v>1.3068259929626605E-2</c:v>
                </c:pt>
                <c:pt idx="7">
                  <c:v>1.2290777026129787E-2</c:v>
                </c:pt>
                <c:pt idx="8">
                  <c:v>1.1852683406342381E-2</c:v>
                </c:pt>
                <c:pt idx="9">
                  <c:v>1.1419309003337645E-2</c:v>
                </c:pt>
                <c:pt idx="10">
                  <c:v>1.1196928144697912E-2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C50-4A90-BABE-6539C8789479}"/>
            </c:ext>
          </c:extLst>
        </c:ser>
        <c:ser>
          <c:idx val="0"/>
          <c:order val="2"/>
          <c:tx>
            <c:strRef>
              <c:f>'Agency Data GF Only'!$B$29</c:f>
              <c:strCache>
                <c:ptCount val="1"/>
                <c:pt idx="0">
                  <c:v>Adjusted for Anch Inflation</c:v>
                </c:pt>
              </c:strCache>
            </c:strRef>
          </c:tx>
          <c:spPr>
            <a:ln>
              <a:solidFill>
                <a:srgbClr val="2F2B20">
                  <a:lumMod val="95000"/>
                  <a:lumOff val="5000"/>
                </a:srgbClr>
              </a:solidFill>
            </a:ln>
          </c:spPr>
          <c:marker>
            <c:symbol val="none"/>
          </c:marker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C50-4A90-BABE-6539C8789479}"/>
              </c:ext>
            </c:extLst>
          </c:dPt>
          <c:cat>
            <c:strRef>
              <c:f>'Agency Data GF Only'!$C$22:$M$22</c:f>
              <c:strCache>
                <c:ptCount val="11"/>
                <c:pt idx="0">
                  <c:v>08 MgtPln</c:v>
                </c:pt>
                <c:pt idx="1">
                  <c:v>09 MgtPln</c:v>
                </c:pt>
                <c:pt idx="2">
                  <c:v>10 MgtPln</c:v>
                </c:pt>
                <c:pt idx="3">
                  <c:v>11 MgtPln</c:v>
                </c:pt>
                <c:pt idx="4">
                  <c:v>12 MgtPln</c:v>
                </c:pt>
                <c:pt idx="5">
                  <c:v>13 MgtPln</c:v>
                </c:pt>
                <c:pt idx="6">
                  <c:v>14 MgtPln</c:v>
                </c:pt>
                <c:pt idx="7">
                  <c:v>15 MgtPln</c:v>
                </c:pt>
                <c:pt idx="8">
                  <c:v>16 MgtPln</c:v>
                </c:pt>
                <c:pt idx="9">
                  <c:v>17 MgtPln</c:v>
                </c:pt>
                <c:pt idx="10">
                  <c:v>FY18 Gov</c:v>
                </c:pt>
              </c:strCache>
            </c:strRef>
          </c:cat>
          <c:val>
            <c:numRef>
              <c:f>'Agency Data GF Only'!$C$29:$M$29</c:f>
              <c:numCache>
                <c:formatCode>#,##0.0_);\(#,##0.0\)</c:formatCode>
                <c:ptCount val="11"/>
                <c:pt idx="0">
                  <c:v>49935.7</c:v>
                </c:pt>
                <c:pt idx="1">
                  <c:v>49935.7</c:v>
                </c:pt>
                <c:pt idx="2">
                  <c:v>49935.7</c:v>
                </c:pt>
                <c:pt idx="3">
                  <c:v>49935.7</c:v>
                </c:pt>
                <c:pt idx="4">
                  <c:v>49935.7</c:v>
                </c:pt>
                <c:pt idx="5">
                  <c:v>49935.7</c:v>
                </c:pt>
                <c:pt idx="6">
                  <c:v>49935.7</c:v>
                </c:pt>
                <c:pt idx="7">
                  <c:v>49935.7</c:v>
                </c:pt>
                <c:pt idx="8">
                  <c:v>49935.7</c:v>
                </c:pt>
                <c:pt idx="9">
                  <c:v>49935.7</c:v>
                </c:pt>
                <c:pt idx="10">
                  <c:v>49935.7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309-4ABF-B4BB-F07BCF703D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086792"/>
        <c:axId val="218087184"/>
      </c:lineChart>
      <c:catAx>
        <c:axId val="218086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80871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8087184"/>
        <c:scaling>
          <c:orientation val="minMax"/>
          <c:min val="5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8086792"/>
        <c:crosses val="autoZero"/>
        <c:crossBetween val="between"/>
        <c:majorUnit val="10000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76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dTable>
      <c:spPr>
        <a:noFill/>
        <a:ln>
          <a:solidFill>
            <a:schemeClr val="tx1"/>
          </a:solidFill>
        </a:ln>
      </c:spPr>
    </c:plotArea>
    <c:plotVisOnly val="0"/>
    <c:dispBlanksAs val="gap"/>
    <c:showDLblsOverMax val="0"/>
  </c:chart>
  <c:spPr>
    <a:noFill/>
    <a:ln w="3175">
      <a:solidFill>
        <a:schemeClr val="accent1">
          <a:lumMod val="60000"/>
          <a:lumOff val="40000"/>
        </a:schemeClr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Appropriations within the Department of Law 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9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(UGF and DGF Only)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9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($ Thousands)</a:t>
            </a:r>
          </a:p>
        </c:rich>
      </c:tx>
      <c:layout>
        <c:manualLayout>
          <c:xMode val="edge"/>
          <c:yMode val="edge"/>
          <c:x val="0.30731118445415756"/>
          <c:y val="3.465331256669840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1362892745202966"/>
          <c:y val="0.16016482939632545"/>
          <c:w val="0.7322348094747686"/>
          <c:h val="0.66208791208791262"/>
        </c:manualLayout>
      </c:layout>
      <c:lineChart>
        <c:grouping val="standard"/>
        <c:varyColors val="0"/>
        <c:ser>
          <c:idx val="0"/>
          <c:order val="0"/>
          <c:tx>
            <c:strRef>
              <c:f>'Agency Data GF Only'!$B$24</c:f>
              <c:strCache>
                <c:ptCount val="1"/>
                <c:pt idx="0">
                  <c:v>Criminal Division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'Agency Data GF Only'!$C$22:$M$23</c:f>
              <c:strCache>
                <c:ptCount val="5"/>
                <c:pt idx="0">
                  <c:v>14 MgtPln</c:v>
                </c:pt>
                <c:pt idx="1">
                  <c:v>15 MgtPln</c:v>
                </c:pt>
                <c:pt idx="2">
                  <c:v>16 MgtPln</c:v>
                </c:pt>
                <c:pt idx="3">
                  <c:v>17 MgtPln</c:v>
                </c:pt>
                <c:pt idx="4">
                  <c:v>FY18 Gov</c:v>
                </c:pt>
              </c:strCache>
            </c:strRef>
          </c:cat>
          <c:val>
            <c:numRef>
              <c:f>'Agency Data GF Only'!$C$24:$M$24</c:f>
              <c:numCache>
                <c:formatCode>_(* #,##0.0_);_(* \(#,##0.0\);_(* "-"??_);_(@_)</c:formatCode>
                <c:ptCount val="5"/>
                <c:pt idx="0">
                  <c:v>30501.4</c:v>
                </c:pt>
                <c:pt idx="1">
                  <c:v>29312.6</c:v>
                </c:pt>
                <c:pt idx="2">
                  <c:v>27474.6</c:v>
                </c:pt>
                <c:pt idx="3">
                  <c:v>26822.799999999999</c:v>
                </c:pt>
                <c:pt idx="4">
                  <c:v>27139.599999999999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AC8-4F76-8BF3-F1087AF14F13}"/>
            </c:ext>
          </c:extLst>
        </c:ser>
        <c:ser>
          <c:idx val="1"/>
          <c:order val="1"/>
          <c:tx>
            <c:strRef>
              <c:f>'Agency Data GF Only'!$B$25</c:f>
              <c:strCache>
                <c:ptCount val="1"/>
                <c:pt idx="0">
                  <c:v>Civil Division</c:v>
                </c:pt>
              </c:strCache>
            </c:strRef>
          </c:tx>
          <c:cat>
            <c:strRef>
              <c:f>'Agency Data GF Only'!$C$22:$M$23</c:f>
              <c:strCache>
                <c:ptCount val="5"/>
                <c:pt idx="0">
                  <c:v>14 MgtPln</c:v>
                </c:pt>
                <c:pt idx="1">
                  <c:v>15 MgtPln</c:v>
                </c:pt>
                <c:pt idx="2">
                  <c:v>16 MgtPln</c:v>
                </c:pt>
                <c:pt idx="3">
                  <c:v>17 MgtPln</c:v>
                </c:pt>
                <c:pt idx="4">
                  <c:v>FY18 Gov</c:v>
                </c:pt>
              </c:strCache>
            </c:strRef>
          </c:cat>
          <c:val>
            <c:numRef>
              <c:f>'Agency Data GF Only'!$C$25:$M$25</c:f>
              <c:numCache>
                <c:formatCode>_(* #,##0.0_);_(* \(#,##0.0\);_(* "-"??_);_(@_)</c:formatCode>
                <c:ptCount val="5"/>
                <c:pt idx="0">
                  <c:v>32658.7</c:v>
                </c:pt>
                <c:pt idx="1">
                  <c:v>31865</c:v>
                </c:pt>
                <c:pt idx="2">
                  <c:v>27277.1</c:v>
                </c:pt>
                <c:pt idx="3">
                  <c:v>24074.799999999999</c:v>
                </c:pt>
                <c:pt idx="4">
                  <c:v>22128.899999999998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AC8-4F76-8BF3-F1087AF14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088752"/>
        <c:axId val="21808914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'Agency Data GF Only'!$B$26</c15:sqref>
                        </c15:formulaRef>
                      </c:ext>
                    </c:extLst>
                    <c:strCache>
                      <c:ptCount val="1"/>
                      <c:pt idx="0">
                        <c:v>Administration and Support</c:v>
                      </c:pt>
                    </c:strCache>
                  </c:strRef>
                </c:tx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'Agency Data GF Only'!$C$22:$M$23</c15:sqref>
                        </c15:formulaRef>
                      </c:ext>
                    </c:extLst>
                    <c:strCache>
                      <c:ptCount val="5"/>
                      <c:pt idx="0">
                        <c:v>14 MgtPln</c:v>
                      </c:pt>
                      <c:pt idx="1">
                        <c:v>15 MgtPln</c:v>
                      </c:pt>
                      <c:pt idx="2">
                        <c:v>16 MgtPln</c:v>
                      </c:pt>
                      <c:pt idx="3">
                        <c:v>17 MgtPln</c:v>
                      </c:pt>
                      <c:pt idx="4">
                        <c:v>FY18 Gov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'Agency Data GF Only'!$C$26:$M$26</c15:sqref>
                        </c15:formulaRef>
                      </c:ext>
                    </c:extLst>
                    <c:numCache>
                      <c:formatCode>_(* #,##0.0_);_(* \(#,##0.0\);_(* "-"??_);_(@_)</c:formatCode>
                      <c:ptCount val="5"/>
                      <c:pt idx="0">
                        <c:v>2943.5</c:v>
                      </c:pt>
                      <c:pt idx="1">
                        <c:v>2825.6</c:v>
                      </c:pt>
                      <c:pt idx="2">
                        <c:v>2628.2</c:v>
                      </c:pt>
                      <c:pt idx="3">
                        <c:v>2720</c:v>
                      </c:pt>
                      <c:pt idx="4">
                        <c:v>2513.9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4AC8-4F76-8BF3-F1087AF14F13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'Agency Data GF Only'!$B$27</c15:sqref>
                        </c15:formulaRef>
                      </c:ext>
                    </c:extLst>
                    <c:strCache>
                      <c:ptCount val="1"/>
                      <c:pt idx="0">
                        <c:v>BP Corrosion</c:v>
                      </c:pt>
                    </c:strCache>
                  </c:strRef>
                </c:tx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'Agency Data GF Only'!$C$22:$M$23</c15:sqref>
                        </c15:formulaRef>
                      </c:ext>
                    </c:extLst>
                    <c:strCache>
                      <c:ptCount val="5"/>
                      <c:pt idx="0">
                        <c:v>14 MgtPln</c:v>
                      </c:pt>
                      <c:pt idx="1">
                        <c:v>15 MgtPln</c:v>
                      </c:pt>
                      <c:pt idx="2">
                        <c:v>16 MgtPln</c:v>
                      </c:pt>
                      <c:pt idx="3">
                        <c:v>17 MgtPln</c:v>
                      </c:pt>
                      <c:pt idx="4">
                        <c:v>FY18 Gov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'Agency Data GF Only'!$C$27:$M$27</c15:sqref>
                        </c15:formulaRef>
                      </c:ext>
                    </c:extLst>
                    <c:numCache>
                      <c:formatCode>_(* #,##0.0_);_(* \(#,##0.0\);_(* "-"??_);_(@_)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4AC8-4F76-8BF3-F1087AF14F13}"/>
                  </c:ext>
                </c:extLst>
              </c15:ser>
            </c15:filteredLineSeries>
          </c:ext>
        </c:extLst>
      </c:lineChart>
      <c:catAx>
        <c:axId val="21808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8089144"/>
        <c:crosses val="autoZero"/>
        <c:auto val="1"/>
        <c:lblAlgn val="ctr"/>
        <c:lblOffset val="100"/>
        <c:tickMarkSkip val="1"/>
        <c:noMultiLvlLbl val="0"/>
      </c:catAx>
      <c:valAx>
        <c:axId val="218089144"/>
        <c:scaling>
          <c:orientation val="minMax"/>
          <c:min val="1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_);[Red]\(#,##0\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80887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84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>
          <a:alpha val="72000"/>
        </a:srgbClr>
      </a:solidFill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0.71129</cdr:x>
      <cdr:y>0.0455</cdr:y>
    </cdr:from>
    <cdr:to>
      <cdr:x>0.92955</cdr:x>
      <cdr:y>0.12616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77218" y="295142"/>
          <a:ext cx="1864754" cy="523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0.72443</cdr:x>
      <cdr:y>0.01205</cdr:y>
    </cdr:from>
    <cdr:to>
      <cdr:x>1</cdr:x>
      <cdr:y>0.13863</cdr:y>
    </cdr:to>
    <cdr:sp macro="" textlink="">
      <cdr:nvSpPr>
        <cdr:cNvPr id="4" name="Rectangle 3"/>
        <cdr:cNvSpPr/>
      </cdr:nvSpPr>
      <cdr:spPr bwMode="auto">
        <a:xfrm xmlns:a="http://schemas.openxmlformats.org/drawingml/2006/main">
          <a:off x="6016971" y="76200"/>
          <a:ext cx="2288829" cy="80058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r>
            <a:rPr lang="en-US" sz="800" b="1" dirty="0">
              <a:latin typeface="Arial" pitchFamily="34" charset="0"/>
              <a:cs typeface="Arial" pitchFamily="34" charset="0"/>
            </a:rPr>
            <a:t>Between FY08 &amp; FY18 </a:t>
          </a:r>
          <a:r>
            <a:rPr lang="en-US" sz="800" b="1" dirty="0" err="1">
              <a:latin typeface="Arial" pitchFamily="34" charset="0"/>
              <a:cs typeface="Arial" pitchFamily="34" charset="0"/>
            </a:rPr>
            <a:t>Gov</a:t>
          </a:r>
          <a:r>
            <a:rPr lang="en-US" sz="800" b="1" dirty="0">
              <a:latin typeface="Arial" pitchFamily="34" charset="0"/>
              <a:cs typeface="Arial" pitchFamily="34" charset="0"/>
            </a:rPr>
            <a:t>:</a:t>
          </a:r>
        </a:p>
        <a:p xmlns:a="http://schemas.openxmlformats.org/drawingml/2006/main">
          <a:r>
            <a:rPr lang="en-US" sz="800" b="1" dirty="0" smtClean="0">
              <a:latin typeface="Arial" pitchFamily="34" charset="0"/>
              <a:cs typeface="Arial" pitchFamily="34" charset="0"/>
            </a:rPr>
            <a:t>-UGF </a:t>
          </a:r>
          <a:r>
            <a:rPr lang="en-US" sz="800" b="1" dirty="0">
              <a:latin typeface="Arial" pitchFamily="34" charset="0"/>
              <a:cs typeface="Arial" pitchFamily="34" charset="0"/>
            </a:rPr>
            <a:t>increased by $10.3 million (27%)</a:t>
          </a:r>
        </a:p>
        <a:p xmlns:a="http://schemas.openxmlformats.org/drawingml/2006/main">
          <a:r>
            <a:rPr lang="en-US" sz="800" b="1" dirty="0" smtClean="0">
              <a:latin typeface="Arial" pitchFamily="34" charset="0"/>
              <a:cs typeface="Arial" pitchFamily="34" charset="0"/>
            </a:rPr>
            <a:t>-DGF </a:t>
          </a:r>
          <a:r>
            <a:rPr lang="en-US" sz="800" b="1" dirty="0">
              <a:latin typeface="Arial" pitchFamily="34" charset="0"/>
              <a:cs typeface="Arial" pitchFamily="34" charset="0"/>
            </a:rPr>
            <a:t>increased by $837.9 thousand (41%)</a:t>
          </a:r>
        </a:p>
        <a:p xmlns:a="http://schemas.openxmlformats.org/drawingml/2006/main">
          <a:r>
            <a:rPr lang="en-US" sz="800" b="1" dirty="0" smtClean="0">
              <a:latin typeface="Arial" pitchFamily="34" charset="0"/>
              <a:cs typeface="Arial" pitchFamily="34" charset="0"/>
            </a:rPr>
            <a:t>-Other </a:t>
          </a:r>
          <a:r>
            <a:rPr lang="en-US" sz="800" b="1" dirty="0">
              <a:latin typeface="Arial" pitchFamily="34" charset="0"/>
              <a:cs typeface="Arial" pitchFamily="34" charset="0"/>
            </a:rPr>
            <a:t>Funds increased by $9.2 million (41%)</a:t>
          </a:r>
        </a:p>
        <a:p xmlns:a="http://schemas.openxmlformats.org/drawingml/2006/main">
          <a:r>
            <a:rPr lang="en-US" sz="800" b="1" dirty="0" smtClean="0">
              <a:latin typeface="Arial" pitchFamily="34" charset="0"/>
              <a:cs typeface="Arial" pitchFamily="34" charset="0"/>
            </a:rPr>
            <a:t>-Federal </a:t>
          </a:r>
          <a:r>
            <a:rPr lang="en-US" sz="800" b="1" dirty="0">
              <a:latin typeface="Arial" pitchFamily="34" charset="0"/>
              <a:cs typeface="Arial" pitchFamily="34" charset="0"/>
            </a:rPr>
            <a:t>Receipts </a:t>
          </a:r>
          <a:r>
            <a:rPr lang="en-US" sz="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decreased </a:t>
          </a:r>
          <a:r>
            <a:rPr lang="en-US" sz="8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by </a:t>
          </a:r>
          <a:r>
            <a:rPr lang="en-US" sz="800" b="1" i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$1.6</a:t>
          </a:r>
          <a:r>
            <a:rPr lang="en-US" sz="800" b="1" i="0" baseline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800" b="1" i="0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million </a:t>
          </a:r>
          <a:endParaRPr lang="en-US" sz="800" b="1" i="0" baseline="0" dirty="0" smtClean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en-US" sz="800" b="1" i="0" baseline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(-</a:t>
          </a:r>
          <a:r>
            <a:rPr lang="en-US" sz="800" b="1" i="0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52%)</a:t>
          </a:r>
          <a:r>
            <a:rPr lang="en-US" sz="8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0.036</cdr:x>
      <cdr:y>0.189</cdr:y>
    </cdr:from>
    <cdr:to>
      <cdr:x>0.21117</cdr:x>
      <cdr:y>0.5119</cdr:y>
    </cdr:to>
    <cdr:sp macro="" textlink="">
      <cdr:nvSpPr>
        <cdr:cNvPr id="22544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7063" y="1209751"/>
          <a:ext cx="1348144" cy="20668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The Department's GF budget grew by $11.1 million between FY08 and  the FY18 Governor's Request -- an average annual growth rate of 2.4%.</a:t>
          </a:r>
        </a:p>
        <a:p xmlns:a="http://schemas.openxmlformats.org/drawingml/2006/main">
          <a:pPr algn="l" rtl="0">
            <a:defRPr sz="1000"/>
          </a:pPr>
          <a:endParaRPr lang="en-US" sz="10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l" rtl="0">
            <a:defRPr sz="1000"/>
          </a:pPr>
          <a:r>
            <a:rPr lang="en-US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The Department's total FY18 Governor's Request GF budget equals $155 per resident worker.*</a:t>
          </a:r>
        </a:p>
      </cdr:txBody>
    </cdr:sp>
  </cdr:relSizeAnchor>
  <cdr:relSizeAnchor xmlns:cdr="http://schemas.openxmlformats.org/drawingml/2006/chartDrawing">
    <cdr:from>
      <cdr:x>0.0198</cdr:x>
      <cdr:y>0.96471</cdr:y>
    </cdr:from>
    <cdr:to>
      <cdr:x>0.9901</cdr:x>
      <cdr:y>1</cdr:y>
    </cdr:to>
    <cdr:sp macro="" textlink="">
      <cdr:nvSpPr>
        <cdr:cNvPr id="22545" name="Rectangle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2385" y="6248427"/>
          <a:ext cx="7467623" cy="22857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* According to the Department of Labor and Workforce Development, there were 334,628 resident workers in Alaska in 2014.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0.5015</cdr:x>
      <cdr:y>0.417</cdr:y>
    </cdr:from>
    <cdr:to>
      <cdr:x>0.513</cdr:x>
      <cdr:y>0.44025</cdr:y>
    </cdr:to>
    <cdr:sp macro="" textlink="">
      <cdr:nvSpPr>
        <cdr:cNvPr id="55312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38261" y="2891561"/>
          <a:ext cx="106361" cy="161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en-US" sz="8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E2D9113E-660E-4DC5-9E86-7C8386D4EBE7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0" tIns="46586" rIns="93170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1077E957-BF8E-44D2-BEB8-CEB7D2E7C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06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785">
              <a:defRPr>
                <a:solidFill>
                  <a:schemeClr val="tx1"/>
                </a:solidFill>
                <a:latin typeface="Arial" charset="0"/>
              </a:defRPr>
            </a:lvl1pPr>
            <a:lvl2pPr marL="754050" indent="-290018" defTabSz="945785">
              <a:defRPr>
                <a:solidFill>
                  <a:schemeClr val="tx1"/>
                </a:solidFill>
                <a:latin typeface="Arial" charset="0"/>
              </a:defRPr>
            </a:lvl2pPr>
            <a:lvl3pPr marL="1160077" indent="-232016" defTabSz="945785">
              <a:defRPr>
                <a:solidFill>
                  <a:schemeClr val="tx1"/>
                </a:solidFill>
                <a:latin typeface="Arial" charset="0"/>
              </a:defRPr>
            </a:lvl3pPr>
            <a:lvl4pPr marL="1624108" indent="-232016" defTabSz="945785">
              <a:defRPr>
                <a:solidFill>
                  <a:schemeClr val="tx1"/>
                </a:solidFill>
                <a:latin typeface="Arial" charset="0"/>
              </a:defRPr>
            </a:lvl4pPr>
            <a:lvl5pPr marL="2088136" indent="-232016" defTabSz="945785">
              <a:defRPr>
                <a:solidFill>
                  <a:schemeClr val="tx1"/>
                </a:solidFill>
                <a:latin typeface="Arial" charset="0"/>
              </a:defRPr>
            </a:lvl5pPr>
            <a:lvl6pPr marL="2552167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6197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0229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4259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501853-E6C3-4C07-83A4-B633B42B1F3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4466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3"/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E3AE9-E01F-4B16-8BF6-33FDC5224BB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67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785">
              <a:defRPr>
                <a:solidFill>
                  <a:schemeClr val="tx1"/>
                </a:solidFill>
                <a:latin typeface="Arial" charset="0"/>
              </a:defRPr>
            </a:lvl1pPr>
            <a:lvl2pPr marL="754050" indent="-290018" defTabSz="945785">
              <a:defRPr>
                <a:solidFill>
                  <a:schemeClr val="tx1"/>
                </a:solidFill>
                <a:latin typeface="Arial" charset="0"/>
              </a:defRPr>
            </a:lvl2pPr>
            <a:lvl3pPr marL="1160077" indent="-232016" defTabSz="945785">
              <a:defRPr>
                <a:solidFill>
                  <a:schemeClr val="tx1"/>
                </a:solidFill>
                <a:latin typeface="Arial" charset="0"/>
              </a:defRPr>
            </a:lvl3pPr>
            <a:lvl4pPr marL="1624108" indent="-232016" defTabSz="945785">
              <a:defRPr>
                <a:solidFill>
                  <a:schemeClr val="tx1"/>
                </a:solidFill>
                <a:latin typeface="Arial" charset="0"/>
              </a:defRPr>
            </a:lvl4pPr>
            <a:lvl5pPr marL="2088136" indent="-232016" defTabSz="945785">
              <a:defRPr>
                <a:solidFill>
                  <a:schemeClr val="tx1"/>
                </a:solidFill>
                <a:latin typeface="Arial" charset="0"/>
              </a:defRPr>
            </a:lvl5pPr>
            <a:lvl6pPr marL="2552167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6197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0229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4259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D19E5-CFB3-4539-BD87-F70F548A5D1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47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4563" tIns="47284" rIns="94563" bIns="47284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4757" name="Slide Number Placeholder 3"/>
          <p:cNvSpPr txBox="1">
            <a:spLocks noGrp="1"/>
          </p:cNvSpPr>
          <p:nvPr/>
        </p:nvSpPr>
        <p:spPr bwMode="auto">
          <a:xfrm>
            <a:off x="3970886" y="8829061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63" tIns="47284" rIns="94563" bIns="47284" anchor="b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4AC0359-808D-4AC8-B204-1439B9CE7969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/>
              <a:t>13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17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E3AE9-E01F-4B16-8BF6-33FDC5224BB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67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785">
              <a:defRPr>
                <a:solidFill>
                  <a:schemeClr val="tx1"/>
                </a:solidFill>
                <a:latin typeface="Arial" charset="0"/>
              </a:defRPr>
            </a:lvl1pPr>
            <a:lvl2pPr marL="754050" indent="-290018" defTabSz="945785">
              <a:defRPr>
                <a:solidFill>
                  <a:schemeClr val="tx1"/>
                </a:solidFill>
                <a:latin typeface="Arial" charset="0"/>
              </a:defRPr>
            </a:lvl2pPr>
            <a:lvl3pPr marL="1160077" indent="-232016" defTabSz="945785">
              <a:defRPr>
                <a:solidFill>
                  <a:schemeClr val="tx1"/>
                </a:solidFill>
                <a:latin typeface="Arial" charset="0"/>
              </a:defRPr>
            </a:lvl3pPr>
            <a:lvl4pPr marL="1624108" indent="-232016" defTabSz="945785">
              <a:defRPr>
                <a:solidFill>
                  <a:schemeClr val="tx1"/>
                </a:solidFill>
                <a:latin typeface="Arial" charset="0"/>
              </a:defRPr>
            </a:lvl4pPr>
            <a:lvl5pPr marL="2088136" indent="-232016" defTabSz="945785">
              <a:defRPr>
                <a:solidFill>
                  <a:schemeClr val="tx1"/>
                </a:solidFill>
                <a:latin typeface="Arial" charset="0"/>
              </a:defRPr>
            </a:lvl5pPr>
            <a:lvl6pPr marL="2552167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6197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0229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4259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D19E5-CFB3-4539-BD87-F70F548A5D1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47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4563" tIns="47284" rIns="94563" bIns="47284"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74757" name="Slide Number Placeholder 3"/>
          <p:cNvSpPr txBox="1">
            <a:spLocks noGrp="1"/>
          </p:cNvSpPr>
          <p:nvPr/>
        </p:nvSpPr>
        <p:spPr bwMode="auto">
          <a:xfrm>
            <a:off x="3970886" y="8829061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63" tIns="47284" rIns="94563" bIns="47284" anchor="b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4AC0359-808D-4AC8-B204-1439B9CE7969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/>
              <a:t>15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35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785">
              <a:defRPr>
                <a:solidFill>
                  <a:schemeClr val="tx1"/>
                </a:solidFill>
                <a:latin typeface="Arial" charset="0"/>
              </a:defRPr>
            </a:lvl1pPr>
            <a:lvl2pPr marL="754050" indent="-290018" defTabSz="945785">
              <a:defRPr>
                <a:solidFill>
                  <a:schemeClr val="tx1"/>
                </a:solidFill>
                <a:latin typeface="Arial" charset="0"/>
              </a:defRPr>
            </a:lvl2pPr>
            <a:lvl3pPr marL="1160077" indent="-232016" defTabSz="945785">
              <a:defRPr>
                <a:solidFill>
                  <a:schemeClr val="tx1"/>
                </a:solidFill>
                <a:latin typeface="Arial" charset="0"/>
              </a:defRPr>
            </a:lvl3pPr>
            <a:lvl4pPr marL="1624108" indent="-232016" defTabSz="945785">
              <a:defRPr>
                <a:solidFill>
                  <a:schemeClr val="tx1"/>
                </a:solidFill>
                <a:latin typeface="Arial" charset="0"/>
              </a:defRPr>
            </a:lvl4pPr>
            <a:lvl5pPr marL="2088136" indent="-232016" defTabSz="945785">
              <a:defRPr>
                <a:solidFill>
                  <a:schemeClr val="tx1"/>
                </a:solidFill>
                <a:latin typeface="Arial" charset="0"/>
              </a:defRPr>
            </a:lvl5pPr>
            <a:lvl6pPr marL="2552167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6197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0229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4259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D19E5-CFB3-4539-BD87-F70F548A5D1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47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4563" tIns="47284" rIns="94563" bIns="47284"/>
          <a:lstStyle/>
          <a:p>
            <a:pPr lvl="1"/>
            <a:endParaRPr lang="en-US" dirty="0"/>
          </a:p>
        </p:txBody>
      </p:sp>
      <p:sp>
        <p:nvSpPr>
          <p:cNvPr id="74757" name="Slide Number Placeholder 3"/>
          <p:cNvSpPr txBox="1">
            <a:spLocks noGrp="1"/>
          </p:cNvSpPr>
          <p:nvPr/>
        </p:nvSpPr>
        <p:spPr bwMode="auto">
          <a:xfrm>
            <a:off x="3970886" y="8829061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63" tIns="47284" rIns="94563" bIns="47284" anchor="b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4AC0359-808D-4AC8-B204-1439B9CE7969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/>
              <a:t>16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96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785">
              <a:defRPr>
                <a:solidFill>
                  <a:schemeClr val="tx1"/>
                </a:solidFill>
                <a:latin typeface="Arial" charset="0"/>
              </a:defRPr>
            </a:lvl1pPr>
            <a:lvl2pPr marL="754050" indent="-290018" defTabSz="945785">
              <a:defRPr>
                <a:solidFill>
                  <a:schemeClr val="tx1"/>
                </a:solidFill>
                <a:latin typeface="Arial" charset="0"/>
              </a:defRPr>
            </a:lvl2pPr>
            <a:lvl3pPr marL="1160077" indent="-232016" defTabSz="945785">
              <a:defRPr>
                <a:solidFill>
                  <a:schemeClr val="tx1"/>
                </a:solidFill>
                <a:latin typeface="Arial" charset="0"/>
              </a:defRPr>
            </a:lvl3pPr>
            <a:lvl4pPr marL="1624108" indent="-232016" defTabSz="945785">
              <a:defRPr>
                <a:solidFill>
                  <a:schemeClr val="tx1"/>
                </a:solidFill>
                <a:latin typeface="Arial" charset="0"/>
              </a:defRPr>
            </a:lvl4pPr>
            <a:lvl5pPr marL="2088136" indent="-232016" defTabSz="945785">
              <a:defRPr>
                <a:solidFill>
                  <a:schemeClr val="tx1"/>
                </a:solidFill>
                <a:latin typeface="Arial" charset="0"/>
              </a:defRPr>
            </a:lvl5pPr>
            <a:lvl6pPr marL="2552167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6197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0229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4259" indent="-232016" defTabSz="9457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D19E5-CFB3-4539-BD87-F70F548A5D1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47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4563" tIns="47284" rIns="94563" bIns="47284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4757" name="Slide Number Placeholder 3"/>
          <p:cNvSpPr txBox="1">
            <a:spLocks noGrp="1"/>
          </p:cNvSpPr>
          <p:nvPr/>
        </p:nvSpPr>
        <p:spPr bwMode="auto">
          <a:xfrm>
            <a:off x="3970886" y="8829061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63" tIns="47284" rIns="94563" bIns="47284" anchor="b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4AC0359-808D-4AC8-B204-1439B9CE7969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/>
              <a:t>17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91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733">
              <a:defRPr>
                <a:solidFill>
                  <a:schemeClr val="tx1"/>
                </a:solidFill>
                <a:latin typeface="Arial" charset="0"/>
              </a:defRPr>
            </a:lvl1pPr>
            <a:lvl2pPr marL="754008" indent="-290002" defTabSz="945733">
              <a:defRPr>
                <a:solidFill>
                  <a:schemeClr val="tx1"/>
                </a:solidFill>
                <a:latin typeface="Arial" charset="0"/>
              </a:defRPr>
            </a:lvl2pPr>
            <a:lvl3pPr marL="1160013" indent="-232003" defTabSz="945733">
              <a:defRPr>
                <a:solidFill>
                  <a:schemeClr val="tx1"/>
                </a:solidFill>
                <a:latin typeface="Arial" charset="0"/>
              </a:defRPr>
            </a:lvl3pPr>
            <a:lvl4pPr marL="1624018" indent="-232003" defTabSz="945733">
              <a:defRPr>
                <a:solidFill>
                  <a:schemeClr val="tx1"/>
                </a:solidFill>
                <a:latin typeface="Arial" charset="0"/>
              </a:defRPr>
            </a:lvl4pPr>
            <a:lvl5pPr marL="2088021" indent="-232003" defTabSz="945733">
              <a:defRPr>
                <a:solidFill>
                  <a:schemeClr val="tx1"/>
                </a:solidFill>
                <a:latin typeface="Arial" charset="0"/>
              </a:defRPr>
            </a:lvl5pPr>
            <a:lvl6pPr marL="2552025" indent="-232003" defTabSz="9457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6030" indent="-232003" defTabSz="9457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0037" indent="-232003" defTabSz="9457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4041" indent="-232003" defTabSz="9457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6D19E5-CFB3-4539-BD87-F70F548A5D1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47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4558" tIns="47282" rIns="94558" bIns="47282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4757" name="Slide Number Placeholder 3"/>
          <p:cNvSpPr txBox="1">
            <a:spLocks noGrp="1"/>
          </p:cNvSpPr>
          <p:nvPr/>
        </p:nvSpPr>
        <p:spPr bwMode="auto">
          <a:xfrm>
            <a:off x="3970886" y="8829061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8" tIns="47282" rIns="94558" bIns="47282" anchor="b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4AC0359-808D-4AC8-B204-1439B9CE7969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/>
              <a:t>18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52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E3AE9-E01F-4B16-8BF6-33FDC5224BB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6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733">
              <a:defRPr>
                <a:solidFill>
                  <a:schemeClr val="tx1"/>
                </a:solidFill>
                <a:latin typeface="Arial" charset="0"/>
              </a:defRPr>
            </a:lvl1pPr>
            <a:lvl2pPr marL="754008" indent="-290002" defTabSz="945733">
              <a:defRPr>
                <a:solidFill>
                  <a:schemeClr val="tx1"/>
                </a:solidFill>
                <a:latin typeface="Arial" charset="0"/>
              </a:defRPr>
            </a:lvl2pPr>
            <a:lvl3pPr marL="1160013" indent="-232003" defTabSz="945733">
              <a:defRPr>
                <a:solidFill>
                  <a:schemeClr val="tx1"/>
                </a:solidFill>
                <a:latin typeface="Arial" charset="0"/>
              </a:defRPr>
            </a:lvl3pPr>
            <a:lvl4pPr marL="1624018" indent="-232003" defTabSz="945733">
              <a:defRPr>
                <a:solidFill>
                  <a:schemeClr val="tx1"/>
                </a:solidFill>
                <a:latin typeface="Arial" charset="0"/>
              </a:defRPr>
            </a:lvl4pPr>
            <a:lvl5pPr marL="2088021" indent="-232003" defTabSz="945733">
              <a:defRPr>
                <a:solidFill>
                  <a:schemeClr val="tx1"/>
                </a:solidFill>
                <a:latin typeface="Arial" charset="0"/>
              </a:defRPr>
            </a:lvl5pPr>
            <a:lvl6pPr marL="2552025" indent="-232003" defTabSz="9457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6030" indent="-232003" defTabSz="9457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0037" indent="-232003" defTabSz="9457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4041" indent="-232003" defTabSz="9457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3FDD22-A3B4-415B-9620-BF6E9351B1B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4558" tIns="47282" rIns="94558" bIns="47282"/>
          <a:lstStyle/>
          <a:p>
            <a:pPr defTabSz="91423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970886" y="8829061"/>
            <a:ext cx="3038318" cy="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58" tIns="47282" rIns="94558" bIns="47282" anchor="b"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8F8472ED-9A99-4AEF-A7DE-7F75454E3231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/>
              <a:t>2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97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E3AE9-E01F-4B16-8BF6-33FDC5224BB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01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7E957-BF8E-44D2-BEB8-CEB7D2E7CE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12DEC-1B4B-4E02-AD86-D4006B398C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37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4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E3AE9-E01F-4B16-8BF6-33FDC5224BB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80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7E957-BF8E-44D2-BEB8-CEB7D2E7CE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84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E3AE9-E01F-4B16-8BF6-33FDC5224BB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67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E3AE9-E01F-4B16-8BF6-33FDC5224BB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6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3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5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CEDD1"/>
                </a:solidFill>
              </a:rPr>
              <a:t>1/26/2017</a:t>
            </a:r>
            <a:endParaRPr lang="en-US">
              <a:solidFill>
                <a:srgbClr val="ECED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CEDD1"/>
                </a:solidFill>
              </a:rPr>
              <a:t>DRAFT</a:t>
            </a:r>
            <a:endParaRPr lang="en-US">
              <a:solidFill>
                <a:srgbClr val="ECED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14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CEDD1"/>
                </a:solidFill>
              </a:rPr>
              <a:t>1/26/2017</a:t>
            </a:r>
            <a:endParaRPr lang="en-US">
              <a:solidFill>
                <a:srgbClr val="ECED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CEDD1"/>
                </a:solidFill>
              </a:rPr>
              <a:t>DRAFT</a:t>
            </a:r>
            <a:endParaRPr lang="en-US">
              <a:solidFill>
                <a:srgbClr val="ECED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87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CEDD1"/>
                </a:solidFill>
              </a:rPr>
              <a:t>1/26/2017</a:t>
            </a:r>
            <a:endParaRPr lang="en-US">
              <a:solidFill>
                <a:srgbClr val="ECED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CEDD1"/>
                </a:solidFill>
              </a:rPr>
              <a:t>DRAFT</a:t>
            </a:r>
            <a:endParaRPr lang="en-US">
              <a:solidFill>
                <a:srgbClr val="ECED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24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CEDD1"/>
                </a:solidFill>
              </a:rPr>
              <a:t>1/26/2017</a:t>
            </a:r>
            <a:endParaRPr lang="en-US">
              <a:solidFill>
                <a:srgbClr val="ECED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CEDD1"/>
                </a:solidFill>
              </a:rPr>
              <a:t>DRAFT</a:t>
            </a:r>
            <a:endParaRPr lang="en-US">
              <a:solidFill>
                <a:srgbClr val="ECED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8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CEDD1"/>
                </a:solidFill>
              </a:rPr>
              <a:t>1/26/2017</a:t>
            </a:r>
            <a:endParaRPr lang="en-US">
              <a:solidFill>
                <a:srgbClr val="ECEDD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CEDD1"/>
                </a:solidFill>
              </a:rPr>
              <a:t>DRAFT</a:t>
            </a:r>
            <a:endParaRPr lang="en-US">
              <a:solidFill>
                <a:srgbClr val="ECED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79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CEDD1"/>
                </a:solidFill>
              </a:rPr>
              <a:t>1/26/2017</a:t>
            </a:r>
            <a:endParaRPr lang="en-US">
              <a:solidFill>
                <a:srgbClr val="ECEDD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CEDD1"/>
                </a:solidFill>
              </a:rPr>
              <a:t>DRAFT</a:t>
            </a:r>
            <a:endParaRPr lang="en-US">
              <a:solidFill>
                <a:srgbClr val="ECEDD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59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CEDD1"/>
                </a:solidFill>
              </a:rPr>
              <a:t>1/26/2017</a:t>
            </a:r>
            <a:endParaRPr lang="en-US">
              <a:solidFill>
                <a:srgbClr val="ECEDD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CEDD1"/>
                </a:solidFill>
              </a:rPr>
              <a:t>DRAFT</a:t>
            </a:r>
            <a:endParaRPr lang="en-US">
              <a:solidFill>
                <a:srgbClr val="ECEDD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0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CEDD1"/>
                </a:solidFill>
              </a:rPr>
              <a:t>1/26/2017</a:t>
            </a:r>
            <a:endParaRPr lang="en-US">
              <a:solidFill>
                <a:srgbClr val="ECED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CEDD1"/>
                </a:solidFill>
              </a:rPr>
              <a:t>DRAFT</a:t>
            </a:r>
            <a:endParaRPr lang="en-US">
              <a:solidFill>
                <a:srgbClr val="ECED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7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88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CEDD1"/>
                </a:solidFill>
              </a:rPr>
              <a:t>1/26/2017</a:t>
            </a:r>
            <a:endParaRPr lang="en-US">
              <a:solidFill>
                <a:srgbClr val="ECED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ECEDD1"/>
                </a:solidFill>
              </a:rPr>
              <a:t>DRAFT</a:t>
            </a:r>
            <a:endParaRPr lang="en-US">
              <a:solidFill>
                <a:srgbClr val="ECE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58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CEDD1"/>
                </a:solidFill>
              </a:rPr>
              <a:t>1/26/2017</a:t>
            </a:r>
            <a:endParaRPr lang="en-US">
              <a:solidFill>
                <a:srgbClr val="ECED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CEDD1"/>
                </a:solidFill>
              </a:rPr>
              <a:t>DRAFT</a:t>
            </a:r>
            <a:endParaRPr lang="en-US">
              <a:solidFill>
                <a:srgbClr val="ECED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44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ECEDD1"/>
                </a:solidFill>
              </a:rPr>
              <a:t>1/26/2017</a:t>
            </a:r>
            <a:endParaRPr lang="en-US">
              <a:solidFill>
                <a:srgbClr val="ECED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ECEDD1"/>
                </a:solidFill>
              </a:rPr>
              <a:t>DRAFT</a:t>
            </a:r>
            <a:endParaRPr lang="en-US">
              <a:solidFill>
                <a:srgbClr val="ECED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2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9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3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9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1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0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5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6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63134-BD3D-4D4D-AF6E-D69DECA5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3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C8E08E1-0EDE-4AB4-BEFF-885FF95877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ECEDD1"/>
                </a:solidFill>
              </a:rPr>
              <a:t>DRAFT</a:t>
            </a:r>
            <a:endParaRPr lang="en-US">
              <a:solidFill>
                <a:srgbClr val="ECEDD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ECEDD1"/>
                </a:solidFill>
              </a:rPr>
              <a:t>1/26/2017</a:t>
            </a:r>
            <a:endParaRPr lang="en-US">
              <a:solidFill>
                <a:srgbClr val="ECE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1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hyperlink" Target="http://www.bing.com/images/search?q=photos+sexual+abuse+of+children&amp;view=detailv2&amp;qpvt=photos+sexual+abuse+of+children&amp;id=EF3B1805498ACC3B3E76544F30AA365FE3B49048&amp;selectedIndex=19&amp;ccid=SRFZCaG8&amp;simid=608046166480194025&amp;thid=OIP.M49115909a1bc76096495e6782b2d0feao2" TargetMode="Externa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 smtClean="0"/>
              <a:t>                        	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		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        		</a:t>
            </a:r>
            <a:br>
              <a:rPr lang="en-US" sz="3800" dirty="0" smtClean="0"/>
            </a:br>
            <a:r>
              <a:rPr lang="en-US" sz="3800" dirty="0"/>
              <a:t>	</a:t>
            </a:r>
            <a:r>
              <a:rPr lang="en-US" sz="3800" dirty="0" smtClean="0"/>
              <a:t>	    </a:t>
            </a:r>
            <a:r>
              <a:rPr lang="en-US" sz="5300" b="1" dirty="0" smtClean="0"/>
              <a:t>Department </a:t>
            </a:r>
            <a:r>
              <a:rPr lang="en-US" sz="5300" b="1" dirty="0"/>
              <a:t>of </a:t>
            </a:r>
            <a:r>
              <a:rPr lang="en-US" sz="5300" b="1" dirty="0" smtClean="0"/>
              <a:t>Law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	</a:t>
            </a:r>
            <a:r>
              <a:rPr lang="en-US" sz="4000" dirty="0" smtClean="0"/>
              <a:t>Department Overview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</a:t>
            </a:r>
            <a:r>
              <a:rPr lang="en-US" sz="2800" dirty="0" smtClean="0"/>
              <a:t>House Finance Subcommittee</a:t>
            </a:r>
            <a:endParaRPr lang="en-US" sz="2000" dirty="0" smtClean="0"/>
          </a:p>
        </p:txBody>
      </p:sp>
      <p:sp>
        <p:nvSpPr>
          <p:cNvPr id="3079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1" y="1112519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 dirty="0" smtClean="0">
                <a:solidFill>
                  <a:prstClr val="black"/>
                </a:solidFill>
                <a:latin typeface="Calibri"/>
              </a:rPr>
              <a:t>2/1/2017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7E955-D51C-4FCA-B9F5-D3C522CA1E2D}" type="slidenum">
              <a:rPr lang="en-US" altLang="en-US" smtClean="0">
                <a:solidFill>
                  <a:prstClr val="white"/>
                </a:solidFill>
              </a:rPr>
              <a:pPr/>
              <a:t>1</a:t>
            </a:fld>
            <a:endParaRPr lang="en-US" altLang="en-US" dirty="0" smtClean="0">
              <a:solidFill>
                <a:prstClr val="white"/>
              </a:solidFill>
            </a:endParaRPr>
          </a:p>
        </p:txBody>
      </p:sp>
      <p:pic>
        <p:nvPicPr>
          <p:cNvPr id="8" name="Picture 7" descr="logo_color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66800" y="4267200"/>
            <a:ext cx="6461760" cy="1066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+mj-lt"/>
              </a:rPr>
              <a:t>Jahna Lindemuth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Attorney General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29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03"/>
            <a:ext cx="7620000" cy="1096962"/>
          </a:xfrm>
        </p:spPr>
        <p:txBody>
          <a:bodyPr/>
          <a:lstStyle/>
          <a:p>
            <a:pPr algn="ctr"/>
            <a:r>
              <a:rPr lang="en-US" b="1" dirty="0" smtClean="0"/>
              <a:t>Protecting Children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74280" y="1188720"/>
            <a:ext cx="2438399" cy="365760"/>
          </a:xfrm>
        </p:spPr>
        <p:txBody>
          <a:bodyPr/>
          <a:lstStyle/>
          <a:p>
            <a:pPr lvl="0" algn="r"/>
            <a:r>
              <a:rPr lang="en-US" altLang="en-US" dirty="0">
                <a:solidFill>
                  <a:prstClr val="black"/>
                </a:solidFill>
              </a:rPr>
              <a:t>2</a:t>
            </a:r>
            <a:r>
              <a:rPr lang="en-US" altLang="en-US" dirty="0" smtClean="0">
                <a:solidFill>
                  <a:prstClr val="black"/>
                </a:solidFill>
              </a:rPr>
              <a:t>/1/2017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14" descr="Image result for filthy 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49" y="1172127"/>
            <a:ext cx="3733800" cy="26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9" y="4070641"/>
            <a:ext cx="3733800" cy="24969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47529" y="1172127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Every </a:t>
            </a:r>
            <a:r>
              <a:rPr lang="en-US" dirty="0"/>
              <a:t>year, approximately 8,000 children in Alaska are physically or sexually abused. </a:t>
            </a:r>
            <a:endParaRPr lang="en-US" dirty="0" smtClean="0"/>
          </a:p>
        </p:txBody>
      </p:sp>
      <p:pic>
        <p:nvPicPr>
          <p:cNvPr id="10" name="Picture 2" descr="http://tse1.mm.bing.net/th?&amp;id=OIP.M49115909a1bc76096495e6782b2d0feao2&amp;w=227&amp;h=299&amp;c=0&amp;pid=1.9&amp;rs=0&amp;p=0&amp;r=0">
            <a:hlinkClick r:id="rId5" tooltip="View image details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28" y="2497626"/>
            <a:ext cx="2213801" cy="29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1149" y="6236744"/>
            <a:ext cx="3733800" cy="35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Photo by B.A.D. found on Flickr</a:t>
            </a:r>
          </a:p>
          <a:p>
            <a:pPr>
              <a:lnSpc>
                <a:spcPts val="1000"/>
              </a:lnSpc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License: https://creativecommons.org/licenses/by-nc/2.0/legalcode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5765717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Alaska consistently has one of the top 5 rates of child abuse in the US.</a:t>
            </a:r>
          </a:p>
        </p:txBody>
      </p:sp>
    </p:spTree>
    <p:extLst>
      <p:ext uri="{BB962C8B-B14F-4D97-AF65-F5344CB8AC3E}">
        <p14:creationId xmlns:p14="http://schemas.microsoft.com/office/powerpoint/2010/main" val="17531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59" y="990600"/>
            <a:ext cx="6858000" cy="54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7756"/>
            <a:ext cx="7620000" cy="868362"/>
          </a:xfrm>
        </p:spPr>
        <p:txBody>
          <a:bodyPr/>
          <a:lstStyle/>
          <a:p>
            <a:pPr algn="ctr"/>
            <a:r>
              <a:rPr lang="en-US" b="1" dirty="0" smtClean="0"/>
              <a:t>Statehood Defense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74281" y="1264920"/>
            <a:ext cx="2438399" cy="365760"/>
          </a:xfrm>
        </p:spPr>
        <p:txBody>
          <a:bodyPr/>
          <a:lstStyle/>
          <a:p>
            <a:pPr lvl="0" algn="r"/>
            <a:r>
              <a:rPr lang="en-US" altLang="en-US" dirty="0" smtClean="0">
                <a:solidFill>
                  <a:prstClr val="black"/>
                </a:solidFill>
              </a:rPr>
              <a:t>2/1/2017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2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61" y="304800"/>
            <a:ext cx="7620000" cy="868362"/>
          </a:xfrm>
        </p:spPr>
        <p:txBody>
          <a:bodyPr/>
          <a:lstStyle/>
          <a:p>
            <a:pPr algn="ctr"/>
            <a:r>
              <a:rPr lang="en-US" b="1" dirty="0" smtClean="0"/>
              <a:t>Revenue Protection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74281" y="1264920"/>
            <a:ext cx="2438399" cy="365760"/>
          </a:xfrm>
        </p:spPr>
        <p:txBody>
          <a:bodyPr/>
          <a:lstStyle/>
          <a:p>
            <a:pPr lvl="0" algn="r"/>
            <a:r>
              <a:rPr lang="en-US" altLang="en-US" dirty="0">
                <a:solidFill>
                  <a:prstClr val="black"/>
                </a:solidFill>
              </a:rPr>
              <a:t>2</a:t>
            </a:r>
            <a:r>
              <a:rPr lang="en-US" altLang="en-US" dirty="0" smtClean="0">
                <a:solidFill>
                  <a:prstClr val="black"/>
                </a:solidFill>
              </a:rPr>
              <a:t>/1/2017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469569"/>
            <a:ext cx="3684722" cy="421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88720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altLang="en-US" dirty="0" smtClean="0">
                <a:solidFill>
                  <a:prstClr val="black"/>
                </a:solidFill>
                <a:latin typeface="Calibri"/>
              </a:rPr>
              <a:t>/1/2017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5C3307-BF94-42DF-9469-D5B8C6EABFFA}" type="slidenum">
              <a:rPr lang="en-US" altLang="en-US" smtClean="0">
                <a:solidFill>
                  <a:prstClr val="white"/>
                </a:solidFill>
              </a:rPr>
              <a:pPr/>
              <a:t>13</a:t>
            </a:fld>
            <a:endParaRPr lang="en-US" altLang="en-US" smtClean="0">
              <a:solidFill>
                <a:prstClr val="white"/>
              </a:solidFill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 idx="4294967295"/>
          </p:nvPr>
        </p:nvSpPr>
        <p:spPr>
          <a:xfrm>
            <a:off x="152400" y="26894"/>
            <a:ext cx="8229600" cy="1139825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4400" dirty="0" smtClean="0">
                <a:ln w="12700">
                  <a:solidFill>
                    <a:schemeClr val="accent4">
                      <a:lumMod val="50000"/>
                    </a:schemeClr>
                  </a:solidFill>
                </a:ln>
              </a:rPr>
              <a:t>Change in GF Budget FY14-FY18</a:t>
            </a:r>
            <a:endParaRPr lang="en-US" b="1" dirty="0" smtClean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994466"/>
              </p:ext>
            </p:extLst>
          </p:nvPr>
        </p:nvGraphicFramePr>
        <p:xfrm>
          <a:off x="304800" y="990600"/>
          <a:ext cx="7848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5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pPr algn="ctr"/>
            <a:r>
              <a:rPr lang="en-US" dirty="0" smtClean="0"/>
              <a:t>Cost Savings for FY18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74281" y="1264920"/>
            <a:ext cx="2438399" cy="365760"/>
          </a:xfrm>
        </p:spPr>
        <p:txBody>
          <a:bodyPr/>
          <a:lstStyle/>
          <a:p>
            <a:pPr lvl="0" algn="r"/>
            <a:r>
              <a:rPr lang="en-US" altLang="en-US" dirty="0">
                <a:solidFill>
                  <a:prstClr val="black"/>
                </a:solidFill>
              </a:rPr>
              <a:t>2</a:t>
            </a:r>
            <a:r>
              <a:rPr lang="en-US" altLang="en-US" dirty="0" smtClean="0">
                <a:solidFill>
                  <a:prstClr val="black"/>
                </a:solidFill>
              </a:rPr>
              <a:t>/1/2017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953000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US" sz="2800" dirty="0" smtClean="0"/>
              <a:t>Civil Collections</a:t>
            </a:r>
            <a:br>
              <a:rPr lang="en-US" sz="2800" dirty="0" smtClean="0"/>
            </a:br>
            <a:r>
              <a:rPr lang="en-US" sz="2800" dirty="0" smtClean="0"/>
              <a:t>	9 positions; $789.5</a:t>
            </a:r>
          </a:p>
          <a:p>
            <a:pPr>
              <a:spcAft>
                <a:spcPts val="2400"/>
              </a:spcAft>
            </a:pPr>
            <a:r>
              <a:rPr lang="en-US" sz="2800" dirty="0" smtClean="0"/>
              <a:t>ASD Collections Support</a:t>
            </a:r>
            <a:br>
              <a:rPr lang="en-US" sz="2800" dirty="0" smtClean="0"/>
            </a:br>
            <a:r>
              <a:rPr lang="en-US" sz="2800" dirty="0" smtClean="0"/>
              <a:t>	2 positions; $96.4</a:t>
            </a:r>
          </a:p>
          <a:p>
            <a:pPr>
              <a:spcAft>
                <a:spcPts val="2400"/>
              </a:spcAft>
            </a:pPr>
            <a:r>
              <a:rPr lang="en-US" sz="2800" dirty="0" smtClean="0"/>
              <a:t>ASD Space Consolidation</a:t>
            </a:r>
            <a:br>
              <a:rPr lang="en-US" sz="2800" dirty="0" smtClean="0"/>
            </a:br>
            <a:r>
              <a:rPr lang="en-US" sz="2800" dirty="0" smtClean="0"/>
              <a:t>	$111.8</a:t>
            </a:r>
          </a:p>
          <a:p>
            <a:pPr>
              <a:spcAft>
                <a:spcPts val="2400"/>
              </a:spcAft>
            </a:pPr>
            <a:r>
              <a:rPr lang="en-US" sz="2800" dirty="0" smtClean="0"/>
              <a:t>ASD Shared Services/IT Consolidation                        	4 positions; $23.5</a:t>
            </a:r>
          </a:p>
        </p:txBody>
      </p:sp>
    </p:spTree>
    <p:extLst>
      <p:ext uri="{BB962C8B-B14F-4D97-AF65-F5344CB8AC3E}">
        <p14:creationId xmlns:p14="http://schemas.microsoft.com/office/powerpoint/2010/main" val="22458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88720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altLang="en-US" dirty="0" smtClean="0">
                <a:solidFill>
                  <a:prstClr val="black"/>
                </a:solidFill>
                <a:latin typeface="Calibri"/>
              </a:rPr>
              <a:t>/1/2017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5C3307-BF94-42DF-9469-D5B8C6EABFFA}" type="slidenum">
              <a:rPr lang="en-US" altLang="en-US" smtClean="0">
                <a:solidFill>
                  <a:prstClr val="white"/>
                </a:solidFill>
              </a:rPr>
              <a:pPr/>
              <a:t>15</a:t>
            </a:fld>
            <a:endParaRPr lang="en-US" altLang="en-US" smtClean="0">
              <a:solidFill>
                <a:prstClr val="white"/>
              </a:solidFill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 idx="4294967295"/>
          </p:nvPr>
        </p:nvSpPr>
        <p:spPr>
          <a:xfrm>
            <a:off x="152400" y="457200"/>
            <a:ext cx="8229600" cy="1139825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en-US" sz="4400" dirty="0" smtClean="0">
                <a:ln w="12700">
                  <a:solidFill>
                    <a:schemeClr val="accent4">
                      <a:lumMod val="50000"/>
                    </a:schemeClr>
                  </a:solidFill>
                </a:ln>
              </a:rPr>
              <a:t>Deeper Cuts Now May Mean </a:t>
            </a:r>
            <a:br>
              <a:rPr lang="en-US" sz="4400" dirty="0" smtClean="0">
                <a:ln w="12700">
                  <a:solidFill>
                    <a:schemeClr val="accent4">
                      <a:lumMod val="50000"/>
                    </a:schemeClr>
                  </a:solidFill>
                </a:ln>
              </a:rPr>
            </a:br>
            <a:r>
              <a:rPr lang="en-US" sz="4400" dirty="0" smtClean="0">
                <a:ln w="12700">
                  <a:solidFill>
                    <a:schemeClr val="accent4">
                      <a:lumMod val="50000"/>
                    </a:schemeClr>
                  </a:solidFill>
                </a:ln>
              </a:rPr>
              <a:t>Greater Costs Later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5999"/>
            <a:ext cx="4038600" cy="380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88720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altLang="en-US" dirty="0" smtClean="0">
                <a:solidFill>
                  <a:prstClr val="black"/>
                </a:solidFill>
                <a:latin typeface="Calibri"/>
              </a:rPr>
              <a:t>/1/2017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5C3307-BF94-42DF-9469-D5B8C6EABFFA}" type="slidenum">
              <a:rPr lang="en-US" altLang="en-US" smtClean="0">
                <a:solidFill>
                  <a:prstClr val="white"/>
                </a:solidFill>
              </a:rPr>
              <a:pPr/>
              <a:t>16</a:t>
            </a:fld>
            <a:endParaRPr lang="en-US" altLang="en-US" smtClean="0">
              <a:solidFill>
                <a:prstClr val="white"/>
              </a:solidFill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 idx="4294967295"/>
          </p:nvPr>
        </p:nvSpPr>
        <p:spPr>
          <a:xfrm>
            <a:off x="152400" y="457200"/>
            <a:ext cx="8229600" cy="1139825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5400" dirty="0" smtClean="0">
                <a:ln w="12700">
                  <a:solidFill>
                    <a:schemeClr val="accent4">
                      <a:lumMod val="50000"/>
                    </a:schemeClr>
                  </a:solidFill>
                </a:ln>
              </a:rPr>
              <a:t>Outsourcing Costs More</a:t>
            </a:r>
            <a:endParaRPr lang="en-US" sz="5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18535" y="1828800"/>
            <a:ext cx="6858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/>
              <a:t>The cost of outside counsel services are far higher than the cost of in-house counsel from the Department of Law.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/>
              <a:t>Since FY12, the Department of Law has achieved $15 million in savings by continually reducing funds specified for outside counsel.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/>
              <a:t>Conservatively contrasting the cost of outside counsel representation to in-house counsel for the same work nets a $40 million savings over the last two years alone.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70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88720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altLang="en-US" dirty="0" smtClean="0">
                <a:solidFill>
                  <a:prstClr val="black"/>
                </a:solidFill>
                <a:latin typeface="Calibri"/>
              </a:rPr>
              <a:t>/1/2017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5C3307-BF94-42DF-9469-D5B8C6EABFFA}" type="slidenum">
              <a:rPr lang="en-US" altLang="en-US" smtClean="0">
                <a:solidFill>
                  <a:prstClr val="white"/>
                </a:solidFill>
              </a:rPr>
              <a:pPr/>
              <a:t>17</a:t>
            </a:fld>
            <a:endParaRPr lang="en-US" altLang="en-US" smtClean="0">
              <a:solidFill>
                <a:prstClr val="white"/>
              </a:solidFill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 idx="4294967295"/>
          </p:nvPr>
        </p:nvSpPr>
        <p:spPr>
          <a:xfrm>
            <a:off x="183890" y="76200"/>
            <a:ext cx="8229600" cy="1139825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sz="4400" dirty="0" smtClean="0">
                <a:ln w="12700">
                  <a:solidFill>
                    <a:schemeClr val="accent4">
                      <a:lumMod val="50000"/>
                    </a:schemeClr>
                  </a:solidFill>
                </a:ln>
              </a:rPr>
              <a:t>Impacts of Budget Cuts on Services</a:t>
            </a: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11091" y="1371600"/>
            <a:ext cx="231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Child Protection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1343" y="131781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Protecting Consumers</a:t>
            </a:r>
          </a:p>
        </p:txBody>
      </p:sp>
      <p:sp>
        <p:nvSpPr>
          <p:cNvPr id="6" name="Up Arrow 5"/>
          <p:cNvSpPr/>
          <p:nvPr/>
        </p:nvSpPr>
        <p:spPr>
          <a:xfrm>
            <a:off x="754956" y="1927535"/>
            <a:ext cx="2826444" cy="378746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2377" y="4127101"/>
            <a:ext cx="137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 caseloads with no additional staff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2768" y="3509348"/>
            <a:ext cx="94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55%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5029200" y="1878888"/>
            <a:ext cx="2691531" cy="3836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558212" y="2214354"/>
            <a:ext cx="16335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43% </a:t>
            </a:r>
          </a:p>
          <a:p>
            <a:pPr algn="ctr"/>
            <a:r>
              <a:rPr lang="en-US" dirty="0" smtClean="0"/>
              <a:t>decrease</a:t>
            </a:r>
            <a:r>
              <a:rPr lang="en-US" sz="2400" b="1" dirty="0" smtClean="0"/>
              <a:t> </a:t>
            </a:r>
            <a:r>
              <a:rPr lang="en-US" dirty="0" smtClean="0"/>
              <a:t>in</a:t>
            </a:r>
          </a:p>
          <a:p>
            <a:pPr algn="ctr"/>
            <a:r>
              <a:rPr lang="en-US" dirty="0" smtClean="0"/>
              <a:t>time spent </a:t>
            </a:r>
          </a:p>
          <a:p>
            <a:pPr algn="ctr"/>
            <a:r>
              <a:rPr lang="en-US" dirty="0" smtClean="0"/>
              <a:t>on</a:t>
            </a:r>
          </a:p>
          <a:p>
            <a:pPr algn="ctr"/>
            <a:r>
              <a:rPr lang="en-US" dirty="0" smtClean="0"/>
              <a:t>investigations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74280" y="1188720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dirty="0" smtClean="0">
                <a:solidFill>
                  <a:prstClr val="black"/>
                </a:solidFill>
                <a:latin typeface="Calibri"/>
              </a:rPr>
              <a:t>2/1/2017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5C3307-BF94-42DF-9469-D5B8C6EABFFA}" type="slidenum">
              <a:rPr lang="en-US" altLang="en-US" smtClean="0">
                <a:solidFill>
                  <a:prstClr val="white"/>
                </a:solidFill>
              </a:rPr>
              <a:pPr/>
              <a:t>18</a:t>
            </a:fld>
            <a:endParaRPr lang="en-US" altLang="en-US" smtClean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890" y="304800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smtClean="0">
                <a:ln w="12700">
                  <a:solidFill>
                    <a:srgbClr val="848058">
                      <a:lumMod val="50000"/>
                    </a:srgbClr>
                  </a:solidFill>
                </a:ln>
                <a:solidFill>
                  <a:srgbClr val="564B3C"/>
                </a:solidFill>
              </a:rPr>
              <a:t>Impacts of Budget Cuts on Services</a:t>
            </a:r>
            <a:endParaRPr lang="en-US" b="1" dirty="0" smtClean="0">
              <a:solidFill>
                <a:srgbClr val="564B3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387" y="1475855"/>
            <a:ext cx="533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Capacity to prosecute misdemeanors is down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33%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6,863 </a:t>
            </a:r>
          </a:p>
          <a:p>
            <a:pPr algn="ctr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from 2013</a:t>
            </a:r>
          </a:p>
          <a:p>
            <a:pPr algn="ctr"/>
            <a:endParaRPr lang="en-US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Capacity for felony prosecutions </a:t>
            </a:r>
          </a:p>
          <a:p>
            <a:pPr algn="ctr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down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3%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187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from 2013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7621080">
            <a:off x="6639309" y="2076226"/>
            <a:ext cx="242931" cy="204111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0420" y="2971800"/>
            <a:ext cx="31178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24600" y="3200400"/>
            <a:ext cx="31178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81800" y="3429000"/>
            <a:ext cx="31178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39000" y="3657600"/>
            <a:ext cx="311780" cy="1543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5638800" cy="1249362"/>
          </a:xfrm>
        </p:spPr>
        <p:txBody>
          <a:bodyPr/>
          <a:lstStyle/>
          <a:p>
            <a:pPr algn="ctr"/>
            <a:r>
              <a:rPr lang="en-US" sz="8000" dirty="0" smtClean="0"/>
              <a:t>Thank you</a:t>
            </a:r>
            <a:endParaRPr lang="en-US" sz="8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74281" y="1264920"/>
            <a:ext cx="2438399" cy="365760"/>
          </a:xfrm>
        </p:spPr>
        <p:txBody>
          <a:bodyPr/>
          <a:lstStyle/>
          <a:p>
            <a:pPr lvl="0" algn="r"/>
            <a:r>
              <a:rPr lang="en-US" altLang="en-US" dirty="0">
                <a:solidFill>
                  <a:prstClr val="black"/>
                </a:solidFill>
              </a:rPr>
              <a:t>2</a:t>
            </a:r>
            <a:r>
              <a:rPr lang="en-US" altLang="en-US" dirty="0" smtClean="0">
                <a:solidFill>
                  <a:prstClr val="black"/>
                </a:solidFill>
              </a:rPr>
              <a:t>/1/2017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0200" y="2433846"/>
            <a:ext cx="56388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Any 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65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89520" y="1188720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 dirty="0">
                <a:solidFill>
                  <a:prstClr val="black"/>
                </a:solidFill>
                <a:latin typeface="Calibri"/>
              </a:rPr>
              <a:t>2/1/2017</a:t>
            </a: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64158F-0B0F-4125-AFD7-3E4667E84CF6}" type="slidenum">
              <a:rPr lang="en-US" altLang="en-US" smtClean="0">
                <a:solidFill>
                  <a:prstClr val="white"/>
                </a:solidFill>
              </a:rPr>
              <a:pPr/>
              <a:t>2</a:t>
            </a:fld>
            <a:endParaRPr lang="en-US" altLang="en-US" dirty="0" smtClean="0">
              <a:solidFill>
                <a:prstClr val="white"/>
              </a:solidFill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ctrTitle" idx="4294967295"/>
          </p:nvPr>
        </p:nvSpPr>
        <p:spPr>
          <a:xfrm>
            <a:off x="3352800" y="1371600"/>
            <a:ext cx="4495800" cy="990600"/>
          </a:xfrm>
        </p:spPr>
        <p:txBody>
          <a:bodyPr anchor="b">
            <a:noAutofit/>
          </a:bodyPr>
          <a:lstStyle/>
          <a:p>
            <a:pPr algn="l" eaLnBrk="1" hangingPunct="1"/>
            <a:r>
              <a:rPr lang="en-US" sz="7200" b="1" dirty="0" smtClean="0"/>
              <a:t>MISSION</a:t>
            </a:r>
            <a:r>
              <a:rPr lang="en-US" sz="7200" dirty="0" smtClean="0"/>
              <a:t>	</a:t>
            </a:r>
          </a:p>
        </p:txBody>
      </p:sp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3429000"/>
            <a:ext cx="7283509" cy="18288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300" b="1" dirty="0" smtClean="0">
                <a:latin typeface="+mj-lt"/>
              </a:rPr>
              <a:t>The Alaska Department of Law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300" b="1" dirty="0" smtClean="0">
              <a:latin typeface="+mj-lt"/>
            </a:endParaRPr>
          </a:p>
          <a:p>
            <a:pPr indent="-342900">
              <a:lnSpc>
                <a:spcPct val="90000"/>
              </a:lnSpc>
            </a:pPr>
            <a:r>
              <a:rPr lang="en-US" sz="2300" b="1" dirty="0">
                <a:latin typeface="+mj-lt"/>
              </a:rPr>
              <a:t>P</a:t>
            </a:r>
            <a:r>
              <a:rPr lang="en-US" sz="2300" b="1" dirty="0" smtClean="0">
                <a:latin typeface="+mj-lt"/>
              </a:rPr>
              <a:t>rosecutes crime</a:t>
            </a:r>
          </a:p>
          <a:p>
            <a:pPr indent="-342900">
              <a:lnSpc>
                <a:spcPct val="90000"/>
              </a:lnSpc>
            </a:pPr>
            <a:r>
              <a:rPr lang="en-US" sz="2300" b="1" dirty="0">
                <a:latin typeface="+mj-lt"/>
              </a:rPr>
              <a:t>P</a:t>
            </a:r>
            <a:r>
              <a:rPr lang="en-US" sz="2300" b="1" dirty="0" smtClean="0">
                <a:latin typeface="+mj-lt"/>
              </a:rPr>
              <a:t>rovides legal services to state government </a:t>
            </a:r>
            <a:endParaRPr lang="en-US" sz="2300" b="1" dirty="0">
              <a:latin typeface="+mj-lt"/>
            </a:endParaRPr>
          </a:p>
          <a:p>
            <a:pPr indent="-342900">
              <a:lnSpc>
                <a:spcPct val="90000"/>
              </a:lnSpc>
            </a:pPr>
            <a:endParaRPr lang="en-US" sz="2300" b="1" dirty="0" smtClean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300" b="1" dirty="0" smtClean="0">
                <a:latin typeface="+mj-lt"/>
              </a:rPr>
              <a:t>for the protection and benefit of Alaska’s citizens  </a:t>
            </a:r>
          </a:p>
        </p:txBody>
      </p:sp>
      <p:pic>
        <p:nvPicPr>
          <p:cNvPr id="12" name="Picture 11" descr="logo_color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8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Organizational Chart</a:t>
            </a:r>
            <a:endParaRPr lang="en-US" sz="4800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381000" y="1409700"/>
            <a:ext cx="7620000" cy="4800600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Attorney General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Jahna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Lindemuth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Deputy Attorney General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James Cantor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360920" y="1417320"/>
            <a:ext cx="2895600" cy="365760"/>
          </a:xfrm>
        </p:spPr>
        <p:txBody>
          <a:bodyPr/>
          <a:lstStyle/>
          <a:p>
            <a:pPr lvl="0" algn="r"/>
            <a:r>
              <a:rPr lang="en-US" altLang="en-US" dirty="0" smtClean="0">
                <a:solidFill>
                  <a:prstClr val="black"/>
                </a:solidFill>
              </a:rPr>
              <a:t>2/1/2017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362200" y="3810000"/>
            <a:ext cx="39187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62200" y="3810000"/>
            <a:ext cx="0" cy="9525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38829" y="3907869"/>
            <a:ext cx="0" cy="17093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80911" y="3810000"/>
            <a:ext cx="0" cy="9525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38829" y="3429000"/>
            <a:ext cx="0" cy="4788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25500" y="4909363"/>
            <a:ext cx="2544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Steven DeVries, Director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83565" y="4909363"/>
            <a:ext cx="255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Skidmore, Director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3200" y="5791200"/>
            <a:ext cx="3385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Services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Brandon Cullum,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38829" y="2362200"/>
            <a:ext cx="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9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792162"/>
          </a:xfrm>
        </p:spPr>
        <p:txBody>
          <a:bodyPr/>
          <a:lstStyle/>
          <a:p>
            <a:r>
              <a:rPr lang="en-US" b="1" dirty="0" smtClean="0"/>
              <a:t>Civil Division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213" y="2189016"/>
            <a:ext cx="2590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Defend the Alaska and U.S. Constitutions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Represent the state in all civil actions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Bring, prosecute, and defend all necessary actions for the collection of revenue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Administer state legal services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1400" i="1" dirty="0" smtClean="0"/>
              <a:t>See AS 44.23.020</a:t>
            </a:r>
            <a:endParaRPr lang="en-US" sz="1400" i="1" dirty="0"/>
          </a:p>
        </p:txBody>
      </p:sp>
      <p:pic>
        <p:nvPicPr>
          <p:cNvPr id="1026" name="Picture 2" descr="C:\Users\cmmills\Desktop\Pie Chart THE REAL DE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6"/>
          <a:stretch/>
        </p:blipFill>
        <p:spPr bwMode="auto">
          <a:xfrm>
            <a:off x="2743200" y="1077205"/>
            <a:ext cx="5668347" cy="562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7E955-D51C-4FCA-B9F5-D3C522CA1E2D}" type="slidenum">
              <a:rPr lang="en-US" altLang="en-US" smtClean="0">
                <a:solidFill>
                  <a:prstClr val="white"/>
                </a:solidFill>
              </a:rPr>
              <a:pPr/>
              <a:t>4</a:t>
            </a:fld>
            <a:endParaRPr lang="en-US" altLang="en-US" dirty="0" smtClean="0">
              <a:solidFill>
                <a:prstClr val="white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89520" y="1188720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 dirty="0">
                <a:solidFill>
                  <a:prstClr val="black"/>
                </a:solidFill>
                <a:latin typeface="Calibri"/>
              </a:rPr>
              <a:t>2/1/2017</a:t>
            </a:r>
          </a:p>
        </p:txBody>
      </p:sp>
    </p:spTree>
    <p:extLst>
      <p:ext uri="{BB962C8B-B14F-4D97-AF65-F5344CB8AC3E}">
        <p14:creationId xmlns:p14="http://schemas.microsoft.com/office/powerpoint/2010/main" val="18473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98438"/>
            <a:ext cx="8153400" cy="792162"/>
          </a:xfrm>
        </p:spPr>
        <p:txBody>
          <a:bodyPr/>
          <a:lstStyle/>
          <a:p>
            <a:r>
              <a:rPr lang="en-US" b="1" dirty="0" smtClean="0"/>
              <a:t>Criminal Division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791200"/>
            <a:ext cx="8229600" cy="9144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3200" dirty="0" smtClean="0"/>
              <a:t>“Prosecute all cases involving violation of state law…”  </a:t>
            </a:r>
          </a:p>
          <a:p>
            <a:pPr marL="0" indent="0" algn="ctr">
              <a:buNone/>
            </a:pPr>
            <a:endParaRPr lang="en-US" sz="2400" i="1" dirty="0"/>
          </a:p>
          <a:p>
            <a:pPr marL="0" indent="0" algn="ctr">
              <a:buNone/>
            </a:pPr>
            <a:r>
              <a:rPr lang="en-US" sz="2400" i="1" dirty="0" smtClean="0"/>
              <a:t>See AS 44.23.020(4)(b)</a:t>
            </a:r>
            <a:endParaRPr lang="en-US" sz="240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7E955-D51C-4FCA-B9F5-D3C522CA1E2D}" type="slidenum">
              <a:rPr lang="en-US" altLang="en-US" smtClean="0">
                <a:solidFill>
                  <a:prstClr val="white"/>
                </a:solidFill>
              </a:rPr>
              <a:pPr/>
              <a:t>5</a:t>
            </a:fld>
            <a:endParaRPr lang="en-US" altLang="en-US" dirty="0" smtClean="0">
              <a:solidFill>
                <a:prstClr val="white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89520" y="1188720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altLang="en-US" dirty="0" smtClean="0">
                <a:solidFill>
                  <a:prstClr val="black"/>
                </a:solidFill>
                <a:latin typeface="Calibri"/>
              </a:rPr>
              <a:t>/1/2017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397666"/>
              </p:ext>
            </p:extLst>
          </p:nvPr>
        </p:nvGraphicFramePr>
        <p:xfrm>
          <a:off x="76200" y="304800"/>
          <a:ext cx="83058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7E955-D51C-4FCA-B9F5-D3C522CA1E2D}" type="slidenum">
              <a:rPr lang="en-US" altLang="en-US" smtClean="0">
                <a:solidFill>
                  <a:prstClr val="white"/>
                </a:solidFill>
              </a:rPr>
              <a:pPr/>
              <a:t>6</a:t>
            </a:fld>
            <a:endParaRPr lang="en-US" altLang="en-US" dirty="0" smtClean="0">
              <a:solidFill>
                <a:prstClr val="white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89520" y="1188720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 dirty="0" smtClean="0">
                <a:solidFill>
                  <a:prstClr val="black"/>
                </a:solidFill>
                <a:latin typeface="Calibri"/>
              </a:rPr>
              <a:t>1/30/2017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64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A7E955-D51C-4FCA-B9F5-D3C522CA1E2D}" type="slidenum">
              <a:rPr lang="en-US" altLang="en-US" smtClean="0">
                <a:solidFill>
                  <a:prstClr val="white"/>
                </a:solidFill>
              </a:rPr>
              <a:pPr/>
              <a:t>7</a:t>
            </a:fld>
            <a:endParaRPr lang="en-US" altLang="en-US" dirty="0" smtClean="0">
              <a:solidFill>
                <a:prstClr val="white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89520" y="1188720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 dirty="0" smtClean="0">
                <a:solidFill>
                  <a:prstClr val="black"/>
                </a:solidFill>
                <a:latin typeface="Calibri"/>
              </a:rPr>
              <a:t>1/30/2017</a:t>
            </a: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081410"/>
              </p:ext>
            </p:extLst>
          </p:nvPr>
        </p:nvGraphicFramePr>
        <p:xfrm>
          <a:off x="457200" y="228600"/>
          <a:ext cx="76962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5971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74281" y="1188719"/>
            <a:ext cx="2438399" cy="365760"/>
          </a:xfrm>
        </p:spPr>
        <p:txBody>
          <a:bodyPr/>
          <a:lstStyle/>
          <a:p>
            <a:pPr lvl="0" algn="r"/>
            <a:r>
              <a:rPr lang="en-US" altLang="en-US" dirty="0" smtClean="0">
                <a:solidFill>
                  <a:prstClr val="black"/>
                </a:solidFill>
              </a:rPr>
              <a:t>2/1/2017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08E1-0EDE-4AB4-BEFF-885FF95877A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2879" y="2153176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Prosecuting Crimes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4370" y="2157330"/>
            <a:ext cx="2594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Protecting</a:t>
            </a:r>
          </a:p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Children 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1660733"/>
            <a:ext cx="2342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Statehood and Revenue Protection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899" y="304800"/>
            <a:ext cx="7772400" cy="1143000"/>
          </a:xfrm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000" dirty="0" smtClean="0"/>
              <a:t>Three main buckets </a:t>
            </a:r>
            <a:r>
              <a:rPr lang="en-US" sz="4000" dirty="0"/>
              <a:t>for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general </a:t>
            </a:r>
            <a:r>
              <a:rPr lang="en-US" sz="4000" dirty="0"/>
              <a:t>fund spending: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3109304"/>
            <a:ext cx="3048000" cy="304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99" y="3146446"/>
            <a:ext cx="3048000" cy="304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43" y="314644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21111039">
            <a:off x="405272" y="1122509"/>
            <a:ext cx="2666998" cy="273921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Heiman sentenced in both assault cases</a:t>
            </a:r>
          </a:p>
          <a:p>
            <a:r>
              <a:rPr lang="en-US" sz="1400" i="1" dirty="0" smtClean="0"/>
              <a:t>Peninsula Clarion</a:t>
            </a:r>
          </a:p>
          <a:p>
            <a:r>
              <a:rPr lang="en-US" sz="1400" i="1" dirty="0" smtClean="0"/>
              <a:t>February 25, 2016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 rot="236428">
            <a:off x="3708028" y="3530305"/>
            <a:ext cx="3347478" cy="13542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Police: Dozens of Anchorage vehicles taken during week of thefts</a:t>
            </a:r>
          </a:p>
          <a:p>
            <a:r>
              <a:rPr lang="en-US" sz="1400" i="1" dirty="0" smtClean="0"/>
              <a:t>Alaska Dispatch</a:t>
            </a:r>
          </a:p>
          <a:p>
            <a:r>
              <a:rPr lang="en-US" sz="1400" i="1" dirty="0" err="1" smtClean="0"/>
              <a:t>Februrary</a:t>
            </a:r>
            <a:r>
              <a:rPr lang="en-US" sz="1400" i="1" dirty="0" smtClean="0"/>
              <a:t> 1, 2016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 rot="21391495">
            <a:off x="257668" y="3679073"/>
            <a:ext cx="3325739" cy="2739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charges filed in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Grunwald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murder case</a:t>
            </a:r>
          </a:p>
          <a:p>
            <a:r>
              <a:rPr lang="en-US" sz="1400" i="1" dirty="0" smtClean="0"/>
              <a:t>Frontiersman</a:t>
            </a:r>
          </a:p>
          <a:p>
            <a:r>
              <a:rPr lang="en-US" sz="1400" i="1" dirty="0" smtClean="0"/>
              <a:t>December 25, 2016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 rot="527215">
            <a:off x="5345414" y="458603"/>
            <a:ext cx="2930613" cy="2369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teens charged with the murder of Kotzebue man</a:t>
            </a:r>
          </a:p>
          <a:p>
            <a:r>
              <a:rPr lang="en-US" sz="1400" i="1" dirty="0" smtClean="0"/>
              <a:t>Alaska Public Media</a:t>
            </a:r>
          </a:p>
          <a:p>
            <a:r>
              <a:rPr lang="en-US" sz="1400" i="1" dirty="0" smtClean="0"/>
              <a:t>January 26, 2016</a:t>
            </a:r>
            <a:endParaRPr lang="en-US" sz="1400" i="1" dirty="0"/>
          </a:p>
        </p:txBody>
      </p:sp>
      <p:sp>
        <p:nvSpPr>
          <p:cNvPr id="17" name="TextBox 16"/>
          <p:cNvSpPr txBox="1"/>
          <p:nvPr/>
        </p:nvSpPr>
        <p:spPr>
          <a:xfrm rot="498198">
            <a:off x="4579862" y="4129953"/>
            <a:ext cx="3767970" cy="2492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Three arrested on drug charges during burglary investigation</a:t>
            </a:r>
            <a:endParaRPr lang="en-US" sz="3200" dirty="0"/>
          </a:p>
          <a:p>
            <a:r>
              <a:rPr lang="en-US" sz="1400" i="1" dirty="0" smtClean="0"/>
              <a:t>Kodiak Daily Mirror</a:t>
            </a:r>
          </a:p>
          <a:p>
            <a:r>
              <a:rPr lang="en-US" sz="1400" i="1" dirty="0" smtClean="0"/>
              <a:t>June 30, 2016</a:t>
            </a:r>
            <a:endParaRPr lang="en-US" sz="1400" i="1" dirty="0"/>
          </a:p>
        </p:txBody>
      </p:sp>
      <p:sp>
        <p:nvSpPr>
          <p:cNvPr id="13" name="TextBox 12"/>
          <p:cNvSpPr txBox="1"/>
          <p:nvPr/>
        </p:nvSpPr>
        <p:spPr>
          <a:xfrm rot="152260">
            <a:off x="2956054" y="1009746"/>
            <a:ext cx="2460476" cy="135421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D1A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Judge: No more 'breaks' for man who set woman on fire</a:t>
            </a:r>
          </a:p>
          <a:p>
            <a:r>
              <a:rPr lang="en-US" sz="1400" i="1" dirty="0" smtClean="0"/>
              <a:t>Juneau Empire</a:t>
            </a:r>
          </a:p>
          <a:p>
            <a:r>
              <a:rPr lang="en-US" sz="1400" i="1" dirty="0" smtClean="0"/>
              <a:t>May 12, 2016</a:t>
            </a:r>
            <a:endParaRPr lang="en-US" sz="1400" i="1" dirty="0"/>
          </a:p>
        </p:txBody>
      </p:sp>
      <p:sp>
        <p:nvSpPr>
          <p:cNvPr id="15" name="TextBox 14"/>
          <p:cNvSpPr txBox="1"/>
          <p:nvPr/>
        </p:nvSpPr>
        <p:spPr>
          <a:xfrm rot="20217889">
            <a:off x="2920539" y="4406255"/>
            <a:ext cx="1489830" cy="2323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50" b="1" dirty="0" err="1">
                <a:solidFill>
                  <a:schemeClr val="tx2">
                    <a:lumMod val="50000"/>
                  </a:schemeClr>
                </a:solidFill>
              </a:rPr>
              <a:t>Nulato</a:t>
            </a:r>
            <a:r>
              <a:rPr lang="en-US" sz="1950" b="1" dirty="0">
                <a:solidFill>
                  <a:schemeClr val="tx2">
                    <a:lumMod val="50000"/>
                  </a:schemeClr>
                </a:solidFill>
              </a:rPr>
              <a:t> man gets six months for attack on Iditarod mushers</a:t>
            </a:r>
          </a:p>
          <a:p>
            <a:r>
              <a:rPr lang="en-US" sz="1400" i="1" dirty="0" err="1" smtClean="0"/>
              <a:t>Newsminer</a:t>
            </a:r>
            <a:endParaRPr lang="en-US" sz="1400" i="1" dirty="0" smtClean="0"/>
          </a:p>
          <a:p>
            <a:r>
              <a:rPr lang="en-US" sz="1400" i="1" dirty="0" smtClean="0"/>
              <a:t>January 26, 2017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 rot="1230947">
            <a:off x="5987633" y="2860091"/>
            <a:ext cx="2819398" cy="163121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rgbClr val="1D1A3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Suspect in shooting of Fairbanks police officer arraigned on murder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charges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400" i="1" dirty="0" err="1" smtClean="0"/>
              <a:t>Newsminer</a:t>
            </a:r>
            <a:endParaRPr lang="en-US" sz="1400" i="1" dirty="0" smtClean="0"/>
          </a:p>
          <a:p>
            <a:r>
              <a:rPr lang="en-US" sz="1400" i="1" dirty="0" smtClean="0"/>
              <a:t>November 4, 2016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 rot="21163764">
            <a:off x="611354" y="5686332"/>
            <a:ext cx="7616490" cy="692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6">
                    <a:lumMod val="50000"/>
                  </a:schemeClr>
                </a:solidFill>
              </a:rPr>
              <a:t>Juneau on track to see the most burglaries in a decade</a:t>
            </a:r>
          </a:p>
          <a:p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</a:rPr>
              <a:t>Juneau Empire					August 9, 2016</a:t>
            </a:r>
            <a:endParaRPr 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090458">
            <a:off x="1199992" y="2320259"/>
            <a:ext cx="2465461" cy="236988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Anchorage's deadly year: With 34 homicide victims, violence hits home</a:t>
            </a:r>
          </a:p>
          <a:p>
            <a:r>
              <a:rPr lang="en-US" sz="1400" i="1" dirty="0" smtClean="0"/>
              <a:t>Alaska Dispatch</a:t>
            </a:r>
          </a:p>
          <a:p>
            <a:r>
              <a:rPr lang="en-US" sz="1400" i="1" dirty="0" smtClean="0"/>
              <a:t>December 31, 2016</a:t>
            </a:r>
            <a:endParaRPr lang="en-US" sz="1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1202"/>
            <a:ext cx="7620000" cy="1143000"/>
          </a:xfrm>
        </p:spPr>
        <p:txBody>
          <a:bodyPr/>
          <a:lstStyle/>
          <a:p>
            <a:r>
              <a:rPr lang="en-US" sz="4400" b="1" dirty="0" smtClean="0"/>
              <a:t>Prosecuting Crime</a:t>
            </a:r>
            <a:endParaRPr lang="en-US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2503579"/>
            <a:ext cx="329725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Two Ketchikan Men Convicted of Drug Trafficking</a:t>
            </a:r>
          </a:p>
          <a:p>
            <a:r>
              <a:rPr lang="en-US" sz="1400" i="1" dirty="0" err="1" smtClean="0"/>
              <a:t>SitNews</a:t>
            </a:r>
            <a:endParaRPr lang="en-US" sz="1400" i="1" dirty="0" smtClean="0"/>
          </a:p>
          <a:p>
            <a:r>
              <a:rPr lang="en-US" sz="1400" i="1" dirty="0" smtClean="0"/>
              <a:t>December 18, 2016</a:t>
            </a:r>
            <a:endParaRPr lang="en-US" sz="1400" i="1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7C8E08E1-0EDE-4AB4-BEFF-885FF95877A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89520" y="1188720"/>
            <a:ext cx="2438399" cy="36576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r"/>
            <a:r>
              <a:rPr lang="en-US" altLang="en-US" dirty="0">
                <a:solidFill>
                  <a:prstClr val="black"/>
                </a:solidFill>
                <a:latin typeface="Calibri"/>
              </a:rPr>
              <a:t>2/1/2017</a:t>
            </a:r>
          </a:p>
        </p:txBody>
      </p:sp>
    </p:spTree>
    <p:extLst>
      <p:ext uri="{BB962C8B-B14F-4D97-AF65-F5344CB8AC3E}">
        <p14:creationId xmlns:p14="http://schemas.microsoft.com/office/powerpoint/2010/main" val="77700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  <p:bldP spid="16" grpId="0" animBg="1"/>
      <p:bldP spid="17" grpId="0" animBg="1"/>
      <p:bldP spid="13" grpId="0" animBg="1"/>
      <p:bldP spid="15" grpId="0" animBg="1"/>
      <p:bldP spid="11" grpId="0" animBg="1"/>
      <p:bldP spid="12" grpId="0" animBg="1"/>
      <p:bldP spid="8" grpId="0" animBg="1"/>
      <p:bldP spid="1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jacenc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4388</TotalTime>
  <Words>704</Words>
  <Application>Microsoft Office PowerPoint</Application>
  <PresentationFormat>On-screen Show (4:3)</PresentationFormat>
  <Paragraphs>193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Wingdings</vt:lpstr>
      <vt:lpstr>Office Theme</vt:lpstr>
      <vt:lpstr>1_Adjacency</vt:lpstr>
      <vt:lpstr>                                              Department of Law    Department Overview    House Finance Subcommittee</vt:lpstr>
      <vt:lpstr>MISSION </vt:lpstr>
      <vt:lpstr>Organizational Chart</vt:lpstr>
      <vt:lpstr>Civil Division</vt:lpstr>
      <vt:lpstr>Criminal Division</vt:lpstr>
      <vt:lpstr>PowerPoint Presentation</vt:lpstr>
      <vt:lpstr>PowerPoint Presentation</vt:lpstr>
      <vt:lpstr> Three main buckets for  general fund spending: </vt:lpstr>
      <vt:lpstr>Prosecuting Crime</vt:lpstr>
      <vt:lpstr>Protecting Children</vt:lpstr>
      <vt:lpstr>Statehood Defense</vt:lpstr>
      <vt:lpstr>Revenue Protection</vt:lpstr>
      <vt:lpstr>Change in GF Budget FY14-FY18</vt:lpstr>
      <vt:lpstr>Cost Savings for FY18</vt:lpstr>
      <vt:lpstr>Deeper Cuts Now May Mean  Greater Costs Later</vt:lpstr>
      <vt:lpstr>Outsourcing Costs More</vt:lpstr>
      <vt:lpstr>Impacts of Budget Cuts on Services</vt:lpstr>
      <vt:lpstr>PowerPoint Presentation</vt:lpstr>
      <vt:lpstr>Thank you</vt:lpstr>
    </vt:vector>
  </TitlesOfParts>
  <Company>State of Alaska - Department of LAW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B. Rose</dc:creator>
  <cp:lastModifiedBy>Joseph Caissie</cp:lastModifiedBy>
  <cp:revision>128</cp:revision>
  <cp:lastPrinted>2017-01-30T20:09:40Z</cp:lastPrinted>
  <dcterms:created xsi:type="dcterms:W3CDTF">2016-01-19T18:32:48Z</dcterms:created>
  <dcterms:modified xsi:type="dcterms:W3CDTF">2017-02-01T01:43:35Z</dcterms:modified>
</cp:coreProperties>
</file>