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4" r:id="rId5"/>
    <p:sldId id="273" r:id="rId6"/>
    <p:sldId id="258" r:id="rId7"/>
    <p:sldId id="262" r:id="rId8"/>
    <p:sldId id="263" r:id="rId9"/>
    <p:sldId id="264" r:id="rId10"/>
    <p:sldId id="265" r:id="rId11"/>
    <p:sldId id="272" r:id="rId12"/>
    <p:sldId id="275" r:id="rId13"/>
    <p:sldId id="266" r:id="rId14"/>
    <p:sldId id="267" r:id="rId15"/>
    <p:sldId id="268" r:id="rId16"/>
    <p:sldId id="269" r:id="rId17"/>
    <p:sldId id="276" r:id="rId18"/>
    <p:sldId id="27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79" d="100"/>
          <a:sy n="79" d="100"/>
        </p:scale>
        <p:origin x="-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A600C-4D99-483D-A188-FF0A2539607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EDD8-B8F6-4D64-8841-27080D93B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Shown here is our prevention framework for addressing substance misuse and addictions through three key public health approaches.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baseline="0" dirty="0"/>
              <a:t>[Walk through pyramid model. Refer audiences to the fact sheet for additional detail and for readability, as needed.]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DA88-5C9D-4BC9-89AB-7A1A1FB5FB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3A5DA3-6B2F-4366-8717-2A4EE99FA792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0907-CC0D-44AC-AB97-FE16DADF4E98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CFB0-50D4-4E76-B933-274A85BEB0B8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D006-A51D-4812-8693-EE4D243C35BE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A3ABDA-1373-4EC2-955A-B538F80E6B69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6317-1B41-4FCB-8D68-C01FFB65B48C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56F4-BA37-42E8-BFF6-20A009894757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6ABA-30A9-429C-952A-0CBC82D03B55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BF57-C3C9-4B8C-958D-A1603B1E5BE2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9000111-140C-48D9-9CD0-C907F0BB3601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D51B171-BDA0-4BA6-B448-50E116A21F6E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EA10B7-199B-4596-B919-17E3AA2D8ADE}" type="datetime1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burkhart@alaska.gov" TargetMode="External"/><Relationship Id="rId2" Type="http://schemas.openxmlformats.org/officeDocument/2006/relationships/hyperlink" Target="http://www.dhss.alaska.gov/AKOpioidTaskForc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hss.alaska.gov/dph/Director/Pages/heroin-opioids/data.aspx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86" y="857756"/>
            <a:ext cx="10318418" cy="4394988"/>
          </a:xfrm>
        </p:spPr>
        <p:txBody>
          <a:bodyPr/>
          <a:lstStyle/>
          <a:p>
            <a:r>
              <a:rPr lang="en-US" sz="6000" dirty="0" smtClean="0"/>
              <a:t>AK</a:t>
            </a:r>
            <a:br>
              <a:rPr lang="en-US" sz="6000" dirty="0" smtClean="0"/>
            </a:br>
            <a:r>
              <a:rPr lang="en-US" sz="6000" dirty="0" smtClean="0"/>
              <a:t>Opioid</a:t>
            </a:r>
            <a:br>
              <a:rPr lang="en-US" sz="6000" dirty="0" smtClean="0"/>
            </a:br>
            <a:r>
              <a:rPr lang="en-US" sz="6000" dirty="0" smtClean="0"/>
              <a:t>Policy</a:t>
            </a:r>
            <a:br>
              <a:rPr lang="en-US" sz="6000" dirty="0" smtClean="0"/>
            </a:br>
            <a:r>
              <a:rPr lang="en-US" sz="6000" dirty="0" smtClean="0"/>
              <a:t>task</a:t>
            </a:r>
            <a:br>
              <a:rPr lang="en-US" sz="6000" dirty="0" smtClean="0"/>
            </a:br>
            <a:r>
              <a:rPr lang="en-US" sz="6000" dirty="0" smtClean="0"/>
              <a:t>force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951" y="5781607"/>
            <a:ext cx="8045373" cy="742279"/>
          </a:xfrm>
        </p:spPr>
        <p:txBody>
          <a:bodyPr>
            <a:noAutofit/>
          </a:bodyPr>
          <a:lstStyle/>
          <a:p>
            <a:r>
              <a:rPr lang="en-US" sz="2400" dirty="0" smtClean="0"/>
              <a:t>Alaska Opioid Policy Task Force </a:t>
            </a:r>
          </a:p>
          <a:p>
            <a:r>
              <a:rPr lang="en-US" sz="2400" dirty="0" smtClean="0"/>
              <a:t>Recommendations  2017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Use Disorder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75347"/>
            <a:ext cx="10178322" cy="500128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Adopt a “chronic disease management” framework for </a:t>
            </a:r>
            <a:endParaRPr lang="en-US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substance </a:t>
            </a:r>
            <a:r>
              <a:rPr lang="en-US" dirty="0" smtClean="0"/>
              <a:t>use disorder treatment policy and </a:t>
            </a:r>
            <a:r>
              <a:rPr lang="en-US" dirty="0" smtClean="0"/>
              <a:t>reform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®"/>
            </a:pPr>
            <a:r>
              <a:rPr lang="en-US" sz="2000" dirty="0"/>
              <a:t> </a:t>
            </a:r>
            <a:r>
              <a:rPr lang="en-US" sz="2000" dirty="0" smtClean="0"/>
              <a:t>Review </a:t>
            </a:r>
            <a:r>
              <a:rPr lang="en-US" sz="2000" dirty="0"/>
              <a:t>of involuntary commitment to treatment </a:t>
            </a:r>
            <a:endParaRPr lang="en-US" sz="20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 smtClean="0"/>
              <a:t>statutes </a:t>
            </a:r>
            <a:r>
              <a:rPr lang="en-US" sz="2000" dirty="0"/>
              <a:t>(Title 47) as they relate to </a:t>
            </a:r>
            <a:r>
              <a:rPr lang="en-US" sz="2000" dirty="0" smtClean="0"/>
              <a:t>opioids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®"/>
            </a:pPr>
            <a:r>
              <a:rPr lang="en-US" sz="2000" dirty="0" smtClean="0"/>
              <a:t> Access </a:t>
            </a:r>
            <a:r>
              <a:rPr lang="en-US" sz="2000" dirty="0"/>
              <a:t>to drug courts, therapeutic justice alternatives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Education/continuing </a:t>
            </a:r>
            <a:r>
              <a:rPr lang="en-US" dirty="0" smtClean="0"/>
              <a:t>education for health care </a:t>
            </a:r>
            <a:endParaRPr lang="en-US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professionals </a:t>
            </a:r>
            <a:r>
              <a:rPr lang="en-US" dirty="0" smtClean="0"/>
              <a:t>about: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State </a:t>
            </a:r>
            <a:r>
              <a:rPr lang="en-US" sz="2000" dirty="0" smtClean="0"/>
              <a:t>prescribing </a:t>
            </a:r>
            <a:r>
              <a:rPr lang="en-US" sz="2000" dirty="0" smtClean="0"/>
              <a:t>guidelines</a:t>
            </a:r>
            <a:endParaRPr lang="en-US" sz="2000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Addiction </a:t>
            </a:r>
            <a:r>
              <a:rPr lang="en-US" sz="2000" dirty="0" smtClean="0"/>
              <a:t>medicine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24" y="1421146"/>
            <a:ext cx="3753602" cy="49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1266" y="50667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Part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of Governor Walker’s 5 point plan, 2017 State of the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Use Disorder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462"/>
          <a:stretch/>
        </p:blipFill>
        <p:spPr>
          <a:xfrm>
            <a:off x="367950" y="1070810"/>
            <a:ext cx="8640711" cy="5469996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171">
            <a:off x="7524557" y="2073511"/>
            <a:ext cx="4136746" cy="346459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Use Disorder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9" y="1275347"/>
            <a:ext cx="9360174" cy="5001287"/>
          </a:xfrm>
        </p:spPr>
        <p:txBody>
          <a:bodyPr>
            <a:normAutofit/>
          </a:bodyPr>
          <a:lstStyle/>
          <a:p>
            <a:pPr marL="288925" lvl="1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Comprehensive </a:t>
            </a:r>
            <a:r>
              <a:rPr lang="en-US" sz="2000" dirty="0" smtClean="0"/>
              <a:t>withdrawal management services in a variety of health care settings, specifically including rural and correctional settings</a:t>
            </a:r>
          </a:p>
          <a:p>
            <a:pPr marL="288925" lvl="1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Reimbursement for full costs of medication assisted </a:t>
            </a:r>
            <a:r>
              <a:rPr lang="en-US" sz="2000" dirty="0" smtClean="0"/>
              <a:t>treatment</a:t>
            </a:r>
          </a:p>
          <a:p>
            <a:pPr marL="7461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Medication, medication administration, monitoring via UA/other drug tests</a:t>
            </a:r>
            <a:endParaRPr lang="en-US" sz="2000" dirty="0" smtClean="0"/>
          </a:p>
          <a:p>
            <a:pPr marL="288925" lvl="1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Psychosocial treatment along with medication assisted treatment, when clinically indicated</a:t>
            </a:r>
          </a:p>
          <a:p>
            <a:pPr marL="288925" lvl="1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Health </a:t>
            </a:r>
            <a:r>
              <a:rPr lang="en-US" sz="2000" dirty="0" smtClean="0"/>
              <a:t>plan reimbursement of inpatient, residential substance use disorder </a:t>
            </a:r>
            <a:r>
              <a:rPr lang="en-US" sz="2000" dirty="0" smtClean="0"/>
              <a:t>treatment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Overdose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646" y="1455821"/>
            <a:ext cx="6749322" cy="44959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Health plan processes/systems to identify and intervene with high-risk prescriptions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Access to naloxone by: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Health plans reimbursing the costs of naloxone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Providing naloxone to first responders and family members of people addicted to opioids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Providing naloxone whenever more than the daily guideline is prescribed</a:t>
            </a:r>
          </a:p>
          <a:p>
            <a:pPr marL="288925" lvl="1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Training </a:t>
            </a:r>
            <a:r>
              <a:rPr lang="en-US" sz="2000" dirty="0"/>
              <a:t>on how to use </a:t>
            </a:r>
            <a:r>
              <a:rPr lang="en-US" sz="2000" dirty="0" smtClean="0"/>
              <a:t>naloxone </a:t>
            </a:r>
            <a:r>
              <a:rPr lang="en-US" sz="2000" dirty="0"/>
              <a:t>to prevent death in cases of </a:t>
            </a:r>
            <a:r>
              <a:rPr lang="en-US" sz="2000" dirty="0" smtClean="0"/>
              <a:t>overdose</a:t>
            </a:r>
          </a:p>
          <a:p>
            <a:pPr marL="7461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Training provided to individuals, family members/caregivers</a:t>
            </a:r>
          </a:p>
          <a:p>
            <a:pPr marL="7461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Training provided along with First Aid, CPR to the general community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19200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03" y="765258"/>
            <a:ext cx="3288514" cy="42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 descr="Image result for nalox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381">
            <a:off x="8293446" y="3826041"/>
            <a:ext cx="3404937" cy="3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Syringe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80674"/>
            <a:ext cx="10178322" cy="449596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Reimbursement of syringe exchange programs that provide disease prevention supplies, STI screening and prevention, and safe disposal of syringes and needles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dirty="0" smtClean="0"/>
              <a:t>Access to appropriate syringe/needle disposal services</a:t>
            </a:r>
            <a:endParaRPr lang="en-US" sz="2000" dirty="0" smtClean="0"/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endParaRPr lang="en-US" sz="2000" dirty="0" smtClean="0"/>
          </a:p>
        </p:txBody>
      </p:sp>
      <p:pic>
        <p:nvPicPr>
          <p:cNvPr id="3076" name="Picture 4" descr="syrin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56" y="3402095"/>
            <a:ext cx="4440488" cy="26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647" y="1326406"/>
            <a:ext cx="6062687" cy="449596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Health plan reimbursement of peer support services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Supports for “second chance employers” (employers willing to hire people in recovery)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Support services for individuals in recovery re-entering the community from residential treatment or incarceration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Access to recovery networks for people in recovery from opioid addiction, including those receiving medication assisted treatment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Access to 12-step and other group recovery models in correctional institutions</a:t>
            </a:r>
            <a:endParaRPr lang="en-US" sz="2000" dirty="0" smtClean="0"/>
          </a:p>
        </p:txBody>
      </p:sp>
      <p:pic>
        <p:nvPicPr>
          <p:cNvPr id="4098" name="Picture 2" descr="Image result for peer support substance abu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17" y="1755190"/>
            <a:ext cx="38385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710" y="1467853"/>
            <a:ext cx="10178322" cy="4495960"/>
          </a:xfrm>
        </p:spPr>
        <p:txBody>
          <a:bodyPr/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State, tribal, federal, and community partners work together to: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Address barriers to coordination of care between prescribers and </a:t>
            </a:r>
            <a:r>
              <a:rPr lang="en-US" dirty="0" smtClean="0"/>
              <a:t>behavioral health providers </a:t>
            </a:r>
            <a:endParaRPr lang="en-US" sz="2000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Strengthen evidence-based substance abuse prevention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Mitigate the collateral consequences of incarceration for drug-related offenses</a:t>
            </a:r>
          </a:p>
        </p:txBody>
      </p:sp>
      <p:pic>
        <p:nvPicPr>
          <p:cNvPr id="5122" name="Picture 2" descr="http://www.open-pharmacy-research.ca/wordpress/wp-content/uploads/ontario-pharmacy-research-collaboration-facebook-twi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52" y="3260310"/>
            <a:ext cx="5065296" cy="33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5741" y="1311442"/>
            <a:ext cx="10021912" cy="44959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The Alaska Opioid Policy Task Force was formed to develop recommendations </a:t>
            </a:r>
            <a:r>
              <a:rPr lang="en-US" dirty="0" smtClean="0"/>
              <a:t>within a discrete time period.  It is not a formal state organization – members contributed their time and expertise in addition to their usual functions with their respective organizations.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Going forward,  AOPTF leadership and interested members will work with federal, state, tribal, and local partners to:</a:t>
            </a: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</a:t>
            </a:r>
            <a:r>
              <a:rPr lang="en-US" sz="2000" dirty="0" smtClean="0"/>
              <a:t>Support implementation of recommendations;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Share information about the recommendations, the research and evidence upon which they are based, and emerging science related to opioid misuse/abuse prevention and treatment; and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Assist in coordination of opioid misuse/abuse prevention and treatment system efforts.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83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21105"/>
            <a:ext cx="10178322" cy="5855529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The full report of recommendations, with supporting information,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is available online at</a:t>
            </a:r>
            <a:endParaRPr lang="en-US" sz="2400" dirty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hlinkClick r:id="rId2"/>
              </a:rPr>
              <a:t>http://www.dhss.alaska.gov/AKOpioidTaskForce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400" dirty="0" smtClean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400" dirty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For more information about the Task Force or its recommendations,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please contact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i="1" dirty="0" smtClean="0"/>
              <a:t>Kate Burkhart, Executive Director 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i="1" dirty="0" smtClean="0"/>
              <a:t>Advisory Board on Alcoholism and Drug Abuse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400" i="1" dirty="0" smtClean="0"/>
              <a:t>907-465-8920    </a:t>
            </a:r>
            <a:r>
              <a:rPr lang="en-US" sz="2400" i="1" dirty="0" smtClean="0">
                <a:hlinkClick r:id="rId3"/>
              </a:rPr>
              <a:t>kate.burkhart@alaska.gov</a:t>
            </a:r>
            <a:r>
              <a:rPr lang="en-US" sz="2400" i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Thank</a:t>
            </a:r>
            <a:br>
              <a:rPr lang="en-US" sz="6000" dirty="0" smtClean="0"/>
            </a:br>
            <a:r>
              <a:rPr lang="en-US" sz="6000" dirty="0" smtClean="0"/>
              <a:t>you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01923"/>
            <a:ext cx="8045373" cy="742279"/>
          </a:xfrm>
        </p:spPr>
        <p:txBody>
          <a:bodyPr>
            <a:normAutofit/>
          </a:bodyPr>
          <a:lstStyle/>
          <a:p>
            <a:r>
              <a:rPr lang="en-US" dirty="0" smtClean="0"/>
              <a:t>Alaska opioid policy task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Opioid Policy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335505"/>
            <a:ext cx="10491537" cy="5317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 </a:t>
            </a:r>
            <a:r>
              <a:rPr lang="en-US" dirty="0" smtClean="0"/>
              <a:t>Task Force is a partnership of the Alaska Division of Public Health,  Advisory Board on Alcoholism and Drug Abuse, and Alaska Mental Health Trust Authority.  It was established to develop evidence-based policy recommendations for preventing opioid misuse, abuse, and overdose deaths based on information from experts from diverse sectors, people in recovery, community coalitions, and the public.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Twenty volunteers served on the task force, representing people in recovery, family members, for-profit and non-profit treatment providers, tribal health providers, rural Alaskan communities,  Alaska </a:t>
            </a:r>
            <a:r>
              <a:rPr lang="en-US" dirty="0" smtClean="0"/>
              <a:t>Native peoples</a:t>
            </a:r>
            <a:r>
              <a:rPr lang="en-US" dirty="0" smtClean="0"/>
              <a:t>, </a:t>
            </a:r>
            <a:r>
              <a:rPr lang="en-US" dirty="0" smtClean="0"/>
              <a:t>health care providers, </a:t>
            </a:r>
            <a:r>
              <a:rPr lang="en-US" dirty="0" smtClean="0"/>
              <a:t>law enforcement, and public safety. </a:t>
            </a:r>
            <a:r>
              <a:rPr lang="en-US" i="1" dirty="0" smtClean="0"/>
              <a:t>Ex officio </a:t>
            </a:r>
            <a:r>
              <a:rPr lang="en-US" dirty="0" smtClean="0"/>
              <a:t>representatives from the Governor’s Office, House of Representatives, and Senate also served.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Task Force met every two weeks </a:t>
            </a:r>
            <a:r>
              <a:rPr lang="en-US" dirty="0" smtClean="0"/>
              <a:t>by video- and teleconference between </a:t>
            </a:r>
            <a:r>
              <a:rPr lang="en-US" dirty="0" smtClean="0"/>
              <a:t>May-November,  2016</a:t>
            </a:r>
            <a:r>
              <a:rPr lang="en-US" dirty="0"/>
              <a:t> </a:t>
            </a:r>
            <a:r>
              <a:rPr lang="en-US" dirty="0" smtClean="0"/>
              <a:t>in open, public </a:t>
            </a:r>
            <a:r>
              <a:rPr lang="en-US" dirty="0" smtClean="0"/>
              <a:t>meetings.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AK</a:t>
            </a:r>
            <a:r>
              <a:rPr lang="en-US" sz="4400" dirty="0" smtClean="0"/>
              <a:t> </a:t>
            </a:r>
            <a:r>
              <a:rPr lang="en-US" sz="4400" dirty="0"/>
              <a:t>Opioid Policy Task </a:t>
            </a:r>
            <a:r>
              <a:rPr lang="en-US" sz="4400" dirty="0" smtClean="0"/>
              <a:t>Force members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335505"/>
            <a:ext cx="10491537" cy="531795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/>
              <a:t>Jay Butler, MD, Chief Medical Officer, Alaska Department of Health and Social Services</a:t>
            </a:r>
          </a:p>
          <a:p>
            <a:pPr marL="0" indent="0">
              <a:buNone/>
            </a:pPr>
            <a:r>
              <a:rPr lang="en-US" sz="1600" dirty="0"/>
              <a:t>Gunnar Ebbesson, LPC, Chairman, Advisory Board on Alcoholism and Drug Abuse</a:t>
            </a:r>
          </a:p>
          <a:p>
            <a:pPr marL="0" indent="0">
              <a:buNone/>
            </a:pPr>
            <a:r>
              <a:rPr lang="en-US" sz="1600" dirty="0"/>
              <a:t>Jeff Jessee, CEO, Alaska Mental Health Trust Authority</a:t>
            </a:r>
          </a:p>
          <a:p>
            <a:pPr marL="0" indent="0">
              <a:buNone/>
            </a:pPr>
            <a:r>
              <a:rPr lang="en-US" sz="1600" dirty="0"/>
              <a:t>Byron Maczynski, Bethel City Council</a:t>
            </a:r>
          </a:p>
          <a:p>
            <a:pPr marL="0" indent="0">
              <a:buNone/>
            </a:pPr>
            <a:r>
              <a:rPr lang="en-US" sz="1600" dirty="0"/>
              <a:t>Shane Coleman, MD, Southcentral Foundation</a:t>
            </a:r>
          </a:p>
          <a:p>
            <a:pPr marL="0" indent="0">
              <a:buNone/>
            </a:pPr>
            <a:r>
              <a:rPr lang="en-US" sz="1600" dirty="0"/>
              <a:t>Captain Michael Duxbury, Alaska State Troopers</a:t>
            </a:r>
          </a:p>
          <a:p>
            <a:pPr marL="0" indent="0">
              <a:buNone/>
            </a:pPr>
            <a:r>
              <a:rPr lang="en-US" sz="1600" dirty="0"/>
              <a:t>Randall Burns, </a:t>
            </a:r>
            <a:r>
              <a:rPr lang="en-US" sz="1600" dirty="0" smtClean="0"/>
              <a:t>Director, Division </a:t>
            </a:r>
            <a:r>
              <a:rPr lang="en-US" sz="1600" dirty="0"/>
              <a:t>of Behavioral Health</a:t>
            </a:r>
          </a:p>
          <a:p>
            <a:pPr marL="0" indent="0">
              <a:buNone/>
            </a:pPr>
            <a:r>
              <a:rPr lang="en-US" sz="1600" dirty="0"/>
              <a:t>Christina Love, Person in Recovery</a:t>
            </a:r>
          </a:p>
          <a:p>
            <a:pPr marL="0" indent="0">
              <a:buNone/>
            </a:pPr>
            <a:r>
              <a:rPr lang="en-US" sz="1600" dirty="0" err="1" smtClean="0"/>
              <a:t>Kerby</a:t>
            </a:r>
            <a:r>
              <a:rPr lang="en-US" sz="1600" dirty="0" smtClean="0"/>
              <a:t> </a:t>
            </a:r>
            <a:r>
              <a:rPr lang="en-US" sz="1600" dirty="0"/>
              <a:t>Kraus, Person in Recovery</a:t>
            </a:r>
          </a:p>
          <a:p>
            <a:pPr marL="0" indent="0">
              <a:buNone/>
            </a:pPr>
            <a:r>
              <a:rPr lang="en-US" sz="1600" dirty="0"/>
              <a:t>Tina Woods, PhD, Alaska Native Tribal Health Consortium</a:t>
            </a:r>
          </a:p>
          <a:p>
            <a:pPr marL="0" indent="0">
              <a:buNone/>
            </a:pPr>
            <a:r>
              <a:rPr lang="en-US" sz="1600" dirty="0"/>
              <a:t>Perry Ahsogeak, Fairbanks Native Association</a:t>
            </a:r>
          </a:p>
          <a:p>
            <a:pPr marL="0" indent="0">
              <a:buNone/>
            </a:pPr>
            <a:r>
              <a:rPr lang="en-US" sz="1600" dirty="0"/>
              <a:t>Anna Nelson, Executive Director, Interior AIDS Association</a:t>
            </a:r>
          </a:p>
          <a:p>
            <a:pPr marL="0" indent="0">
              <a:buNone/>
            </a:pPr>
            <a:r>
              <a:rPr lang="en-US" sz="1600" dirty="0"/>
              <a:t>Mark Simon, MD, Fairbanks Memorial </a:t>
            </a:r>
            <a:r>
              <a:rPr lang="en-US" sz="1600" dirty="0" smtClean="0"/>
              <a:t>Hospital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Erich </a:t>
            </a:r>
            <a:r>
              <a:rPr lang="en-US" sz="1600" dirty="0"/>
              <a:t>Scheunemann, Assistant Chief, Emergency Medical Services, Municipality of Anchorage</a:t>
            </a:r>
          </a:p>
          <a:p>
            <a:pPr marL="0" indent="0">
              <a:buNone/>
            </a:pPr>
            <a:r>
              <a:rPr lang="en-US" sz="1600" dirty="0"/>
              <a:t>Erin Narus, </a:t>
            </a:r>
            <a:r>
              <a:rPr lang="en-US" sz="1600" dirty="0" err="1"/>
              <a:t>PharmD</a:t>
            </a:r>
            <a:r>
              <a:rPr lang="en-US" sz="1600" dirty="0"/>
              <a:t>, State Medicaid Pharmacist, Alaska Department of Health and Social Services</a:t>
            </a:r>
          </a:p>
          <a:p>
            <a:pPr marL="0" indent="0">
              <a:buNone/>
            </a:pPr>
            <a:r>
              <a:rPr lang="en-US" sz="1600" dirty="0"/>
              <a:t>Elizabeth Ripley, Executive Director, Mat-Su Health Foundation</a:t>
            </a:r>
          </a:p>
          <a:p>
            <a:pPr marL="0" indent="0">
              <a:buNone/>
            </a:pPr>
            <a:r>
              <a:rPr lang="en-US" sz="1600" dirty="0"/>
              <a:t>Kim </a:t>
            </a:r>
            <a:r>
              <a:rPr lang="en-US" sz="1600" dirty="0" err="1"/>
              <a:t>Zello</a:t>
            </a:r>
            <a:r>
              <a:rPr lang="en-US" sz="1600" dirty="0"/>
              <a:t>, family member</a:t>
            </a:r>
          </a:p>
          <a:p>
            <a:pPr marL="0" indent="0">
              <a:buNone/>
            </a:pPr>
            <a:r>
              <a:rPr lang="en-US" sz="1600" dirty="0" smtClean="0"/>
              <a:t>Robert </a:t>
            </a:r>
            <a:r>
              <a:rPr lang="en-US" sz="1600" dirty="0"/>
              <a:t>Henderson, JD, Chairman of Controlled Substances Advisory </a:t>
            </a:r>
            <a:r>
              <a:rPr lang="en-US" sz="1600" dirty="0" smtClean="0"/>
              <a:t>Committee/Andrew Peterson, JD Attorney General’s Office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Raegan </a:t>
            </a:r>
            <a:r>
              <a:rPr lang="en-US" sz="1600" dirty="0" err="1"/>
              <a:t>Eidsness-Haugse</a:t>
            </a:r>
            <a:r>
              <a:rPr lang="en-US" sz="1600" dirty="0"/>
              <a:t>, family </a:t>
            </a:r>
            <a:r>
              <a:rPr lang="en-US" sz="1600" dirty="0" smtClean="0"/>
              <a:t>member</a:t>
            </a:r>
          </a:p>
          <a:p>
            <a:pPr marL="0" indent="0">
              <a:buNone/>
            </a:pPr>
            <a:r>
              <a:rPr lang="en-US" sz="1600" dirty="0"/>
              <a:t>Nick </a:t>
            </a:r>
            <a:r>
              <a:rPr lang="en-US" sz="1600" dirty="0" err="1"/>
              <a:t>Kraska</a:t>
            </a:r>
            <a:r>
              <a:rPr lang="en-US" sz="1600" dirty="0"/>
              <a:t>, Person in Recovery</a:t>
            </a:r>
          </a:p>
          <a:p>
            <a:pPr marL="0" indent="0">
              <a:buNone/>
            </a:pPr>
            <a:r>
              <a:rPr lang="en-US" sz="1600" dirty="0" smtClean="0"/>
              <a:t>Representative </a:t>
            </a:r>
            <a:r>
              <a:rPr lang="en-US" sz="1600" dirty="0"/>
              <a:t>Paul Seaton, ex officio, Alaska House of Representatives</a:t>
            </a:r>
          </a:p>
          <a:p>
            <a:pPr marL="0" indent="0">
              <a:buNone/>
            </a:pPr>
            <a:r>
              <a:rPr lang="en-US" sz="1600" dirty="0"/>
              <a:t>Senator Cathy Giessel, ex officio, Alaska State Senate</a:t>
            </a:r>
          </a:p>
          <a:p>
            <a:pPr marL="0" indent="0">
              <a:buNone/>
            </a:pPr>
            <a:r>
              <a:rPr lang="en-US" sz="1600" dirty="0"/>
              <a:t>Sarah Health, ex officio, Governor's Office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AK</a:t>
            </a:r>
            <a:r>
              <a:rPr lang="en-US" sz="4400" dirty="0" smtClean="0"/>
              <a:t> </a:t>
            </a:r>
            <a:r>
              <a:rPr lang="en-US" sz="4400" dirty="0"/>
              <a:t>Opioid Policy Task </a:t>
            </a:r>
            <a:r>
              <a:rPr lang="en-US" sz="4400" dirty="0" smtClean="0"/>
              <a:t>Force Process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54" y="1143000"/>
            <a:ext cx="10491537" cy="5317958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Open – Public – Participatory</a:t>
            </a:r>
          </a:p>
          <a:p>
            <a:pPr marL="0" indent="0">
              <a:buNone/>
            </a:pPr>
            <a:r>
              <a:rPr lang="en-US" sz="1800" b="1" dirty="0"/>
              <a:t>Public comment at every </a:t>
            </a:r>
            <a:r>
              <a:rPr lang="en-US" sz="1800" b="1" dirty="0" smtClean="0"/>
              <a:t>meeting</a:t>
            </a:r>
          </a:p>
          <a:p>
            <a:pPr marL="0" indent="0">
              <a:buNone/>
            </a:pPr>
            <a:r>
              <a:rPr lang="en-US" sz="1800" b="1" dirty="0" smtClean="0"/>
              <a:t>Presenters Included:</a:t>
            </a:r>
            <a:r>
              <a:rPr lang="en-US" sz="1600" dirty="0" smtClean="0"/>
              <a:t>				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Local, State, and Federal Law Enforcement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Addiction Medicine Experts				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State and Federal Developers of Prescribing Guidelines		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Harm Reduction Providers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Federal Officials from SAMHSA, Veterans Administration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Medication Assisted Treatment Providers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Alaska Department of Corrections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Residential Treatment Providers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Emergency Room Physicians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Early Childhood Development &amp; Adverse Childhood Experiences Experts</a:t>
            </a:r>
          </a:p>
          <a:p>
            <a:pPr marL="0" indent="0">
              <a:buNone/>
            </a:pPr>
            <a:r>
              <a:rPr lang="en-US" sz="1800" b="1" dirty="0"/>
              <a:t>Community and stakeholder </a:t>
            </a:r>
            <a:r>
              <a:rPr lang="en-US" sz="1800" b="1" dirty="0" smtClean="0"/>
              <a:t>engagement</a:t>
            </a:r>
          </a:p>
          <a:p>
            <a:pPr marL="457200" lvl="1" indent="0">
              <a:buNone/>
            </a:pPr>
            <a:r>
              <a:rPr lang="en-US" sz="1600" dirty="0" smtClean="0"/>
              <a:t>Medical providers, recovery networks, business community, community coalitions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124" name="Picture 4" descr="Image result for community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89" y="1840831"/>
            <a:ext cx="4204201" cy="28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Data Snapshot</a:t>
            </a:r>
            <a:endParaRPr lang="en-US" sz="4400" dirty="0"/>
          </a:p>
        </p:txBody>
      </p:sp>
      <p:pic>
        <p:nvPicPr>
          <p:cNvPr id="4098" name="Picture 2" descr="http://dhss.alaska.gov/dph/Director/PublishingImages/heroin-opioids/dataInfographics/04-2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447"/>
            <a:ext cx="4356026" cy="27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hss.alaska.gov/dph/Director/PublishingImages/heroin-opioids/dataInfographics/05-Overdose-deaths-in-AK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0410"/>
          <a:stretch/>
        </p:blipFill>
        <p:spPr bwMode="auto">
          <a:xfrm>
            <a:off x="8494293" y="2706766"/>
            <a:ext cx="3260319" cy="38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hss.alaska.gov/dph/Director/PublishingImages/heroin-opioids/dataInfographics/06-Overdose-deaths-by-reg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523964"/>
            <a:ext cx="6599197" cy="416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hss.alaska.gov/dph/Director/PublishingImages/heroin-opioids/dataInfographics/15-Heroin-arrest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2" y="168442"/>
            <a:ext cx="4609988" cy="291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1642" y="6378440"/>
            <a:ext cx="8157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Alaska Division of Public Health, 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dhss.alaska.gov/dph/Director/Pages/heroin-opioids/data.aspx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tho-Background-Graphic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876"/>
            <a:ext cx="9144000" cy="7002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2472"/>
          <a:stretch/>
        </p:blipFill>
        <p:spPr>
          <a:xfrm>
            <a:off x="4784035" y="3562184"/>
            <a:ext cx="4716901" cy="1281708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648329" y="94858"/>
            <a:ext cx="8566483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FFFF"/>
                </a:solidFill>
              </a:rPr>
              <a:t>Public Health Framework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t="3175" b="2739"/>
          <a:stretch/>
        </p:blipFill>
        <p:spPr>
          <a:xfrm>
            <a:off x="4108174" y="4878011"/>
            <a:ext cx="6217921" cy="129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8" b="411"/>
          <a:stretch/>
        </p:blipFill>
        <p:spPr>
          <a:xfrm>
            <a:off x="5634825" y="2157547"/>
            <a:ext cx="3060229" cy="1364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736" y="1917735"/>
            <a:ext cx="397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Health Practice Paradigms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1" y="2517291"/>
            <a:ext cx="228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rgbClr val="BE3835"/>
                </a:solidFill>
              </a:rPr>
              <a:t>Acute Health Event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rgbClr val="BE3835"/>
                </a:solidFill>
              </a:rPr>
              <a:t>Control and Prevention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1" y="3765098"/>
            <a:ext cx="273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09732"/>
                </a:solidFill>
              </a:rPr>
              <a:t>Chronic Disease Screening</a:t>
            </a:r>
          </a:p>
          <a:p>
            <a:pPr algn="ctr"/>
            <a:r>
              <a:rPr lang="en-US" sz="1600" dirty="0">
                <a:ln w="31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09732"/>
                </a:solidFill>
              </a:rPr>
              <a:t>and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0736" y="5075698"/>
            <a:ext cx="276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rgbClr val="006794"/>
                </a:solidFill>
              </a:rPr>
              <a:t>Environmental Controls and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rgbClr val="006794"/>
                </a:solidFill>
              </a:rPr>
              <a:t>Social Determinants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92"/>
          <a:stretch/>
        </p:blipFill>
        <p:spPr>
          <a:xfrm>
            <a:off x="9404979" y="2303380"/>
            <a:ext cx="2149381" cy="12588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&amp; Controlling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8011"/>
            <a:ext cx="10178322" cy="435158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Access to prescription drug take back </a:t>
            </a:r>
            <a:r>
              <a:rPr lang="en-US" dirty="0" smtClean="0"/>
              <a:t>programs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</a:t>
            </a:r>
            <a:r>
              <a:rPr lang="en-US" dirty="0" smtClean="0"/>
              <a:t>Increased screening/security to prevent importation of opioids (</a:t>
            </a:r>
            <a:r>
              <a:rPr lang="en-US" dirty="0" smtClean="0"/>
              <a:t>and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    other </a:t>
            </a:r>
            <a:r>
              <a:rPr lang="en-US" dirty="0" smtClean="0"/>
              <a:t>drugs) on small </a:t>
            </a:r>
            <a:r>
              <a:rPr lang="en-US" dirty="0" smtClean="0"/>
              <a:t>airlines</a:t>
            </a:r>
            <a:r>
              <a:rPr lang="en-US" dirty="0" smtClean="0"/>
              <a:t>, ferries, boats, etc.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Part of Governor Walker’s 5 point plan, 2017 State of the State</a:t>
            </a:r>
          </a:p>
          <a:p>
            <a:pPr marL="2889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Full </a:t>
            </a:r>
            <a:r>
              <a:rPr lang="en-US" sz="2000" dirty="0"/>
              <a:t>and effective use of the Prescription Drug Monitoring </a:t>
            </a:r>
            <a:r>
              <a:rPr lang="en-US" sz="2000" dirty="0" smtClean="0"/>
              <a:t>Program</a:t>
            </a:r>
          </a:p>
          <a:p>
            <a:pPr marL="1203325" lvl="4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1800" dirty="0"/>
              <a:t>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Part of Governor Walker’s 5 point plan, 2017 State of the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State</a:t>
            </a:r>
            <a:endParaRPr lang="en-US" sz="2000" dirty="0" smtClean="0"/>
          </a:p>
          <a:p>
            <a:pPr marL="2889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Health plan reimbursement for alternatives to narcotic pain management</a:t>
            </a:r>
          </a:p>
          <a:p>
            <a:pPr marL="288925" lvl="2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Emergency regulatory authority to react quickly to public health </a:t>
            </a:r>
            <a:r>
              <a:rPr lang="en-US" sz="2000" dirty="0" smtClean="0"/>
              <a:t>dangers</a:t>
            </a:r>
          </a:p>
          <a:p>
            <a:pPr marL="0" lvl="2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 smtClean="0"/>
              <a:t>    posed </a:t>
            </a:r>
            <a:r>
              <a:rPr lang="en-US" sz="2000" dirty="0" smtClean="0"/>
              <a:t>by opioids</a:t>
            </a:r>
          </a:p>
          <a:p>
            <a:pPr marL="1203325" lvl="4" indent="-288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Part of Governor Walker’s 5 point plan, 2017 State of the State</a:t>
            </a:r>
          </a:p>
          <a:p>
            <a:pPr marL="914400" lvl="2" indent="0">
              <a:buClr>
                <a:schemeClr val="accent1">
                  <a:lumMod val="75000"/>
                </a:schemeClr>
              </a:buClr>
              <a:buNone/>
            </a:pPr>
            <a:endParaRPr lang="en-US" sz="2000" dirty="0" smtClean="0"/>
          </a:p>
        </p:txBody>
      </p:sp>
      <p:pic>
        <p:nvPicPr>
          <p:cNvPr id="1028" name="Picture 4" descr="Image result for drug disposal bag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95" y="1578144"/>
            <a:ext cx="3047909" cy="39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risk of misuse, abuse,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46158"/>
            <a:ext cx="10178322" cy="3930476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Evidence and research based policies: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Promoting healthy childhood development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Preventing and mitigating the impact of adverse 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childhood experiences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Maintenance, expansion of comprehensive school-based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prevention programs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Access to information, tools about nutrition, nutrition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 smtClean="0"/>
              <a:t>    programs for health care providers to share with patients</a:t>
            </a:r>
          </a:p>
        </p:txBody>
      </p:sp>
      <p:pic>
        <p:nvPicPr>
          <p:cNvPr id="1026" name="Picture 2" descr="http://dhss.alaska.gov/abada/ace-ak/PublishingImages/cardButtonLink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7"/>
          <a:stretch/>
        </p:blipFill>
        <p:spPr bwMode="auto">
          <a:xfrm>
            <a:off x="8157410" y="2141621"/>
            <a:ext cx="323967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&amp; 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25053"/>
            <a:ext cx="10178322" cy="4351581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 smtClean="0"/>
              <a:t> Screening, Brief Intervention, and Referral to Treatment (SBIRT)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Information, tools, and reimbursement for pain management specialists to screen for depression, mental health disorders contributing to pain, refer to treatment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 smtClean="0"/>
              <a:t> Health plan reimbursement for clinical assessment of risk of opioid abuse, overdose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Crisis Intervention Team training, Mental Health First Aid awareness education for law enforcement/public safety officers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dirty="0"/>
              <a:t> </a:t>
            </a:r>
            <a:r>
              <a:rPr lang="en-US" dirty="0" smtClean="0"/>
              <a:t>Public safety assisted addiction and recovery models (i.e. Gloucester Model)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"/>
            </a:pPr>
            <a:r>
              <a:rPr lang="en-US" sz="2000" dirty="0"/>
              <a:t> </a:t>
            </a:r>
            <a:r>
              <a:rPr lang="en-US" sz="2000" dirty="0" smtClean="0"/>
              <a:t>Up-to-date information about treatment providers available from Aging &amp; Disability resource Centers,  Alaska 211,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368</TotalTime>
  <Words>1316</Words>
  <Application>Microsoft Office PowerPoint</Application>
  <PresentationFormat>Custom</PresentationFormat>
  <Paragraphs>172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Badge</vt:lpstr>
      <vt:lpstr>AK Opioid Policy task force</vt:lpstr>
      <vt:lpstr>Alaska Opioid Policy Task Force</vt:lpstr>
      <vt:lpstr>AK Opioid Policy Task Force members</vt:lpstr>
      <vt:lpstr>AK Opioid Policy Task Force Process</vt:lpstr>
      <vt:lpstr>Data Snapshot</vt:lpstr>
      <vt:lpstr>PowerPoint Presentation</vt:lpstr>
      <vt:lpstr>Reducing &amp; Controlling access</vt:lpstr>
      <vt:lpstr>Reducing risk of misuse, abuse, dependence</vt:lpstr>
      <vt:lpstr>Screening &amp; referral</vt:lpstr>
      <vt:lpstr>Opioid Use Disorder treatment</vt:lpstr>
      <vt:lpstr>Opioid Use Disorder treatment</vt:lpstr>
      <vt:lpstr>Opioid Use Disorder treatment</vt:lpstr>
      <vt:lpstr>Overdose prevention</vt:lpstr>
      <vt:lpstr>Syringe Exchange</vt:lpstr>
      <vt:lpstr>recovery</vt:lpstr>
      <vt:lpstr>collaboration</vt:lpstr>
      <vt:lpstr>Next steps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Preview</dc:title>
  <dc:creator>Jaymie Kate Burkhart</dc:creator>
  <cp:lastModifiedBy>Burkhart, Kate</cp:lastModifiedBy>
  <cp:revision>34</cp:revision>
  <dcterms:created xsi:type="dcterms:W3CDTF">2016-10-05T22:00:46Z</dcterms:created>
  <dcterms:modified xsi:type="dcterms:W3CDTF">2017-03-03T21:10:32Z</dcterms:modified>
</cp:coreProperties>
</file>