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0" r:id="rId2"/>
    <p:sldId id="300" r:id="rId3"/>
    <p:sldId id="304" r:id="rId4"/>
    <p:sldId id="307" r:id="rId5"/>
    <p:sldId id="319" r:id="rId6"/>
    <p:sldId id="308" r:id="rId7"/>
    <p:sldId id="306" r:id="rId8"/>
    <p:sldId id="310" r:id="rId9"/>
    <p:sldId id="311" r:id="rId10"/>
    <p:sldId id="318" r:id="rId11"/>
    <p:sldId id="316" r:id="rId12"/>
    <p:sldId id="301" r:id="rId13"/>
    <p:sldId id="302" r:id="rId14"/>
    <p:sldId id="303" r:id="rId15"/>
    <p:sldId id="312" r:id="rId16"/>
    <p:sldId id="313" r:id="rId17"/>
    <p:sldId id="314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E"/>
    <a:srgbClr val="FFA1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CCD3-7FEB-42E8-A79B-0C1D4ACBF0C6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4303-8778-485F-A9E3-788BADBA5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054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1CD3-DB1F-4465-8F9F-B824C970A64B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689D-0753-4C32-90E1-0A2159A97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1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689D-0753-4C32-90E1-0A2159A97B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90993-D425-423F-AE0B-13CBEAC418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689D-0753-4C32-90E1-0A2159A97B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41F8E-09F8-4DEC-9884-7CA23C9289C8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CF49C-D8A7-459E-83C2-E891A16C575D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14351D-2217-47DF-B7E8-DB66233EE148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D1CD32-F70A-4D74-BAF0-CFA0D18BF585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103BB-B6CB-4835-AE67-0E2A2A63993A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A426B-A65E-4676-A1EE-3D7656A388C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D7BA9-44A2-439A-B018-7549999E8E43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EDB1C-972D-4B41-AE6A-D227F8E11200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0D555-176C-41D4-8B99-196C29C46A93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F87F3-740B-4D12-878C-B4E5AC08F1AD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25206-D11D-45A4-B76C-FED4AD2C5768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F9DC4E-D001-479E-A7CB-013283152B2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3196E6-011F-49A5-A7EE-255D84B1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2514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489138"/>
            <a:ext cx="792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Presented to the </a:t>
            </a:r>
            <a:r>
              <a:rPr lang="en-US" sz="2000" dirty="0" smtClean="0"/>
              <a:t>Senate Special Committee on </a:t>
            </a:r>
            <a:r>
              <a:rPr lang="en-US" sz="2000" smtClean="0"/>
              <a:t>the Arctic</a:t>
            </a:r>
            <a:r>
              <a:rPr lang="en-US" sz="2000" smtClean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March 26, 2015</a:t>
            </a:r>
          </a:p>
          <a:p>
            <a:endParaRPr lang="en-US" dirty="0"/>
          </a:p>
        </p:txBody>
      </p:sp>
      <p:pic>
        <p:nvPicPr>
          <p:cNvPr id="7" name="Picture 6" descr="WTC_ANCHORAGE_WHITE (Serving All of Alaska - 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98120"/>
            <a:ext cx="7399020" cy="1325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37527"/>
            <a:ext cx="914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8D3E"/>
                </a:solidFill>
              </a:rPr>
              <a:t>Alaska’s Place in the World:</a:t>
            </a:r>
          </a:p>
          <a:p>
            <a:pPr algn="ctr"/>
            <a:r>
              <a:rPr lang="en-US" sz="3300" b="1" dirty="0" smtClean="0">
                <a:solidFill>
                  <a:srgbClr val="FF8D3E"/>
                </a:solidFill>
              </a:rPr>
              <a:t>How Exports Drive Alaska’s Economy</a:t>
            </a:r>
            <a:endParaRPr lang="en-US" sz="3300" b="1" dirty="0">
              <a:solidFill>
                <a:srgbClr val="FF8D3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Opportunities for Alaskan Companies: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Resource development (offshore &amp; onshore)</a:t>
            </a:r>
          </a:p>
          <a:p>
            <a:pPr>
              <a:buNone/>
            </a:pPr>
            <a:r>
              <a:rPr lang="en-US" sz="2000" dirty="0" smtClean="0"/>
              <a:t>		- oil &amp; gas, mining etc.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Infrastructure build-out</a:t>
            </a:r>
          </a:p>
          <a:p>
            <a:pPr>
              <a:buNone/>
            </a:pPr>
            <a:r>
              <a:rPr lang="en-US" sz="2000" dirty="0" smtClean="0"/>
              <a:t>		- engineering, permitting, construction, maintenance etc.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Maritime logistics &amp; support</a:t>
            </a:r>
          </a:p>
          <a:p>
            <a:pPr>
              <a:buNone/>
            </a:pPr>
            <a:r>
              <a:rPr lang="en-US" sz="2200" dirty="0" smtClean="0"/>
              <a:t>		- mapping, fuel, spill prevention &amp; response, 	communications etc.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Trade &amp; Commerce</a:t>
            </a:r>
          </a:p>
          <a:p>
            <a:pPr>
              <a:buNone/>
            </a:pPr>
            <a:r>
              <a:rPr lang="en-US" sz="2200" dirty="0" smtClean="0"/>
              <a:t>		- exports, new “silk route” potential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International Trade is Big Business for Alaska</a:t>
            </a:r>
            <a:endParaRPr lang="en-US" dirty="0">
              <a:latin typeface="+mn-lt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Overseas Exports $5.2 billion in 2014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This represents nearly 10% of the Alaska’s Gross State Product (GSP)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    </a:t>
            </a:r>
          </a:p>
          <a:p>
            <a:pPr eaLnBrk="1" hangingPunct="1"/>
            <a:r>
              <a:rPr lang="en-US" sz="2000" dirty="0" smtClean="0"/>
              <a:t>New Money into Economy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Thousands of Direct and Indirect Jobs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Results in stronger, more diversified economy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231623"/>
          </a:xfrm>
          <a:prstGeom prst="rect">
            <a:avLst/>
          </a:prstGeo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International Trade is Big Business for Alaska (cont.)</a:t>
            </a:r>
            <a:endParaRPr lang="en-US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500" dirty="0" smtClean="0">
              <a:latin typeface="Franklin Gothic Boo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Substantial component of Alaska’s economy. Exports typically account for approximately 10% of the GSP. Export total does not include the export of services from Alaska — such as construction, engineering and oil &amp; gas services.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Exports now bring between $4 and $5 billion of new money into our economy. New money, not recycled money.  Also, exports account for nearly $2 billion in induced and indirect economic benefits, according to a study by Northern Economics.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Exports allow companies to become larger through expanded markets and customer base.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200" dirty="0" smtClean="0"/>
              <a:t>For some Alaska companies, their best bet for growth is overseas markets.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3800" dirty="0" smtClean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77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Exports = Jobs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038600"/>
          </a:xfrm>
        </p:spPr>
        <p:txBody>
          <a:bodyPr/>
          <a:lstStyle/>
          <a:p>
            <a:r>
              <a:rPr lang="en-US" sz="2400" dirty="0" smtClean="0"/>
              <a:t>Exports support nearly 15,000 direct and 10,000 indirect and induced jobs in Alaska</a:t>
            </a:r>
          </a:p>
          <a:p>
            <a:endParaRPr lang="en-US" sz="2400" dirty="0" smtClean="0"/>
          </a:p>
          <a:p>
            <a:r>
              <a:rPr lang="en-US" sz="2400" dirty="0" smtClean="0"/>
              <a:t>Export jobs are high paying jobs. Export-related jobs typically pay 13-16% more than jobs tied solely to domestic economy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How Do We Rank?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555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Alaska ranks 40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among all states by the value of exports</a:t>
            </a:r>
          </a:p>
          <a:p>
            <a:endParaRPr lang="en-US" sz="2300" dirty="0" smtClean="0"/>
          </a:p>
          <a:p>
            <a:r>
              <a:rPr lang="en-US" sz="2300" dirty="0" smtClean="0"/>
              <a:t>As a percent of </a:t>
            </a:r>
            <a:r>
              <a:rPr lang="en-US" sz="2300" dirty="0" err="1" smtClean="0"/>
              <a:t>GSP</a:t>
            </a:r>
            <a:r>
              <a:rPr lang="en-US" sz="2300" dirty="0" smtClean="0"/>
              <a:t>, Alaska ranks 14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</a:t>
            </a:r>
          </a:p>
          <a:p>
            <a:endParaRPr lang="en-US" sz="2300" dirty="0" smtClean="0"/>
          </a:p>
          <a:p>
            <a:r>
              <a:rPr lang="en-US" sz="2300" dirty="0" smtClean="0"/>
              <a:t>On a per capita basis, Alaska ranks 4</a:t>
            </a:r>
            <a:r>
              <a:rPr lang="en-US" sz="2300" baseline="30000" dirty="0" smtClean="0"/>
              <a:t>th</a:t>
            </a:r>
          </a:p>
          <a:p>
            <a:endParaRPr lang="en-US" sz="2300" dirty="0" smtClean="0"/>
          </a:p>
          <a:p>
            <a:r>
              <a:rPr lang="en-US" sz="2300" dirty="0" smtClean="0"/>
              <a:t>According to the U.S. Department of Commerce, there are approximately 300 companies that export from locations in Alaska. 75% are considered </a:t>
            </a:r>
            <a:r>
              <a:rPr lang="en-US" sz="2300" dirty="0" err="1" smtClean="0"/>
              <a:t>SMEs</a:t>
            </a: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838200"/>
          </a:xfrm>
        </p:spPr>
        <p:txBody>
          <a:bodyPr/>
          <a:lstStyle/>
          <a:p>
            <a:pPr algn="ctr"/>
            <a:r>
              <a:rPr lang="en-US" dirty="0" smtClean="0"/>
              <a:t>Why am I optimistic?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83880" cy="3959352"/>
          </a:xfrm>
        </p:spPr>
        <p:txBody>
          <a:bodyPr/>
          <a:lstStyle/>
          <a:p>
            <a:r>
              <a:rPr lang="en-US" dirty="0" smtClean="0"/>
              <a:t>We have what the world needs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have fast‐growing economies and populations in our backyard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Commercial development of the Arctic presents significant opportunities for Alaska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1"/>
            <a:ext cx="91440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Why am I optimistic?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resources remain untapped – for example, minerals &amp; metals: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‐ Coal – 17% of the world’s coal; 2nd most in the world</a:t>
            </a:r>
          </a:p>
          <a:p>
            <a:pPr>
              <a:buNone/>
            </a:pPr>
            <a:r>
              <a:rPr lang="en-US" sz="2000" dirty="0" smtClean="0"/>
              <a:t>	‐ Copper – 6% of the world’s copper; 3rd most in the world</a:t>
            </a:r>
          </a:p>
          <a:p>
            <a:pPr>
              <a:buNone/>
            </a:pPr>
            <a:r>
              <a:rPr lang="en-US" sz="2000" dirty="0" smtClean="0"/>
              <a:t>	‐ Lead – 2% of the world’s lead; 6th most in the world</a:t>
            </a:r>
          </a:p>
          <a:p>
            <a:pPr>
              <a:buNone/>
            </a:pPr>
            <a:r>
              <a:rPr lang="en-US" sz="2000" dirty="0" smtClean="0"/>
              <a:t>	‐ Gold – 3% of the world’s gold; 7th most in the world</a:t>
            </a:r>
          </a:p>
          <a:p>
            <a:pPr>
              <a:buNone/>
            </a:pPr>
            <a:r>
              <a:rPr lang="en-US" sz="2000" dirty="0" smtClean="0"/>
              <a:t>	‐ Zinc – 3% of the world’s zinc; 8th most in the world</a:t>
            </a:r>
          </a:p>
          <a:p>
            <a:pPr>
              <a:buNone/>
            </a:pPr>
            <a:r>
              <a:rPr lang="en-US" sz="2000" dirty="0" smtClean="0"/>
              <a:t>	‐ Silver – 2% of the world’s silver; 8th most in the world</a:t>
            </a:r>
          </a:p>
          <a:p>
            <a:pPr>
              <a:buNone/>
            </a:pPr>
            <a:r>
              <a:rPr lang="en-US" sz="1500" dirty="0" smtClean="0"/>
              <a:t>(Source: Commonwealth North – Assets Review)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North Slope natural gas; Rare Earth Elements; Service Sector Exports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5156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Towards a New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number of Alaskan companies adopting new business model for growth &amp; success</a:t>
            </a:r>
          </a:p>
          <a:p>
            <a:r>
              <a:rPr lang="en-US" dirty="0" smtClean="0"/>
              <a:t>Traditional model: 700,000 potential customers</a:t>
            </a:r>
          </a:p>
          <a:p>
            <a:r>
              <a:rPr lang="en-US" dirty="0" smtClean="0"/>
              <a:t>New model: 3 billion potential customers</a:t>
            </a:r>
          </a:p>
          <a:p>
            <a:r>
              <a:rPr lang="en-US" dirty="0" smtClean="0"/>
              <a:t>This new mindset creates greater feasibility for Alaskan companies &amp; projects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Crisis = Danger… and Opportunity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Weij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0130" y="2117698"/>
            <a:ext cx="1931670" cy="3597302"/>
          </a:xfrm>
        </p:spPr>
      </p:pic>
      <p:sp>
        <p:nvSpPr>
          <p:cNvPr id="6" name="TextBox 5"/>
          <p:cNvSpPr txBox="1"/>
          <p:nvPr/>
        </p:nvSpPr>
        <p:spPr>
          <a:xfrm>
            <a:off x="3657600" y="3048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Rise to the Opportunity!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Crisis = Danger… and Opportunity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Weij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0130" y="2117698"/>
            <a:ext cx="1931670" cy="3597302"/>
          </a:xfrm>
        </p:spPr>
      </p:pic>
      <p:sp>
        <p:nvSpPr>
          <p:cNvPr id="6" name="TextBox 5"/>
          <p:cNvSpPr txBox="1"/>
          <p:nvPr/>
        </p:nvSpPr>
        <p:spPr>
          <a:xfrm>
            <a:off x="3886200" y="2971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Will we succumb to the danger or rise to the opportunity?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1" y="1447800"/>
          <a:ext cx="7391399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6563"/>
                <a:gridCol w="2002288"/>
                <a:gridCol w="38225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(USD Millions)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$1,462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South Korea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$182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$141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South</a:t>
                      </a:r>
                      <a:r>
                        <a:rPr lang="en-US" sz="1800" baseline="0" dirty="0" smtClean="0"/>
                        <a:t> Africa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$522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$5,153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81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Alaska’s Total Overseas Exports Full Year 2014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(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$5.15 Billion )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2484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U.S. Census Bureau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1977"/>
            <a:ext cx="9144000" cy="43078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Alaska’s China Era Continues</a:t>
            </a:r>
            <a:r>
              <a:rPr lang="en-US" dirty="0" smtClean="0">
                <a:latin typeface="Franklin Gothic Book" pitchFamily="34" charset="0"/>
              </a:rPr>
              <a:t/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sz="2700" dirty="0" smtClean="0"/>
              <a:t>(2000 – 2014 Comparison, USD Million)</a:t>
            </a:r>
            <a:endParaRPr lang="en-US" sz="2700" dirty="0"/>
          </a:p>
        </p:txBody>
      </p:sp>
      <p:graphicFrame>
        <p:nvGraphicFramePr>
          <p:cNvPr id="3074" name="Content Placeholder 4"/>
          <p:cNvGraphicFramePr>
            <a:graphicFrameLocks noGrp="1"/>
          </p:cNvGraphicFramePr>
          <p:nvPr>
            <p:ph idx="1"/>
          </p:nvPr>
        </p:nvGraphicFramePr>
        <p:xfrm>
          <a:off x="995363" y="1739900"/>
          <a:ext cx="7077075" cy="4252913"/>
        </p:xfrm>
        <a:graphic>
          <a:graphicData uri="http://schemas.openxmlformats.org/presentationml/2006/ole">
            <p:oleObj spid="_x0000_s27650" name="Worksheet" r:id="rId5" imgW="5288307" imgH="3177566" progId="Excel.Sheet.8">
              <p:embed/>
            </p:oleObj>
          </a:graphicData>
        </a:graphic>
      </p:graphicFrame>
      <p:pic>
        <p:nvPicPr>
          <p:cNvPr id="3076" name="Picture 6" descr="C:\aarudy\flags\c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05000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57200" y="6096000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Source: U.S. Census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Bureau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57400" y="2438400"/>
            <a:ext cx="4191000" cy="2590800"/>
          </a:xfrm>
          <a:prstGeom prst="straightConnector1">
            <a:avLst/>
          </a:prstGeom>
          <a:ln w="34925">
            <a:solidFill>
              <a:srgbClr val="FF8D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697200">
            <a:off x="2343753" y="3440255"/>
            <a:ext cx="306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Dragon Decade”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29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dirty="0" smtClean="0">
                <a:latin typeface="+mn-lt"/>
              </a:rPr>
              <a:t>Alaska’s Exports to China by Commodity - Full Year 2014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(1.46 Billion)</a:t>
            </a:r>
            <a:endParaRPr lang="en-US" sz="3200" dirty="0">
              <a:latin typeface="Franklin Gothic Book" pitchFamily="34" charset="0"/>
            </a:endParaRP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63" y="1927225"/>
          <a:ext cx="7145337" cy="3860800"/>
        </p:xfrm>
        <a:graphic>
          <a:graphicData uri="http://schemas.openxmlformats.org/presentationml/2006/ole">
            <p:oleObj spid="_x0000_s47106" name="Worksheet" r:id="rId4" imgW="5867481" imgH="3170001" progId="Excel.Sheet.8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95400" y="6019800"/>
            <a:ext cx="495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Source: U.S. Census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Bureau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1"/>
            <a:ext cx="91440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8229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Where We’ve Been </a:t>
            </a:r>
            <a:r>
              <a:rPr lang="en-US" sz="2500" dirty="0" smtClean="0"/>
              <a:t>(in USD Billion) </a:t>
            </a:r>
            <a:endParaRPr lang="en-US" sz="2500" dirty="0"/>
          </a:p>
        </p:txBody>
      </p:sp>
      <p:graphicFrame>
        <p:nvGraphicFramePr>
          <p:cNvPr id="10241" name="Content Placeholder 3"/>
          <p:cNvGraphicFramePr>
            <a:graphicFrameLocks noGrp="1"/>
          </p:cNvGraphicFramePr>
          <p:nvPr/>
        </p:nvGraphicFramePr>
        <p:xfrm>
          <a:off x="533400" y="1371600"/>
          <a:ext cx="8197850" cy="4932363"/>
        </p:xfrm>
        <a:graphic>
          <a:graphicData uri="http://schemas.openxmlformats.org/presentationml/2006/ole">
            <p:oleObj spid="_x0000_s28674" name="Worksheet" r:id="rId5" imgW="4648281" imgH="2796500" progId="Excel.Sheet.8">
              <p:embed/>
            </p:oleObj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Source: U.S. Census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Bureau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1905000"/>
            <a:ext cx="4876800" cy="1371600"/>
          </a:xfrm>
          <a:prstGeom prst="straightConnector1">
            <a:avLst/>
          </a:prstGeom>
          <a:ln w="444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54024">
            <a:off x="1871982" y="1944517"/>
            <a:ext cx="41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Exports on the Rise – </a:t>
            </a:r>
          </a:p>
          <a:p>
            <a:pPr algn="ctr"/>
            <a:r>
              <a:rPr lang="en-US" dirty="0" smtClean="0"/>
              <a:t>Doubled in 20 years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dirty="0" smtClean="0">
                <a:latin typeface="+mn-lt"/>
              </a:rPr>
              <a:t>Alaska’s Top Export Commodities Full Year 2014 (5.15 Billion)</a:t>
            </a:r>
            <a:endParaRPr lang="en-US" sz="3200" dirty="0">
              <a:latin typeface="Franklin Gothic Book" pitchFamily="34" charset="0"/>
            </a:endParaRP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1033463" y="1927225"/>
          <a:ext cx="7223125" cy="3860800"/>
        </p:xfrm>
        <a:graphic>
          <a:graphicData uri="http://schemas.openxmlformats.org/presentationml/2006/ole">
            <p:oleObj spid="_x0000_s26626" name="Worksheet" r:id="rId4" imgW="5859713" imgH="3131743" progId="Excel.Sheet.8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95400" y="6019800"/>
            <a:ext cx="495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Source: U.S. Census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Bureau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23162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u="sng" dirty="0" smtClean="0"/>
              <a:t>Right Place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400" dirty="0" smtClean="0"/>
              <a:t>- Alaska’s geographic location on the Pacific Rim. Fast growing economies and populations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u="sng" dirty="0" smtClean="0"/>
              <a:t>Right Time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- Economic liberalization and modernization. Migration to the cities and growth of the middle class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u="sng" dirty="0" smtClean="0"/>
              <a:t>Right Commodities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- Alaska has world‐class reserves of natural resources. The building blocks of economic development. What people need versus what they want.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Trends: The Three “Rights”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lex Salov - WTCAK\AppData\Local\Microsoft\Windows\Temporary Internet Files\Content.Outlook\9WZD4X84\WTCg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977"/>
            <a:ext cx="9144000" cy="4079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The Fourth “Right”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3962400"/>
          </a:xfrm>
        </p:spPr>
        <p:txBody>
          <a:bodyPr/>
          <a:lstStyle/>
          <a:p>
            <a:r>
              <a:rPr lang="en-US" u="sng" dirty="0" smtClean="0"/>
              <a:t>Right Direction: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- Alaska and the world are heading North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/>
              <a:t>		Access to natural resources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	Transportation infrastructure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/>
              <a:t>		Maritime shipping opportunities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200" dirty="0" smtClean="0"/>
              <a:t>	Flowing from commercial development of the Arctic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96E6-011F-49A5-A7EE-255D84B1FA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1291</TotalTime>
  <Words>611</Words>
  <Application>Microsoft Office PowerPoint</Application>
  <PresentationFormat>On-screen Show (4:3)</PresentationFormat>
  <Paragraphs>166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Aspect</vt:lpstr>
      <vt:lpstr>Worksheet</vt:lpstr>
      <vt:lpstr>Slide 1</vt:lpstr>
      <vt:lpstr>Crisis = Danger… and Opportunity</vt:lpstr>
      <vt:lpstr>Slide 3</vt:lpstr>
      <vt:lpstr>Alaska’s China Era Continues (2000 – 2014 Comparison, USD Million)</vt:lpstr>
      <vt:lpstr>Alaska’s Exports to China by Commodity - Full Year 2014  (1.46 Billion)</vt:lpstr>
      <vt:lpstr>Where We’ve Been (in USD Billion) </vt:lpstr>
      <vt:lpstr>Alaska’s Top Export Commodities Full Year 2014 (5.15 Billion)</vt:lpstr>
      <vt:lpstr>Current Trends: The Three “Rights”</vt:lpstr>
      <vt:lpstr>The Fourth “Right”</vt:lpstr>
      <vt:lpstr>Opportunities for Alaskan Companies:</vt:lpstr>
      <vt:lpstr>International Trade is Big Business for Alaska</vt:lpstr>
      <vt:lpstr>International Trade is Big Business for Alaska (cont.)</vt:lpstr>
      <vt:lpstr>Exports = Jobs</vt:lpstr>
      <vt:lpstr>How Do We Rank?</vt:lpstr>
      <vt:lpstr>Why am I optimistic?</vt:lpstr>
      <vt:lpstr>Why am I optimistic? (cont.)</vt:lpstr>
      <vt:lpstr>Towards a New Business Model</vt:lpstr>
      <vt:lpstr>Crisis = Danger… and Opportunity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Salov - WTCAK</dc:creator>
  <cp:lastModifiedBy>Alex Salov - WTCAK</cp:lastModifiedBy>
  <cp:revision>257</cp:revision>
  <dcterms:created xsi:type="dcterms:W3CDTF">2013-03-05T23:41:43Z</dcterms:created>
  <dcterms:modified xsi:type="dcterms:W3CDTF">2015-03-25T23:28:57Z</dcterms:modified>
</cp:coreProperties>
</file>