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61" r:id="rId4"/>
    <p:sldId id="257" r:id="rId5"/>
    <p:sldId id="262" r:id="rId6"/>
    <p:sldId id="258" r:id="rId7"/>
    <p:sldId id="346" r:id="rId8"/>
    <p:sldId id="303" r:id="rId9"/>
    <p:sldId id="283" r:id="rId10"/>
    <p:sldId id="263" r:id="rId11"/>
    <p:sldId id="296" r:id="rId12"/>
    <p:sldId id="265" r:id="rId13"/>
    <p:sldId id="309" r:id="rId14"/>
    <p:sldId id="266" r:id="rId15"/>
    <p:sldId id="316" r:id="rId16"/>
    <p:sldId id="268" r:id="rId17"/>
    <p:sldId id="318" r:id="rId18"/>
    <p:sldId id="269" r:id="rId19"/>
    <p:sldId id="317" r:id="rId20"/>
    <p:sldId id="271" r:id="rId21"/>
    <p:sldId id="311" r:id="rId22"/>
    <p:sldId id="312" r:id="rId23"/>
    <p:sldId id="272" r:id="rId24"/>
    <p:sldId id="339" r:id="rId25"/>
    <p:sldId id="336" r:id="rId26"/>
    <p:sldId id="337" r:id="rId27"/>
    <p:sldId id="338" r:id="rId28"/>
    <p:sldId id="273" r:id="rId29"/>
    <p:sldId id="301" r:id="rId30"/>
    <p:sldId id="353" r:id="rId31"/>
    <p:sldId id="354" r:id="rId32"/>
    <p:sldId id="357" r:id="rId33"/>
    <p:sldId id="360" r:id="rId34"/>
    <p:sldId id="362" r:id="rId35"/>
    <p:sldId id="358" r:id="rId36"/>
    <p:sldId id="345" r:id="rId37"/>
    <p:sldId id="341" r:id="rId38"/>
    <p:sldId id="343" r:id="rId39"/>
    <p:sldId id="359" r:id="rId40"/>
    <p:sldId id="361" r:id="rId41"/>
    <p:sldId id="275" r:id="rId42"/>
    <p:sldId id="314" r:id="rId43"/>
    <p:sldId id="315" r:id="rId44"/>
    <p:sldId id="291" r:id="rId45"/>
    <p:sldId id="293" r:id="rId46"/>
    <p:sldId id="321" r:id="rId47"/>
    <p:sldId id="322" r:id="rId48"/>
    <p:sldId id="323" r:id="rId49"/>
    <p:sldId id="324" r:id="rId50"/>
    <p:sldId id="325" r:id="rId51"/>
    <p:sldId id="326" r:id="rId52"/>
    <p:sldId id="297" r:id="rId53"/>
    <p:sldId id="327" r:id="rId54"/>
    <p:sldId id="267" r:id="rId55"/>
    <p:sldId id="350" r:id="rId56"/>
    <p:sldId id="331" r:id="rId57"/>
    <p:sldId id="333" r:id="rId58"/>
    <p:sldId id="33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9855" autoAdjust="0"/>
  </p:normalViewPr>
  <p:slideViewPr>
    <p:cSldViewPr>
      <p:cViewPr>
        <p:scale>
          <a:sx n="100" d="100"/>
          <a:sy n="100" d="100"/>
        </p:scale>
        <p:origin x="-1104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0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60" d="100"/>
          <a:sy n="160" d="100"/>
        </p:scale>
        <p:origin x="-552" y="240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319AC8-73D7-4926-8D8D-2E8FFB96813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CC99715-CFA5-457E-935F-F4B3BD709F05}">
      <dgm:prSet custT="1"/>
      <dgm:spPr>
        <a:noFill/>
        <a:ln>
          <a:noFill/>
        </a:ln>
      </dgm:spPr>
      <dgm:t>
        <a:bodyPr/>
        <a:lstStyle/>
        <a:p>
          <a:pPr algn="ctr" rtl="0"/>
          <a:r>
            <a:rPr lang="en-US" sz="47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Schedule</a:t>
          </a:r>
          <a:endParaRPr lang="en-US" sz="4600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BCC832FC-C445-483B-9241-5F582AA3126F}" type="parTrans" cxnId="{1B0C30B8-740F-4F09-9B57-2327DA22649B}">
      <dgm:prSet/>
      <dgm:spPr/>
      <dgm:t>
        <a:bodyPr/>
        <a:lstStyle/>
        <a:p>
          <a:endParaRPr lang="en-US"/>
        </a:p>
      </dgm:t>
    </dgm:pt>
    <dgm:pt modelId="{39C91932-0E7C-43CA-9646-BF281F5191CE}" type="sibTrans" cxnId="{1B0C30B8-740F-4F09-9B57-2327DA22649B}">
      <dgm:prSet/>
      <dgm:spPr/>
      <dgm:t>
        <a:bodyPr/>
        <a:lstStyle/>
        <a:p>
          <a:endParaRPr lang="en-US"/>
        </a:p>
      </dgm:t>
    </dgm:pt>
    <dgm:pt modelId="{E6E4C14A-6317-42B9-9ACF-8E33F5DB7AB9}" type="pres">
      <dgm:prSet presAssocID="{66319AC8-73D7-4926-8D8D-2E8FFB9681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BF6F7E-B6D6-4F42-92F7-FAEECCA3B416}" type="pres">
      <dgm:prSet presAssocID="{1CC99715-CFA5-457E-935F-F4B3BD709F0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0C30B8-740F-4F09-9B57-2327DA22649B}" srcId="{66319AC8-73D7-4926-8D8D-2E8FFB968131}" destId="{1CC99715-CFA5-457E-935F-F4B3BD709F05}" srcOrd="0" destOrd="0" parTransId="{BCC832FC-C445-483B-9241-5F582AA3126F}" sibTransId="{39C91932-0E7C-43CA-9646-BF281F5191CE}"/>
    <dgm:cxn modelId="{791E276F-A532-4481-B13A-31F7CF284A55}" type="presOf" srcId="{66319AC8-73D7-4926-8D8D-2E8FFB968131}" destId="{E6E4C14A-6317-42B9-9ACF-8E33F5DB7AB9}" srcOrd="0" destOrd="0" presId="urn:microsoft.com/office/officeart/2005/8/layout/vList2"/>
    <dgm:cxn modelId="{1FEA1AF9-B72C-4658-A3CB-BD09F0B71C79}" type="presOf" srcId="{1CC99715-CFA5-457E-935F-F4B3BD709F05}" destId="{6BBF6F7E-B6D6-4F42-92F7-FAEECCA3B416}" srcOrd="0" destOrd="0" presId="urn:microsoft.com/office/officeart/2005/8/layout/vList2"/>
    <dgm:cxn modelId="{41F0DE37-3A60-45D8-B880-E687378D7831}" type="presParOf" srcId="{E6E4C14A-6317-42B9-9ACF-8E33F5DB7AB9}" destId="{6BBF6F7E-B6D6-4F42-92F7-FAEECCA3B4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889D-ACEC-4945-B77E-DBED53A8F2A4}" type="datetimeFigureOut">
              <a:rPr lang="en-US" smtClean="0"/>
              <a:pPr/>
              <a:t>3/11/2011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CB348-DA2B-41A1-A38E-CBF5CB092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1400" b="1" dirty="0" smtClean="0"/>
              <a:t>Cost and time </a:t>
            </a:r>
            <a:r>
              <a:rPr lang="en-US" sz="1400" dirty="0" smtClean="0"/>
              <a:t>are the two top reasons for not visiting Alaska</a:t>
            </a:r>
          </a:p>
          <a:p>
            <a:pPr lvl="1"/>
            <a:r>
              <a:rPr lang="en-US" sz="1200" dirty="0" err="1" smtClean="0"/>
              <a:t>Rejectors</a:t>
            </a:r>
            <a:r>
              <a:rPr lang="en-US" sz="1200" dirty="0" smtClean="0"/>
              <a:t>  </a:t>
            </a:r>
            <a:r>
              <a:rPr lang="en-US" sz="1200" dirty="0" err="1" smtClean="0"/>
              <a:t>deterrant</a:t>
            </a:r>
            <a:r>
              <a:rPr lang="en-US" sz="1200" dirty="0" smtClean="0"/>
              <a:t> - </a:t>
            </a:r>
            <a:r>
              <a:rPr lang="en-US" sz="1200" b="1" dirty="0" smtClean="0"/>
              <a:t>cold weather </a:t>
            </a:r>
          </a:p>
          <a:p>
            <a:pPr lvl="1"/>
            <a:r>
              <a:rPr lang="en-US" sz="1200" dirty="0" smtClean="0"/>
              <a:t>High potentials not visiting reasons -</a:t>
            </a:r>
            <a:r>
              <a:rPr lang="en-US" sz="1200" b="1" dirty="0" smtClean="0"/>
              <a:t> time and cost</a:t>
            </a:r>
            <a:r>
              <a:rPr lang="en-US" sz="1200" u="sng" dirty="0" smtClean="0"/>
              <a:t> </a:t>
            </a:r>
            <a:r>
              <a:rPr lang="en-US" sz="1200" dirty="0" smtClean="0"/>
              <a:t>~ too expensive </a:t>
            </a:r>
          </a:p>
          <a:p>
            <a:r>
              <a:rPr lang="en-US" sz="1400" dirty="0" smtClean="0"/>
              <a:t>Need to change perceptions</a:t>
            </a:r>
          </a:p>
          <a:p>
            <a:pPr lvl="1"/>
            <a:r>
              <a:rPr lang="en-US" sz="1200" dirty="0" smtClean="0"/>
              <a:t>Alaska is not a good place for </a:t>
            </a:r>
            <a:r>
              <a:rPr lang="en-US" sz="1200" b="1" dirty="0" smtClean="0"/>
              <a:t>fine dining </a:t>
            </a:r>
          </a:p>
          <a:p>
            <a:pPr lvl="1"/>
            <a:r>
              <a:rPr lang="en-US" sz="1200" dirty="0" smtClean="0"/>
              <a:t>Alaska is not a good place </a:t>
            </a:r>
            <a:r>
              <a:rPr lang="en-US" sz="1200" b="1" dirty="0" smtClean="0"/>
              <a:t>night time entertainment and sightseeing in cities </a:t>
            </a:r>
          </a:p>
          <a:p>
            <a:r>
              <a:rPr lang="en-US" sz="1400" dirty="0" smtClean="0"/>
              <a:t>New Marketing Strategies</a:t>
            </a:r>
          </a:p>
          <a:p>
            <a:pPr lvl="1"/>
            <a:r>
              <a:rPr lang="en-US" sz="1200" dirty="0" smtClean="0"/>
              <a:t>Improve value perceptions and </a:t>
            </a:r>
            <a:r>
              <a:rPr lang="en-US" sz="1200" u="sng" dirty="0" smtClean="0"/>
              <a:t>make Alaska more affordable</a:t>
            </a:r>
          </a:p>
          <a:p>
            <a:pPr lvl="1"/>
            <a:r>
              <a:rPr lang="en-US" sz="1200" u="sng" dirty="0" smtClean="0"/>
              <a:t>Focus on warm, beautiful summer experiences</a:t>
            </a:r>
          </a:p>
          <a:p>
            <a:pPr lvl="1"/>
            <a:r>
              <a:rPr lang="en-US" sz="1200" dirty="0" smtClean="0"/>
              <a:t>E</a:t>
            </a:r>
            <a:r>
              <a:rPr lang="en-US" sz="1200" u="sng" dirty="0" smtClean="0"/>
              <a:t>xpose Alaska’s incredible food and dining opportunities</a:t>
            </a:r>
          </a:p>
          <a:p>
            <a:pPr lvl="1"/>
            <a:r>
              <a:rPr lang="en-US" sz="1200" dirty="0" smtClean="0"/>
              <a:t>I</a:t>
            </a:r>
            <a:r>
              <a:rPr lang="en-US" sz="1200" u="sng" dirty="0" smtClean="0"/>
              <a:t>nform visitors of sightseeing and night time entertainment </a:t>
            </a:r>
            <a:r>
              <a:rPr lang="en-US" sz="1200" dirty="0" smtClean="0"/>
              <a:t>offerings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OK,</a:t>
            </a:r>
            <a:r>
              <a:rPr lang="en-US" baseline="0" dirty="0" smtClean="0"/>
              <a:t> abbreviate</a:t>
            </a:r>
          </a:p>
          <a:p>
            <a:r>
              <a:rPr lang="en-US" sz="1400" dirty="0" smtClean="0"/>
              <a:t>Presentation numbers are meant to be an approximate sizing of Alaska visitor market and the Alaska Tourism Economy</a:t>
            </a:r>
          </a:p>
          <a:p>
            <a:r>
              <a:rPr lang="en-US" sz="1400" dirty="0" smtClean="0"/>
              <a:t>Numbers presented are not meant to be precise as we do not have up to date statistics and surveys from various government and private sector expert sources</a:t>
            </a:r>
          </a:p>
          <a:p>
            <a:r>
              <a:rPr lang="en-US" sz="1400" dirty="0" smtClean="0"/>
              <a:t>We have used data available from the travel industry and government websites and have used common sense application to projections and evaluations</a:t>
            </a:r>
          </a:p>
          <a:p>
            <a:r>
              <a:rPr lang="en-US" sz="1400" dirty="0" smtClean="0"/>
              <a:t>Approximate sizing projections were created using various reports and presentations by McDowell Group, Inc. and other reports prepared for the Alaska tourism industry and State government</a:t>
            </a:r>
          </a:p>
          <a:p>
            <a:r>
              <a:rPr lang="en-US" sz="1400" dirty="0" smtClean="0"/>
              <a:t>We suggest our numbers be challenged and adjusted to the most recent and accurate data available so that an even more accurate appraisal of the challenging tourism situation can be achieved</a:t>
            </a:r>
          </a:p>
          <a:p>
            <a:r>
              <a:rPr lang="en-US" sz="1400" dirty="0" smtClean="0"/>
              <a:t>We believe the statistics we are presenting offer an approximate sizing to the current state of Alaska tourism</a:t>
            </a:r>
          </a:p>
          <a:p>
            <a:r>
              <a:rPr lang="en-US" sz="1400" dirty="0" smtClean="0"/>
              <a:t>Primary reference materials used </a:t>
            </a:r>
          </a:p>
          <a:p>
            <a:pPr lvl="1"/>
            <a:r>
              <a:rPr lang="en-US" sz="1200" dirty="0" smtClean="0"/>
              <a:t>Alaska Office of Tourism Development; Interim Visitor Volume Reports , Alaska Visitor Volume and Profile, Fall/Winter 2006-07 &amp; 2008-09, Alaska Visitor Volume and Profile, Summer 2006, Economic Impact Studies 2008-09, </a:t>
            </a:r>
            <a:r>
              <a:rPr lang="sv-SE" sz="1200" dirty="0" smtClean="0"/>
              <a:t> Alaska Visitor Statistics Program IV</a:t>
            </a:r>
          </a:p>
          <a:p>
            <a:pPr lvl="1"/>
            <a:r>
              <a:rPr lang="sv-SE" sz="1200" dirty="0" smtClean="0"/>
              <a:t>Alaska Journal of Commerce; </a:t>
            </a:r>
            <a:r>
              <a:rPr lang="en-US" sz="1200" dirty="0" smtClean="0"/>
              <a:t>Opinion: Travel and tourism industry are key to Alaska's economy By U.S. Sen. Mark </a:t>
            </a:r>
            <a:r>
              <a:rPr lang="en-US" sz="1200" dirty="0" err="1" smtClean="0"/>
              <a:t>Begich</a:t>
            </a:r>
            <a:endParaRPr lang="en-US" sz="1200" dirty="0" smtClean="0"/>
          </a:p>
          <a:p>
            <a:pPr lvl="1"/>
            <a:r>
              <a:rPr lang="en-US" sz="1200" dirty="0" smtClean="0"/>
              <a:t>Alaska Travel Industry Association; FY10 Year End Report, Images of Alaska 2000</a:t>
            </a:r>
          </a:p>
          <a:p>
            <a:pPr lvl="1"/>
            <a:r>
              <a:rPr lang="en-US" sz="1200" dirty="0" smtClean="0"/>
              <a:t>Alaskanomics.com; Economic Impact of Alaska’s Visitor Industry</a:t>
            </a:r>
          </a:p>
          <a:p>
            <a:pPr lvl="1"/>
            <a:r>
              <a:rPr lang="en-US" sz="1200" dirty="0" smtClean="0"/>
              <a:t>Anchorage Daily News: Fewer tourists visiting Alaska and spending less money</a:t>
            </a:r>
          </a:p>
          <a:p>
            <a:pPr lvl="1"/>
            <a:r>
              <a:rPr lang="sv-SE" sz="1200" dirty="0" smtClean="0"/>
              <a:t>Las Vegas Convention and Visitors Authority; </a:t>
            </a:r>
            <a:r>
              <a:rPr lang="en-US" sz="1200" dirty="0" smtClean="0"/>
              <a:t>Monthly and Year-to-date Visitor Statistics, Las Vegas Visitor Profile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</a:t>
            </a:r>
          </a:p>
          <a:p>
            <a:r>
              <a:rPr lang="en-US" sz="1500" dirty="0" smtClean="0"/>
              <a:t>2006 Survey Findings</a:t>
            </a:r>
          </a:p>
          <a:p>
            <a:pPr lvl="1"/>
            <a:r>
              <a:rPr lang="en-US" dirty="0" smtClean="0"/>
              <a:t>29% of all adults are prospective Alaska travelers </a:t>
            </a:r>
          </a:p>
          <a:p>
            <a:pPr lvl="1"/>
            <a:r>
              <a:rPr lang="en-US" dirty="0" smtClean="0"/>
              <a:t> 59M in 2006 West and Midwest offer most high potential visitors </a:t>
            </a:r>
          </a:p>
          <a:p>
            <a:pPr lvl="1"/>
            <a:r>
              <a:rPr lang="en-US" dirty="0" smtClean="0"/>
              <a:t>59% want to visit Alaska in next 5 yrs </a:t>
            </a:r>
          </a:p>
          <a:p>
            <a:pPr lvl="1"/>
            <a:r>
              <a:rPr lang="en-US" dirty="0" smtClean="0"/>
              <a:t>35M adults - 17% of all adults </a:t>
            </a:r>
          </a:p>
          <a:p>
            <a:pPr lvl="1"/>
            <a:r>
              <a:rPr lang="en-US" dirty="0" smtClean="0"/>
              <a:t>high potentials are 11% of all adults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Opportunity</a:t>
            </a:r>
          </a:p>
          <a:p>
            <a:r>
              <a:rPr lang="en-US" sz="1400" dirty="0" smtClean="0"/>
              <a:t>Under 35</a:t>
            </a:r>
          </a:p>
          <a:p>
            <a:pPr lvl="1"/>
            <a:r>
              <a:rPr lang="en-US" sz="1200" dirty="0" smtClean="0"/>
              <a:t>canoeing </a:t>
            </a:r>
          </a:p>
          <a:p>
            <a:pPr lvl="1"/>
            <a:r>
              <a:rPr lang="en-US" sz="1200" dirty="0" smtClean="0"/>
              <a:t>rafting</a:t>
            </a:r>
          </a:p>
          <a:p>
            <a:pPr lvl="1"/>
            <a:r>
              <a:rPr lang="en-US" sz="1200" dirty="0" smtClean="0"/>
              <a:t>wilderness trips</a:t>
            </a:r>
          </a:p>
          <a:p>
            <a:pPr lvl="1"/>
            <a:r>
              <a:rPr lang="en-US" sz="1200" dirty="0" smtClean="0"/>
              <a:t>night time entertainment </a:t>
            </a:r>
          </a:p>
          <a:p>
            <a:pPr lvl="1"/>
            <a:r>
              <a:rPr lang="en-US" sz="1200" dirty="0" smtClean="0"/>
              <a:t>taking guided camping trip </a:t>
            </a:r>
          </a:p>
          <a:p>
            <a:r>
              <a:rPr lang="en-US" sz="1400" dirty="0" smtClean="0"/>
              <a:t>Under 45 </a:t>
            </a:r>
          </a:p>
          <a:p>
            <a:pPr lvl="1"/>
            <a:r>
              <a:rPr lang="en-US" sz="1200" dirty="0" smtClean="0"/>
              <a:t>adventure and challenge</a:t>
            </a:r>
          </a:p>
          <a:p>
            <a:pPr lvl="1"/>
            <a:r>
              <a:rPr lang="en-US" sz="1200" dirty="0" smtClean="0"/>
              <a:t>guided safari</a:t>
            </a:r>
          </a:p>
          <a:p>
            <a:pPr lvl="1"/>
            <a:r>
              <a:rPr lang="en-US" sz="1200" dirty="0" smtClean="0"/>
              <a:t>staying in wilderness lodge/cabin</a:t>
            </a:r>
          </a:p>
          <a:p>
            <a:pPr lvl="1"/>
            <a:r>
              <a:rPr lang="en-US" sz="1200" dirty="0" smtClean="0"/>
              <a:t>hiking in wilderness areas</a:t>
            </a:r>
          </a:p>
          <a:p>
            <a:pPr lvl="1"/>
            <a:r>
              <a:rPr lang="en-US" sz="1200" dirty="0" smtClean="0"/>
              <a:t>traveling by bush plane </a:t>
            </a:r>
          </a:p>
          <a:p>
            <a:r>
              <a:rPr lang="en-US" sz="1400" dirty="0" smtClean="0"/>
              <a:t>Over 45 </a:t>
            </a:r>
          </a:p>
          <a:p>
            <a:pPr lvl="1"/>
            <a:r>
              <a:rPr lang="en-US" sz="1200" dirty="0" smtClean="0"/>
              <a:t>natural history</a:t>
            </a:r>
          </a:p>
          <a:p>
            <a:pPr lvl="1"/>
            <a:r>
              <a:rPr lang="en-US" sz="1200" dirty="0" smtClean="0"/>
              <a:t>museum visits</a:t>
            </a:r>
          </a:p>
          <a:p>
            <a:pPr lvl="1"/>
            <a:r>
              <a:rPr lang="en-US" sz="1200" dirty="0" smtClean="0"/>
              <a:t>reliving Klondike gold rush</a:t>
            </a:r>
          </a:p>
          <a:p>
            <a:pPr lvl="1"/>
            <a:r>
              <a:rPr lang="en-US" sz="1200" dirty="0" smtClean="0"/>
              <a:t>discovering Russian-American history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6858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Revise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Strategy</a:t>
            </a:r>
          </a:p>
          <a:p>
            <a:r>
              <a:rPr lang="en-US" dirty="0" smtClean="0"/>
              <a:t>1 +</a:t>
            </a:r>
            <a:r>
              <a:rPr lang="en-US" baseline="0" dirty="0" smtClean="0"/>
              <a:t> 1 + 1 + 1 = 10</a:t>
            </a:r>
          </a:p>
          <a:p>
            <a:endParaRPr lang="en-US" baseline="0" dirty="0" smtClean="0"/>
          </a:p>
          <a:p>
            <a:r>
              <a:rPr lang="en-US" sz="1400" dirty="0" smtClean="0"/>
              <a:t>Four inter-related, multi-dimensional  Alaska attraction presentations creating powerful “pulling” power and unique entertainment experiences</a:t>
            </a:r>
          </a:p>
          <a:p>
            <a:pPr lvl="1"/>
            <a:r>
              <a:rPr lang="en-US" sz="1200" dirty="0" smtClean="0"/>
              <a:t>Theatre – Alaska Experience Theatre</a:t>
            </a:r>
          </a:p>
          <a:p>
            <a:pPr lvl="1"/>
            <a:r>
              <a:rPr lang="en-US" sz="1200" dirty="0" smtClean="0"/>
              <a:t>Restaurant – Wilderness Lodge Dining</a:t>
            </a:r>
          </a:p>
          <a:p>
            <a:pPr lvl="1"/>
            <a:r>
              <a:rPr lang="en-US" sz="1200" dirty="0" smtClean="0"/>
              <a:t>Retail – Fur Rendezvous Trading Post</a:t>
            </a:r>
          </a:p>
          <a:p>
            <a:pPr lvl="1"/>
            <a:r>
              <a:rPr lang="en-US" sz="1200" dirty="0" smtClean="0"/>
              <a:t>Vacation Planning Zones ~ Visit Alaska Sales</a:t>
            </a:r>
          </a:p>
          <a:p>
            <a:pPr lvl="2"/>
            <a:r>
              <a:rPr lang="en-US" sz="1100" dirty="0" smtClean="0"/>
              <a:t>6 unique vacation planning zones</a:t>
            </a:r>
          </a:p>
          <a:p>
            <a:pPr lvl="2"/>
            <a:r>
              <a:rPr lang="en-US" sz="1100" dirty="0" smtClean="0"/>
              <a:t>Interactive learning , entertainment experiences</a:t>
            </a:r>
          </a:p>
          <a:p>
            <a:pPr lvl="2"/>
            <a:r>
              <a:rPr lang="en-US" sz="1100" dirty="0" smtClean="0"/>
              <a:t>Promoting  at least 210 Alaska  small and large businesses from throughout the State</a:t>
            </a:r>
          </a:p>
          <a:p>
            <a:pPr lvl="2"/>
            <a:r>
              <a:rPr lang="en-US" sz="1100" dirty="0" smtClean="0"/>
              <a:t>Sales oriented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CB348-DA2B-41A1-A38E-CBF5CB092B8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D051-54EC-46B4-9EAB-D5CA8C91C3B2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6A28-2D99-44F5-BB7D-271051253DB8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29A5-77E8-45F8-B08E-B88FB55310D9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963"/>
            <a:ext cx="8229600" cy="1143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0525"/>
            <a:ext cx="8229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fld id="{0ABF9A1D-3D56-4DE6-92E7-9F47A554B06D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0BB-FF76-4173-B5D7-912DE907435F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4C83-DC5E-4513-98AB-F9514A7AC02B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A6A92-F052-41C5-9CD4-25BA48B71FB0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AAC5C-8EEA-4E09-9520-29BFD6FBF654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71DF-2F10-45C3-96E3-AFC8E7CF271F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D547-4AE9-4788-82D1-027EEA2B5B89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CB17-72E1-4BBA-9BEF-BBE0E84F8A32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D84C-BDAF-4BA6-AC60-2EED7D93E1F7}" type="datetime1">
              <a:rPr lang="en-US" smtClean="0"/>
              <a:pPr/>
              <a:t>3/11/2011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D577-5DEB-4287-A272-7978255B71C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67.jpeg"/><Relationship Id="rId9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85.jpeg"/><Relationship Id="rId10" Type="http://schemas.openxmlformats.org/officeDocument/2006/relationships/image" Target="../media/image108.jpeg"/><Relationship Id="rId4" Type="http://schemas.openxmlformats.org/officeDocument/2006/relationships/image" Target="../media/image9.jpeg"/><Relationship Id="rId9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9.jpeg"/><Relationship Id="rId7" Type="http://schemas.openxmlformats.org/officeDocument/2006/relationships/image" Target="../media/image6.jpeg"/><Relationship Id="rId12" Type="http://schemas.openxmlformats.org/officeDocument/2006/relationships/image" Target="../media/image11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115.jpeg"/><Relationship Id="rId5" Type="http://schemas.openxmlformats.org/officeDocument/2006/relationships/image" Target="../media/image111.jpeg"/><Relationship Id="rId10" Type="http://schemas.openxmlformats.org/officeDocument/2006/relationships/image" Target="../media/image114.jpeg"/><Relationship Id="rId4" Type="http://schemas.openxmlformats.org/officeDocument/2006/relationships/image" Target="../media/image110.jpeg"/><Relationship Id="rId9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5.jpeg"/><Relationship Id="rId18" Type="http://schemas.openxmlformats.org/officeDocument/2006/relationships/image" Target="../media/image129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4.jpeg"/><Relationship Id="rId17" Type="http://schemas.openxmlformats.org/officeDocument/2006/relationships/image" Target="../media/image128.jpe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3.jpeg"/><Relationship Id="rId5" Type="http://schemas.openxmlformats.org/officeDocument/2006/relationships/image" Target="../media/image119.jpeg"/><Relationship Id="rId15" Type="http://schemas.openxmlformats.org/officeDocument/2006/relationships/image" Target="../media/image77.jpeg"/><Relationship Id="rId10" Type="http://schemas.openxmlformats.org/officeDocument/2006/relationships/image" Target="../media/image68.jpeg"/><Relationship Id="rId4" Type="http://schemas.openxmlformats.org/officeDocument/2006/relationships/image" Target="../media/image118.jpeg"/><Relationship Id="rId9" Type="http://schemas.openxmlformats.org/officeDocument/2006/relationships/image" Target="../media/image70.jpeg"/><Relationship Id="rId1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11" Type="http://schemas.openxmlformats.org/officeDocument/2006/relationships/image" Target="../media/image137.jpeg"/><Relationship Id="rId5" Type="http://schemas.openxmlformats.org/officeDocument/2006/relationships/image" Target="../media/image132.jpeg"/><Relationship Id="rId10" Type="http://schemas.openxmlformats.org/officeDocument/2006/relationships/image" Target="../media/image58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3" Type="http://schemas.openxmlformats.org/officeDocument/2006/relationships/image" Target="../media/image139.jpe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2.gif"/><Relationship Id="rId10" Type="http://schemas.openxmlformats.org/officeDocument/2006/relationships/image" Target="../media/image144.jpeg"/><Relationship Id="rId4" Type="http://schemas.openxmlformats.org/officeDocument/2006/relationships/image" Target="../media/image4.jpeg"/><Relationship Id="rId9" Type="http://schemas.openxmlformats.org/officeDocument/2006/relationships/image" Target="../media/image143.jpeg"/><Relationship Id="rId14" Type="http://schemas.openxmlformats.org/officeDocument/2006/relationships/image" Target="../media/image14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9.jpeg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11" Type="http://schemas.openxmlformats.org/officeDocument/2006/relationships/image" Target="../media/image156.jpeg"/><Relationship Id="rId5" Type="http://schemas.openxmlformats.org/officeDocument/2006/relationships/image" Target="../media/image8.jpeg"/><Relationship Id="rId10" Type="http://schemas.openxmlformats.org/officeDocument/2006/relationships/image" Target="../media/image155.jpeg"/><Relationship Id="rId4" Type="http://schemas.openxmlformats.org/officeDocument/2006/relationships/image" Target="../media/image150.jpeg"/><Relationship Id="rId9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0"/>
            <a:ext cx="7772400" cy="688975"/>
          </a:xfrm>
        </p:spPr>
        <p:txBody>
          <a:bodyPr/>
          <a:lstStyle/>
          <a:p>
            <a:r>
              <a:rPr lang="en-US" dirty="0" smtClean="0"/>
              <a:t>Alaska Tourism Economy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Challenging Situation Impacting All Alaskans that Requires Aggressive  Strategy and Action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wide alaska visito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981200"/>
            <a:ext cx="8801100" cy="2400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Alaska’s Future Proposed Visitor Targets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1905000"/>
          <a:ext cx="8686805" cy="3312051"/>
        </p:xfrm>
        <a:graphic>
          <a:graphicData uri="http://schemas.openxmlformats.org/drawingml/2006/table">
            <a:tbl>
              <a:tblPr/>
              <a:tblGrid>
                <a:gridCol w="515147"/>
                <a:gridCol w="484845"/>
                <a:gridCol w="492421"/>
                <a:gridCol w="484845"/>
                <a:gridCol w="484845"/>
                <a:gridCol w="484845"/>
                <a:gridCol w="484845"/>
                <a:gridCol w="484845"/>
                <a:gridCol w="484845"/>
                <a:gridCol w="484845"/>
                <a:gridCol w="484845"/>
                <a:gridCol w="333330"/>
                <a:gridCol w="598481"/>
                <a:gridCol w="191918"/>
                <a:gridCol w="484845"/>
                <a:gridCol w="484845"/>
                <a:gridCol w="484845"/>
                <a:gridCol w="737368"/>
              </a:tblGrid>
              <a:tr h="205626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Alaska Tourism Analysis ~ Visitor Growth Targets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2013/14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var. 2010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Situations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and New Strategies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Total Visitors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1,954,800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1,825,800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1,745,000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1,950,000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205,000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 Total Visitors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1,707,400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1,583,300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1,505,000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1,700,000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195,000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13%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Fall/Winter Total Visitors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247,400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242,500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240,000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10,000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4%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Cruise Visitors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Total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1,033,100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1,026,600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878,000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925,000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47,000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Partial recovery in cruise capacity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5%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General global economic recovery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  Total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1,033,100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1,026,600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878,000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(preliim)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925,000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47,000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Launch bold new Alaska travel incentives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5%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Initiate new "push" marketing </a:t>
                      </a: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strategy - AAC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Fall/Winter Total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Non-Cruise Visitors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Total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921,700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799,200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867,000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1,025,000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158,000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Initiate new "push" marketing strategy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18%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Launch new Convention business strategy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  Total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674,300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556,700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627,000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(preliim)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775,000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148,000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Develop new Foreign visitor strategies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Launch bold new Alaska travel incentives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87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Fall/Winter Total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247,400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242,500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240,000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10,000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Expand</a:t>
                      </a:r>
                      <a:r>
                        <a:rPr lang="en-US" sz="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airline capacity -  Demand </a:t>
                      </a:r>
                      <a:r>
                        <a:rPr lang="en-US" sz="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21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70C0"/>
                          </a:solidFill>
                          <a:latin typeface="Calibri"/>
                        </a:rPr>
                        <a:t>4%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General global economic recovery</a:t>
                      </a:r>
                    </a:p>
                  </a:txBody>
                  <a:tcPr marL="7343" marR="7343" marT="73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Visitor Targets</a:t>
            </a:r>
            <a:endParaRPr lang="en-US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14602" y="1219200"/>
          <a:ext cx="4038598" cy="5084652"/>
        </p:xfrm>
        <a:graphic>
          <a:graphicData uri="http://schemas.openxmlformats.org/drawingml/2006/table">
            <a:tbl>
              <a:tblPr/>
              <a:tblGrid>
                <a:gridCol w="863288"/>
                <a:gridCol w="635062"/>
                <a:gridCol w="635062"/>
                <a:gridCol w="635062"/>
                <a:gridCol w="635062"/>
                <a:gridCol w="635062"/>
              </a:tblGrid>
              <a:tr h="1986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sng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2013/14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Total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1,954,800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1,745,000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1,950,000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205,000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68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1F497D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Domestic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1,764,800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1,580,000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1,755,000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175,000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Foreign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30,000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AAC Air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Cruise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1,033,100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878,000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vs. 2010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47,000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AAC Cruise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Cruise Ind.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Non-cruise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674,300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627,000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vs. 2010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1F497D"/>
                          </a:solidFill>
                          <a:latin typeface="Calibri"/>
                        </a:rPr>
                        <a:t>148,000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AAC Air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sng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sng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61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ACC Business Convention Air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5,000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78,000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930" marR="9930" marT="99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33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Key New Strategies </a:t>
            </a:r>
            <a:br>
              <a:rPr lang="en-US" sz="2000" dirty="0" smtClean="0"/>
            </a:br>
            <a:r>
              <a:rPr lang="en-US" sz="1800" dirty="0" smtClean="0"/>
              <a:t>Launch a New Foreign visitor strategy</a:t>
            </a:r>
            <a:br>
              <a:rPr lang="en-US" sz="1800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199"/>
          </a:xfrm>
        </p:spPr>
        <p:txBody>
          <a:bodyPr>
            <a:normAutofit/>
          </a:bodyPr>
          <a:lstStyle/>
          <a:p>
            <a:r>
              <a:rPr lang="en-US" sz="1400" dirty="0" smtClean="0"/>
              <a:t>2009 Foreign visitors – Approximately 190,000</a:t>
            </a:r>
          </a:p>
          <a:p>
            <a:pPr lvl="1"/>
            <a:r>
              <a:rPr lang="en-US" sz="1200" dirty="0" smtClean="0"/>
              <a:t>estimate 25,000 decline in 2010</a:t>
            </a:r>
          </a:p>
          <a:p>
            <a:r>
              <a:rPr lang="en-US" sz="1400" dirty="0" smtClean="0"/>
              <a:t>Target – Increase foreign visitors by 30,000 visitors</a:t>
            </a:r>
          </a:p>
          <a:p>
            <a:r>
              <a:rPr lang="en-US" sz="1400" dirty="0" smtClean="0"/>
              <a:t>Target – Chinese, Japanese and Germans</a:t>
            </a:r>
          </a:p>
          <a:p>
            <a:r>
              <a:rPr lang="en-US" sz="1400" dirty="0" smtClean="0"/>
              <a:t>Fully maximize the potential benefits of the Travel Promotion Act (S.1023). </a:t>
            </a:r>
          </a:p>
          <a:p>
            <a:pPr lvl="1"/>
            <a:r>
              <a:rPr lang="en-US" sz="1200" dirty="0" smtClean="0"/>
              <a:t>a national public-private partnership, to bring overseas travelers to all destinations in the U.S.</a:t>
            </a:r>
          </a:p>
          <a:p>
            <a:pPr lvl="1"/>
            <a:r>
              <a:rPr lang="en-US" sz="1200" dirty="0" smtClean="0"/>
              <a:t>Visa Waiver Program</a:t>
            </a:r>
          </a:p>
          <a:p>
            <a:pPr lvl="1"/>
            <a:r>
              <a:rPr lang="en-US" sz="1200" dirty="0" smtClean="0"/>
              <a:t>Establish Alaska as a gateway to America for foreign carrier – Target China</a:t>
            </a:r>
          </a:p>
          <a:p>
            <a:r>
              <a:rPr lang="en-US" sz="1400" b="1" dirty="0" smtClean="0"/>
              <a:t>Launch an aggressive Alaska Adventure Center “push” marketing strategy with new visitor incentives</a:t>
            </a:r>
          </a:p>
          <a:p>
            <a:pPr lvl="1"/>
            <a:r>
              <a:rPr lang="en-US" sz="1200" b="1" dirty="0" smtClean="0"/>
              <a:t>Target 10,000 foreign visitors</a:t>
            </a:r>
          </a:p>
          <a:p>
            <a:pPr lvl="1"/>
            <a:r>
              <a:rPr lang="en-US" sz="1300" b="1" dirty="0" smtClean="0"/>
              <a:t>Establish an outpost that exposes foreigners to Alaska attractions and experiences</a:t>
            </a:r>
          </a:p>
          <a:p>
            <a:pPr lvl="1"/>
            <a:r>
              <a:rPr lang="en-US" sz="1300" b="1" dirty="0" smtClean="0"/>
              <a:t>Provide incentives to  travel agents and visitors </a:t>
            </a:r>
          </a:p>
          <a:p>
            <a:r>
              <a:rPr lang="en-US" sz="1400" dirty="0" smtClean="0"/>
              <a:t>Create and initiate other marketing strategies to achieve 20,000 incremental foreign  visitors</a:t>
            </a:r>
            <a:endParaRPr lang="en-US" sz="1200" dirty="0" smtClean="0"/>
          </a:p>
          <a:p>
            <a:endParaRPr lang="en-US" sz="1400" dirty="0" smtClean="0"/>
          </a:p>
          <a:p>
            <a:pPr lvl="1"/>
            <a:endParaRPr lang="en-US" sz="1200" dirty="0" smtClean="0"/>
          </a:p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Key New Strategies </a:t>
            </a:r>
            <a:br>
              <a:rPr lang="en-US" sz="2000" dirty="0" smtClean="0"/>
            </a:br>
            <a:r>
              <a:rPr lang="en-US" sz="1800" dirty="0" smtClean="0"/>
              <a:t> Maximize the New </a:t>
            </a:r>
            <a:r>
              <a:rPr lang="en-US" sz="1800" dirty="0" err="1" smtClean="0"/>
              <a:t>Dena'ina</a:t>
            </a:r>
            <a:r>
              <a:rPr lang="en-US" sz="1800" dirty="0" smtClean="0"/>
              <a:t> Civic and Convention Center</a:t>
            </a:r>
            <a:endParaRPr lang="en-US" sz="2000" dirty="0"/>
          </a:p>
        </p:txBody>
      </p:sp>
      <p:pic>
        <p:nvPicPr>
          <p:cNvPr id="4" name="Picture 3" descr="convention cen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90600"/>
            <a:ext cx="7620000" cy="5334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Key New Strategies </a:t>
            </a:r>
            <a:br>
              <a:rPr lang="en-US" sz="2000" dirty="0" smtClean="0"/>
            </a:br>
            <a:r>
              <a:rPr lang="en-US" sz="1800" dirty="0" smtClean="0"/>
              <a:t> Maximize the New </a:t>
            </a:r>
            <a:r>
              <a:rPr lang="en-US" sz="1800" dirty="0" err="1" smtClean="0"/>
              <a:t>Dena'ina</a:t>
            </a:r>
            <a:r>
              <a:rPr lang="en-US" sz="1800" dirty="0" smtClean="0"/>
              <a:t> Civic and Convention Center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Increase Business Convention and Meeting visitors by 10,000</a:t>
            </a:r>
          </a:p>
          <a:p>
            <a:r>
              <a:rPr lang="en-US" sz="1400" dirty="0" smtClean="0"/>
              <a:t>Utilize the newly expanded and updated </a:t>
            </a:r>
            <a:r>
              <a:rPr lang="en-US" sz="1400" dirty="0" err="1" smtClean="0"/>
              <a:t>Dena'ina</a:t>
            </a:r>
            <a:r>
              <a:rPr lang="en-US" sz="1400" dirty="0" smtClean="0"/>
              <a:t> Civic and Convention Center</a:t>
            </a:r>
          </a:p>
          <a:p>
            <a:pPr lvl="1"/>
            <a:r>
              <a:rPr lang="en-US" sz="1200" dirty="0" smtClean="0"/>
              <a:t>Anchorage's civic and convention capacity increased by 300 percent.</a:t>
            </a:r>
          </a:p>
          <a:p>
            <a:pPr lvl="1"/>
            <a:r>
              <a:rPr lang="en-US" sz="1200" dirty="0" smtClean="0"/>
              <a:t>Capacity and updated quality can be catalyst for growth </a:t>
            </a:r>
          </a:p>
          <a:p>
            <a:r>
              <a:rPr lang="en-US" sz="1400" dirty="0" smtClean="0"/>
              <a:t>Small, medium and large size conventions, trade shows and outings</a:t>
            </a:r>
          </a:p>
          <a:p>
            <a:pPr lvl="1"/>
            <a:r>
              <a:rPr lang="en-US" sz="1200" dirty="0" smtClean="0"/>
              <a:t>3000 attendees or less</a:t>
            </a:r>
          </a:p>
          <a:p>
            <a:pPr lvl="1"/>
            <a:r>
              <a:rPr lang="en-US" sz="1200" dirty="0" smtClean="0"/>
              <a:t>Link business meetings with Alaska’s uncommon pleasure opportunities</a:t>
            </a:r>
          </a:p>
          <a:p>
            <a:pPr lvl="1"/>
            <a:r>
              <a:rPr lang="en-US" sz="1200" dirty="0" smtClean="0"/>
              <a:t>Specialize in concierge type service and experiences</a:t>
            </a:r>
          </a:p>
          <a:p>
            <a:r>
              <a:rPr lang="en-US" sz="1400" b="1" dirty="0" smtClean="0"/>
              <a:t>Launch an aggressive Alaska Adventure Center “push” marketing strategy with new visitor incentives</a:t>
            </a:r>
          </a:p>
          <a:p>
            <a:pPr lvl="1"/>
            <a:r>
              <a:rPr lang="en-US" sz="1200" b="1" dirty="0" smtClean="0"/>
              <a:t>Target 5,000 new  convention visitors  </a:t>
            </a:r>
          </a:p>
          <a:p>
            <a:pPr lvl="1"/>
            <a:r>
              <a:rPr lang="en-US" sz="1200" b="1" dirty="0" smtClean="0"/>
              <a:t>Target 10 small to medium sized conventions</a:t>
            </a:r>
          </a:p>
          <a:p>
            <a:pPr lvl="1"/>
            <a:r>
              <a:rPr lang="en-US" sz="1200" b="1" dirty="0" smtClean="0"/>
              <a:t>Target 5 medium to large sized conventions</a:t>
            </a:r>
          </a:p>
          <a:p>
            <a:pPr lvl="1"/>
            <a:r>
              <a:rPr lang="en-US" sz="1300" b="1" dirty="0" smtClean="0"/>
              <a:t>Expose meeting planners and conventioneers to Alaska attractions and experiences and facilities</a:t>
            </a:r>
          </a:p>
          <a:p>
            <a:pPr lvl="1"/>
            <a:r>
              <a:rPr lang="en-US" sz="1300" b="1" dirty="0" smtClean="0"/>
              <a:t>Provide incentives to travel agents and visitors to stimulate travel</a:t>
            </a:r>
          </a:p>
          <a:p>
            <a:r>
              <a:rPr lang="en-US" sz="1500" dirty="0" smtClean="0"/>
              <a:t>Create and initiate additional marketing strategies to achieve 5,000 incremental convention visitors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Key New Strategies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Launch the Alaska Adventure Center Marketing Strategy</a:t>
            </a:r>
            <a:endParaRPr lang="en-US" sz="2000" dirty="0"/>
          </a:p>
        </p:txBody>
      </p:sp>
      <p:pic>
        <p:nvPicPr>
          <p:cNvPr id="9" name="Picture 8" descr="Las Veg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" y="1790600"/>
            <a:ext cx="9296400" cy="5143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 The Alaska Adventure Center</a:t>
            </a:r>
            <a:br>
              <a:rPr lang="en-US" sz="2000" b="1" dirty="0" smtClean="0"/>
            </a:br>
            <a:r>
              <a:rPr lang="en-US" sz="2000" dirty="0" smtClean="0"/>
              <a:t> New “Push” Marketing Strategy </a:t>
            </a:r>
            <a:endParaRPr lang="en-US" sz="1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229600" cy="53340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Target 100,000 visitors to Alaska</a:t>
            </a:r>
          </a:p>
          <a:p>
            <a:r>
              <a:rPr lang="en-US" sz="1400" dirty="0" smtClean="0"/>
              <a:t>The “Alaska Adventure Center” in Las Vegas, Nevada</a:t>
            </a:r>
          </a:p>
          <a:p>
            <a:pPr lvl="1"/>
            <a:r>
              <a:rPr lang="en-US" sz="1200" dirty="0" smtClean="0"/>
              <a:t>Create Alaska themed attraction  - Las Vegas Blvd </a:t>
            </a:r>
          </a:p>
          <a:p>
            <a:pPr lvl="1"/>
            <a:r>
              <a:rPr lang="en-US" sz="1200" dirty="0" smtClean="0"/>
              <a:t>Scream Alaska - exterior design - interior design, content and entertainment </a:t>
            </a:r>
          </a:p>
          <a:p>
            <a:pPr lvl="1"/>
            <a:r>
              <a:rPr lang="en-US" sz="1200" dirty="0" smtClean="0"/>
              <a:t>Showcase Alaska’s attractions, activities and accommodations </a:t>
            </a:r>
          </a:p>
          <a:p>
            <a:pPr lvl="1"/>
            <a:r>
              <a:rPr lang="en-US" sz="1200" dirty="0" smtClean="0"/>
              <a:t>Impressive “marquee” type structure </a:t>
            </a:r>
          </a:p>
          <a:p>
            <a:pPr lvl="1"/>
            <a:r>
              <a:rPr lang="en-US" sz="1200" dirty="0" smtClean="0"/>
              <a:t>Corner visibility - between New York New York and Monte Carlo Hotels</a:t>
            </a:r>
          </a:p>
          <a:p>
            <a:pPr lvl="1"/>
            <a:r>
              <a:rPr lang="en-US" sz="1200" dirty="0" smtClean="0"/>
              <a:t>Promote all segments and regions of the Alaska tourism industry – small and large</a:t>
            </a:r>
          </a:p>
          <a:p>
            <a:pPr lvl="1"/>
            <a:r>
              <a:rPr lang="en-US" sz="1200" dirty="0" smtClean="0"/>
              <a:t>Compete for visitor time and attention</a:t>
            </a:r>
          </a:p>
          <a:p>
            <a:pPr lvl="1"/>
            <a:r>
              <a:rPr lang="en-US" sz="1200" dirty="0" smtClean="0"/>
              <a:t>Attract millions of Las Vegas tourists  inside </a:t>
            </a:r>
          </a:p>
          <a:p>
            <a:r>
              <a:rPr lang="en-US" sz="1400" dirty="0" smtClean="0"/>
              <a:t>Targeted 100,000 new Alaska visitors  </a:t>
            </a:r>
          </a:p>
          <a:p>
            <a:pPr lvl="1"/>
            <a:r>
              <a:rPr lang="en-US" sz="1200" dirty="0" smtClean="0"/>
              <a:t>spend approximately $1200 each in Alaska </a:t>
            </a:r>
          </a:p>
          <a:p>
            <a:pPr lvl="1"/>
            <a:r>
              <a:rPr lang="en-US" sz="1200" dirty="0" smtClean="0"/>
              <a:t>Approximately $120 Million in direct spending</a:t>
            </a:r>
          </a:p>
          <a:p>
            <a:pPr lvl="1"/>
            <a:r>
              <a:rPr lang="en-US" sz="1200" dirty="0" smtClean="0"/>
              <a:t>Approximately $70 Million in indirect spending</a:t>
            </a:r>
          </a:p>
          <a:p>
            <a:pPr lvl="1"/>
            <a:r>
              <a:rPr lang="en-US" sz="1200" dirty="0" smtClean="0"/>
              <a:t>$11 Million in State and Municipal taxes </a:t>
            </a:r>
          </a:p>
          <a:p>
            <a:pPr lvl="1"/>
            <a:r>
              <a:rPr lang="en-US" sz="1200" dirty="0" smtClean="0"/>
              <a:t>$16 Million in airline and ferry ticket purchases</a:t>
            </a:r>
          </a:p>
          <a:p>
            <a:pPr lvl="1"/>
            <a:r>
              <a:rPr lang="en-US" sz="1200" dirty="0" smtClean="0"/>
              <a:t>increase jobs and improve quality of life across the entire state</a:t>
            </a:r>
          </a:p>
          <a:p>
            <a:r>
              <a:rPr lang="en-US" sz="1400" dirty="0" smtClean="0"/>
              <a:t>Increase the Alaska Tourism Economy by approximately $217 Million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143000" y="5981700"/>
            <a:ext cx="69342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Initial Design Direction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2154" cy="68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62000" y="249428"/>
            <a:ext cx="7200800" cy="8935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37160" tIns="0" rIns="45720" bIns="0" numCol="1" spcCol="1270" anchor="ctr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kern="1200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   </a:t>
            </a:r>
            <a:r>
              <a:rPr lang="en-US" sz="3800" b="1" kern="1200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Alaska Adventure Center</a:t>
            </a:r>
            <a:endParaRPr lang="en-US" sz="3800" b="1" kern="1200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30549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Big screen video, Oversized images, High ceilings, Clear open lines of sight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Alaska Adventure Center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Why locate in Las Vegas?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Alaska’s Tourism Economy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 smtClean="0"/>
              <a:t>Alaska Tourism Economy totals $2.1B - $3.4B including indirect spending</a:t>
            </a:r>
          </a:p>
          <a:p>
            <a:pPr lvl="1"/>
            <a:r>
              <a:rPr lang="en-US" sz="1200" dirty="0" smtClean="0"/>
              <a:t>shrinking and causing economic distress -  Alaskans, Alaska businesses and State and Municipal governments</a:t>
            </a:r>
          </a:p>
          <a:p>
            <a:pPr lvl="1"/>
            <a:r>
              <a:rPr lang="en-US" sz="1200" dirty="0" smtClean="0"/>
              <a:t>Since 2008 – visitors declined over 200,000 ~ approximately 11%</a:t>
            </a:r>
          </a:p>
          <a:p>
            <a:r>
              <a:rPr lang="en-US" sz="1400" dirty="0" smtClean="0"/>
              <a:t>Primary cause - economic recession in the lower 48 and foreign countries</a:t>
            </a:r>
          </a:p>
          <a:p>
            <a:pPr lvl="1"/>
            <a:r>
              <a:rPr lang="en-US" sz="1200" dirty="0" smtClean="0"/>
              <a:t>Every visitor segment</a:t>
            </a:r>
          </a:p>
          <a:p>
            <a:pPr lvl="1"/>
            <a:r>
              <a:rPr lang="en-US" sz="1200" dirty="0" smtClean="0"/>
              <a:t>Major decline cruise industry</a:t>
            </a:r>
          </a:p>
          <a:p>
            <a:r>
              <a:rPr lang="en-US" sz="1400" dirty="0" smtClean="0"/>
              <a:t>Alaska’s tourism future is uncertain  </a:t>
            </a:r>
          </a:p>
          <a:p>
            <a:pPr lvl="1"/>
            <a:r>
              <a:rPr lang="en-US" sz="1200" dirty="0" smtClean="0"/>
              <a:t>Potential visitors pending habits and attitudes changed - fear and uncertainty</a:t>
            </a:r>
          </a:p>
          <a:p>
            <a:pPr lvl="1"/>
            <a:r>
              <a:rPr lang="en-US" sz="1200" dirty="0" smtClean="0"/>
              <a:t>Cruise capacity to Alaska reduced</a:t>
            </a:r>
          </a:p>
          <a:p>
            <a:pPr lvl="1"/>
            <a:r>
              <a:rPr lang="en-US" sz="1200" dirty="0" smtClean="0"/>
              <a:t>Traditional marketing techniques unlikely to increase tourism quickly</a:t>
            </a:r>
          </a:p>
          <a:p>
            <a:r>
              <a:rPr lang="en-US" sz="1400" dirty="0" smtClean="0"/>
              <a:t>Requires urgent aggressive action - government and private sector tourism leaders </a:t>
            </a:r>
          </a:p>
          <a:p>
            <a:r>
              <a:rPr lang="en-US" sz="1400" dirty="0" smtClean="0"/>
              <a:t>Requires new and powerful marketing strategies  - “pull ”and “push“ potential visitors to Alaska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8363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Adventure Center in Las Vegas</a:t>
            </a:r>
            <a:br>
              <a:rPr lang="en-US" sz="2000" dirty="0" smtClean="0"/>
            </a:br>
            <a:r>
              <a:rPr lang="en-US" sz="2000" dirty="0" smtClean="0"/>
              <a:t>Like </a:t>
            </a:r>
            <a:r>
              <a:rPr lang="en-US" sz="1800" dirty="0" smtClean="0"/>
              <a:t>Alaska Pavilion at Disney’s Epcot Center or Shanghai World Expo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5197475"/>
          </a:xfrm>
        </p:spPr>
        <p:txBody>
          <a:bodyPr>
            <a:noAutofit/>
          </a:bodyPr>
          <a:lstStyle/>
          <a:p>
            <a:r>
              <a:rPr lang="en-US" sz="1400" dirty="0" smtClean="0"/>
              <a:t>Similar to foreign country presentations in Epcot Center</a:t>
            </a:r>
          </a:p>
          <a:p>
            <a:pPr lvl="1"/>
            <a:r>
              <a:rPr lang="en-US" sz="1200" dirty="0" smtClean="0"/>
              <a:t>11M annual visitors</a:t>
            </a:r>
          </a:p>
          <a:p>
            <a:pPr lvl="1"/>
            <a:r>
              <a:rPr lang="en-US" sz="1200" dirty="0" smtClean="0"/>
              <a:t>Designed and funded to promote/”push” tourism and economic growth in home countries</a:t>
            </a:r>
          </a:p>
          <a:p>
            <a:pPr lvl="2"/>
            <a:r>
              <a:rPr lang="en-US" b="1" dirty="0" smtClean="0"/>
              <a:t>China: Step into the legendary architecture and culture of China. Experience a fascinating world featuring the Temple of Heaven, tomb sculptures, gardens and ponds, dining, shops and the riveting 360-degree film, </a:t>
            </a:r>
            <a:r>
              <a:rPr lang="en-US" b="1" i="1" dirty="0" smtClean="0"/>
              <a:t>Reflections of Chin</a:t>
            </a:r>
          </a:p>
          <a:p>
            <a:r>
              <a:rPr lang="en-US" sz="1400" dirty="0" smtClean="0"/>
              <a:t>Similar to the international pavilions at World Expo – Shanghai 2010 </a:t>
            </a:r>
          </a:p>
          <a:p>
            <a:pPr lvl="1"/>
            <a:r>
              <a:rPr lang="en-US" sz="1200" dirty="0" smtClean="0"/>
              <a:t>73 million visitors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sz="1400" b="1" dirty="0" smtClean="0"/>
              <a:t>The Shanghai World Expo provided an unparalleled opportunity for the tourism industry.</a:t>
            </a:r>
          </a:p>
          <a:p>
            <a:pPr lvl="1"/>
            <a:r>
              <a:rPr lang="en-US" sz="1200" dirty="0" smtClean="0"/>
              <a:t>Used by 189 countries to showcase what they have to offer China's 1.3 billion people as well as the rest of the planet.</a:t>
            </a:r>
          </a:p>
          <a:p>
            <a:r>
              <a:rPr lang="en-US" sz="1400" dirty="0" smtClean="0"/>
              <a:t>Similar to Disney’s Epcot Center or the World Expo, Las Vegas is one big attraction “pulling” 36M  </a:t>
            </a:r>
          </a:p>
          <a:p>
            <a:pPr lvl="1"/>
            <a:r>
              <a:rPr lang="en-US" sz="1200" dirty="0" smtClean="0"/>
              <a:t>Convention visitors</a:t>
            </a:r>
          </a:p>
          <a:p>
            <a:pPr lvl="1"/>
            <a:r>
              <a:rPr lang="en-US" sz="1200" dirty="0" smtClean="0"/>
              <a:t>Foreign and domestic tourists</a:t>
            </a:r>
          </a:p>
          <a:p>
            <a:pPr lvl="1"/>
            <a:r>
              <a:rPr lang="en-US" sz="1200" dirty="0" smtClean="0"/>
              <a:t>Active spending tourists </a:t>
            </a:r>
          </a:p>
          <a:p>
            <a:pPr lvl="1"/>
            <a:r>
              <a:rPr lang="en-US" sz="1200" dirty="0" smtClean="0"/>
              <a:t>Demographic similarities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/>
              <a:t>Walt Disney Epcot Center </a:t>
            </a:r>
            <a:br>
              <a:rPr lang="en-US" sz="2200" b="1" dirty="0" smtClean="0"/>
            </a:br>
            <a:r>
              <a:rPr lang="en-US" sz="2000" dirty="0" smtClean="0"/>
              <a:t>Chinese Showcase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dirty="0"/>
          </a:p>
        </p:txBody>
      </p:sp>
      <p:pic>
        <p:nvPicPr>
          <p:cNvPr id="5" name="Picture 4" descr="China Pavilion at Epc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524000"/>
            <a:ext cx="6892344" cy="50609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963"/>
            <a:ext cx="8229600" cy="350837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Shanghai World Expo 2010 Pavilions</a:t>
            </a:r>
            <a:endParaRPr lang="en-US" sz="2000" dirty="0"/>
          </a:p>
        </p:txBody>
      </p:sp>
      <p:pic>
        <p:nvPicPr>
          <p:cNvPr id="4" name="Picture 3" descr="World Expo Saudi Arab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799" y="914400"/>
            <a:ext cx="3276601" cy="2382983"/>
          </a:xfrm>
          <a:prstGeom prst="rect">
            <a:avLst/>
          </a:prstGeom>
        </p:spPr>
      </p:pic>
      <p:pic>
        <p:nvPicPr>
          <p:cNvPr id="5" name="Picture 4" descr="World Expo Russ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914400"/>
            <a:ext cx="3543300" cy="2362200"/>
          </a:xfrm>
          <a:prstGeom prst="rect">
            <a:avLst/>
          </a:prstGeom>
        </p:spPr>
      </p:pic>
      <p:pic>
        <p:nvPicPr>
          <p:cNvPr id="6" name="Picture 5" descr="World Expo Jap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581400"/>
            <a:ext cx="4431323" cy="2743200"/>
          </a:xfrm>
          <a:prstGeom prst="rect">
            <a:avLst/>
          </a:prstGeom>
        </p:spPr>
      </p:pic>
      <p:pic>
        <p:nvPicPr>
          <p:cNvPr id="9" name="Picture 8" descr="World Expo Ital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3581400"/>
            <a:ext cx="4133850" cy="2755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3276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Saudi Arabia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6172200" y="3276600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Russia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81200" y="632460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324600" y="6324600"/>
            <a:ext cx="584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Italy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and Las Vegas Visitor Demographic Similarities</a:t>
            </a:r>
            <a:br>
              <a:rPr lang="en-US" sz="2000" dirty="0" smtClean="0"/>
            </a:br>
            <a:r>
              <a:rPr lang="en-US" sz="1800" dirty="0" smtClean="0"/>
              <a:t>Market Size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4040188" cy="639762"/>
          </a:xfrm>
        </p:spPr>
        <p:txBody>
          <a:bodyPr/>
          <a:lstStyle/>
          <a:p>
            <a:r>
              <a:rPr lang="en-US" dirty="0" smtClean="0"/>
              <a:t>Alaska Visitors Profile</a:t>
            </a:r>
          </a:p>
          <a:p>
            <a:r>
              <a:rPr lang="en-US" u="sng" dirty="0" smtClean="0"/>
              <a:t>Total Visitors ~ 1,750,000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5800" y="1935161"/>
            <a:ext cx="4040188" cy="4683126"/>
          </a:xfrm>
        </p:spPr>
        <p:txBody>
          <a:bodyPr>
            <a:normAutofit/>
          </a:bodyPr>
          <a:lstStyle/>
          <a:p>
            <a:r>
              <a:rPr lang="en-US" sz="1500" dirty="0" smtClean="0"/>
              <a:t>Domestic Visitors ~ 81% ~ 1.560,000</a:t>
            </a:r>
          </a:p>
          <a:p>
            <a:r>
              <a:rPr lang="en-US" sz="1500" b="1" dirty="0" smtClean="0"/>
              <a:t>International Visitors  ~ 9% ~ 190,000</a:t>
            </a:r>
          </a:p>
          <a:p>
            <a:r>
              <a:rPr lang="en-US" sz="1500" b="1" dirty="0" smtClean="0"/>
              <a:t>Average age  51.6 </a:t>
            </a:r>
          </a:p>
          <a:p>
            <a:pPr lvl="1"/>
            <a:r>
              <a:rPr lang="en-US" dirty="0" smtClean="0"/>
              <a:t>35-54  - 32%  - 55 and older - 51% </a:t>
            </a:r>
          </a:p>
          <a:p>
            <a:r>
              <a:rPr lang="en-US" sz="1500" b="1" dirty="0" smtClean="0"/>
              <a:t>Retired/semi-retired 39% </a:t>
            </a:r>
          </a:p>
          <a:p>
            <a:r>
              <a:rPr lang="en-US" sz="1500" b="1" dirty="0" smtClean="0"/>
              <a:t>Male/Female ~ 50/50</a:t>
            </a:r>
          </a:p>
          <a:p>
            <a:r>
              <a:rPr lang="en-US" sz="1500" b="1" dirty="0" smtClean="0"/>
              <a:t>College graduate ~ 59% </a:t>
            </a:r>
          </a:p>
          <a:p>
            <a:r>
              <a:rPr lang="en-US" sz="1500" b="1" dirty="0" smtClean="0"/>
              <a:t>Average Income $103,000</a:t>
            </a:r>
          </a:p>
          <a:p>
            <a:r>
              <a:rPr lang="en-US" b="1" dirty="0" smtClean="0"/>
              <a:t>Western US 39%</a:t>
            </a:r>
          </a:p>
          <a:p>
            <a:pPr lvl="1"/>
            <a:r>
              <a:rPr lang="en-US" dirty="0" smtClean="0"/>
              <a:t> Southern US 19% </a:t>
            </a:r>
          </a:p>
          <a:p>
            <a:pPr lvl="1"/>
            <a:r>
              <a:rPr lang="en-US" dirty="0" smtClean="0"/>
              <a:t>Eastern US 13% </a:t>
            </a:r>
          </a:p>
          <a:p>
            <a:pPr lvl="1"/>
            <a:r>
              <a:rPr lang="en-US" dirty="0" smtClean="0"/>
              <a:t>Midwest US 13% </a:t>
            </a:r>
          </a:p>
          <a:p>
            <a:pPr lvl="1"/>
            <a:r>
              <a:rPr lang="en-US" dirty="0" smtClean="0"/>
              <a:t>Canada 6%</a:t>
            </a:r>
          </a:p>
          <a:p>
            <a:pPr lvl="1"/>
            <a:r>
              <a:rPr lang="en-US" dirty="0" smtClean="0"/>
              <a:t>International 9%</a:t>
            </a:r>
          </a:p>
          <a:p>
            <a:r>
              <a:rPr lang="en-US" sz="1500" b="1" dirty="0" smtClean="0"/>
              <a:t>Business and Pleasure visitors </a:t>
            </a:r>
          </a:p>
          <a:p>
            <a:pPr lvl="1"/>
            <a:r>
              <a:rPr lang="en-US" sz="1300" b="1" dirty="0" smtClean="0"/>
              <a:t>4% ~ 70,000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73625" y="1295400"/>
            <a:ext cx="4041775" cy="639762"/>
          </a:xfrm>
        </p:spPr>
        <p:txBody>
          <a:bodyPr/>
          <a:lstStyle/>
          <a:p>
            <a:r>
              <a:rPr lang="en-US" dirty="0" smtClean="0"/>
              <a:t>Las Vegas Visitor Profiles</a:t>
            </a:r>
          </a:p>
          <a:p>
            <a:r>
              <a:rPr lang="en-US" u="sng" dirty="0" smtClean="0"/>
              <a:t>2009 Total Visitors ~ 36,351,469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73625" y="1981200"/>
            <a:ext cx="4041775" cy="4922838"/>
          </a:xfrm>
        </p:spPr>
        <p:txBody>
          <a:bodyPr>
            <a:normAutofit/>
          </a:bodyPr>
          <a:lstStyle/>
          <a:p>
            <a:r>
              <a:rPr lang="en-US" dirty="0" smtClean="0"/>
              <a:t>Domestic Visitors ~ 86% ~ 31,262,263</a:t>
            </a:r>
          </a:p>
          <a:p>
            <a:r>
              <a:rPr lang="en-US" b="1" dirty="0" smtClean="0"/>
              <a:t>From foreign country ~ 14% ~ 5,089,206 </a:t>
            </a:r>
          </a:p>
          <a:p>
            <a:r>
              <a:rPr lang="en-US" b="1" dirty="0" smtClean="0"/>
              <a:t>Average age 50 </a:t>
            </a:r>
          </a:p>
          <a:p>
            <a:pPr lvl="1"/>
            <a:r>
              <a:rPr lang="en-US" dirty="0" smtClean="0"/>
              <a:t>40 or older 72% ~ 26,173,058 </a:t>
            </a:r>
          </a:p>
          <a:p>
            <a:r>
              <a:rPr lang="en-US" b="1" dirty="0" smtClean="0"/>
              <a:t>Retired 28% ~ 10,178,411 </a:t>
            </a:r>
          </a:p>
          <a:p>
            <a:r>
              <a:rPr lang="en-US" b="1" dirty="0" smtClean="0"/>
              <a:t>Male/Female ~ 50/50</a:t>
            </a:r>
          </a:p>
          <a:p>
            <a:r>
              <a:rPr lang="en-US" b="1" dirty="0" smtClean="0"/>
              <a:t>College degrees ~ 47% ~ 17,085,190 </a:t>
            </a:r>
          </a:p>
          <a:p>
            <a:r>
              <a:rPr lang="en-US" b="1" dirty="0" smtClean="0"/>
              <a:t>income $60K or more 63%  ~ 22,901,425</a:t>
            </a:r>
          </a:p>
          <a:p>
            <a:r>
              <a:rPr lang="en-US" b="1" dirty="0" smtClean="0"/>
              <a:t>From the West ~ 55% ~ 19,993,308 </a:t>
            </a:r>
          </a:p>
          <a:p>
            <a:pPr lvl="1"/>
            <a:r>
              <a:rPr lang="en-US" dirty="0" smtClean="0"/>
              <a:t>From CA  ~ 31%  ~ 11,268,955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Conventions and meetings visitors </a:t>
            </a:r>
          </a:p>
          <a:p>
            <a:pPr lvl="1"/>
            <a:r>
              <a:rPr lang="en-US" b="1" dirty="0" smtClean="0"/>
              <a:t>12% ~ 4,492,275</a:t>
            </a:r>
          </a:p>
          <a:p>
            <a:pPr lvl="1"/>
            <a:endParaRPr lang="en-US" b="1" dirty="0" smtClean="0"/>
          </a:p>
          <a:p>
            <a:r>
              <a:rPr lang="en-US" b="1" dirty="0" smtClean="0"/>
              <a:t>Note: 64% attend shows – 23 million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Alaska Adventure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+mj-lt"/>
                <a:ea typeface="+mj-ea"/>
                <a:cs typeface="+mj-cs"/>
              </a:rPr>
              <a:t>Targeted Las Vegas Site – Best Visibility and Location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4400" y="2133600"/>
            <a:ext cx="8229600" cy="49688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/>
              <a:t>Targeted site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The Las Vegas Strip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not final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/>
              <a:t>Adjacent to - New York New York, MGM Grand, Monte Carlo and City Center Hotels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dirty="0" smtClean="0"/>
              <a:t> Up the strip from Bellagio, </a:t>
            </a:r>
            <a:r>
              <a:rPr lang="en-US" sz="1400" dirty="0" err="1" smtClean="0"/>
              <a:t>Ceasar’s</a:t>
            </a:r>
            <a:r>
              <a:rPr lang="en-US" sz="1400" dirty="0" smtClean="0"/>
              <a:t> Palace, Paris and Venetian Hotels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400" dirty="0" smtClean="0"/>
              <a:t>+/- 45,000 pedestrians and +/- 70,000 vehicles per day pass by on Las Vegas Blvd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400" dirty="0" smtClean="0"/>
              <a:t>Powerful street presence – corner location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Unusual opportunity to acquire property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400" dirty="0" smtClean="0"/>
              <a:t>Economic downturn hit Las Vegas hard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400" dirty="0" smtClean="0"/>
              <a:t>Terms are realistic and feasible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Alaska Adventure Center</a:t>
            </a:r>
            <a:br>
              <a:rPr lang="en-US" sz="2000" dirty="0" smtClean="0"/>
            </a:br>
            <a:r>
              <a:rPr lang="en-US" sz="1800" dirty="0" smtClean="0"/>
              <a:t>3790 Las Vegas Blvd </a:t>
            </a:r>
            <a:endParaRPr lang="en-US" sz="2000" dirty="0"/>
          </a:p>
        </p:txBody>
      </p:sp>
      <p:pic>
        <p:nvPicPr>
          <p:cNvPr id="5" name="Picture 4" descr="Residential Sales Top View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371600"/>
            <a:ext cx="7467600" cy="532941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Adventure Center</a:t>
            </a:r>
            <a:br>
              <a:rPr lang="en-US" sz="2000" dirty="0" smtClean="0"/>
            </a:br>
            <a:r>
              <a:rPr lang="en-US" sz="1800" dirty="0" smtClean="0"/>
              <a:t>3790 Las Vegas Blvd</a:t>
            </a:r>
            <a:endParaRPr lang="en-US" sz="2000" dirty="0"/>
          </a:p>
        </p:txBody>
      </p:sp>
      <p:pic>
        <p:nvPicPr>
          <p:cNvPr id="3" name="Picture 2" descr="Residential Sales Air 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256323"/>
            <a:ext cx="7696200" cy="55254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idential Sales 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066800"/>
            <a:ext cx="5105400" cy="3018045"/>
          </a:xfrm>
          <a:prstGeom prst="rect">
            <a:avLst/>
          </a:prstGeom>
        </p:spPr>
      </p:pic>
      <p:pic>
        <p:nvPicPr>
          <p:cNvPr id="9" name="Picture 8" descr="Residential Sales 1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52400"/>
            <a:ext cx="7848600" cy="5581832"/>
          </a:xfrm>
          <a:prstGeom prst="rect">
            <a:avLst/>
          </a:prstGeom>
        </p:spPr>
      </p:pic>
      <p:pic>
        <p:nvPicPr>
          <p:cNvPr id="6" name="Picture 5" descr="Residential Sales 09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8555" y="3733801"/>
            <a:ext cx="4499245" cy="3048000"/>
          </a:xfrm>
          <a:prstGeom prst="rect">
            <a:avLst/>
          </a:prstGeom>
        </p:spPr>
      </p:pic>
      <p:pic>
        <p:nvPicPr>
          <p:cNvPr id="4" name="Picture 3" descr="Residential Sales 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199" y="3733800"/>
            <a:ext cx="4281169" cy="307017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Alaska Adventure Center</a:t>
            </a:r>
            <a:br>
              <a:rPr lang="en-US" sz="2000" dirty="0" smtClean="0"/>
            </a:br>
            <a:r>
              <a:rPr lang="en-US" sz="1800" dirty="0" smtClean="0"/>
              <a:t>Visitor Targets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62200" y="1600200"/>
          <a:ext cx="4419600" cy="3894772"/>
        </p:xfrm>
        <a:graphic>
          <a:graphicData uri="http://schemas.openxmlformats.org/drawingml/2006/table">
            <a:tbl>
              <a:tblPr/>
              <a:tblGrid>
                <a:gridCol w="883920"/>
                <a:gridCol w="883920"/>
                <a:gridCol w="883920"/>
                <a:gridCol w="883920"/>
                <a:gridCol w="883920"/>
              </a:tblGrid>
              <a:tr h="2762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Domestic Visitors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Cruise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AAC Cruise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20,000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Non-cruise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AAC Vacaton Air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65,000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 Business Convention Air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5,000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3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Foreign Visitors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AAC Vacation Air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10,000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2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Grand Total ACC Visitor Target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100,000</a:t>
                      </a:r>
                    </a:p>
                  </a:txBody>
                  <a:tcPr marL="13812" marR="13812" marT="138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798403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Note: AAC Targeting High Spenders to get maximum return</a:t>
            </a:r>
          </a:p>
          <a:p>
            <a:r>
              <a:rPr lang="en-US" sz="1200" dirty="0" smtClean="0"/>
              <a:t>2006 McDowell Report on average expenditures by transportation segment</a:t>
            </a:r>
          </a:p>
          <a:p>
            <a:r>
              <a:rPr lang="en-US" sz="1200" dirty="0" smtClean="0"/>
              <a:t>Cruise visitor average spending - $636</a:t>
            </a:r>
          </a:p>
          <a:p>
            <a:r>
              <a:rPr lang="en-US" sz="1200" dirty="0" smtClean="0"/>
              <a:t>Air visitor average spending - $1376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Adventure Center Attraction Focus and Content</a:t>
            </a:r>
            <a:br>
              <a:rPr lang="en-US" sz="2000" dirty="0" smtClean="0"/>
            </a:br>
            <a:r>
              <a:rPr lang="en-US" sz="2000" dirty="0" smtClean="0"/>
              <a:t>Strategy: Lead with </a:t>
            </a:r>
            <a:r>
              <a:rPr lang="en-US" sz="1800" dirty="0" smtClean="0"/>
              <a:t>Preferred Tourism Activities – Primary Tourism Drivers</a:t>
            </a: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85800" y="1935162"/>
            <a:ext cx="4038600" cy="4525963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Shopping 71% </a:t>
            </a:r>
          </a:p>
          <a:p>
            <a:r>
              <a:rPr lang="en-US" sz="1400" b="1" dirty="0" smtClean="0"/>
              <a:t>Wildlife Viewing 56% </a:t>
            </a:r>
          </a:p>
          <a:p>
            <a:pPr lvl="1"/>
            <a:r>
              <a:rPr lang="en-US" sz="1200" dirty="0" smtClean="0"/>
              <a:t> -bird watching 19% </a:t>
            </a:r>
          </a:p>
          <a:p>
            <a:r>
              <a:rPr lang="en-US" sz="1400" b="1" dirty="0" smtClean="0"/>
              <a:t>Cultural activities 49%</a:t>
            </a:r>
            <a:r>
              <a:rPr lang="en-US" sz="1400" dirty="0" smtClean="0"/>
              <a:t>  </a:t>
            </a:r>
          </a:p>
          <a:p>
            <a:pPr lvl="1"/>
            <a:r>
              <a:rPr lang="en-US" sz="1200" dirty="0" smtClean="0"/>
              <a:t>-museums  </a:t>
            </a:r>
          </a:p>
          <a:p>
            <a:pPr lvl="1"/>
            <a:r>
              <a:rPr lang="en-US" sz="1200" dirty="0" smtClean="0"/>
              <a:t>-native cultural tours/activities 20%  </a:t>
            </a:r>
          </a:p>
          <a:p>
            <a:pPr lvl="1"/>
            <a:r>
              <a:rPr lang="en-US" sz="1200" dirty="0" smtClean="0"/>
              <a:t>-Historical/cultural attract. 18%  </a:t>
            </a:r>
          </a:p>
          <a:p>
            <a:pPr lvl="1"/>
            <a:r>
              <a:rPr lang="en-US" sz="1200" dirty="0" smtClean="0"/>
              <a:t>-Gold-panning/mine tour 15%</a:t>
            </a:r>
          </a:p>
          <a:p>
            <a:r>
              <a:rPr lang="en-US" sz="1400" b="1" dirty="0" smtClean="0"/>
              <a:t>City/sightseeing tours 44% </a:t>
            </a:r>
          </a:p>
          <a:p>
            <a:r>
              <a:rPr lang="en-US" sz="1400" b="1" dirty="0" smtClean="0"/>
              <a:t>Day cruises 40% </a:t>
            </a:r>
          </a:p>
          <a:p>
            <a:r>
              <a:rPr lang="en-US" sz="1400" b="1" dirty="0" smtClean="0"/>
              <a:t>Train 38%  </a:t>
            </a:r>
          </a:p>
          <a:p>
            <a:pPr lvl="1"/>
            <a:r>
              <a:rPr lang="en-US" sz="1200" dirty="0" smtClean="0"/>
              <a:t>-White Pass/Yukon Route 27%  </a:t>
            </a:r>
          </a:p>
          <a:p>
            <a:pPr lvl="1"/>
            <a:r>
              <a:rPr lang="en-US" sz="1200" dirty="0" smtClean="0"/>
              <a:t>-Alaska Railroad 16% </a:t>
            </a:r>
          </a:p>
          <a:p>
            <a:r>
              <a:rPr lang="en-US" sz="1400" b="1" dirty="0" smtClean="0"/>
              <a:t>Hiking/Nature walk 30% </a:t>
            </a:r>
          </a:p>
          <a:p>
            <a:r>
              <a:rPr lang="en-US" sz="1400" b="1" dirty="0" smtClean="0"/>
              <a:t>Fishing 20%  </a:t>
            </a:r>
          </a:p>
          <a:p>
            <a:pPr lvl="1"/>
            <a:r>
              <a:rPr lang="en-US" sz="1200" dirty="0" smtClean="0"/>
              <a:t>-guided fishing  13%  </a:t>
            </a:r>
          </a:p>
          <a:p>
            <a:pPr lvl="1"/>
            <a:r>
              <a:rPr lang="en-US" sz="1200" dirty="0" smtClean="0"/>
              <a:t>-unguided 8%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76800" y="1935162"/>
            <a:ext cx="4038600" cy="4525963"/>
          </a:xfrm>
        </p:spPr>
        <p:txBody>
          <a:bodyPr>
            <a:normAutofit/>
          </a:bodyPr>
          <a:lstStyle/>
          <a:p>
            <a:r>
              <a:rPr lang="en-US" sz="1400" dirty="0" smtClean="0"/>
              <a:t>Flight-seeing 15% </a:t>
            </a:r>
          </a:p>
          <a:p>
            <a:r>
              <a:rPr lang="en-US" sz="1400" dirty="0" smtClean="0"/>
              <a:t>Salmon bake 12% </a:t>
            </a:r>
          </a:p>
          <a:p>
            <a:r>
              <a:rPr lang="en-US" sz="1400" dirty="0" smtClean="0"/>
              <a:t>Tramway/gondola 12% </a:t>
            </a:r>
          </a:p>
          <a:p>
            <a:r>
              <a:rPr lang="en-US" sz="1400" dirty="0" smtClean="0"/>
              <a:t>Shows/Alaska entertainment 10% </a:t>
            </a:r>
          </a:p>
          <a:p>
            <a:r>
              <a:rPr lang="en-US" sz="1400" dirty="0" smtClean="0"/>
              <a:t>Business 8% </a:t>
            </a:r>
          </a:p>
          <a:p>
            <a:r>
              <a:rPr lang="en-US" sz="1400" dirty="0" smtClean="0"/>
              <a:t>Camping  7% </a:t>
            </a:r>
          </a:p>
          <a:p>
            <a:r>
              <a:rPr lang="en-US" sz="1400" dirty="0" smtClean="0"/>
              <a:t>Rafting 5% </a:t>
            </a:r>
          </a:p>
          <a:p>
            <a:r>
              <a:rPr lang="en-US" sz="1400" dirty="0" smtClean="0"/>
              <a:t>Kayaking/canoeing 5% </a:t>
            </a:r>
          </a:p>
          <a:p>
            <a:r>
              <a:rPr lang="en-US" sz="1400" dirty="0" smtClean="0"/>
              <a:t>Biking 3% </a:t>
            </a:r>
          </a:p>
          <a:p>
            <a:r>
              <a:rPr lang="en-US" sz="1400" dirty="0" smtClean="0"/>
              <a:t>Northern Lights Viewing 1% </a:t>
            </a:r>
          </a:p>
          <a:p>
            <a:r>
              <a:rPr lang="en-US" sz="1400" dirty="0" smtClean="0"/>
              <a:t>Hunting 1% </a:t>
            </a:r>
          </a:p>
          <a:p>
            <a:r>
              <a:rPr lang="en-US" sz="1400" dirty="0" smtClean="0"/>
              <a:t>Other 7%</a:t>
            </a:r>
          </a:p>
          <a:p>
            <a:r>
              <a:rPr lang="en-US" sz="1400" dirty="0" smtClean="0"/>
              <a:t>VFR 17% </a:t>
            </a:r>
          </a:p>
          <a:p>
            <a:r>
              <a:rPr lang="en-US" sz="1400" dirty="0" smtClean="0"/>
              <a:t> </a:t>
            </a:r>
          </a:p>
          <a:p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Primary Challenge: Summer Season Visitor Decline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968875"/>
          </a:xfrm>
        </p:spPr>
        <p:txBody>
          <a:bodyPr>
            <a:noAutofit/>
          </a:bodyPr>
          <a:lstStyle/>
          <a:p>
            <a:r>
              <a:rPr lang="en-US" sz="1400" dirty="0" smtClean="0"/>
              <a:t>Almost the entire decline since 2008 - peak summer tourism season</a:t>
            </a:r>
          </a:p>
          <a:p>
            <a:pPr lvl="1"/>
            <a:r>
              <a:rPr lang="en-US" sz="1200" dirty="0" smtClean="0"/>
              <a:t>Both cruise and non-cruise </a:t>
            </a:r>
          </a:p>
          <a:p>
            <a:pPr lvl="1"/>
            <a:r>
              <a:rPr lang="en-US" sz="1200" dirty="0" smtClean="0"/>
              <a:t>Total decline – 202,000</a:t>
            </a:r>
          </a:p>
          <a:p>
            <a:pPr lvl="1"/>
            <a:r>
              <a:rPr lang="en-US" sz="1200" dirty="0" smtClean="0"/>
              <a:t>Cruise decline – 155,000</a:t>
            </a:r>
          </a:p>
          <a:p>
            <a:pPr lvl="1"/>
            <a:r>
              <a:rPr lang="en-US" sz="1200" dirty="0" smtClean="0"/>
              <a:t>Non-cruise decline – approx. 47,000 (preliminary Summer 2010 results +70,000?)</a:t>
            </a:r>
          </a:p>
          <a:p>
            <a:r>
              <a:rPr lang="en-US" sz="1400" dirty="0" smtClean="0"/>
              <a:t>Cruise visitor decline a particular concern</a:t>
            </a:r>
          </a:p>
          <a:p>
            <a:pPr lvl="1"/>
            <a:r>
              <a:rPr lang="en-US" sz="1200" dirty="0" smtClean="0"/>
              <a:t>Structure changed – capacity reduced by approximately 140,000 - redeployed </a:t>
            </a:r>
          </a:p>
          <a:p>
            <a:pPr lvl="1"/>
            <a:r>
              <a:rPr lang="en-US" sz="1200" dirty="0" smtClean="0"/>
              <a:t>Cruise visitors  primarily “pushed” to Alaska to fill ship capacity</a:t>
            </a:r>
          </a:p>
          <a:p>
            <a:pPr lvl="1"/>
            <a:r>
              <a:rPr lang="en-US" sz="1200" dirty="0" smtClean="0"/>
              <a:t>“Push” marketing generates cruise ship visitors - also stimulates non-cruise visitors</a:t>
            </a:r>
          </a:p>
          <a:p>
            <a:r>
              <a:rPr lang="en-US" sz="1400" dirty="0" smtClean="0"/>
              <a:t>Non-cruise visitor declines will continue to be influenced by economic uncertainty</a:t>
            </a:r>
          </a:p>
          <a:p>
            <a:pPr lvl="1"/>
            <a:r>
              <a:rPr lang="en-US" sz="1200" dirty="0" smtClean="0"/>
              <a:t>Good news - Millions of domestic and foreign people desire to visit Alaska</a:t>
            </a:r>
          </a:p>
          <a:p>
            <a:pPr lvl="1"/>
            <a:r>
              <a:rPr lang="en-US" sz="1200" dirty="0" smtClean="0"/>
              <a:t>Bad  news - Spending attitudes more challenging – must work harder to get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pPr lvl="1"/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Themed Hotel Casino Competing Visual “Noise” Surrounding Site</a:t>
            </a:r>
            <a:endParaRPr lang="en-US" sz="2000" dirty="0"/>
          </a:p>
        </p:txBody>
      </p:sp>
      <p:pic>
        <p:nvPicPr>
          <p:cNvPr id="6" name="Picture 5" descr="paris at nig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7347" y="990600"/>
            <a:ext cx="3296653" cy="2609850"/>
          </a:xfrm>
          <a:prstGeom prst="rect">
            <a:avLst/>
          </a:prstGeom>
        </p:spPr>
      </p:pic>
      <p:pic>
        <p:nvPicPr>
          <p:cNvPr id="8" name="Picture 7" descr="venetian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24350"/>
            <a:ext cx="3333750" cy="2533650"/>
          </a:xfrm>
          <a:prstGeom prst="rect">
            <a:avLst/>
          </a:prstGeom>
        </p:spPr>
      </p:pic>
      <p:pic>
        <p:nvPicPr>
          <p:cNvPr id="10" name="Picture 9" descr="Ceasars hot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4054333"/>
            <a:ext cx="3505199" cy="2803667"/>
          </a:xfrm>
          <a:prstGeom prst="rect">
            <a:avLst/>
          </a:prstGeom>
        </p:spPr>
      </p:pic>
      <p:pic>
        <p:nvPicPr>
          <p:cNvPr id="11" name="Picture 10" descr="LasVegas_Casino_MGM_Gran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990600"/>
            <a:ext cx="3454400" cy="2590800"/>
          </a:xfrm>
          <a:prstGeom prst="rect">
            <a:avLst/>
          </a:prstGeom>
        </p:spPr>
      </p:pic>
      <p:pic>
        <p:nvPicPr>
          <p:cNvPr id="5" name="Picture 4" descr="NYN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4600" y="1981200"/>
            <a:ext cx="3733800" cy="2800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5200" y="4876800"/>
            <a:ext cx="2057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Theatrical</a:t>
            </a:r>
          </a:p>
          <a:p>
            <a:pPr algn="ctr"/>
            <a:r>
              <a:rPr lang="en-US" sz="1600" dirty="0" smtClean="0"/>
              <a:t>High quality</a:t>
            </a:r>
          </a:p>
          <a:p>
            <a:pPr algn="ctr"/>
            <a:r>
              <a:rPr lang="en-US" sz="1600" dirty="0" smtClean="0"/>
              <a:t>Authentic &amp; Modern</a:t>
            </a:r>
          </a:p>
          <a:p>
            <a:pPr algn="ctr"/>
            <a:r>
              <a:rPr lang="en-US" sz="1600" dirty="0" smtClean="0"/>
              <a:t>Magical &amp; Powerful</a:t>
            </a:r>
          </a:p>
          <a:p>
            <a:pPr algn="ctr"/>
            <a:r>
              <a:rPr lang="en-US" sz="1600" dirty="0" smtClean="0"/>
              <a:t>Large &amp; Loud</a:t>
            </a:r>
          </a:p>
          <a:p>
            <a:pPr algn="ctr"/>
            <a:r>
              <a:rPr lang="en-US" sz="1600" dirty="0" smtClean="0"/>
              <a:t>Icons of Attraction’s</a:t>
            </a:r>
          </a:p>
          <a:p>
            <a:pPr algn="ctr"/>
            <a:r>
              <a:rPr lang="en-US" sz="1600" dirty="0" smtClean="0"/>
              <a:t>Theme</a:t>
            </a:r>
          </a:p>
          <a:p>
            <a:pPr algn="ct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atishna lod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2720" y="5105019"/>
            <a:ext cx="2621280" cy="1752981"/>
          </a:xfrm>
          <a:prstGeom prst="rect">
            <a:avLst/>
          </a:prstGeom>
        </p:spPr>
      </p:pic>
      <p:pic>
        <p:nvPicPr>
          <p:cNvPr id="13" name="Picture 12" descr="North-deck-sky-opt McKinley lod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3507256"/>
            <a:ext cx="2514600" cy="1677710"/>
          </a:xfrm>
          <a:prstGeom prst="rect">
            <a:avLst/>
          </a:prstGeom>
        </p:spPr>
      </p:pic>
      <p:pic>
        <p:nvPicPr>
          <p:cNvPr id="16" name="Picture 15" descr="Talkeetna lodg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219200"/>
            <a:ext cx="274320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Alaska Adventure Center Structure – Design Theme Inspiration </a:t>
            </a:r>
            <a:br>
              <a:rPr lang="en-US" sz="2000" dirty="0" smtClean="0"/>
            </a:br>
            <a:r>
              <a:rPr lang="en-US" sz="1800" dirty="0" smtClean="0"/>
              <a:t>Authentic, Natural, Modern, High Quality Wilderness Lodges</a:t>
            </a:r>
            <a:endParaRPr lang="en-US" sz="2000" dirty="0"/>
          </a:p>
        </p:txBody>
      </p:sp>
      <p:pic>
        <p:nvPicPr>
          <p:cNvPr id="4" name="Picture 3" descr="Denali_20_60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06924" y="1219200"/>
            <a:ext cx="3837076" cy="2362200"/>
          </a:xfrm>
          <a:prstGeom prst="rect">
            <a:avLst/>
          </a:prstGeom>
        </p:spPr>
      </p:pic>
      <p:pic>
        <p:nvPicPr>
          <p:cNvPr id="5" name="Picture 4" descr="Denali_20_125_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3530301"/>
            <a:ext cx="2209800" cy="3327699"/>
          </a:xfrm>
          <a:prstGeom prst="rect">
            <a:avLst/>
          </a:prstGeom>
        </p:spPr>
      </p:pic>
      <p:pic>
        <p:nvPicPr>
          <p:cNvPr id="6" name="Picture 5" descr="Fireplace grand interi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67000" y="1219200"/>
            <a:ext cx="2743200" cy="4140679"/>
          </a:xfrm>
          <a:prstGeom prst="rect">
            <a:avLst/>
          </a:prstGeom>
        </p:spPr>
      </p:pic>
      <p:pic>
        <p:nvPicPr>
          <p:cNvPr id="9" name="Picture 8" descr="Kennicott lodge.jpg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4599" y="5334000"/>
            <a:ext cx="2284215" cy="1524000"/>
          </a:xfrm>
          <a:prstGeom prst="rect">
            <a:avLst/>
          </a:prstGeom>
        </p:spPr>
      </p:pic>
      <p:pic>
        <p:nvPicPr>
          <p:cNvPr id="15" name="Picture 14" descr="talkeetna lodg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931128"/>
            <a:ext cx="2667000" cy="3926872"/>
          </a:xfrm>
          <a:prstGeom prst="rect">
            <a:avLst/>
          </a:prstGeom>
        </p:spPr>
      </p:pic>
      <p:pic>
        <p:nvPicPr>
          <p:cNvPr id="19" name="Picture 18" descr="Night-Window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05600" y="4953000"/>
            <a:ext cx="2438400" cy="19050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Alaska Adventure Center - Evolving Design Direction </a:t>
            </a:r>
            <a:br>
              <a:rPr lang="en-US" sz="2000" dirty="0" smtClean="0"/>
            </a:br>
            <a:r>
              <a:rPr lang="en-US" sz="1800" dirty="0" smtClean="0"/>
              <a:t>The World’s largest Authentic, Modern, High Quality Alaska Wilderness Lodge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 descr="Fron_t_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447800"/>
            <a:ext cx="8763000" cy="4929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Adventure Center Design Direction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Theatrical, Large and Loud Alaska Wilderness Lodge 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Front_Side_View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352550"/>
            <a:ext cx="8839200" cy="497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de_Front_View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95400"/>
            <a:ext cx="8669866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465892"/>
            <a:ext cx="8458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Alaska Adventure Center Design Direction</a:t>
            </a:r>
            <a:endParaRPr lang="en-US" dirty="0" smtClean="0"/>
          </a:p>
          <a:p>
            <a:pPr algn="ctr"/>
            <a:r>
              <a:rPr lang="en-US" dirty="0" smtClean="0"/>
              <a:t>Magical  and Powerful Alaska Wilderness Lodge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61722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Showcasing the Magic of Alaska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Alaska Adventure Center</a:t>
            </a:r>
            <a:endParaRPr lang="en-US" sz="2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Design elements to be Incorporated and Featured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Design Theme Elements </a:t>
            </a:r>
            <a:br>
              <a:rPr lang="en-US" sz="2000" dirty="0" smtClean="0"/>
            </a:br>
            <a:r>
              <a:rPr lang="en-US" sz="1600" dirty="0" smtClean="0"/>
              <a:t>“Alaska Wonder” visuals</a:t>
            </a:r>
            <a:endParaRPr lang="en-US" sz="1800" dirty="0"/>
          </a:p>
        </p:txBody>
      </p:sp>
      <p:pic>
        <p:nvPicPr>
          <p:cNvPr id="6" name="Picture 5" descr="Dena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219200"/>
            <a:ext cx="2971800" cy="2971800"/>
          </a:xfrm>
          <a:prstGeom prst="rect">
            <a:avLst/>
          </a:prstGeom>
        </p:spPr>
      </p:pic>
      <p:pic>
        <p:nvPicPr>
          <p:cNvPr id="7" name="Picture 6" descr="alaska flowers mountai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5029200"/>
            <a:ext cx="2543954" cy="1676400"/>
          </a:xfrm>
          <a:prstGeom prst="rect">
            <a:avLst/>
          </a:prstGeom>
        </p:spPr>
      </p:pic>
      <p:pic>
        <p:nvPicPr>
          <p:cNvPr id="9" name="Picture 8" descr="alasks flow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2971800"/>
            <a:ext cx="2540000" cy="1905000"/>
          </a:xfrm>
          <a:prstGeom prst="rect">
            <a:avLst/>
          </a:prstGeom>
        </p:spPr>
      </p:pic>
      <p:pic>
        <p:nvPicPr>
          <p:cNvPr id="13" name="Picture 12" descr="glacier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4572000"/>
            <a:ext cx="2971800" cy="1927424"/>
          </a:xfrm>
          <a:prstGeom prst="rect">
            <a:avLst/>
          </a:prstGeom>
        </p:spPr>
      </p:pic>
      <p:pic>
        <p:nvPicPr>
          <p:cNvPr id="17" name="Picture 16" descr="imag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1" y="1066801"/>
            <a:ext cx="2519180" cy="1676400"/>
          </a:xfrm>
          <a:prstGeom prst="rect">
            <a:avLst/>
          </a:prstGeom>
        </p:spPr>
      </p:pic>
      <p:pic>
        <p:nvPicPr>
          <p:cNvPr id="19" name="Picture 18" descr="northern light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00800" y="381000"/>
            <a:ext cx="2619375" cy="1743075"/>
          </a:xfrm>
          <a:prstGeom prst="rect">
            <a:avLst/>
          </a:prstGeom>
        </p:spPr>
      </p:pic>
      <p:pic>
        <p:nvPicPr>
          <p:cNvPr id="20" name="Picture 19" descr="whitehourse river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7000" y="4343400"/>
            <a:ext cx="2524125" cy="2371725"/>
          </a:xfrm>
          <a:prstGeom prst="rect">
            <a:avLst/>
          </a:prstGeom>
        </p:spPr>
      </p:pic>
      <p:pic>
        <p:nvPicPr>
          <p:cNvPr id="22" name="Picture 21" descr="kenai riv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77000" y="2286000"/>
            <a:ext cx="2543175" cy="203656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laska Moo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429000"/>
            <a:ext cx="2269436" cy="1524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Design Theme Elements</a:t>
            </a:r>
            <a:br>
              <a:rPr lang="en-US" sz="2000" dirty="0" smtClean="0"/>
            </a:br>
            <a:r>
              <a:rPr lang="en-US" sz="1800" dirty="0" smtClean="0"/>
              <a:t>Alaska Wild Animals, Birds and Fish – Photo-ops</a:t>
            </a:r>
            <a:endParaRPr lang="en-US" sz="2000" dirty="0"/>
          </a:p>
        </p:txBody>
      </p:sp>
      <p:pic>
        <p:nvPicPr>
          <p:cNvPr id="13" name="Picture 12" descr="mntgo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5181600"/>
            <a:ext cx="1752600" cy="1466850"/>
          </a:xfrm>
          <a:prstGeom prst="rect">
            <a:avLst/>
          </a:prstGeom>
        </p:spPr>
      </p:pic>
      <p:pic>
        <p:nvPicPr>
          <p:cNvPr id="16" name="Picture 15" descr="caribo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1066800"/>
            <a:ext cx="2758192" cy="1828800"/>
          </a:xfrm>
          <a:prstGeom prst="rect">
            <a:avLst/>
          </a:prstGeom>
        </p:spPr>
      </p:pic>
      <p:pic>
        <p:nvPicPr>
          <p:cNvPr id="11" name="Picture 10" descr="dall shee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4800" y="5105400"/>
            <a:ext cx="1143000" cy="1525964"/>
          </a:xfrm>
          <a:prstGeom prst="rect">
            <a:avLst/>
          </a:prstGeom>
        </p:spPr>
      </p:pic>
      <p:pic>
        <p:nvPicPr>
          <p:cNvPr id="17" name="Picture 16" descr="cruise wha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2600" y="5486400"/>
            <a:ext cx="2083293" cy="1090613"/>
          </a:xfrm>
          <a:prstGeom prst="rect">
            <a:avLst/>
          </a:prstGeom>
        </p:spPr>
      </p:pic>
      <p:pic>
        <p:nvPicPr>
          <p:cNvPr id="5" name="Picture 4" descr="277-pound-halibut_226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4419600"/>
            <a:ext cx="1458468" cy="2209801"/>
          </a:xfrm>
          <a:prstGeom prst="rect">
            <a:avLst/>
          </a:prstGeom>
        </p:spPr>
      </p:pic>
      <p:pic>
        <p:nvPicPr>
          <p:cNvPr id="18" name="Picture 17" descr="cormorant-on-coast_59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8600" y="762000"/>
            <a:ext cx="1255776" cy="1962150"/>
          </a:xfrm>
          <a:prstGeom prst="rect">
            <a:avLst/>
          </a:prstGeom>
        </p:spPr>
      </p:pic>
      <p:pic>
        <p:nvPicPr>
          <p:cNvPr id="19" name="Picture 18" descr="Stuffed bea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9000" y="3352800"/>
            <a:ext cx="1772587" cy="3276600"/>
          </a:xfrm>
          <a:prstGeom prst="rect">
            <a:avLst/>
          </a:prstGeom>
        </p:spPr>
      </p:pic>
      <p:pic>
        <p:nvPicPr>
          <p:cNvPr id="22" name="Picture 21" descr="Polar bea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15200" y="762000"/>
            <a:ext cx="1538288" cy="1758043"/>
          </a:xfrm>
          <a:prstGeom prst="rect">
            <a:avLst/>
          </a:prstGeom>
        </p:spPr>
      </p:pic>
      <p:pic>
        <p:nvPicPr>
          <p:cNvPr id="23" name="Picture 22" descr="ow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57400" y="2590799"/>
            <a:ext cx="1449372" cy="1085629"/>
          </a:xfrm>
          <a:prstGeom prst="rect">
            <a:avLst/>
          </a:prstGeom>
        </p:spPr>
      </p:pic>
      <p:pic>
        <p:nvPicPr>
          <p:cNvPr id="24" name="Picture 23" descr="puffi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00200" y="1062037"/>
            <a:ext cx="2173411" cy="1452563"/>
          </a:xfrm>
          <a:prstGeom prst="rect">
            <a:avLst/>
          </a:prstGeom>
        </p:spPr>
      </p:pic>
      <p:pic>
        <p:nvPicPr>
          <p:cNvPr id="25" name="Picture 24" descr="eagle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52600" y="3733800"/>
            <a:ext cx="2212157" cy="1656982"/>
          </a:xfrm>
          <a:prstGeom prst="rect">
            <a:avLst/>
          </a:prstGeom>
        </p:spPr>
      </p:pic>
      <p:pic>
        <p:nvPicPr>
          <p:cNvPr id="26" name="Picture 25" descr="Alaska Salmon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2400" y="2819400"/>
            <a:ext cx="1447800" cy="1447800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Cultural Design Theme Elements</a:t>
            </a:r>
            <a:br>
              <a:rPr lang="en-US" sz="2000" dirty="0" smtClean="0"/>
            </a:br>
            <a:r>
              <a:rPr lang="en-US" sz="1800" dirty="0" smtClean="0"/>
              <a:t>Native cultural music, Sounds of nature, Historic replicas, Native People, Costumes, Crafts</a:t>
            </a:r>
            <a:endParaRPr lang="en-US" sz="2000" dirty="0"/>
          </a:p>
        </p:txBody>
      </p:sp>
      <p:pic>
        <p:nvPicPr>
          <p:cNvPr id="4" name="Picture 3" descr="Alaska Native Culture.Arvel%20Bird-Deb%20Swinghol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2994660"/>
            <a:ext cx="1981200" cy="2258568"/>
          </a:xfrm>
          <a:prstGeom prst="rect">
            <a:avLst/>
          </a:prstGeom>
        </p:spPr>
      </p:pic>
      <p:pic>
        <p:nvPicPr>
          <p:cNvPr id="5" name="Picture 4" descr="Culture totem par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9" y="4038600"/>
            <a:ext cx="1755503" cy="2603500"/>
          </a:xfrm>
          <a:prstGeom prst="rect">
            <a:avLst/>
          </a:prstGeom>
        </p:spPr>
      </p:pic>
      <p:pic>
        <p:nvPicPr>
          <p:cNvPr id="6" name="Picture 5" descr="Holy assumption Orthodox Church Kena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524000"/>
            <a:ext cx="1716216" cy="2286000"/>
          </a:xfrm>
          <a:prstGeom prst="rect">
            <a:avLst/>
          </a:prstGeom>
        </p:spPr>
      </p:pic>
      <p:pic>
        <p:nvPicPr>
          <p:cNvPr id="7" name="Picture 6" descr="culture 3 native Alaskan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0" y="4043128"/>
            <a:ext cx="1760665" cy="2614848"/>
          </a:xfrm>
          <a:prstGeom prst="rect">
            <a:avLst/>
          </a:prstGeom>
        </p:spPr>
      </p:pic>
      <p:pic>
        <p:nvPicPr>
          <p:cNvPr id="8" name="Picture 7" descr="james-cook_121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2800" y="2743200"/>
            <a:ext cx="1828800" cy="1219200"/>
          </a:xfrm>
          <a:prstGeom prst="rect">
            <a:avLst/>
          </a:prstGeom>
        </p:spPr>
      </p:pic>
      <p:pic>
        <p:nvPicPr>
          <p:cNvPr id="9" name="Picture 8" descr="costum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5029200"/>
            <a:ext cx="2844800" cy="1618593"/>
          </a:xfrm>
          <a:prstGeom prst="rect">
            <a:avLst/>
          </a:prstGeom>
        </p:spPr>
      </p:pic>
      <p:pic>
        <p:nvPicPr>
          <p:cNvPr id="10" name="Picture 9" descr="culture whale hunter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67200" y="3188590"/>
            <a:ext cx="2743200" cy="1773936"/>
          </a:xfrm>
          <a:prstGeom prst="rect">
            <a:avLst/>
          </a:prstGeom>
        </p:spPr>
      </p:pic>
      <p:pic>
        <p:nvPicPr>
          <p:cNvPr id="11" name="Picture 10" descr="handicraft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33599" y="5334000"/>
            <a:ext cx="2068643" cy="1314450"/>
          </a:xfrm>
          <a:prstGeom prst="rect">
            <a:avLst/>
          </a:prstGeom>
        </p:spPr>
      </p:pic>
      <p:pic>
        <p:nvPicPr>
          <p:cNvPr id="12" name="Picture 11" descr="craft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43400" y="1447800"/>
            <a:ext cx="2520902" cy="1676400"/>
          </a:xfrm>
          <a:prstGeom prst="rect">
            <a:avLst/>
          </a:prstGeom>
        </p:spPr>
      </p:pic>
      <p:pic>
        <p:nvPicPr>
          <p:cNvPr id="15" name="Picture 14" descr="Totem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33601" y="1597734"/>
            <a:ext cx="1905000" cy="1264025"/>
          </a:xfrm>
          <a:prstGeom prst="rect">
            <a:avLst/>
          </a:prstGeom>
        </p:spPr>
      </p:pic>
      <p:pic>
        <p:nvPicPr>
          <p:cNvPr id="16" name="Picture 15" descr="transalaska pipelin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15200" y="1066800"/>
            <a:ext cx="1130300" cy="1582420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6127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Adventure Center</a:t>
            </a:r>
            <a:endParaRPr lang="en-US" sz="2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2971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 Multi-dimensional Entertainment Attraction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500" dirty="0" smtClean="0">
                <a:solidFill>
                  <a:schemeClr val="tx1"/>
                </a:solidFill>
              </a:rPr>
              <a:t>4 Separate Stand-alone Attractions within the One Big Attraction</a:t>
            </a:r>
          </a:p>
          <a:p>
            <a:r>
              <a:rPr lang="en-US" sz="1500" dirty="0" smtClean="0">
                <a:solidFill>
                  <a:schemeClr val="tx1"/>
                </a:solidFill>
              </a:rPr>
              <a:t>The best Alaska has to offer – Each Pulls its weight</a:t>
            </a:r>
          </a:p>
          <a:p>
            <a:r>
              <a:rPr lang="en-US" sz="1500" dirty="0" smtClean="0">
                <a:solidFill>
                  <a:schemeClr val="tx1"/>
                </a:solidFill>
              </a:rPr>
              <a:t>Compound Attraction Pulling Power</a:t>
            </a:r>
          </a:p>
          <a:p>
            <a:r>
              <a:rPr lang="en-US" sz="1500" dirty="0" smtClean="0">
                <a:solidFill>
                  <a:schemeClr val="tx1"/>
                </a:solidFill>
              </a:rPr>
              <a:t>Combination is Greater than Sum of Parts</a:t>
            </a:r>
            <a:endParaRPr lang="en-US" sz="1500" dirty="0" smtClean="0">
              <a:solidFill>
                <a:schemeClr val="tx1"/>
              </a:solidFill>
            </a:endParaRPr>
          </a:p>
          <a:p>
            <a:endParaRPr lang="en-US" sz="15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Visitor numbers have declined since 2008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4600" y="914400"/>
          <a:ext cx="3657601" cy="5600505"/>
        </p:xfrm>
        <a:graphic>
          <a:graphicData uri="http://schemas.openxmlformats.org/drawingml/2006/table">
            <a:tbl>
              <a:tblPr/>
              <a:tblGrid>
                <a:gridCol w="149885"/>
                <a:gridCol w="543331"/>
                <a:gridCol w="818120"/>
                <a:gridCol w="243563"/>
                <a:gridCol w="637009"/>
                <a:gridCol w="641173"/>
                <a:gridCol w="624520"/>
              </a:tblGrid>
              <a:tr h="33280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Alaska Tourism Analysis ~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Visitors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Annual Total Visitors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1,954,800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1,825,800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1,745,000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Variances to LY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-129,000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-80,800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Variances </a:t>
                      </a:r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vs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-209,800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% vs. 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-6.6%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-10.7%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 Total Visitors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1,707,400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1,583,300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1,505,000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to LY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-124,100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-78,300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vs 2008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-202,400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% vs. 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-7.3%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-11.9%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Share 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87.3%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86.7%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Fall/Winter Total Visitors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247,400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242,500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240,000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to LY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-4,900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-2,500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vs 2008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-7,400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% vs. 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-2.0%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-3.0%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22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Cruise Visitors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Total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1,033,100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1,026,600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878,000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  Total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1,033,100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1,026,600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878,000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to LY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-6,500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-148,600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vs 2008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-155,100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% vs. 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-0.6%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-15.0%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Fall/Winter Total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224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224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Non-Cruise Visitors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Total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921,700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799,200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867,000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to LY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-122,500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67,800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vs 2008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-54,700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% vs. 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-13.3%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-5.9%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Summer  Total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674,300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556,700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627000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to LY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-117,600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70,300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vs 2008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-47,300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% vs. 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-17.4%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-7.0%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Fall/Winter Total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247,400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242,500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240,000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to LY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-4,900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-2,500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Variances vs 2008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-7,400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4975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% vs. 08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-2.0%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-3.0%</a:t>
                      </a:r>
                    </a:p>
                  </a:txBody>
                  <a:tcPr marL="6249" marR="6249" marT="62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Adventure Center</a:t>
            </a:r>
            <a:br>
              <a:rPr lang="en-US" sz="2000" dirty="0" smtClean="0"/>
            </a:br>
            <a:r>
              <a:rPr lang="en-US" sz="1800" dirty="0" smtClean="0"/>
              <a:t>Strategy: 1 + 1 +1 + 1 = 100,000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/>
          <a:lstStyle/>
          <a:p>
            <a:r>
              <a:rPr lang="en-US" sz="1400" dirty="0" smtClean="0"/>
              <a:t>Four Stand Alone Attractions in One Big Attraction</a:t>
            </a:r>
          </a:p>
          <a:p>
            <a:pPr lvl="1"/>
            <a:r>
              <a:rPr lang="en-US" sz="1200" dirty="0" smtClean="0"/>
              <a:t>Theatre Attraction</a:t>
            </a:r>
          </a:p>
          <a:p>
            <a:pPr lvl="1"/>
            <a:r>
              <a:rPr lang="en-US" sz="1200" dirty="0" smtClean="0"/>
              <a:t>Restaurant Attraction</a:t>
            </a:r>
          </a:p>
          <a:p>
            <a:pPr lvl="1"/>
            <a:r>
              <a:rPr lang="en-US" sz="1200" dirty="0" smtClean="0"/>
              <a:t>Retail Attraction</a:t>
            </a:r>
          </a:p>
          <a:p>
            <a:pPr lvl="1"/>
            <a:r>
              <a:rPr lang="en-US" sz="1200" dirty="0" smtClean="0"/>
              <a:t>Vacation Planning Attraction</a:t>
            </a:r>
          </a:p>
          <a:p>
            <a:r>
              <a:rPr lang="en-US" sz="1400" dirty="0" smtClean="0"/>
              <a:t>Presented within one Design theme expressing the essence of Alaska</a:t>
            </a:r>
          </a:p>
          <a:p>
            <a:pPr lvl="1"/>
            <a:r>
              <a:rPr lang="en-US" sz="1200" dirty="0" smtClean="0"/>
              <a:t>Alaska, alive, natural and casual</a:t>
            </a:r>
          </a:p>
          <a:p>
            <a:pPr lvl="1"/>
            <a:r>
              <a:rPr lang="en-US" sz="1200" dirty="0" smtClean="0"/>
              <a:t>Majestic, large, tall, oversized and bold</a:t>
            </a:r>
          </a:p>
          <a:p>
            <a:pPr lvl="1"/>
            <a:r>
              <a:rPr lang="en-US" sz="1200" dirty="0" smtClean="0"/>
              <a:t>Bright and sunny and warm</a:t>
            </a:r>
          </a:p>
          <a:p>
            <a:pPr lvl="1"/>
            <a:r>
              <a:rPr lang="en-US" sz="1200" dirty="0" smtClean="0"/>
              <a:t>High ceilings, open lines of site</a:t>
            </a:r>
          </a:p>
          <a:p>
            <a:pPr lvl="1"/>
            <a:r>
              <a:rPr lang="en-US" sz="1200" dirty="0" smtClean="0"/>
              <a:t>Lodge themed décor, furniture, furnishings</a:t>
            </a:r>
          </a:p>
          <a:p>
            <a:r>
              <a:rPr lang="en-US" sz="1400" dirty="0" smtClean="0"/>
              <a:t>Presented by Alaska owned businesses and Alaska business partners</a:t>
            </a:r>
          </a:p>
          <a:p>
            <a:pPr lvl="1"/>
            <a:r>
              <a:rPr lang="en-US" sz="1200" dirty="0" smtClean="0"/>
              <a:t>Offering a comprehensive cross section of Alaska tourism businesses</a:t>
            </a:r>
          </a:p>
          <a:p>
            <a:pPr lvl="1"/>
            <a:r>
              <a:rPr lang="en-US" sz="1200" dirty="0" smtClean="0"/>
              <a:t>Covering every key tourism destination attraction  from all regions of Alaska</a:t>
            </a:r>
          </a:p>
          <a:p>
            <a:pPr lvl="1"/>
            <a:r>
              <a:rPr lang="en-US" sz="1200" dirty="0" smtClean="0"/>
              <a:t>Exposing small and large tourism businesses  throughout the State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Visitor Center Interior Design</a:t>
            </a:r>
            <a:br>
              <a:rPr lang="en-US" sz="2000" dirty="0" smtClean="0"/>
            </a:br>
            <a:r>
              <a:rPr lang="en-US" sz="1800" dirty="0" smtClean="0"/>
              <a:t>Alaska Experience Theatre Entertainment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229600" cy="4891089"/>
          </a:xfrm>
        </p:spPr>
        <p:txBody>
          <a:bodyPr>
            <a:noAutofit/>
          </a:bodyPr>
          <a:lstStyle/>
          <a:p>
            <a:r>
              <a:rPr lang="en-US" sz="1600" dirty="0" smtClean="0"/>
              <a:t>Alaska Experience Theatre </a:t>
            </a:r>
            <a:endParaRPr lang="en-US" sz="1400" dirty="0" smtClean="0"/>
          </a:p>
          <a:p>
            <a:pPr lvl="1"/>
            <a:r>
              <a:rPr lang="en-US" sz="1400" dirty="0" smtClean="0"/>
              <a:t>300 seat theatre </a:t>
            </a:r>
          </a:p>
          <a:p>
            <a:pPr lvl="1"/>
            <a:r>
              <a:rPr lang="en-US" sz="1400" dirty="0" smtClean="0"/>
              <a:t>Free big screen  Alaska flight seeing movie every hour</a:t>
            </a:r>
          </a:p>
          <a:p>
            <a:pPr lvl="1"/>
            <a:r>
              <a:rPr lang="en-US" sz="1400" dirty="0" smtClean="0"/>
              <a:t>2 live “Alaska 1890 Gold Rush Days” theatre productions each night </a:t>
            </a:r>
          </a:p>
          <a:p>
            <a:pPr lvl="2"/>
            <a:r>
              <a:rPr lang="en-US" sz="1200" dirty="0" smtClean="0"/>
              <a:t>Featuring Alaska History and Native Culture </a:t>
            </a:r>
          </a:p>
          <a:p>
            <a:pPr lvl="2"/>
            <a:r>
              <a:rPr lang="en-US" sz="1200" dirty="0" smtClean="0"/>
              <a:t>Historic 1890’s gold rush  days</a:t>
            </a:r>
          </a:p>
          <a:p>
            <a:pPr lvl="2"/>
            <a:r>
              <a:rPr lang="en-US" sz="1200" dirty="0" smtClean="0"/>
              <a:t>Life  and fun in  Alaska in  the golden days</a:t>
            </a:r>
          </a:p>
          <a:p>
            <a:pPr lvl="2"/>
            <a:r>
              <a:rPr lang="en-US" sz="1200" dirty="0" smtClean="0"/>
              <a:t>Music, dance, comedy, history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72200" y="4691742"/>
            <a:ext cx="2772380" cy="1980271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5" descr="Alaska Native Culture.Arvel%20Bird-Deb%20Swinghol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419600"/>
            <a:ext cx="2005263" cy="2286000"/>
          </a:xfrm>
          <a:prstGeom prst="rect">
            <a:avLst/>
          </a:prstGeom>
        </p:spPr>
      </p:pic>
      <p:pic>
        <p:nvPicPr>
          <p:cNvPr id="10" name="Picture 9" descr="Alaska Native Culture.valerie-naranjo-oklahoman-cropp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1000" y="3886200"/>
            <a:ext cx="1905000" cy="2819399"/>
          </a:xfrm>
          <a:prstGeom prst="rect">
            <a:avLst/>
          </a:prstGeom>
        </p:spPr>
      </p:pic>
      <p:pic>
        <p:nvPicPr>
          <p:cNvPr id="11" name="Picture 10" descr="Alaska Native Culture.drumming-and-dance-festiv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2533650"/>
            <a:ext cx="2743200" cy="2057400"/>
          </a:xfrm>
          <a:prstGeom prst="rect">
            <a:avLst/>
          </a:prstGeom>
        </p:spPr>
      </p:pic>
      <p:pic>
        <p:nvPicPr>
          <p:cNvPr id="13" name="Picture 12" descr="culture walrus danc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1000" y="2593848"/>
            <a:ext cx="1885950" cy="1244727"/>
          </a:xfrm>
          <a:prstGeom prst="rect">
            <a:avLst/>
          </a:prstGeom>
        </p:spPr>
      </p:pic>
      <p:pic>
        <p:nvPicPr>
          <p:cNvPr id="12" name="Picture 11" descr="oil discover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9800" y="5486400"/>
            <a:ext cx="1905000" cy="1219200"/>
          </a:xfrm>
          <a:prstGeom prst="rect">
            <a:avLst/>
          </a:prstGeom>
        </p:spPr>
      </p:pic>
      <p:pic>
        <p:nvPicPr>
          <p:cNvPr id="15" name="Picture 14" descr="whalin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09800" y="5486400"/>
            <a:ext cx="1905000" cy="1264561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8" name="Picture 17" descr="alaska airline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09800" y="4114800"/>
            <a:ext cx="1968442" cy="1309910"/>
          </a:xfrm>
          <a:prstGeom prst="rect">
            <a:avLst/>
          </a:prstGeom>
        </p:spPr>
      </p:pic>
      <p:pic>
        <p:nvPicPr>
          <p:cNvPr id="19" name="Picture 18" descr="Flightseeing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58000" y="381000"/>
            <a:ext cx="20574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Alaska Visitor Center Interior Design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Unique Alaska Shopping Entertainment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371600"/>
            <a:ext cx="8229600" cy="4891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Fur Rendezvous Trading Post - Retail  </a:t>
            </a:r>
            <a:endParaRPr lang="en-US" sz="1600" dirty="0" smtClean="0"/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sz="1600" noProof="0" dirty="0" smtClean="0"/>
              <a:t>7 Alaska businesses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souvenirs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gifts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seafood and gourmet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furs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400" dirty="0" smtClean="0"/>
              <a:t>University of Alaska Museum display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400" dirty="0" smtClean="0"/>
              <a:t>Alaska gold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art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native handicrafts </a:t>
            </a:r>
          </a:p>
        </p:txBody>
      </p:sp>
      <p:pic>
        <p:nvPicPr>
          <p:cNvPr id="4" name="Picture 3" descr="Alaska ar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479440"/>
            <a:ext cx="3080004" cy="1019407"/>
          </a:xfrm>
          <a:prstGeom prst="rect">
            <a:avLst/>
          </a:prstGeom>
        </p:spPr>
      </p:pic>
      <p:pic>
        <p:nvPicPr>
          <p:cNvPr id="6" name="Picture 5" descr="Alaska a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4648200"/>
            <a:ext cx="3002000" cy="1958805"/>
          </a:xfrm>
          <a:prstGeom prst="rect">
            <a:avLst/>
          </a:prstGeom>
        </p:spPr>
      </p:pic>
      <p:pic>
        <p:nvPicPr>
          <p:cNvPr id="8" name="Picture 7" descr="Alaska gol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1752600"/>
            <a:ext cx="1552575" cy="1552575"/>
          </a:xfrm>
          <a:prstGeom prst="rect">
            <a:avLst/>
          </a:prstGeom>
        </p:spPr>
      </p:pic>
      <p:pic>
        <p:nvPicPr>
          <p:cNvPr id="9" name="Picture 8" descr="Alaska King Cra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1" y="5428182"/>
            <a:ext cx="1600200" cy="1201217"/>
          </a:xfrm>
          <a:prstGeom prst="rect">
            <a:avLst/>
          </a:prstGeom>
        </p:spPr>
      </p:pic>
      <p:pic>
        <p:nvPicPr>
          <p:cNvPr id="10" name="Picture 9" descr="Alaska mukluk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1600200"/>
            <a:ext cx="1036320" cy="647700"/>
          </a:xfrm>
          <a:prstGeom prst="rect">
            <a:avLst/>
          </a:prstGeom>
        </p:spPr>
      </p:pic>
      <p:pic>
        <p:nvPicPr>
          <p:cNvPr id="11" name="Picture 10" descr="Alaska Souvenir-basket_standalone_prod_affiliate_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410200"/>
            <a:ext cx="1886732" cy="1235506"/>
          </a:xfrm>
          <a:prstGeom prst="rect">
            <a:avLst/>
          </a:prstGeom>
        </p:spPr>
      </p:pic>
      <p:pic>
        <p:nvPicPr>
          <p:cNvPr id="12" name="Picture 11" descr="alaska native handicraf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38800" y="1676400"/>
            <a:ext cx="1600200" cy="1600200"/>
          </a:xfrm>
          <a:prstGeom prst="rect">
            <a:avLst/>
          </a:prstGeom>
        </p:spPr>
      </p:pic>
      <p:pic>
        <p:nvPicPr>
          <p:cNvPr id="13" name="Picture 12" descr="Alaska salm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81200" y="5399490"/>
            <a:ext cx="1524000" cy="1260389"/>
          </a:xfrm>
          <a:prstGeom prst="rect">
            <a:avLst/>
          </a:prstGeom>
        </p:spPr>
      </p:pic>
      <p:pic>
        <p:nvPicPr>
          <p:cNvPr id="14" name="Picture 13" descr="Alaska souvenir Welcome_Bea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8600" y="3962400"/>
            <a:ext cx="960120" cy="1371599"/>
          </a:xfrm>
          <a:prstGeom prst="rect">
            <a:avLst/>
          </a:prstGeom>
        </p:spPr>
      </p:pic>
      <p:pic>
        <p:nvPicPr>
          <p:cNvPr id="15" name="Picture 14" descr="mink-parka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62400" y="4038600"/>
            <a:ext cx="1606550" cy="1250158"/>
          </a:xfrm>
          <a:prstGeom prst="rect">
            <a:avLst/>
          </a:prstGeom>
        </p:spPr>
      </p:pic>
      <p:pic>
        <p:nvPicPr>
          <p:cNvPr id="16" name="Picture 15" descr="Alaska Stuffed animal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19200" y="3962400"/>
            <a:ext cx="2687293" cy="1371600"/>
          </a:xfrm>
          <a:prstGeom prst="rect">
            <a:avLst/>
          </a:prstGeom>
        </p:spPr>
      </p:pic>
      <p:pic>
        <p:nvPicPr>
          <p:cNvPr id="17" name="Picture 16" descr="Katishna.thelodgestore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58000" y="152400"/>
            <a:ext cx="2133600" cy="1416844"/>
          </a:xfrm>
          <a:prstGeom prst="rect">
            <a:avLst/>
          </a:prstGeom>
        </p:spPr>
      </p:pic>
      <p:pic>
        <p:nvPicPr>
          <p:cNvPr id="18" name="Picture 17" descr="Alaska souvenir Welcome_Bea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95800" y="2383970"/>
            <a:ext cx="1104900" cy="1578429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Alaska Visitor Center Interior Design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Exclusiv</a:t>
            </a:r>
            <a:r>
              <a:rPr lang="en-US" noProof="0" dirty="0" smtClean="0">
                <a:latin typeface="+mj-lt"/>
                <a:ea typeface="+mj-ea"/>
                <a:cs typeface="+mj-cs"/>
              </a:rPr>
              <a:t>e Alaska Dining Entertainment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585911"/>
            <a:ext cx="8229600" cy="4891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Wilderness Lodge Dining - (Addresses Alaska’s negative fine dining image)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400" dirty="0" smtClean="0"/>
              <a:t>Operated by Alaska F&amp;B business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Featuring Alaska seafood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400" dirty="0" smtClean="0"/>
              <a:t>Family style, value priced, casual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150 seats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Lodge décor, Open kitchen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meals per day </a:t>
            </a:r>
          </a:p>
        </p:txBody>
      </p:sp>
      <p:pic>
        <p:nvPicPr>
          <p:cNvPr id="4" name="Picture 3" descr="kenai princess dining r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4419600"/>
            <a:ext cx="2238376" cy="2238376"/>
          </a:xfrm>
          <a:prstGeom prst="rect">
            <a:avLst/>
          </a:prstGeom>
        </p:spPr>
      </p:pic>
      <p:pic>
        <p:nvPicPr>
          <p:cNvPr id="5" name="Picture 4" descr="Kennicott lod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1905000"/>
            <a:ext cx="2209800" cy="2209800"/>
          </a:xfrm>
          <a:prstGeom prst="rect">
            <a:avLst/>
          </a:prstGeom>
        </p:spPr>
      </p:pic>
      <p:pic>
        <p:nvPicPr>
          <p:cNvPr id="6" name="Picture 5" descr="lodge din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4419600"/>
            <a:ext cx="2209800" cy="2209800"/>
          </a:xfrm>
          <a:prstGeom prst="rect">
            <a:avLst/>
          </a:prstGeom>
        </p:spPr>
      </p:pic>
      <p:pic>
        <p:nvPicPr>
          <p:cNvPr id="7" name="Picture 6" descr="Kennicott lodge din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4419600"/>
            <a:ext cx="3314612" cy="2211467"/>
          </a:xfrm>
          <a:prstGeom prst="rect">
            <a:avLst/>
          </a:prstGeom>
        </p:spPr>
      </p:pic>
      <p:pic>
        <p:nvPicPr>
          <p:cNvPr id="11" name="Picture 10" descr="redoubt lod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8600" y="1981200"/>
            <a:ext cx="2209800" cy="22098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Alaska Visitor Center Interior Design</a:t>
            </a:r>
            <a:br>
              <a:rPr lang="en-US" sz="2000" dirty="0" smtClean="0"/>
            </a:br>
            <a:r>
              <a:rPr lang="en-US" sz="1800" dirty="0" smtClean="0"/>
              <a:t>Main Feature – Vacation Planning Experience</a:t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800" dirty="0" smtClean="0"/>
              <a:t>One Large, Exciting Presentation - 6 Alaska Vacation Planning Zones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32037"/>
            <a:ext cx="82296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b="1" dirty="0" smtClean="0"/>
              <a:t>Majestic Alaska Sightseeing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Adventure Alaska Outdoors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Cruise Alaska 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Alaska’s Culture and History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Alaska Sports Spectacular</a:t>
            </a:r>
          </a:p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Alaska Hospitality and Business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 Visitor Center Interior Design</a:t>
            </a:r>
            <a:br>
              <a:rPr lang="en-US" sz="2000" dirty="0" smtClean="0"/>
            </a:br>
            <a:r>
              <a:rPr lang="en-US" sz="1800" dirty="0" smtClean="0"/>
              <a:t>Vacation Planning Zones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458200" cy="5562599"/>
          </a:xfrm>
        </p:spPr>
        <p:txBody>
          <a:bodyPr>
            <a:normAutofit/>
          </a:bodyPr>
          <a:lstStyle/>
          <a:p>
            <a:r>
              <a:rPr lang="en-US" sz="1400" dirty="0" smtClean="0"/>
              <a:t>6  Unique interrelated Vacation Planning zones - total 10,000-12,000 </a:t>
            </a:r>
            <a:r>
              <a:rPr lang="en-US" sz="1400" dirty="0" err="1" smtClean="0"/>
              <a:t>sf</a:t>
            </a:r>
            <a:r>
              <a:rPr lang="en-US" sz="1400" dirty="0" smtClean="0"/>
              <a:t> </a:t>
            </a:r>
          </a:p>
          <a:p>
            <a:pPr lvl="1"/>
            <a:r>
              <a:rPr lang="en-US" sz="1200" dirty="0" smtClean="0"/>
              <a:t>Focused by primary tourism activity driver</a:t>
            </a:r>
          </a:p>
          <a:p>
            <a:pPr lvl="1"/>
            <a:r>
              <a:rPr lang="en-US" sz="1200" dirty="0" smtClean="0"/>
              <a:t>Dramatic, oversized images and authentic props in each area</a:t>
            </a:r>
          </a:p>
          <a:p>
            <a:pPr lvl="1"/>
            <a:r>
              <a:rPr lang="en-US" sz="1200" dirty="0" smtClean="0"/>
              <a:t>Deliver enticing real Alaska experiences – “tastes of Alaska”</a:t>
            </a:r>
          </a:p>
          <a:p>
            <a:r>
              <a:rPr lang="en-US" sz="1400" dirty="0" smtClean="0"/>
              <a:t>Big screen video presentations</a:t>
            </a:r>
          </a:p>
          <a:p>
            <a:r>
              <a:rPr lang="en-US" sz="1400" dirty="0" smtClean="0"/>
              <a:t>Vacation planning sit down, consultation  stations</a:t>
            </a:r>
          </a:p>
          <a:p>
            <a:r>
              <a:rPr lang="en-US" sz="1400" dirty="0" smtClean="0"/>
              <a:t>Interactive Computerized Vacation Planning – research, planning, costing and booking</a:t>
            </a:r>
          </a:p>
          <a:p>
            <a:r>
              <a:rPr lang="en-US" sz="1400" dirty="0" smtClean="0"/>
              <a:t>Print Materials – unique for each Tourism Planning Zone</a:t>
            </a:r>
          </a:p>
          <a:p>
            <a:r>
              <a:rPr lang="en-US" sz="1400" dirty="0" smtClean="0"/>
              <a:t>Sales Manager - motivated selling team </a:t>
            </a:r>
          </a:p>
          <a:p>
            <a:pPr lvl="1"/>
            <a:r>
              <a:rPr lang="en-US" sz="1200" dirty="0" smtClean="0"/>
              <a:t>Manager leads and directs ACC vacation planning sales effort</a:t>
            </a:r>
          </a:p>
          <a:p>
            <a:pPr lvl="1"/>
            <a:r>
              <a:rPr lang="en-US" sz="1200" dirty="0" smtClean="0"/>
              <a:t>Coordinates content, presentation and training with ATIA</a:t>
            </a:r>
          </a:p>
          <a:p>
            <a:pPr lvl="1"/>
            <a:r>
              <a:rPr lang="en-US" sz="1200" dirty="0" smtClean="0"/>
              <a:t>Sales staff  responsibility - maximize  tourism  growth results for ATIA members</a:t>
            </a:r>
          </a:p>
          <a:p>
            <a:pPr lvl="1"/>
            <a:r>
              <a:rPr lang="en-US" sz="1200" dirty="0" smtClean="0"/>
              <a:t>Linked to Alaska tourism businesses via internet and ongoing training program</a:t>
            </a:r>
          </a:p>
          <a:p>
            <a:pPr lvl="1"/>
            <a:r>
              <a:rPr lang="en-US" sz="1200" dirty="0" smtClean="0"/>
              <a:t>Sales associates rove zones with consumers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elicopter-flightseeing_36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2819400"/>
            <a:ext cx="962025" cy="1428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3496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Vacation Planning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Zon</a:t>
            </a:r>
            <a:r>
              <a:rPr lang="en-US" sz="2000" dirty="0" err="1" smtClean="0">
                <a:latin typeface="+mj-lt"/>
                <a:ea typeface="+mj-ea"/>
                <a:cs typeface="+mj-cs"/>
              </a:rPr>
              <a:t>es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Featuring Primary Tourism Drivers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" y="1295400"/>
            <a:ext cx="8229600" cy="49688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Majestic Alaska Sightseeing ~ National Parks, Scenic Wonders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City/sightseeing tour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44%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Tramway/gondola 12%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Flight seeing 15%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Train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38%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White Pass/Yukon Route 27%  -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Railroad 16%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Bush planes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Motor coach, bus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Shopping 71%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Bus-Denal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4343400"/>
            <a:ext cx="2286000" cy="2362200"/>
          </a:xfrm>
          <a:prstGeom prst="rect">
            <a:avLst/>
          </a:prstGeom>
        </p:spPr>
      </p:pic>
      <p:pic>
        <p:nvPicPr>
          <p:cNvPr id="13" name="Picture 12" descr="Flightsee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4343400"/>
            <a:ext cx="2362200" cy="2362200"/>
          </a:xfrm>
          <a:prstGeom prst="rect">
            <a:avLst/>
          </a:prstGeom>
        </p:spPr>
      </p:pic>
      <p:pic>
        <p:nvPicPr>
          <p:cNvPr id="14" name="Picture 13" descr="alaska-railroad-david-wagn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400550"/>
            <a:ext cx="1828800" cy="2286000"/>
          </a:xfrm>
          <a:prstGeom prst="rect">
            <a:avLst/>
          </a:prstGeom>
        </p:spPr>
      </p:pic>
      <p:pic>
        <p:nvPicPr>
          <p:cNvPr id="15" name="Picture 14" descr="alyeska tra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09800" y="4343400"/>
            <a:ext cx="1985925" cy="2366211"/>
          </a:xfrm>
          <a:prstGeom prst="rect">
            <a:avLst/>
          </a:prstGeom>
        </p:spPr>
      </p:pic>
      <p:pic>
        <p:nvPicPr>
          <p:cNvPr id="16" name="Picture 15" descr="glaci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2745970"/>
            <a:ext cx="2286000" cy="1521230"/>
          </a:xfrm>
          <a:prstGeom prst="rect">
            <a:avLst/>
          </a:prstGeom>
        </p:spPr>
      </p:pic>
      <p:pic>
        <p:nvPicPr>
          <p:cNvPr id="17" name="Picture 16" descr="Reflections_Mount_McKinley_Denali_National_Park_Alask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0" y="990600"/>
            <a:ext cx="2235200" cy="1676400"/>
          </a:xfrm>
          <a:prstGeom prst="rect">
            <a:avLst/>
          </a:prstGeom>
        </p:spPr>
      </p:pic>
      <p:pic>
        <p:nvPicPr>
          <p:cNvPr id="18" name="Picture 17" descr="Alaska shop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38600" y="2419350"/>
            <a:ext cx="2466975" cy="184785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496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Vacation Planning Zones</a:t>
            </a:r>
            <a:r>
              <a:rPr lang="en-US" dirty="0" smtClean="0"/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dirty="0" smtClean="0"/>
              <a:t>Featuring Primary Tourism Drivers</a:t>
            </a:r>
            <a:endParaRPr lang="en-US" sz="2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19200"/>
            <a:ext cx="8229600" cy="49688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Adventure Alaska Outdoors 	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Wildlife viewing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56%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Hiking/nature walk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30%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Bird watching 19%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Bea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4743228"/>
            <a:ext cx="2543568" cy="1905221"/>
          </a:xfrm>
          <a:prstGeom prst="rect">
            <a:avLst/>
          </a:prstGeom>
        </p:spPr>
      </p:pic>
      <p:pic>
        <p:nvPicPr>
          <p:cNvPr id="5" name="Picture 4" descr="birdwatching.puffin-in-fligh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438400"/>
            <a:ext cx="1447800" cy="2176196"/>
          </a:xfrm>
          <a:prstGeom prst="rect">
            <a:avLst/>
          </a:prstGeom>
        </p:spPr>
      </p:pic>
      <p:pic>
        <p:nvPicPr>
          <p:cNvPr id="6" name="Picture 5" descr="Denali moo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2438400"/>
            <a:ext cx="2209800" cy="2209800"/>
          </a:xfrm>
          <a:prstGeom prst="rect">
            <a:avLst/>
          </a:prstGeom>
        </p:spPr>
      </p:pic>
      <p:pic>
        <p:nvPicPr>
          <p:cNvPr id="7" name="Picture 6" descr="dall shee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6799" y="4800600"/>
            <a:ext cx="1352403" cy="1805528"/>
          </a:xfrm>
          <a:prstGeom prst="rect">
            <a:avLst/>
          </a:prstGeom>
        </p:spPr>
      </p:pic>
      <p:pic>
        <p:nvPicPr>
          <p:cNvPr id="9" name="Picture 8" descr="Hik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4800600"/>
            <a:ext cx="1828800" cy="1828800"/>
          </a:xfrm>
          <a:prstGeom prst="rect">
            <a:avLst/>
          </a:prstGeom>
        </p:spPr>
      </p:pic>
      <p:pic>
        <p:nvPicPr>
          <p:cNvPr id="10" name="Picture 9" descr="Hiking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28800" y="2438400"/>
            <a:ext cx="2209800" cy="2209800"/>
          </a:xfrm>
          <a:prstGeom prst="rect">
            <a:avLst/>
          </a:prstGeom>
        </p:spPr>
      </p:pic>
      <p:pic>
        <p:nvPicPr>
          <p:cNvPr id="11" name="Picture 10" descr="puffi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7000" y="1228447"/>
            <a:ext cx="2390775" cy="1590953"/>
          </a:xfrm>
          <a:prstGeom prst="rect">
            <a:avLst/>
          </a:prstGeom>
        </p:spPr>
      </p:pic>
      <p:pic>
        <p:nvPicPr>
          <p:cNvPr id="13" name="Picture 12" descr="carib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" y="4724400"/>
            <a:ext cx="2546167" cy="1911350"/>
          </a:xfrm>
          <a:prstGeom prst="rect">
            <a:avLst/>
          </a:prstGeom>
        </p:spPr>
      </p:pic>
      <p:pic>
        <p:nvPicPr>
          <p:cNvPr id="14" name="Picture 13" descr="fox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00800" y="2971800"/>
            <a:ext cx="2566524" cy="1676400"/>
          </a:xfrm>
          <a:prstGeom prst="rect">
            <a:avLst/>
          </a:prstGeom>
        </p:spPr>
      </p:pic>
      <p:pic>
        <p:nvPicPr>
          <p:cNvPr id="15" name="Picture 14" descr="walru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562600" y="1219200"/>
            <a:ext cx="762000" cy="1121104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Vacation Planning Zones</a:t>
            </a:r>
            <a:r>
              <a:rPr lang="en-US" dirty="0" smtClean="0"/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dirty="0" smtClean="0"/>
              <a:t>Featuring Primary Tourism Drivers</a:t>
            </a:r>
            <a:endParaRPr lang="en-US" sz="2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050925"/>
            <a:ext cx="8229600" cy="49688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Alaska’s Rich Culture and History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Cultural activities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49%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Historical/cultural attractions 18%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Native cultural tours/act 20%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Salmon bake 12%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Shows/Alaska entertainment 10%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Gold panning/mine tour 15%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Museums 28%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Russian-American history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Trans-Alaska Pipeline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goldpannin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24" y="4952999"/>
            <a:ext cx="1704975" cy="1704975"/>
          </a:xfrm>
          <a:prstGeom prst="rect">
            <a:avLst/>
          </a:prstGeom>
        </p:spPr>
      </p:pic>
      <p:pic>
        <p:nvPicPr>
          <p:cNvPr id="8" name="Picture 7" descr="Culture alaska native danc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4991630"/>
            <a:ext cx="2362200" cy="1661215"/>
          </a:xfrm>
          <a:prstGeom prst="rect">
            <a:avLst/>
          </a:prstGeom>
        </p:spPr>
      </p:pic>
      <p:pic>
        <p:nvPicPr>
          <p:cNvPr id="9" name="Picture 8" descr="Culture Fur Rendezvous blanket to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7568" y="6046428"/>
            <a:ext cx="607088" cy="404725"/>
          </a:xfrm>
          <a:prstGeom prst="rect">
            <a:avLst/>
          </a:prstGeom>
        </p:spPr>
      </p:pic>
      <p:pic>
        <p:nvPicPr>
          <p:cNvPr id="10" name="Picture 9" descr="Anchorage RR Depo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3505200"/>
            <a:ext cx="1793700" cy="1295400"/>
          </a:xfrm>
          <a:prstGeom prst="rect">
            <a:avLst/>
          </a:prstGeom>
        </p:spPr>
      </p:pic>
      <p:pic>
        <p:nvPicPr>
          <p:cNvPr id="11" name="Picture 10" descr="anchorage-museum-exteri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12751" y="1143000"/>
            <a:ext cx="2005881" cy="1219200"/>
          </a:xfrm>
          <a:prstGeom prst="rect">
            <a:avLst/>
          </a:prstGeom>
        </p:spPr>
      </p:pic>
      <p:pic>
        <p:nvPicPr>
          <p:cNvPr id="12" name="Picture 11" descr="BrownsvilleSalmonBake408_-6-08ReversedJP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5029200"/>
            <a:ext cx="2209800" cy="1657350"/>
          </a:xfrm>
          <a:prstGeom prst="rect">
            <a:avLst/>
          </a:prstGeom>
        </p:spPr>
      </p:pic>
      <p:pic>
        <p:nvPicPr>
          <p:cNvPr id="13" name="Picture 12" descr="culture 3 native Alaskan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81400" y="5008075"/>
            <a:ext cx="1143000" cy="1697525"/>
          </a:xfrm>
          <a:prstGeom prst="rect">
            <a:avLst/>
          </a:prstGeom>
        </p:spPr>
      </p:pic>
      <p:pic>
        <p:nvPicPr>
          <p:cNvPr id="17" name="Picture 16" descr="Culture totem par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92826" y="5029200"/>
            <a:ext cx="1112374" cy="1649707"/>
          </a:xfrm>
          <a:prstGeom prst="rect">
            <a:avLst/>
          </a:prstGeom>
        </p:spPr>
      </p:pic>
      <p:pic>
        <p:nvPicPr>
          <p:cNvPr id="18" name="Picture 17" descr="fairbanks nenana steame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86600" y="2362200"/>
            <a:ext cx="1828800" cy="1064133"/>
          </a:xfrm>
          <a:prstGeom prst="rect">
            <a:avLst/>
          </a:prstGeom>
        </p:spPr>
      </p:pic>
      <p:pic>
        <p:nvPicPr>
          <p:cNvPr id="19" name="Picture 18" descr="skagway museum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57800" y="2362201"/>
            <a:ext cx="1650999" cy="1219199"/>
          </a:xfrm>
          <a:prstGeom prst="rect">
            <a:avLst/>
          </a:prstGeom>
        </p:spPr>
      </p:pic>
      <p:pic>
        <p:nvPicPr>
          <p:cNvPr id="20" name="Picture 19" descr="Klondike gold rush pa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81600" y="3657600"/>
            <a:ext cx="1752600" cy="1228725"/>
          </a:xfrm>
          <a:prstGeom prst="rect">
            <a:avLst/>
          </a:prstGeom>
        </p:spPr>
      </p:pic>
      <p:pic>
        <p:nvPicPr>
          <p:cNvPr id="21" name="Picture 20" descr="Juneau DT Historical distric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24200" y="3657600"/>
            <a:ext cx="1828800" cy="1263396"/>
          </a:xfrm>
          <a:prstGeom prst="rect">
            <a:avLst/>
          </a:prstGeom>
        </p:spPr>
      </p:pic>
      <p:pic>
        <p:nvPicPr>
          <p:cNvPr id="22" name="Picture 21" descr="transalaska pipelin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10000" y="1691640"/>
            <a:ext cx="1358900" cy="1902460"/>
          </a:xfrm>
          <a:prstGeom prst="rect">
            <a:avLst/>
          </a:prstGeom>
        </p:spPr>
      </p:pic>
      <p:pic>
        <p:nvPicPr>
          <p:cNvPr id="24" name="Picture 23" descr="Alaska Native Culture alutiiq_girl2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57400" y="3657600"/>
            <a:ext cx="838200" cy="1269873"/>
          </a:xfrm>
          <a:prstGeom prst="rect">
            <a:avLst/>
          </a:prstGeom>
        </p:spPr>
      </p:pic>
      <p:pic>
        <p:nvPicPr>
          <p:cNvPr id="25" name="Picture 24" descr="Alaska Govs mansion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04801" y="3642048"/>
            <a:ext cx="1600199" cy="1268322"/>
          </a:xfrm>
          <a:prstGeom prst="rect">
            <a:avLst/>
          </a:prstGeom>
        </p:spPr>
      </p:pic>
      <p:pic>
        <p:nvPicPr>
          <p:cNvPr id="23" name="Picture 22" descr="mvc-015f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34000" y="1143000"/>
            <a:ext cx="1524000" cy="1143000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3496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Vacation Planning Zones</a:t>
            </a:r>
            <a:r>
              <a:rPr lang="en-US" dirty="0" smtClean="0"/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dirty="0" smtClean="0"/>
              <a:t>Featuring Primary Tourism Drivers</a:t>
            </a: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2954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Cruise Alaska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Cruise packages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 cruise  40%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Cruise optional tours </a:t>
            </a:r>
          </a:p>
        </p:txBody>
      </p:sp>
      <p:pic>
        <p:nvPicPr>
          <p:cNvPr id="7" name="Picture 6" descr="cruise mv-ptarmigan_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4460" y="4876800"/>
            <a:ext cx="1218565" cy="1809750"/>
          </a:xfrm>
          <a:prstGeom prst="rect">
            <a:avLst/>
          </a:prstGeom>
        </p:spPr>
      </p:pic>
      <p:pic>
        <p:nvPicPr>
          <p:cNvPr id="8" name="Picture 7" descr="day crui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4884503"/>
            <a:ext cx="2286000" cy="1830622"/>
          </a:xfrm>
          <a:prstGeom prst="rect">
            <a:avLst/>
          </a:prstGeom>
        </p:spPr>
      </p:pic>
      <p:pic>
        <p:nvPicPr>
          <p:cNvPr id="10" name="Picture 9" descr="skagway cruise shi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4914900"/>
            <a:ext cx="2362200" cy="1771650"/>
          </a:xfrm>
          <a:prstGeom prst="rect">
            <a:avLst/>
          </a:prstGeom>
        </p:spPr>
      </p:pic>
      <p:pic>
        <p:nvPicPr>
          <p:cNvPr id="11" name="Picture 10" descr="cruise shi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2895600"/>
            <a:ext cx="2447925" cy="1866900"/>
          </a:xfrm>
          <a:prstGeom prst="rect">
            <a:avLst/>
          </a:prstGeom>
        </p:spPr>
      </p:pic>
      <p:pic>
        <p:nvPicPr>
          <p:cNvPr id="12" name="Picture 11" descr="cruise sma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9400" y="2844800"/>
            <a:ext cx="1752600" cy="1898650"/>
          </a:xfrm>
          <a:prstGeom prst="rect">
            <a:avLst/>
          </a:prstGeom>
        </p:spPr>
      </p:pic>
      <p:pic>
        <p:nvPicPr>
          <p:cNvPr id="13" name="Picture 12" descr="cruis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2895600"/>
            <a:ext cx="1752600" cy="1828800"/>
          </a:xfrm>
          <a:prstGeom prst="rect">
            <a:avLst/>
          </a:prstGeom>
        </p:spPr>
      </p:pic>
      <p:pic>
        <p:nvPicPr>
          <p:cNvPr id="15" name="Picture 14" descr="wide cruis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52160" y="1295399"/>
            <a:ext cx="3139440" cy="1494971"/>
          </a:xfrm>
          <a:prstGeom prst="rect">
            <a:avLst/>
          </a:prstGeom>
        </p:spPr>
      </p:pic>
      <p:pic>
        <p:nvPicPr>
          <p:cNvPr id="16" name="Picture 15" descr="cruise whal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22898" y="1295400"/>
            <a:ext cx="2911151" cy="1524000"/>
          </a:xfrm>
          <a:prstGeom prst="rect">
            <a:avLst/>
          </a:prstGeom>
        </p:spPr>
      </p:pic>
      <p:pic>
        <p:nvPicPr>
          <p:cNvPr id="20" name="Picture 19" descr="cruise whittie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05575" y="2895600"/>
            <a:ext cx="2562225" cy="1828800"/>
          </a:xfrm>
          <a:prstGeom prst="rect">
            <a:avLst/>
          </a:prstGeom>
        </p:spPr>
      </p:pic>
      <p:pic>
        <p:nvPicPr>
          <p:cNvPr id="21" name="Picture 20" descr="glacier-cruise_3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8600" y="4953000"/>
            <a:ext cx="2406316" cy="1752600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Alaska’s Tourism Economy is Shrinking</a:t>
            </a:r>
            <a:br>
              <a:rPr lang="en-US" sz="2000" dirty="0" smtClean="0"/>
            </a:br>
            <a:r>
              <a:rPr lang="en-US" sz="2000" dirty="0" smtClean="0"/>
              <a:t>Detailed Analysis Summary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5410200"/>
          </a:xfrm>
        </p:spPr>
        <p:txBody>
          <a:bodyPr>
            <a:normAutofit/>
          </a:bodyPr>
          <a:lstStyle/>
          <a:p>
            <a:r>
              <a:rPr lang="en-US" sz="1400" dirty="0" smtClean="0"/>
              <a:t>Alaska’s Tourism Economy declined by about $560M - over 15% since 2008</a:t>
            </a:r>
          </a:p>
          <a:p>
            <a:pPr lvl="1"/>
            <a:r>
              <a:rPr lang="en-US" sz="1200" dirty="0" smtClean="0"/>
              <a:t>Direct spending declined by $335M - 19%</a:t>
            </a:r>
          </a:p>
          <a:p>
            <a:pPr lvl="1"/>
            <a:r>
              <a:rPr lang="en-US" sz="1200" dirty="0" smtClean="0"/>
              <a:t>Direct spending by cruise lines and individual visitors on airline and ferry tickets declined by $11M</a:t>
            </a:r>
          </a:p>
          <a:p>
            <a:pPr lvl="1"/>
            <a:r>
              <a:rPr lang="en-US" sz="1200" dirty="0" smtClean="0"/>
              <a:t>Cruise line, cruise payroll and cruise member spending decreased approximately $45M</a:t>
            </a:r>
          </a:p>
          <a:p>
            <a:pPr lvl="1"/>
            <a:r>
              <a:rPr lang="en-US" sz="1200" dirty="0" smtClean="0"/>
              <a:t>Indirect spending declined by approximately $215M</a:t>
            </a:r>
          </a:p>
          <a:p>
            <a:r>
              <a:rPr lang="en-US" sz="1400" dirty="0" smtClean="0"/>
              <a:t>Significant hardships throughout Alaska</a:t>
            </a:r>
          </a:p>
          <a:p>
            <a:pPr lvl="1"/>
            <a:r>
              <a:rPr lang="en-US" sz="1200" dirty="0" smtClean="0"/>
              <a:t>Municipal and State tax revenue declined by approximately $35M</a:t>
            </a:r>
          </a:p>
          <a:p>
            <a:pPr lvl="1"/>
            <a:r>
              <a:rPr lang="en-US" sz="1200" dirty="0" smtClean="0"/>
              <a:t>Thousands of private sector jobs lost</a:t>
            </a:r>
          </a:p>
          <a:p>
            <a:pPr lvl="1"/>
            <a:r>
              <a:rPr lang="en-US" sz="1200" dirty="0" smtClean="0"/>
              <a:t>Businesses closed or struggling </a:t>
            </a:r>
          </a:p>
          <a:p>
            <a:pPr lvl="1"/>
            <a:r>
              <a:rPr lang="en-US" sz="1200" dirty="0" smtClean="0"/>
              <a:t>Alaska can not afford Tourism Economy to continue to decline</a:t>
            </a:r>
          </a:p>
          <a:p>
            <a:r>
              <a:rPr lang="en-US" sz="1400" dirty="0" smtClean="0"/>
              <a:t>Alaska can rebuild Tourism Economy and recreate private sector jobs, tax revenue and business profits.</a:t>
            </a:r>
          </a:p>
          <a:p>
            <a:pPr lvl="1"/>
            <a:r>
              <a:rPr lang="en-US" sz="1200" dirty="0" smtClean="0"/>
              <a:t>Recovery has to be forced - aggressive efforts and incentives</a:t>
            </a:r>
          </a:p>
          <a:p>
            <a:pPr lvl="1"/>
            <a:r>
              <a:rPr lang="en-US" sz="1200" dirty="0" smtClean="0"/>
              <a:t>Cruise industry “push” marketing needs augmented - replace lost cruise visitors</a:t>
            </a:r>
          </a:p>
          <a:p>
            <a:pPr lvl="1"/>
            <a:r>
              <a:rPr lang="en-US" sz="1200" dirty="0" smtClean="0"/>
              <a:t>New efforts to create convention and business visitors needed</a:t>
            </a:r>
          </a:p>
          <a:p>
            <a:pPr lvl="1"/>
            <a:r>
              <a:rPr lang="en-US" sz="1200" dirty="0" smtClean="0"/>
              <a:t>Foreign visitor numbers increased</a:t>
            </a:r>
          </a:p>
          <a:p>
            <a:pPr lvl="1"/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496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Vacation Planning Zones</a:t>
            </a:r>
            <a:r>
              <a:rPr lang="en-US" dirty="0" smtClean="0"/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dirty="0" smtClean="0"/>
              <a:t>Featuring Primary Tourism Drivers</a:t>
            </a:r>
            <a:endParaRPr lang="en-US" sz="2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066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Sports Spectacular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Fishing 20%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-guided fishing  13%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-unguided 8%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Camping  7%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Rafting 5%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Kayaking/canoeing 5%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Biking 3%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Hunting 1%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Dog sledding </a:t>
            </a:r>
          </a:p>
        </p:txBody>
      </p:sp>
      <p:pic>
        <p:nvPicPr>
          <p:cNvPr id="5" name="Picture 4" descr="Alaska art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2612" y="1219200"/>
            <a:ext cx="2323587" cy="1295400"/>
          </a:xfrm>
          <a:prstGeom prst="rect">
            <a:avLst/>
          </a:prstGeom>
        </p:spPr>
      </p:pic>
      <p:pic>
        <p:nvPicPr>
          <p:cNvPr id="7" name="Picture 6" descr="CanoeingKenai_Fjords_Sea_Trek_282-op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5029200"/>
            <a:ext cx="1676400" cy="1676400"/>
          </a:xfrm>
          <a:prstGeom prst="rect">
            <a:avLst/>
          </a:prstGeom>
        </p:spPr>
      </p:pic>
      <p:pic>
        <p:nvPicPr>
          <p:cNvPr id="10" name="Picture 9" descr="fishing gir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5057775"/>
            <a:ext cx="2209800" cy="1657350"/>
          </a:xfrm>
          <a:prstGeom prst="rect">
            <a:avLst/>
          </a:prstGeom>
        </p:spPr>
      </p:pic>
      <p:pic>
        <p:nvPicPr>
          <p:cNvPr id="12" name="Picture 11" descr="float-trip_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5029201"/>
            <a:ext cx="1219200" cy="1657350"/>
          </a:xfrm>
          <a:prstGeom prst="rect">
            <a:avLst/>
          </a:prstGeom>
        </p:spPr>
      </p:pic>
      <p:pic>
        <p:nvPicPr>
          <p:cNvPr id="13" name="Picture 12" descr="ecotourists-and-denali_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399" y="5029200"/>
            <a:ext cx="2334097" cy="1647825"/>
          </a:xfrm>
          <a:prstGeom prst="rect">
            <a:avLst/>
          </a:prstGeom>
        </p:spPr>
      </p:pic>
      <p:pic>
        <p:nvPicPr>
          <p:cNvPr id="14" name="Picture 13" descr="exit-glacier_3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91400" y="2590800"/>
            <a:ext cx="1573149" cy="2336360"/>
          </a:xfrm>
          <a:prstGeom prst="rect">
            <a:avLst/>
          </a:prstGeom>
        </p:spPr>
      </p:pic>
      <p:pic>
        <p:nvPicPr>
          <p:cNvPr id="15" name="Picture 14" descr="tongass-hunting_8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4800" y="5029200"/>
            <a:ext cx="1066800" cy="1600200"/>
          </a:xfrm>
          <a:prstGeom prst="rect">
            <a:avLst/>
          </a:prstGeom>
        </p:spPr>
      </p:pic>
      <p:pic>
        <p:nvPicPr>
          <p:cNvPr id="16" name="Picture 15" descr="paddling-kayaker-racing_19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" y="3962400"/>
            <a:ext cx="1428750" cy="962025"/>
          </a:xfrm>
          <a:prstGeom prst="rect">
            <a:avLst/>
          </a:prstGeom>
        </p:spPr>
      </p:pic>
      <p:pic>
        <p:nvPicPr>
          <p:cNvPr id="17" name="Picture 16" descr="bicycling-in-denali_8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76400" y="3666618"/>
            <a:ext cx="1981200" cy="1334008"/>
          </a:xfrm>
          <a:prstGeom prst="rect">
            <a:avLst/>
          </a:prstGeom>
        </p:spPr>
      </p:pic>
      <p:pic>
        <p:nvPicPr>
          <p:cNvPr id="18" name="Picture 17" descr="Mountain biking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38750" y="1219200"/>
            <a:ext cx="1295400" cy="1295400"/>
          </a:xfrm>
          <a:prstGeom prst="rect">
            <a:avLst/>
          </a:prstGeom>
        </p:spPr>
      </p:pic>
      <p:pic>
        <p:nvPicPr>
          <p:cNvPr id="20" name="Picture 19" descr="camping-under-northern-lights_57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1465" y="2590800"/>
            <a:ext cx="3497385" cy="2336582"/>
          </a:xfrm>
          <a:prstGeom prst="rect">
            <a:avLst/>
          </a:prstGeom>
        </p:spPr>
      </p:pic>
      <p:pic>
        <p:nvPicPr>
          <p:cNvPr id="22" name="Picture 21" descr="alaska skiing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67200" y="1219200"/>
            <a:ext cx="914400" cy="1295400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496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dirty="0" smtClean="0"/>
              <a:t>Vacation Planning Zones</a:t>
            </a:r>
            <a:r>
              <a:rPr lang="en-US" dirty="0" smtClean="0"/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dirty="0" smtClean="0"/>
              <a:t>Featuring Primary Tourism Drivers</a:t>
            </a:r>
            <a:endParaRPr lang="en-US" sz="2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066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Hospitality and Business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Business 8%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Convention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capability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400" dirty="0" smtClean="0"/>
              <a:t>Airlines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Wilderness Lodges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B&amp;B’s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Deluxe hotels, historic hotels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Oil, natural gas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Alaska restaurants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 Tourism related business </a:t>
            </a:r>
          </a:p>
        </p:txBody>
      </p:sp>
      <p:pic>
        <p:nvPicPr>
          <p:cNvPr id="10" name="Picture 9" descr="convention cen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1341120"/>
            <a:ext cx="2601686" cy="1821180"/>
          </a:xfrm>
          <a:prstGeom prst="rect">
            <a:avLst/>
          </a:prstGeom>
        </p:spPr>
      </p:pic>
      <p:pic>
        <p:nvPicPr>
          <p:cNvPr id="11" name="Picture 10" descr="Hotel Captain Co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419600"/>
            <a:ext cx="1524000" cy="2286000"/>
          </a:xfrm>
          <a:prstGeom prst="rect">
            <a:avLst/>
          </a:prstGeom>
        </p:spPr>
      </p:pic>
      <p:pic>
        <p:nvPicPr>
          <p:cNvPr id="12" name="Picture 11" descr="alaska-airlines-pla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8800" y="5029200"/>
            <a:ext cx="2260600" cy="1695450"/>
          </a:xfrm>
          <a:prstGeom prst="rect">
            <a:avLst/>
          </a:prstGeom>
        </p:spPr>
      </p:pic>
      <p:pic>
        <p:nvPicPr>
          <p:cNvPr id="13" name="Picture 12" descr="Hotel historic sewar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0" y="5010150"/>
            <a:ext cx="2314575" cy="1733698"/>
          </a:xfrm>
          <a:prstGeom prst="rect">
            <a:avLst/>
          </a:prstGeom>
        </p:spPr>
      </p:pic>
      <p:pic>
        <p:nvPicPr>
          <p:cNvPr id="14" name="Picture 13" descr="B&amp;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7200" y="5029200"/>
            <a:ext cx="2185410" cy="1683091"/>
          </a:xfrm>
          <a:prstGeom prst="rect">
            <a:avLst/>
          </a:prstGeom>
        </p:spPr>
      </p:pic>
      <p:pic>
        <p:nvPicPr>
          <p:cNvPr id="15" name="Picture 14" descr="aerial-oil-and-gas-platforms_32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5903" y="3352799"/>
            <a:ext cx="1089297" cy="1615485"/>
          </a:xfrm>
          <a:prstGeom prst="rect">
            <a:avLst/>
          </a:prstGeom>
        </p:spPr>
      </p:pic>
      <p:pic>
        <p:nvPicPr>
          <p:cNvPr id="16" name="Picture 15" descr="anchorage-port_334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4761" y="3352800"/>
            <a:ext cx="2377439" cy="1600200"/>
          </a:xfrm>
          <a:prstGeom prst="rect">
            <a:avLst/>
          </a:prstGeom>
        </p:spPr>
      </p:pic>
      <p:pic>
        <p:nvPicPr>
          <p:cNvPr id="17" name="Picture 16" descr="Alyesk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67150" y="1333500"/>
            <a:ext cx="2457450" cy="1866900"/>
          </a:xfrm>
          <a:prstGeom prst="rect">
            <a:avLst/>
          </a:prstGeom>
        </p:spPr>
      </p:pic>
      <p:pic>
        <p:nvPicPr>
          <p:cNvPr id="18" name="Picture 17" descr="2422582-Glacier_Brewhouse_Great_Food_Downtown-Anchorag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81200" y="3714750"/>
            <a:ext cx="1733550" cy="1238250"/>
          </a:xfrm>
          <a:prstGeom prst="rect">
            <a:avLst/>
          </a:prstGeom>
        </p:spPr>
      </p:pic>
      <p:pic>
        <p:nvPicPr>
          <p:cNvPr id="19" name="Picture 18" descr="tordrillo_mai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85050" y="3341506"/>
            <a:ext cx="1606550" cy="1611493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34963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000" dirty="0" smtClean="0"/>
              <a:t>Alaska Business Participation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Small and Large </a:t>
            </a:r>
            <a:endParaRPr lang="en-US" sz="1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60525"/>
            <a:ext cx="8229600" cy="4816475"/>
          </a:xfrm>
        </p:spPr>
        <p:txBody>
          <a:bodyPr>
            <a:normAutofit/>
          </a:bodyPr>
          <a:lstStyle/>
          <a:p>
            <a:r>
              <a:rPr lang="en-US" sz="1400" dirty="0" smtClean="0"/>
              <a:t>Small and Large businesses invited to be part of Vacation Planning Zones</a:t>
            </a:r>
          </a:p>
          <a:p>
            <a:pPr lvl="1"/>
            <a:r>
              <a:rPr lang="en-US" sz="1200" dirty="0" smtClean="0"/>
              <a:t>Receive powerful marketing reaching millions of potential visitors</a:t>
            </a:r>
          </a:p>
          <a:p>
            <a:pPr lvl="1"/>
            <a:r>
              <a:rPr lang="en-US" sz="1200" dirty="0" smtClean="0"/>
              <a:t>Each business marketed aggressively by the Vacation Planning Sales Team</a:t>
            </a:r>
          </a:p>
          <a:p>
            <a:pPr lvl="1"/>
            <a:r>
              <a:rPr lang="en-US" sz="1200" dirty="0" smtClean="0"/>
              <a:t>Each business receives </a:t>
            </a:r>
          </a:p>
          <a:p>
            <a:pPr lvl="2"/>
            <a:r>
              <a:rPr lang="en-US" sz="1100" dirty="0" smtClean="0"/>
              <a:t>big screen video </a:t>
            </a:r>
          </a:p>
          <a:p>
            <a:pPr lvl="2"/>
            <a:r>
              <a:rPr lang="en-US" sz="1100" dirty="0" smtClean="0"/>
              <a:t>interactive computer vacation planning</a:t>
            </a:r>
          </a:p>
          <a:p>
            <a:pPr lvl="2"/>
            <a:r>
              <a:rPr lang="en-US" sz="1100" dirty="0" smtClean="0"/>
              <a:t>print advertising exposure </a:t>
            </a:r>
          </a:p>
          <a:p>
            <a:pPr lvl="2"/>
            <a:r>
              <a:rPr lang="en-US" sz="1100" dirty="0" smtClean="0"/>
              <a:t>AAC sales person marketing</a:t>
            </a:r>
          </a:p>
          <a:p>
            <a:pPr lvl="1"/>
            <a:r>
              <a:rPr lang="en-US" sz="1200" dirty="0" smtClean="0"/>
              <a:t>Each business pays monthly marketing fees</a:t>
            </a:r>
          </a:p>
          <a:p>
            <a:pPr lvl="2"/>
            <a:r>
              <a:rPr lang="en-US" sz="1100" dirty="0" smtClean="0"/>
              <a:t>Small business package</a:t>
            </a:r>
          </a:p>
          <a:p>
            <a:pPr lvl="2"/>
            <a:r>
              <a:rPr lang="en-US" sz="1100" dirty="0" smtClean="0"/>
              <a:t>Large business package</a:t>
            </a:r>
          </a:p>
          <a:p>
            <a:r>
              <a:rPr lang="en-US" sz="1400" dirty="0" smtClean="0"/>
              <a:t>Major Sponsor Opportunities </a:t>
            </a:r>
          </a:p>
          <a:p>
            <a:pPr lvl="1"/>
            <a:r>
              <a:rPr lang="en-US" sz="1200" dirty="0" smtClean="0"/>
              <a:t>External marquee – Jumbo-</a:t>
            </a:r>
            <a:r>
              <a:rPr lang="en-US" sz="1200" dirty="0" err="1" smtClean="0"/>
              <a:t>tron</a:t>
            </a:r>
            <a:r>
              <a:rPr lang="en-US" sz="1200" dirty="0" smtClean="0"/>
              <a:t> video screens</a:t>
            </a:r>
          </a:p>
          <a:p>
            <a:pPr lvl="1"/>
            <a:r>
              <a:rPr lang="en-US" sz="1200" dirty="0" smtClean="0"/>
              <a:t>Title sponsorships - targets</a:t>
            </a:r>
          </a:p>
          <a:p>
            <a:pPr lvl="2"/>
            <a:r>
              <a:rPr lang="en-US" sz="1100" dirty="0" smtClean="0"/>
              <a:t>Flight-seeing video experience (Alaska Airlines)</a:t>
            </a:r>
          </a:p>
          <a:p>
            <a:pPr lvl="2"/>
            <a:r>
              <a:rPr lang="en-US" sz="1100" dirty="0" smtClean="0"/>
              <a:t>Live show (NANA)</a:t>
            </a:r>
          </a:p>
          <a:p>
            <a:pPr lvl="2"/>
            <a:r>
              <a:rPr lang="en-US" sz="1100" dirty="0" smtClean="0"/>
              <a:t>Restaurant (ASMI)</a:t>
            </a:r>
          </a:p>
          <a:p>
            <a:pPr lvl="1"/>
            <a:r>
              <a:rPr lang="en-US" sz="1200" dirty="0" smtClean="0"/>
              <a:t>Internal large video and static images</a:t>
            </a:r>
          </a:p>
          <a:p>
            <a:pPr lvl="1"/>
            <a:r>
              <a:rPr lang="en-US" sz="1200" dirty="0" smtClean="0"/>
              <a:t>Plus interactive computer planning, print exposure and sales people support</a:t>
            </a:r>
          </a:p>
          <a:p>
            <a:endParaRPr lang="en-US" sz="1400" dirty="0" smtClean="0"/>
          </a:p>
          <a:p>
            <a:pPr lvl="2"/>
            <a:endParaRPr lang="en-US" sz="1000" dirty="0" smtClean="0"/>
          </a:p>
          <a:p>
            <a:pPr lvl="2"/>
            <a:endParaRPr lang="en-US" sz="1000" dirty="0" smtClean="0"/>
          </a:p>
          <a:p>
            <a:pPr lvl="1"/>
            <a:endParaRPr lang="en-US" sz="1050" dirty="0" smtClean="0"/>
          </a:p>
          <a:p>
            <a:pPr lvl="1"/>
            <a:endParaRPr lang="en-US" dirty="0" smtClean="0"/>
          </a:p>
          <a:p>
            <a:pPr lvl="1"/>
            <a:endParaRPr lang="en-US" sz="1050" dirty="0" smtClean="0"/>
          </a:p>
          <a:p>
            <a:endParaRPr lang="en-US" sz="14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Alaska Adventure Center</a:t>
            </a:r>
            <a:endParaRPr lang="en-US" sz="2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Close the Deal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Provide Increased Value for Potential Visitors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with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Alaska Dollars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Alaska Visitor Dollars</a:t>
            </a:r>
            <a:br>
              <a:rPr lang="en-US" sz="2000" dirty="0" smtClean="0"/>
            </a:br>
            <a:r>
              <a:rPr lang="en-US" sz="1600" dirty="0" smtClean="0"/>
              <a:t> {Program to Address Alaska’s Negative Cost Image &amp; Stimulate Sales}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>
            <a:noAutofit/>
          </a:bodyPr>
          <a:lstStyle/>
          <a:p>
            <a:r>
              <a:rPr lang="en-US" sz="1400" dirty="0" smtClean="0"/>
              <a:t>Alaska needs the Alaska Adventure Center to be successful</a:t>
            </a:r>
          </a:p>
          <a:p>
            <a:r>
              <a:rPr lang="en-US" sz="1400" dirty="0" smtClean="0"/>
              <a:t>Launch a new  visitor incentive </a:t>
            </a:r>
          </a:p>
          <a:p>
            <a:pPr lvl="1"/>
            <a:r>
              <a:rPr lang="en-US" sz="1200" dirty="0" smtClean="0"/>
              <a:t>“Alaska Dollars”</a:t>
            </a:r>
          </a:p>
          <a:p>
            <a:pPr lvl="1"/>
            <a:r>
              <a:rPr lang="en-US" sz="1200" dirty="0" smtClean="0"/>
              <a:t>Alaska currency to be spent only while in Alaska to get “better deals” on  most purchases</a:t>
            </a:r>
          </a:p>
          <a:p>
            <a:r>
              <a:rPr lang="en-US" sz="1400" dirty="0" smtClean="0"/>
              <a:t>Designed to drive visitors to Alaska and drive visitors through out Alaska</a:t>
            </a:r>
          </a:p>
          <a:p>
            <a:r>
              <a:rPr lang="en-US" sz="1400" dirty="0" smtClean="0"/>
              <a:t>“Alaska Dollars” ~ Proprietary Alaska Visitor Currency  </a:t>
            </a:r>
          </a:p>
          <a:p>
            <a:pPr lvl="1"/>
            <a:r>
              <a:rPr lang="en-US" sz="1200" dirty="0" smtClean="0"/>
              <a:t>Visitors purchasing Alaska packages receive $1000 Alaska Dollars (party of 2)</a:t>
            </a:r>
          </a:p>
          <a:p>
            <a:pPr lvl="1"/>
            <a:r>
              <a:rPr lang="en-US" sz="1200" dirty="0" smtClean="0"/>
              <a:t>Accepted (same as cash) at attractions, F&amp;B, optional tours, hotels, transportation and retail </a:t>
            </a:r>
          </a:p>
          <a:p>
            <a:pPr lvl="1"/>
            <a:r>
              <a:rPr lang="en-US" sz="1200" dirty="0" smtClean="0"/>
              <a:t>Visitors  use Alaska Dollars to reduce the price of purchases up to 20%</a:t>
            </a:r>
          </a:p>
          <a:p>
            <a:r>
              <a:rPr lang="en-US" sz="1400" dirty="0" smtClean="0"/>
              <a:t>Designed to double visitor spending </a:t>
            </a:r>
          </a:p>
          <a:p>
            <a:pPr lvl="1"/>
            <a:r>
              <a:rPr lang="en-US" sz="1200" dirty="0" smtClean="0"/>
              <a:t>Party of 2 normally spends $2,000 while in Alaska</a:t>
            </a:r>
          </a:p>
          <a:p>
            <a:pPr lvl="1"/>
            <a:r>
              <a:rPr lang="en-US" sz="1200" dirty="0" smtClean="0"/>
              <a:t>Party of 2 needs to spend a net $4,000 (after using Alaska Dollars) to spend their Alaska Dollars</a:t>
            </a:r>
          </a:p>
          <a:p>
            <a:pPr lvl="1"/>
            <a:r>
              <a:rPr lang="en-US" sz="1200" dirty="0" smtClean="0"/>
              <a:t>Creates increased value, excitement, fun and purchase motivation </a:t>
            </a:r>
          </a:p>
          <a:p>
            <a:r>
              <a:rPr lang="en-US" sz="1400" dirty="0" smtClean="0"/>
              <a:t>“Pushes” visitors’ spending into participating businesses across the State</a:t>
            </a:r>
          </a:p>
          <a:p>
            <a:pPr lvl="1"/>
            <a:r>
              <a:rPr lang="en-US" sz="1200" dirty="0" smtClean="0"/>
              <a:t>Alaska businesses voluntarily participate and accept Alaska Dollars  same as cash</a:t>
            </a:r>
          </a:p>
          <a:p>
            <a:pPr lvl="1"/>
            <a:r>
              <a:rPr lang="en-US" sz="1200" dirty="0" smtClean="0"/>
              <a:t>Used to stimulate  traffic and sales to their locations</a:t>
            </a:r>
          </a:p>
          <a:p>
            <a:pPr lvl="1"/>
            <a:r>
              <a:rPr lang="en-US" sz="1200" dirty="0" smtClean="0"/>
              <a:t>Participating businesses promoted through special Alaska Visitor Dollars advertising brochures and marketing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Alaska Visitor </a:t>
            </a:r>
            <a:r>
              <a:rPr lang="en-US" sz="1800" dirty="0" smtClean="0"/>
              <a:t>Dollars</a:t>
            </a:r>
            <a:br>
              <a:rPr lang="en-US" sz="1800" dirty="0" smtClean="0"/>
            </a:br>
            <a:r>
              <a:rPr lang="en-US" sz="1800" dirty="0" smtClean="0"/>
              <a:t>Visitor Currency to be Spent while in Alaska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350489"/>
            <a:ext cx="5181599" cy="212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399" y="1618913"/>
            <a:ext cx="5181599" cy="212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Alaska Adventure Center</a:t>
            </a:r>
            <a:endParaRPr lang="en-US" sz="2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Phase I – Development Feasibility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August 2011 – March 2012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Present Findings, Recommendations and Projected Costs in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March 2012 for Implementation Phase Funding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16200000" flipH="1">
            <a:off x="3959932" y="3825044"/>
            <a:ext cx="403244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431539" y="3825044"/>
            <a:ext cx="4104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/>
          <p:cNvGraphicFramePr/>
          <p:nvPr/>
        </p:nvGraphicFramePr>
        <p:xfrm>
          <a:off x="467544" y="404664"/>
          <a:ext cx="7704856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10"/>
          <p:cNvGraphicFramePr>
            <a:graphicFrameLocks/>
          </p:cNvGraphicFramePr>
          <p:nvPr/>
        </p:nvGraphicFramePr>
        <p:xfrm>
          <a:off x="457200" y="1412776"/>
          <a:ext cx="8229600" cy="457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26568"/>
                <a:gridCol w="3459832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2011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2012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2013</a:t>
                      </a:r>
                      <a:endParaRPr lang="en-US" sz="240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3648" y="1988840"/>
            <a:ext cx="309634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Feasibility Phase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83968" y="3789040"/>
            <a:ext cx="4032448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Implementation Phase</a:t>
            </a:r>
            <a:endParaRPr lang="en-US" sz="2800" b="1" dirty="0"/>
          </a:p>
        </p:txBody>
      </p:sp>
      <p:sp>
        <p:nvSpPr>
          <p:cNvPr id="10" name="5-Point Star 9"/>
          <p:cNvSpPr/>
          <p:nvPr/>
        </p:nvSpPr>
        <p:spPr>
          <a:xfrm>
            <a:off x="8172400" y="5898976"/>
            <a:ext cx="432048" cy="4103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31640" y="2492897"/>
            <a:ext cx="2736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Site Control</a:t>
            </a:r>
          </a:p>
          <a:p>
            <a:r>
              <a:rPr lang="en-US" dirty="0" smtClean="0"/>
              <a:t>Detail Planning</a:t>
            </a:r>
            <a:endParaRPr lang="en-US" dirty="0" smtClean="0">
              <a:latin typeface="+mj-lt"/>
            </a:endParaRPr>
          </a:p>
          <a:p>
            <a:r>
              <a:rPr lang="en-US" dirty="0" smtClean="0"/>
              <a:t>Consumer research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+mj-lt"/>
              </a:rPr>
              <a:t>Economic Analysis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+mj-lt"/>
              </a:rPr>
              <a:t>Legal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+mj-lt"/>
              </a:rPr>
              <a:t>Information Technology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+mj-lt"/>
              </a:rPr>
              <a:t>Production Costs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+mj-lt"/>
              </a:rPr>
              <a:t>Security and Maintenance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+mj-lt"/>
              </a:rPr>
              <a:t>Marketing 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+mj-lt"/>
              </a:rPr>
              <a:t>Tenants and Participants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+mj-lt"/>
              </a:rPr>
              <a:t>Design</a:t>
            </a:r>
          </a:p>
          <a:p>
            <a:r>
              <a:rPr lang="en-US" dirty="0" smtClean="0"/>
              <a:t>Construction Costs</a:t>
            </a:r>
          </a:p>
          <a:p>
            <a:r>
              <a:rPr lang="en-US" dirty="0" smtClean="0">
                <a:latin typeface="+mj-lt"/>
              </a:rPr>
              <a:t>Sourcing</a:t>
            </a:r>
          </a:p>
          <a:p>
            <a:r>
              <a:rPr lang="en-US" dirty="0" smtClean="0">
                <a:latin typeface="+mj-lt"/>
              </a:rPr>
              <a:t>Human Resources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3968" y="4293096"/>
            <a:ext cx="2736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Site Development</a:t>
            </a:r>
          </a:p>
          <a:p>
            <a:r>
              <a:rPr lang="en-US" sz="2000" dirty="0" smtClean="0">
                <a:latin typeface="+mj-lt"/>
              </a:rPr>
              <a:t>Building Construction</a:t>
            </a:r>
          </a:p>
          <a:p>
            <a:r>
              <a:rPr lang="en-US" sz="2000" dirty="0" smtClean="0">
                <a:latin typeface="+mj-lt"/>
              </a:rPr>
              <a:t>Exhibitry</a:t>
            </a:r>
          </a:p>
          <a:p>
            <a:r>
              <a:rPr lang="en-US" sz="2000" dirty="0" smtClean="0">
                <a:latin typeface="+mj-lt"/>
              </a:rPr>
              <a:t>Equipment</a:t>
            </a:r>
          </a:p>
          <a:p>
            <a:r>
              <a:rPr lang="en-US" sz="2000" dirty="0" smtClean="0">
                <a:latin typeface="+mj-lt"/>
              </a:rPr>
              <a:t>Commissioning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4128" y="598121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OPEN TO THE PUBLIC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7"/>
          <p:cNvSpPr txBox="1">
            <a:spLocks/>
          </p:cNvSpPr>
          <p:nvPr/>
        </p:nvSpPr>
        <p:spPr>
          <a:xfrm>
            <a:off x="457200" y="1219200"/>
            <a:ext cx="8229600" cy="343805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Timing is great to take advantage of current depressed real estate </a:t>
            </a:r>
            <a:r>
              <a:rPr lang="en-US" sz="1600" dirty="0" smtClean="0">
                <a:latin typeface="+mj-lt"/>
              </a:rPr>
              <a:t>situation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Las Vegas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National interest in Alaska is </a:t>
            </a:r>
            <a:r>
              <a:rPr lang="en-US" sz="1400" dirty="0" smtClean="0">
                <a:latin typeface="+mj-lt"/>
              </a:rPr>
              <a:t>high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Recently-passed Travel Promotion Act may benefit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latin typeface="+mj-lt"/>
              </a:rPr>
              <a:t>Key Alaska leaders support Tourism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Picture 2" descr="http://www.cathymunoz.com/image.axd?picture=2010%2F6%2FCruiseShip+Bill+Signing.6.24.10+(3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200400"/>
            <a:ext cx="3429000" cy="2571751"/>
          </a:xfrm>
          <a:prstGeom prst="round2Same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0" y="5943600"/>
            <a:ext cx="5334000" cy="762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“I remain committed to helping Alaska regain its former position as a growing and vibrant destination.” ~ </a:t>
            </a:r>
            <a:r>
              <a:rPr lang="en-US" sz="1400" i="1" dirty="0" smtClean="0">
                <a:solidFill>
                  <a:schemeClr val="tx2"/>
                </a:solidFill>
                <a:latin typeface="+mj-lt"/>
              </a:rPr>
              <a:t>Governor Sean Parnell</a:t>
            </a:r>
            <a:endParaRPr lang="en-US" sz="1400" dirty="0" smtClean="0">
              <a:solidFill>
                <a:schemeClr val="tx2"/>
              </a:solidFill>
              <a:latin typeface="+mj-lt"/>
            </a:endParaRPr>
          </a:p>
          <a:p>
            <a:pPr lvl="1">
              <a:buFont typeface="Arial" pitchFamily="34" charset="0"/>
              <a:buChar char="•"/>
            </a:pP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72" charset="-128"/>
              <a:cs typeface="ＭＳ Ｐゴシック" pitchFamily="-72" charset="-128"/>
            </a:endParaRPr>
          </a:p>
          <a:p>
            <a:pPr lvl="1">
              <a:buFont typeface="Arial" pitchFamily="34" charset="0"/>
              <a:buChar char="•"/>
            </a:pP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72" charset="-128"/>
              <a:cs typeface="ＭＳ Ｐゴシック" pitchFamily="-72" charset="-128"/>
            </a:endParaRPr>
          </a:p>
          <a:p>
            <a:pPr lvl="1"/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72" charset="-128"/>
              <a:cs typeface="ＭＳ Ｐゴシック" pitchFamily="-72" charset="-128"/>
            </a:endParaRPr>
          </a:p>
          <a:p>
            <a:pPr lvl="1">
              <a:buFont typeface="Arial" pitchFamily="34" charset="0"/>
              <a:buChar char="•"/>
            </a:pP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72" charset="-128"/>
              <a:cs typeface="ＭＳ Ｐゴシック" pitchFamily="-72" charset="-12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chemeClr val="tx2"/>
              </a:solidFill>
              <a:latin typeface="+mj-lt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72" charset="-128"/>
                <a:cs typeface="ＭＳ Ｐゴシック" pitchFamily="-72" charset="-128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9800" y="4572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Timing is Key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76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Alaska’s Tourism Economy is Shrinking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57399" y="990603"/>
          <a:ext cx="4648201" cy="5583493"/>
        </p:xfrm>
        <a:graphic>
          <a:graphicData uri="http://schemas.openxmlformats.org/drawingml/2006/table">
            <a:tbl>
              <a:tblPr/>
              <a:tblGrid>
                <a:gridCol w="170057"/>
                <a:gridCol w="616453"/>
                <a:gridCol w="928222"/>
                <a:gridCol w="276341"/>
                <a:gridCol w="722739"/>
                <a:gridCol w="722739"/>
                <a:gridCol w="708567"/>
                <a:gridCol w="503083"/>
              </a:tblGrid>
              <a:tr h="198399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Alaska Tourism Analysis ~ Tourism Economy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Annual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Oct. 07-Sept 08   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Oct. 08-Sept 09   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Oct. 09-Sept 10   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vs. 2008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Gifts/Souvenirs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$398.9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$338.1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$323.1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-$75.7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$204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$185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$185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Tour/Activities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$329.4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$279.2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$266.8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-$62.5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$169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Lodging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$338.5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$286.9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$274.2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-$64.3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$173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$157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$157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F&amp;B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$289.4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$245.3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$234.4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-$55.0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$134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$134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Transportation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$184.9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$156.7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$149.8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-$35.1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$231.2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$196.0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$187.3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-$43.9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$107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$107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$1,772.0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$1,502.0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$1,436.1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-$335.9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visitor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$906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$823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$823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-19%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vs. 08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-$270.0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-$335.9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Cruise line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$251.6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$250.0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$217.5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-$34.1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Cruise line payroll spend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$62.4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$62.0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$53.9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-$8.5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Crew member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$16.5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$16.4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$14.3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-$2.2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Air tickets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$272.5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$270.8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$306.0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$33.5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Ferry Tickets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$11.4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$11.4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-$0.1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Grand Total Tourism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$2,386.5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$2,100.0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$2,039.2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-$347.2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vs. 08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-$286.5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-$347.2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Indirect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$1,479.6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$1,300.0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$1,264.3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-$215.3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%/Grand total Spending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Grand Total Tourism Economy(Dir/Indir)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$3,866.1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$3,400.0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$3,303.6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-$562.5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vs. 08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-$466.1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-$562.5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vs. 08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-12%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-15%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Municipal and State Tax Revenue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$237.2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$208.6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$201.6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-$35.6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vs. 08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-$35.6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713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vs. 08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-15%</a:t>
                      </a: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5" marR="7085" marT="70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New Visitor Growth Strategies</a:t>
            </a: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shing gir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3124200"/>
            <a:ext cx="1981200" cy="1485900"/>
          </a:xfrm>
          <a:prstGeom prst="rect">
            <a:avLst/>
          </a:prstGeom>
        </p:spPr>
      </p:pic>
      <p:pic>
        <p:nvPicPr>
          <p:cNvPr id="5" name="Picture 4" descr="3664854-Tourist_Traps-Alas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348990"/>
            <a:ext cx="2133600" cy="16040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Need Specific Visitor Targets</a:t>
            </a:r>
            <a:br>
              <a:rPr lang="en-US" sz="2000" dirty="0" smtClean="0"/>
            </a:br>
            <a:r>
              <a:rPr lang="en-US" sz="1800" dirty="0" smtClean="0"/>
              <a:t>Focus Effort and Investment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6" name="Picture 5" descr="CanoeingKenai_Fjords_Sea_Trek_282-op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2362200"/>
            <a:ext cx="2133600" cy="2133600"/>
          </a:xfrm>
          <a:prstGeom prst="rect">
            <a:avLst/>
          </a:prstGeom>
        </p:spPr>
      </p:pic>
      <p:pic>
        <p:nvPicPr>
          <p:cNvPr id="8" name="Picture 7" descr="goldpann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4199" y="4724398"/>
            <a:ext cx="1981201" cy="1981201"/>
          </a:xfrm>
          <a:prstGeom prst="rect">
            <a:avLst/>
          </a:prstGeom>
        </p:spPr>
      </p:pic>
      <p:pic>
        <p:nvPicPr>
          <p:cNvPr id="9" name="Picture 8" descr="Hik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4400" y="4572000"/>
            <a:ext cx="2133600" cy="2133600"/>
          </a:xfrm>
          <a:prstGeom prst="rect">
            <a:avLst/>
          </a:prstGeom>
        </p:spPr>
      </p:pic>
      <p:pic>
        <p:nvPicPr>
          <p:cNvPr id="10" name="Picture 9" descr="las-vegas-convention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5029200"/>
            <a:ext cx="2095501" cy="1676400"/>
          </a:xfrm>
          <a:prstGeom prst="rect">
            <a:avLst/>
          </a:prstGeom>
        </p:spPr>
      </p:pic>
      <p:pic>
        <p:nvPicPr>
          <p:cNvPr id="11" name="Picture 10" descr="alaska-airlines-plan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38400" y="3276600"/>
            <a:ext cx="2235200" cy="1676400"/>
          </a:xfrm>
          <a:prstGeom prst="rect">
            <a:avLst/>
          </a:prstGeom>
        </p:spPr>
      </p:pic>
      <p:pic>
        <p:nvPicPr>
          <p:cNvPr id="13" name="Picture 12" descr="Bus-Denal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34200" y="1066800"/>
            <a:ext cx="1981200" cy="1981200"/>
          </a:xfrm>
          <a:prstGeom prst="rect">
            <a:avLst/>
          </a:prstGeom>
        </p:spPr>
      </p:pic>
      <p:pic>
        <p:nvPicPr>
          <p:cNvPr id="16" name="Picture 15" descr="foreign touris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" y="1796339"/>
            <a:ext cx="2108200" cy="1404061"/>
          </a:xfrm>
          <a:prstGeom prst="rect">
            <a:avLst/>
          </a:prstGeom>
        </p:spPr>
      </p:pic>
      <p:pic>
        <p:nvPicPr>
          <p:cNvPr id="17" name="Picture 16" descr="large cruise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13000" y="5029200"/>
            <a:ext cx="2235200" cy="1676400"/>
          </a:xfrm>
          <a:prstGeom prst="rect">
            <a:avLst/>
          </a:prstGeom>
        </p:spPr>
      </p:pic>
      <p:pic>
        <p:nvPicPr>
          <p:cNvPr id="18" name="Picture 17" descr="ski Alaska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38400" y="1504950"/>
            <a:ext cx="2209800" cy="1657350"/>
          </a:xfrm>
          <a:prstGeom prst="rect">
            <a:avLst/>
          </a:prstGeom>
        </p:spPr>
      </p:pic>
      <p:pic>
        <p:nvPicPr>
          <p:cNvPr id="19" name="Picture 18" descr="railroad tourists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399" y="228600"/>
            <a:ext cx="2171021" cy="1447800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Targets Need to be Established </a:t>
            </a:r>
            <a:br>
              <a:rPr lang="en-US" sz="2000" dirty="0" smtClean="0"/>
            </a:br>
            <a:r>
              <a:rPr lang="en-US" sz="1800" dirty="0" smtClean="0"/>
              <a:t>New Marketing Strategies Need to be Initiated 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0525"/>
            <a:ext cx="8229600" cy="4892675"/>
          </a:xfrm>
        </p:spPr>
        <p:txBody>
          <a:bodyPr>
            <a:normAutofit/>
          </a:bodyPr>
          <a:lstStyle/>
          <a:p>
            <a:r>
              <a:rPr lang="en-US" sz="1400" dirty="0" smtClean="0"/>
              <a:t>Achievable targets – produce significant increases in visitors</a:t>
            </a:r>
          </a:p>
          <a:p>
            <a:r>
              <a:rPr lang="en-US" sz="1400" dirty="0" smtClean="0"/>
              <a:t>Specific targets by visitor segment</a:t>
            </a:r>
          </a:p>
          <a:p>
            <a:r>
              <a:rPr lang="en-US" sz="1400" dirty="0" smtClean="0"/>
              <a:t>Quantifiable targeted markets need to be established</a:t>
            </a:r>
          </a:p>
          <a:p>
            <a:pPr lvl="1"/>
            <a:r>
              <a:rPr lang="en-US" sz="1200" dirty="0" smtClean="0"/>
              <a:t>Cruise</a:t>
            </a:r>
          </a:p>
          <a:p>
            <a:pPr lvl="1"/>
            <a:r>
              <a:rPr lang="en-US" sz="1200" dirty="0" smtClean="0"/>
              <a:t>Non-Cruise</a:t>
            </a:r>
          </a:p>
          <a:p>
            <a:r>
              <a:rPr lang="en-US" sz="1400" dirty="0" smtClean="0"/>
              <a:t>Specific market segment targets identified</a:t>
            </a:r>
          </a:p>
          <a:p>
            <a:pPr lvl="1"/>
            <a:r>
              <a:rPr lang="en-US" sz="1200" dirty="0" smtClean="0"/>
              <a:t>Domestic vacation visitors</a:t>
            </a:r>
          </a:p>
          <a:p>
            <a:pPr lvl="1"/>
            <a:r>
              <a:rPr lang="en-US" sz="1200" dirty="0" smtClean="0"/>
              <a:t>Foreign  vacation visitors</a:t>
            </a:r>
          </a:p>
          <a:p>
            <a:pPr lvl="1"/>
            <a:r>
              <a:rPr lang="en-US" sz="1300" dirty="0" smtClean="0"/>
              <a:t>Business and Convention visitors</a:t>
            </a:r>
          </a:p>
          <a:p>
            <a:r>
              <a:rPr lang="en-US" sz="1400" dirty="0" smtClean="0"/>
              <a:t>Aggressive, detailed target marketing strategies implemented</a:t>
            </a:r>
          </a:p>
          <a:p>
            <a:pPr lvl="1"/>
            <a:r>
              <a:rPr lang="en-US" sz="1200" dirty="0" smtClean="0"/>
              <a:t>Key strategy - replace lost cruise visitors by creating a new “push” marketing strategy </a:t>
            </a:r>
          </a:p>
          <a:p>
            <a:pPr lvl="1"/>
            <a:r>
              <a:rPr lang="en-US" sz="1200" dirty="0" smtClean="0"/>
              <a:t>Key strategy - create a new value premise that will stimulate Alaska vacation decision making </a:t>
            </a:r>
          </a:p>
          <a:p>
            <a:r>
              <a:rPr lang="en-US" sz="1400" dirty="0" smtClean="0"/>
              <a:t>We recommend the following minimum targets be set for the 2013/14 Tourism Economy</a:t>
            </a:r>
          </a:p>
          <a:p>
            <a:pPr lvl="1"/>
            <a:r>
              <a:rPr lang="en-US" sz="1200" dirty="0" smtClean="0"/>
              <a:t>Increase visitor numbers by 205,000</a:t>
            </a:r>
          </a:p>
          <a:p>
            <a:pPr lvl="1"/>
            <a:r>
              <a:rPr lang="en-US" sz="1200" dirty="0" smtClean="0"/>
              <a:t>Increase Alaska’s Tourism Economy by approximately $386M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577-5DEB-4287-A272-7978255B71C9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33548</TotalTime>
  <Words>4160</Words>
  <Application>Microsoft Office PowerPoint</Application>
  <PresentationFormat>On-screen Show (4:3)</PresentationFormat>
  <Paragraphs>1182</Paragraphs>
  <Slides>58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Alaska Tourism Economy</vt:lpstr>
      <vt:lpstr>Alaska’s Tourism Economy </vt:lpstr>
      <vt:lpstr>Primary Challenge: Summer Season Visitor Decline </vt:lpstr>
      <vt:lpstr>Alaska Visitor numbers have declined since 2008</vt:lpstr>
      <vt:lpstr>Alaska’s Tourism Economy is Shrinking Detailed Analysis Summary</vt:lpstr>
      <vt:lpstr>Alaska’s Tourism Economy is Shrinking</vt:lpstr>
      <vt:lpstr> New Visitor Growth Strategies</vt:lpstr>
      <vt:lpstr>Need Specific Visitor Targets Focus Effort and Investment </vt:lpstr>
      <vt:lpstr>Targets Need to be Established  New Marketing Strategies Need to be Initiated </vt:lpstr>
      <vt:lpstr>Alaska’s Future Proposed Visitor Targets</vt:lpstr>
      <vt:lpstr>Visitor Targets</vt:lpstr>
      <vt:lpstr>Key New Strategies  Launch a New Foreign visitor strategy </vt:lpstr>
      <vt:lpstr>Key New Strategies   Maximize the New Dena'ina Civic and Convention Center</vt:lpstr>
      <vt:lpstr>Key New Strategies   Maximize the New Dena'ina Civic and Convention Center</vt:lpstr>
      <vt:lpstr>Key New Strategies  Launch the Alaska Adventure Center Marketing Strategy</vt:lpstr>
      <vt:lpstr>  The Alaska Adventure Center  New “Push” Marketing Strategy </vt:lpstr>
      <vt:lpstr>Slide 17</vt:lpstr>
      <vt:lpstr>Slide 18</vt:lpstr>
      <vt:lpstr>Alaska Adventure Center</vt:lpstr>
      <vt:lpstr>Alaska Adventure Center in Las Vegas Like Alaska Pavilion at Disney’s Epcot Center or Shanghai World Expo</vt:lpstr>
      <vt:lpstr>Walt Disney Epcot Center  Chinese Showcase   </vt:lpstr>
      <vt:lpstr>Shanghai World Expo 2010 Pavilions</vt:lpstr>
      <vt:lpstr>Alaska and Las Vegas Visitor Demographic Similarities Market Size</vt:lpstr>
      <vt:lpstr>Slide 24</vt:lpstr>
      <vt:lpstr>Alaska Adventure Center 3790 Las Vegas Blvd </vt:lpstr>
      <vt:lpstr>Alaska Adventure Center 3790 Las Vegas Blvd</vt:lpstr>
      <vt:lpstr>Slide 27</vt:lpstr>
      <vt:lpstr>Alaska Adventure Center Visitor Targets</vt:lpstr>
      <vt:lpstr>Alaska Adventure Center Attraction Focus and Content Strategy: Lead with Preferred Tourism Activities – Primary Tourism Drivers</vt:lpstr>
      <vt:lpstr>Themed Hotel Casino Competing Visual “Noise” Surrounding Site</vt:lpstr>
      <vt:lpstr>Alaska Adventure Center Structure – Design Theme Inspiration  Authentic, Natural, Modern, High Quality Wilderness Lodges</vt:lpstr>
      <vt:lpstr>Alaska Adventure Center - Evolving Design Direction  The World’s largest Authentic, Modern, High Quality Alaska Wilderness Lodge  </vt:lpstr>
      <vt:lpstr>Alaska Adventure Center Design Direction Theatrical, Large and Loud Alaska Wilderness Lodge </vt:lpstr>
      <vt:lpstr>Slide 34</vt:lpstr>
      <vt:lpstr>Alaska Adventure Center</vt:lpstr>
      <vt:lpstr>Design Theme Elements  “Alaska Wonder” visuals</vt:lpstr>
      <vt:lpstr>Design Theme Elements Alaska Wild Animals, Birds and Fish – Photo-ops</vt:lpstr>
      <vt:lpstr>Cultural Design Theme Elements Native cultural music, Sounds of nature, Historic replicas, Native People, Costumes, Crafts</vt:lpstr>
      <vt:lpstr>Alaska Adventure Center</vt:lpstr>
      <vt:lpstr>Alaska Adventure Center Strategy: 1 + 1 +1 + 1 = 100,000 </vt:lpstr>
      <vt:lpstr>Alaska Visitor Center Interior Design Alaska Experience Theatre Entertainment</vt:lpstr>
      <vt:lpstr>Slide 42</vt:lpstr>
      <vt:lpstr>Slide 43</vt:lpstr>
      <vt:lpstr>Alaska Visitor Center Interior Design Main Feature – Vacation Planning Experience  One Large, Exciting Presentation - 6 Alaska Vacation Planning Zones</vt:lpstr>
      <vt:lpstr>Alaska Visitor Center Interior Design Vacation Planning Zones</vt:lpstr>
      <vt:lpstr>Slide 46</vt:lpstr>
      <vt:lpstr>Slide 47</vt:lpstr>
      <vt:lpstr>Slide 48</vt:lpstr>
      <vt:lpstr>Slide 49</vt:lpstr>
      <vt:lpstr>Slide 50</vt:lpstr>
      <vt:lpstr>Slide 51</vt:lpstr>
      <vt:lpstr>Alaska Business Participation Small and Large </vt:lpstr>
      <vt:lpstr>Alaska Adventure Center</vt:lpstr>
      <vt:lpstr> Alaska Visitor Dollars  {Program to Address Alaska’s Negative Cost Image &amp; Stimulate Sales}</vt:lpstr>
      <vt:lpstr>Alaska Visitor Dollars Visitor Currency to be Spent while in Alaska</vt:lpstr>
      <vt:lpstr>Alaska Adventure Center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Alaska Tourism Recovery</dc:title>
  <dc:creator>owner</dc:creator>
  <cp:lastModifiedBy>owner</cp:lastModifiedBy>
  <cp:revision>741</cp:revision>
  <dcterms:created xsi:type="dcterms:W3CDTF">2011-01-09T03:38:32Z</dcterms:created>
  <dcterms:modified xsi:type="dcterms:W3CDTF">2011-03-11T19:14:50Z</dcterms:modified>
</cp:coreProperties>
</file>