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notesSlides/notesSlide6.xml" ContentType="application/vnd.openxmlformats-officedocument.presentationml.notesSlide+xml"/>
  <Override PartName="/ppt/charts/chart2.xml" ContentType="application/vnd.openxmlformats-officedocument.drawingml.chart+xml"/>
  <Override PartName="/ppt/notesSlides/notesSlide7.xml" ContentType="application/vnd.openxmlformats-officedocument.presentationml.notesSlide+xml"/>
  <Override PartName="/ppt/charts/chart3.xml" ContentType="application/vnd.openxmlformats-officedocument.drawingml.chart+xml"/>
  <Override PartName="/ppt/notesSlides/notesSlide8.xml" ContentType="application/vnd.openxmlformats-officedocument.presentationml.notesSlide+xml"/>
  <Override PartName="/ppt/charts/chart4.xml" ContentType="application/vnd.openxmlformats-officedocument.drawingml.chart+xml"/>
  <Override PartName="/ppt/notesSlides/notesSlide9.xml" ContentType="application/vnd.openxmlformats-officedocument.presentationml.notesSlide+xml"/>
  <Override PartName="/ppt/charts/chart5.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6.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6"/>
  </p:notesMasterIdLst>
  <p:sldIdLst>
    <p:sldId id="256" r:id="rId2"/>
    <p:sldId id="257" r:id="rId3"/>
    <p:sldId id="281" r:id="rId4"/>
    <p:sldId id="276" r:id="rId5"/>
    <p:sldId id="261" r:id="rId6"/>
    <p:sldId id="258" r:id="rId7"/>
    <p:sldId id="262" r:id="rId8"/>
    <p:sldId id="283" r:id="rId9"/>
    <p:sldId id="280" r:id="rId10"/>
    <p:sldId id="285" r:id="rId11"/>
    <p:sldId id="263" r:id="rId12"/>
    <p:sldId id="265" r:id="rId13"/>
    <p:sldId id="266" r:id="rId14"/>
    <p:sldId id="284" r:id="rId15"/>
    <p:sldId id="268" r:id="rId16"/>
    <p:sldId id="269" r:id="rId17"/>
    <p:sldId id="270" r:id="rId18"/>
    <p:sldId id="271" r:id="rId19"/>
    <p:sldId id="272" r:id="rId20"/>
    <p:sldId id="273" r:id="rId21"/>
    <p:sldId id="274" r:id="rId22"/>
    <p:sldId id="277" r:id="rId23"/>
    <p:sldId id="279" r:id="rId24"/>
    <p:sldId id="282"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F8F8F8"/>
    <a:srgbClr val="33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418" autoAdjust="0"/>
  </p:normalViewPr>
  <p:slideViewPr>
    <p:cSldViewPr>
      <p:cViewPr>
        <p:scale>
          <a:sx n="105" d="100"/>
          <a:sy n="105" d="100"/>
        </p:scale>
        <p:origin x="-366"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oleObject" Target="file:///\\hssdsdsancfp1\dsds\data\jabogard\Research%20and%20Requests\Exec\HFC%20Prep\PowerPoint%20Slide%20Data%20Points%20FY%202013.xls" TargetMode="Externa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Adult Protective Services</a:t>
            </a:r>
            <a:endParaRPr lang="en-US" dirty="0"/>
          </a:p>
        </c:rich>
      </c:tx>
      <c:overlay val="0"/>
    </c:title>
    <c:autoTitleDeleted val="0"/>
    <c:plotArea>
      <c:layout/>
      <c:barChart>
        <c:barDir val="col"/>
        <c:grouping val="clustered"/>
        <c:varyColors val="0"/>
        <c:ser>
          <c:idx val="0"/>
          <c:order val="0"/>
          <c:tx>
            <c:strRef>
              <c:f>Sheet1!$D$37</c:f>
              <c:strCache>
                <c:ptCount val="1"/>
                <c:pt idx="0">
                  <c:v>Intakes</c:v>
                </c:pt>
              </c:strCache>
            </c:strRef>
          </c:tx>
          <c:invertIfNegative val="0"/>
          <c:cat>
            <c:strRef>
              <c:f>Sheet1!$C$38:$C$42</c:f>
              <c:strCache>
                <c:ptCount val="5"/>
                <c:pt idx="0">
                  <c:v>FY 2009</c:v>
                </c:pt>
                <c:pt idx="1">
                  <c:v>FY 2010</c:v>
                </c:pt>
                <c:pt idx="2">
                  <c:v>FY 2011</c:v>
                </c:pt>
                <c:pt idx="3">
                  <c:v>FY 2012</c:v>
                </c:pt>
                <c:pt idx="4">
                  <c:v>FY 2013</c:v>
                </c:pt>
              </c:strCache>
            </c:strRef>
          </c:cat>
          <c:val>
            <c:numRef>
              <c:f>Sheet1!$D$38:$D$42</c:f>
              <c:numCache>
                <c:formatCode>General</c:formatCode>
                <c:ptCount val="5"/>
                <c:pt idx="0">
                  <c:v>1658</c:v>
                </c:pt>
                <c:pt idx="1">
                  <c:v>3119</c:v>
                </c:pt>
                <c:pt idx="2">
                  <c:v>3475</c:v>
                </c:pt>
                <c:pt idx="3">
                  <c:v>4003</c:v>
                </c:pt>
                <c:pt idx="4">
                  <c:v>4307</c:v>
                </c:pt>
              </c:numCache>
            </c:numRef>
          </c:val>
        </c:ser>
        <c:ser>
          <c:idx val="1"/>
          <c:order val="1"/>
          <c:tx>
            <c:strRef>
              <c:f>Sheet1!$E$37</c:f>
              <c:strCache>
                <c:ptCount val="1"/>
                <c:pt idx="0">
                  <c:v>Initiated Cases</c:v>
                </c:pt>
              </c:strCache>
            </c:strRef>
          </c:tx>
          <c:invertIfNegative val="0"/>
          <c:cat>
            <c:strRef>
              <c:f>Sheet1!$C$38:$C$42</c:f>
              <c:strCache>
                <c:ptCount val="5"/>
                <c:pt idx="0">
                  <c:v>FY 2009</c:v>
                </c:pt>
                <c:pt idx="1">
                  <c:v>FY 2010</c:v>
                </c:pt>
                <c:pt idx="2">
                  <c:v>FY 2011</c:v>
                </c:pt>
                <c:pt idx="3">
                  <c:v>FY 2012</c:v>
                </c:pt>
                <c:pt idx="4">
                  <c:v>FY 2013</c:v>
                </c:pt>
              </c:strCache>
            </c:strRef>
          </c:cat>
          <c:val>
            <c:numRef>
              <c:f>Sheet1!$E$38:$E$42</c:f>
              <c:numCache>
                <c:formatCode>General</c:formatCode>
                <c:ptCount val="5"/>
                <c:pt idx="0">
                  <c:v>946</c:v>
                </c:pt>
                <c:pt idx="1">
                  <c:v>1228</c:v>
                </c:pt>
                <c:pt idx="2">
                  <c:v>1667</c:v>
                </c:pt>
                <c:pt idx="3">
                  <c:v>1512</c:v>
                </c:pt>
                <c:pt idx="4">
                  <c:v>1406</c:v>
                </c:pt>
              </c:numCache>
            </c:numRef>
          </c:val>
        </c:ser>
        <c:ser>
          <c:idx val="2"/>
          <c:order val="2"/>
          <c:tx>
            <c:strRef>
              <c:f>Sheet1!$F$37</c:f>
              <c:strCache>
                <c:ptCount val="1"/>
                <c:pt idx="0">
                  <c:v>Substantiated Cases</c:v>
                </c:pt>
              </c:strCache>
            </c:strRef>
          </c:tx>
          <c:invertIfNegative val="0"/>
          <c:cat>
            <c:strRef>
              <c:f>Sheet1!$C$38:$C$42</c:f>
              <c:strCache>
                <c:ptCount val="5"/>
                <c:pt idx="0">
                  <c:v>FY 2009</c:v>
                </c:pt>
                <c:pt idx="1">
                  <c:v>FY 2010</c:v>
                </c:pt>
                <c:pt idx="2">
                  <c:v>FY 2011</c:v>
                </c:pt>
                <c:pt idx="3">
                  <c:v>FY 2012</c:v>
                </c:pt>
                <c:pt idx="4">
                  <c:v>FY 2013</c:v>
                </c:pt>
              </c:strCache>
            </c:strRef>
          </c:cat>
          <c:val>
            <c:numRef>
              <c:f>Sheet1!$F$38:$F$42</c:f>
              <c:numCache>
                <c:formatCode>General</c:formatCode>
                <c:ptCount val="5"/>
                <c:pt idx="0">
                  <c:v>248</c:v>
                </c:pt>
                <c:pt idx="1">
                  <c:v>585</c:v>
                </c:pt>
                <c:pt idx="2">
                  <c:v>793</c:v>
                </c:pt>
                <c:pt idx="3">
                  <c:v>993</c:v>
                </c:pt>
                <c:pt idx="4">
                  <c:v>653</c:v>
                </c:pt>
              </c:numCache>
            </c:numRef>
          </c:val>
        </c:ser>
        <c:dLbls>
          <c:showLegendKey val="0"/>
          <c:showVal val="0"/>
          <c:showCatName val="0"/>
          <c:showSerName val="0"/>
          <c:showPercent val="0"/>
          <c:showBubbleSize val="0"/>
        </c:dLbls>
        <c:gapWidth val="75"/>
        <c:overlap val="-25"/>
        <c:axId val="90826240"/>
        <c:axId val="90827776"/>
      </c:barChart>
      <c:catAx>
        <c:axId val="90826240"/>
        <c:scaling>
          <c:orientation val="minMax"/>
        </c:scaling>
        <c:delete val="0"/>
        <c:axPos val="b"/>
        <c:majorTickMark val="none"/>
        <c:minorTickMark val="none"/>
        <c:tickLblPos val="nextTo"/>
        <c:crossAx val="90827776"/>
        <c:crosses val="autoZero"/>
        <c:auto val="1"/>
        <c:lblAlgn val="ctr"/>
        <c:lblOffset val="100"/>
        <c:noMultiLvlLbl val="0"/>
      </c:catAx>
      <c:valAx>
        <c:axId val="90827776"/>
        <c:scaling>
          <c:orientation val="minMax"/>
        </c:scaling>
        <c:delete val="0"/>
        <c:axPos val="l"/>
        <c:majorGridlines/>
        <c:numFmt formatCode="General" sourceLinked="1"/>
        <c:majorTickMark val="none"/>
        <c:minorTickMark val="none"/>
        <c:tickLblPos val="nextTo"/>
        <c:spPr>
          <a:ln w="9525">
            <a:noFill/>
          </a:ln>
        </c:spPr>
        <c:crossAx val="90826240"/>
        <c:crosses val="autoZero"/>
        <c:crossBetween val="between"/>
      </c:valAx>
    </c:plotArea>
    <c:legend>
      <c:legendPos val="b"/>
      <c:overlay val="0"/>
    </c:legend>
    <c:plotVisOnly val="1"/>
    <c:dispBlanksAs val="gap"/>
    <c:showDLblsOverMax val="0"/>
  </c:chart>
  <c:spPr>
    <a:ln>
      <a:solidFill>
        <a:schemeClr val="tx1"/>
      </a:solid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0"/>
            </a:pPr>
            <a:r>
              <a:rPr lang="en-US" b="0" dirty="0"/>
              <a:t>Participants in the </a:t>
            </a:r>
          </a:p>
          <a:p>
            <a:pPr>
              <a:defRPr b="0"/>
            </a:pPr>
            <a:r>
              <a:rPr lang="en-US" b="0" dirty="0"/>
              <a:t>Intellectual &amp; Developmental Disabilities Waiver</a:t>
            </a:r>
          </a:p>
          <a:p>
            <a:pPr>
              <a:defRPr b="0"/>
            </a:pPr>
            <a:r>
              <a:rPr lang="en-US" b="0" dirty="0"/>
              <a:t>during fiscal years 2007 - 2012</a:t>
            </a:r>
          </a:p>
        </c:rich>
      </c:tx>
      <c:layout>
        <c:manualLayout>
          <c:xMode val="edge"/>
          <c:yMode val="edge"/>
          <c:x val="0.18080935732932399"/>
          <c:y val="0"/>
        </c:manualLayout>
      </c:layout>
      <c:overlay val="0"/>
    </c:title>
    <c:autoTitleDeleted val="0"/>
    <c:plotArea>
      <c:layout>
        <c:manualLayout>
          <c:layoutTarget val="inner"/>
          <c:xMode val="edge"/>
          <c:yMode val="edge"/>
          <c:x val="0.11870522450328208"/>
          <c:y val="0.20593425656438583"/>
          <c:w val="0.8433963506214377"/>
          <c:h val="0.69491732563244857"/>
        </c:manualLayout>
      </c:layout>
      <c:barChart>
        <c:barDir val="col"/>
        <c:grouping val="clustered"/>
        <c:varyColors val="0"/>
        <c:ser>
          <c:idx val="0"/>
          <c:order val="0"/>
          <c:invertIfNegative val="0"/>
          <c:dLbls>
            <c:dLbl>
              <c:idx val="0"/>
              <c:layout>
                <c:manualLayout>
                  <c:x val="0"/>
                  <c:y val="1.0080912299755601E-2"/>
                </c:manualLayout>
              </c:layout>
              <c:dLblPos val="outEnd"/>
              <c:showLegendKey val="0"/>
              <c:showVal val="1"/>
              <c:showCatName val="0"/>
              <c:showSerName val="0"/>
              <c:showPercent val="0"/>
              <c:showBubbleSize val="0"/>
            </c:dLbl>
            <c:dLbl>
              <c:idx val="1"/>
              <c:layout>
                <c:manualLayout>
                  <c:x val="0"/>
                  <c:y val="1.940338492171249E-2"/>
                </c:manualLayout>
              </c:layout>
              <c:dLblPos val="outEnd"/>
              <c:showLegendKey val="0"/>
              <c:showVal val="1"/>
              <c:showCatName val="0"/>
              <c:showSerName val="0"/>
              <c:showPercent val="0"/>
              <c:showBubbleSize val="0"/>
            </c:dLbl>
            <c:dLbl>
              <c:idx val="2"/>
              <c:layout>
                <c:manualLayout>
                  <c:x val="0"/>
                  <c:y val="9.4925634295713567E-4"/>
                </c:manualLayout>
              </c:layout>
              <c:dLblPos val="outEnd"/>
              <c:showLegendKey val="0"/>
              <c:showVal val="1"/>
              <c:showCatName val="0"/>
              <c:showSerName val="0"/>
              <c:showPercent val="0"/>
              <c:showBubbleSize val="0"/>
            </c:dLbl>
            <c:dLbl>
              <c:idx val="3"/>
              <c:layout>
                <c:manualLayout>
                  <c:x val="0"/>
                  <c:y val="1.4646755362476263E-2"/>
                </c:manualLayout>
              </c:layout>
              <c:dLblPos val="outEnd"/>
              <c:showLegendKey val="0"/>
              <c:showVal val="1"/>
              <c:showCatName val="0"/>
              <c:showSerName val="0"/>
              <c:showPercent val="0"/>
              <c:showBubbleSize val="0"/>
            </c:dLbl>
            <c:dLbl>
              <c:idx val="4"/>
              <c:layout>
                <c:manualLayout>
                  <c:x val="-2.7128391896749475E-7"/>
                  <c:y val="5.6594145244039619E-3"/>
                </c:manualLayout>
              </c:layout>
              <c:dLblPos val="outEnd"/>
              <c:showLegendKey val="0"/>
              <c:showVal val="1"/>
              <c:showCatName val="0"/>
              <c:showSerName val="0"/>
              <c:showPercent val="0"/>
              <c:showBubbleSize val="0"/>
            </c:dLbl>
            <c:dLbl>
              <c:idx val="5"/>
              <c:layout>
                <c:manualLayout>
                  <c:x val="3.0352786678485202E-3"/>
                  <c:y val="5.6104505108022108E-3"/>
                </c:manualLayout>
              </c:layout>
              <c:dLblPos val="outEnd"/>
              <c:showLegendKey val="0"/>
              <c:showVal val="1"/>
              <c:showCatName val="0"/>
              <c:showSerName val="0"/>
              <c:showPercent val="0"/>
              <c:showBubbleSize val="0"/>
            </c:dLbl>
            <c:dLblPos val="inEnd"/>
            <c:showLegendKey val="0"/>
            <c:showVal val="1"/>
            <c:showCatName val="0"/>
            <c:showSerName val="0"/>
            <c:showPercent val="0"/>
            <c:showBubbleSize val="0"/>
            <c:showLeaderLines val="0"/>
          </c:dLbls>
          <c:cat>
            <c:numRef>
              <c:f>'Based on Rendered Dated'!$A$48:$A$53</c:f>
              <c:numCache>
                <c:formatCode>General</c:formatCode>
                <c:ptCount val="6"/>
                <c:pt idx="0">
                  <c:v>2007</c:v>
                </c:pt>
                <c:pt idx="1">
                  <c:v>2008</c:v>
                </c:pt>
                <c:pt idx="2">
                  <c:v>2009</c:v>
                </c:pt>
                <c:pt idx="3">
                  <c:v>2010</c:v>
                </c:pt>
                <c:pt idx="4">
                  <c:v>2011</c:v>
                </c:pt>
                <c:pt idx="5">
                  <c:v>2012</c:v>
                </c:pt>
              </c:numCache>
            </c:numRef>
          </c:cat>
          <c:val>
            <c:numRef>
              <c:f>'Based on Rendered Dated'!$E$48:$E$53</c:f>
              <c:numCache>
                <c:formatCode>#,##0</c:formatCode>
                <c:ptCount val="6"/>
                <c:pt idx="0">
                  <c:v>1015</c:v>
                </c:pt>
                <c:pt idx="1">
                  <c:v>1098</c:v>
                </c:pt>
                <c:pt idx="2">
                  <c:v>1237</c:v>
                </c:pt>
                <c:pt idx="3">
                  <c:v>1326</c:v>
                </c:pt>
                <c:pt idx="4">
                  <c:v>1487</c:v>
                </c:pt>
                <c:pt idx="5">
                  <c:v>1620</c:v>
                </c:pt>
              </c:numCache>
            </c:numRef>
          </c:val>
        </c:ser>
        <c:dLbls>
          <c:showLegendKey val="0"/>
          <c:showVal val="0"/>
          <c:showCatName val="0"/>
          <c:showSerName val="0"/>
          <c:showPercent val="0"/>
          <c:showBubbleSize val="0"/>
        </c:dLbls>
        <c:gapWidth val="218"/>
        <c:overlap val="40"/>
        <c:axId val="92190976"/>
        <c:axId val="93601792"/>
      </c:barChart>
      <c:catAx>
        <c:axId val="92190976"/>
        <c:scaling>
          <c:orientation val="minMax"/>
        </c:scaling>
        <c:delete val="0"/>
        <c:axPos val="b"/>
        <c:numFmt formatCode="General" sourceLinked="1"/>
        <c:majorTickMark val="none"/>
        <c:minorTickMark val="none"/>
        <c:tickLblPos val="nextTo"/>
        <c:spPr>
          <a:ln>
            <a:solidFill>
              <a:sysClr val="window" lastClr="FFFFFF">
                <a:lumMod val="75000"/>
              </a:sysClr>
            </a:solidFill>
          </a:ln>
        </c:spPr>
        <c:crossAx val="93601792"/>
        <c:crosses val="autoZero"/>
        <c:auto val="1"/>
        <c:lblAlgn val="ctr"/>
        <c:lblOffset val="100"/>
        <c:noMultiLvlLbl val="0"/>
      </c:catAx>
      <c:valAx>
        <c:axId val="93601792"/>
        <c:scaling>
          <c:orientation val="minMax"/>
          <c:min val="0"/>
        </c:scaling>
        <c:delete val="0"/>
        <c:axPos val="l"/>
        <c:numFmt formatCode="#,##0" sourceLinked="1"/>
        <c:majorTickMark val="none"/>
        <c:minorTickMark val="none"/>
        <c:tickLblPos val="nextTo"/>
        <c:spPr>
          <a:ln>
            <a:solidFill>
              <a:sysClr val="window" lastClr="FFFFFF">
                <a:lumMod val="75000"/>
              </a:sysClr>
            </a:solidFill>
          </a:ln>
        </c:spPr>
        <c:crossAx val="92190976"/>
        <c:crosses val="autoZero"/>
        <c:crossBetween val="between"/>
      </c:valAx>
      <c:spPr>
        <a:noFill/>
        <a:ln w="25400">
          <a:noFill/>
        </a:ln>
      </c:spPr>
    </c:plotArea>
    <c:plotVisOnly val="1"/>
    <c:dispBlanksAs val="gap"/>
    <c:showDLblsOverMax val="0"/>
  </c:chart>
  <c:spPr>
    <a:ln>
      <a:solidFill>
        <a:schemeClr val="tx1"/>
      </a:solidFill>
    </a:ln>
  </c:spPr>
  <c:txPr>
    <a:bodyPr/>
    <a:lstStyle/>
    <a:p>
      <a:pPr>
        <a:defRPr sz="1050">
          <a:latin typeface="Times New Roman" pitchFamily="18" charset="0"/>
          <a:cs typeface="Times New Roman" pitchFamily="18"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barChart>
        <c:barDir val="col"/>
        <c:grouping val="clustered"/>
        <c:varyColors val="0"/>
        <c:ser>
          <c:idx val="0"/>
          <c:order val="0"/>
          <c:tx>
            <c:strRef>
              <c:f>'Based on Rendered Dated'!$A$35</c:f>
              <c:strCache>
                <c:ptCount val="1"/>
                <c:pt idx="0">
                  <c:v>Combined Nursing Facility Level of Care Waiver Recipients</c:v>
                </c:pt>
              </c:strCache>
            </c:strRef>
          </c:tx>
          <c:invertIfNegative val="0"/>
          <c:cat>
            <c:strRef>
              <c:f>'Based on Rendered Dated'!$B$34:$H$34</c:f>
              <c:strCache>
                <c:ptCount val="7"/>
                <c:pt idx="0">
                  <c:v>2007</c:v>
                </c:pt>
                <c:pt idx="1">
                  <c:v>2008</c:v>
                </c:pt>
                <c:pt idx="2">
                  <c:v>2009</c:v>
                </c:pt>
                <c:pt idx="3">
                  <c:v>2010</c:v>
                </c:pt>
                <c:pt idx="4">
                  <c:v>2011</c:v>
                </c:pt>
                <c:pt idx="5">
                  <c:v>2012</c:v>
                </c:pt>
                <c:pt idx="6">
                  <c:v>2013 (estimate)</c:v>
                </c:pt>
              </c:strCache>
            </c:strRef>
          </c:cat>
          <c:val>
            <c:numRef>
              <c:f>'Based on Rendered Dated'!$B$35:$H$35</c:f>
              <c:numCache>
                <c:formatCode>#,##0</c:formatCode>
                <c:ptCount val="7"/>
                <c:pt idx="0">
                  <c:v>2852</c:v>
                </c:pt>
                <c:pt idx="1">
                  <c:v>2952</c:v>
                </c:pt>
                <c:pt idx="2">
                  <c:v>3078</c:v>
                </c:pt>
                <c:pt idx="3">
                  <c:v>3177</c:v>
                </c:pt>
                <c:pt idx="4">
                  <c:v>3413</c:v>
                </c:pt>
                <c:pt idx="5">
                  <c:v>3581</c:v>
                </c:pt>
                <c:pt idx="6">
                  <c:v>3187</c:v>
                </c:pt>
              </c:numCache>
            </c:numRef>
          </c:val>
        </c:ser>
        <c:dLbls>
          <c:showLegendKey val="0"/>
          <c:showVal val="0"/>
          <c:showCatName val="0"/>
          <c:showSerName val="0"/>
          <c:showPercent val="0"/>
          <c:showBubbleSize val="0"/>
        </c:dLbls>
        <c:gapWidth val="150"/>
        <c:axId val="92252416"/>
        <c:axId val="92262400"/>
      </c:barChart>
      <c:catAx>
        <c:axId val="92252416"/>
        <c:scaling>
          <c:orientation val="minMax"/>
        </c:scaling>
        <c:delete val="0"/>
        <c:axPos val="b"/>
        <c:majorTickMark val="out"/>
        <c:minorTickMark val="none"/>
        <c:tickLblPos val="nextTo"/>
        <c:crossAx val="92262400"/>
        <c:crosses val="autoZero"/>
        <c:auto val="1"/>
        <c:lblAlgn val="ctr"/>
        <c:lblOffset val="100"/>
        <c:noMultiLvlLbl val="0"/>
      </c:catAx>
      <c:valAx>
        <c:axId val="92262400"/>
        <c:scaling>
          <c:orientation val="minMax"/>
        </c:scaling>
        <c:delete val="0"/>
        <c:axPos val="l"/>
        <c:majorGridlines/>
        <c:numFmt formatCode="#,##0" sourceLinked="1"/>
        <c:majorTickMark val="out"/>
        <c:minorTickMark val="none"/>
        <c:tickLblPos val="nextTo"/>
        <c:crossAx val="92252416"/>
        <c:crosses val="autoZero"/>
        <c:crossBetween val="between"/>
      </c:valAx>
    </c:plotArea>
    <c:plotVisOnly val="1"/>
    <c:dispBlanksAs val="gap"/>
    <c:showDLblsOverMax val="0"/>
  </c:chart>
  <c:spPr>
    <a:ln>
      <a:solidFill>
        <a:schemeClr val="tx1"/>
      </a:solid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Number</a:t>
            </a:r>
            <a:r>
              <a:rPr lang="en-US" sz="1400" baseline="0" dirty="0"/>
              <a:t> Served by Nutrition, Transportation and Support Services</a:t>
            </a:r>
            <a:endParaRPr lang="en-US" sz="1400" dirty="0"/>
          </a:p>
        </c:rich>
      </c:tx>
      <c:overlay val="0"/>
    </c:title>
    <c:autoTitleDeleted val="0"/>
    <c:plotArea>
      <c:layout/>
      <c:barChart>
        <c:barDir val="col"/>
        <c:grouping val="clustered"/>
        <c:varyColors val="0"/>
        <c:ser>
          <c:idx val="0"/>
          <c:order val="0"/>
          <c:invertIfNegative val="0"/>
          <c:cat>
            <c:strRef>
              <c:f>Sheet1!$A$40:$A$42</c:f>
              <c:strCache>
                <c:ptCount val="3"/>
                <c:pt idx="0">
                  <c:v>FY 2008</c:v>
                </c:pt>
                <c:pt idx="1">
                  <c:v>FY 2012</c:v>
                </c:pt>
                <c:pt idx="2">
                  <c:v>FY 2013</c:v>
                </c:pt>
              </c:strCache>
            </c:strRef>
          </c:cat>
          <c:val>
            <c:numRef>
              <c:f>Sheet1!$B$40:$B$42</c:f>
              <c:numCache>
                <c:formatCode>#,##0</c:formatCode>
                <c:ptCount val="3"/>
                <c:pt idx="0">
                  <c:v>12053</c:v>
                </c:pt>
                <c:pt idx="1">
                  <c:v>10868</c:v>
                </c:pt>
                <c:pt idx="2">
                  <c:v>10714</c:v>
                </c:pt>
              </c:numCache>
            </c:numRef>
          </c:val>
        </c:ser>
        <c:dLbls>
          <c:showLegendKey val="0"/>
          <c:showVal val="0"/>
          <c:showCatName val="0"/>
          <c:showSerName val="0"/>
          <c:showPercent val="0"/>
          <c:showBubbleSize val="0"/>
        </c:dLbls>
        <c:gapWidth val="150"/>
        <c:axId val="94071040"/>
        <c:axId val="94081024"/>
      </c:barChart>
      <c:catAx>
        <c:axId val="94071040"/>
        <c:scaling>
          <c:orientation val="minMax"/>
        </c:scaling>
        <c:delete val="0"/>
        <c:axPos val="b"/>
        <c:majorTickMark val="none"/>
        <c:minorTickMark val="none"/>
        <c:tickLblPos val="nextTo"/>
        <c:crossAx val="94081024"/>
        <c:crosses val="autoZero"/>
        <c:auto val="1"/>
        <c:lblAlgn val="ctr"/>
        <c:lblOffset val="100"/>
        <c:noMultiLvlLbl val="0"/>
      </c:catAx>
      <c:valAx>
        <c:axId val="94081024"/>
        <c:scaling>
          <c:orientation val="minMax"/>
        </c:scaling>
        <c:delete val="0"/>
        <c:axPos val="l"/>
        <c:majorGridlines/>
        <c:numFmt formatCode="#,##0" sourceLinked="1"/>
        <c:majorTickMark val="none"/>
        <c:minorTickMark val="none"/>
        <c:tickLblPos val="nextTo"/>
        <c:crossAx val="94071040"/>
        <c:crosses val="autoZero"/>
        <c:crossBetween val="between"/>
      </c:valAx>
    </c:plotArea>
    <c:plotVisOnly val="1"/>
    <c:dispBlanksAs val="gap"/>
    <c:showDLblsOverMax val="0"/>
  </c:chart>
  <c:spPr>
    <a:ln>
      <a:solidFill>
        <a:schemeClr val="bg1">
          <a:lumMod val="75000"/>
        </a:schemeClr>
      </a:solidFill>
    </a:ln>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0"/>
            </a:pPr>
            <a:r>
              <a:rPr lang="en-US" b="0" dirty="0" smtClean="0"/>
              <a:t>Participants </a:t>
            </a:r>
            <a:r>
              <a:rPr lang="en-US" b="0" dirty="0"/>
              <a:t>in the Personal Care Assistant Program</a:t>
            </a:r>
          </a:p>
          <a:p>
            <a:pPr>
              <a:defRPr b="0"/>
            </a:pPr>
            <a:r>
              <a:rPr lang="en-US" b="0" dirty="0"/>
              <a:t>during fiscal years 2007 - 2012</a:t>
            </a:r>
          </a:p>
        </c:rich>
      </c:tx>
      <c:layout>
        <c:manualLayout>
          <c:xMode val="edge"/>
          <c:yMode val="edge"/>
          <c:x val="0.16902407016196155"/>
          <c:y val="0"/>
        </c:manualLayout>
      </c:layout>
      <c:overlay val="0"/>
    </c:title>
    <c:autoTitleDeleted val="0"/>
    <c:plotArea>
      <c:layout>
        <c:manualLayout>
          <c:layoutTarget val="inner"/>
          <c:xMode val="edge"/>
          <c:yMode val="edge"/>
          <c:x val="0.10201874765654299"/>
          <c:y val="0.14806914652909875"/>
          <c:w val="0.89480664916885388"/>
          <c:h val="0.74001484297221454"/>
        </c:manualLayout>
      </c:layout>
      <c:barChart>
        <c:barDir val="col"/>
        <c:grouping val="clustered"/>
        <c:varyColors val="0"/>
        <c:ser>
          <c:idx val="0"/>
          <c:order val="0"/>
          <c:invertIfNegative val="0"/>
          <c:dLbls>
            <c:dLbl>
              <c:idx val="0"/>
              <c:layout>
                <c:manualLayout>
                  <c:x val="0"/>
                  <c:y val="-3.7121911485202617E-3"/>
                </c:manualLayout>
              </c:layout>
              <c:dLblPos val="outEnd"/>
              <c:showLegendKey val="0"/>
              <c:showVal val="1"/>
              <c:showCatName val="0"/>
              <c:showSerName val="0"/>
              <c:showPercent val="0"/>
              <c:showBubbleSize val="0"/>
            </c:dLbl>
            <c:dLbl>
              <c:idx val="1"/>
              <c:layout>
                <c:manualLayout>
                  <c:x val="0"/>
                  <c:y val="1.9403384921712504E-2"/>
                </c:manualLayout>
              </c:layout>
              <c:dLblPos val="outEnd"/>
              <c:showLegendKey val="0"/>
              <c:showVal val="1"/>
              <c:showCatName val="0"/>
              <c:showSerName val="0"/>
              <c:showPercent val="0"/>
              <c:showBubbleSize val="0"/>
            </c:dLbl>
            <c:dLbl>
              <c:idx val="2"/>
              <c:layout>
                <c:manualLayout>
                  <c:x val="0"/>
                  <c:y val="9.4925634295713567E-4"/>
                </c:manualLayout>
              </c:layout>
              <c:dLblPos val="outEnd"/>
              <c:showLegendKey val="0"/>
              <c:showVal val="1"/>
              <c:showCatName val="0"/>
              <c:showSerName val="0"/>
              <c:showPercent val="0"/>
              <c:showBubbleSize val="0"/>
            </c:dLbl>
            <c:dLbl>
              <c:idx val="3"/>
              <c:layout>
                <c:manualLayout>
                  <c:x val="0"/>
                  <c:y val="1.4646755362476263E-2"/>
                </c:manualLayout>
              </c:layout>
              <c:dLblPos val="outEnd"/>
              <c:showLegendKey val="0"/>
              <c:showVal val="1"/>
              <c:showCatName val="0"/>
              <c:showSerName val="0"/>
              <c:showPercent val="0"/>
              <c:showBubbleSize val="0"/>
            </c:dLbl>
            <c:dLbl>
              <c:idx val="4"/>
              <c:layout>
                <c:manualLayout>
                  <c:x val="-2.4996875390576418E-7"/>
                  <c:y val="5.5150692370350314E-3"/>
                </c:manualLayout>
              </c:layout>
              <c:dLblPos val="outEnd"/>
              <c:showLegendKey val="0"/>
              <c:showVal val="1"/>
              <c:showCatName val="0"/>
              <c:showSerName val="0"/>
              <c:showPercent val="0"/>
              <c:showBubbleSize val="0"/>
            </c:dLbl>
            <c:dLbl>
              <c:idx val="5"/>
              <c:layout>
                <c:manualLayout>
                  <c:x val="1.1496370387898221E-16"/>
                  <c:y val="1.3073472198953861E-2"/>
                </c:manualLayout>
              </c:layout>
              <c:dLblPos val="outEnd"/>
              <c:showLegendKey val="0"/>
              <c:showVal val="1"/>
              <c:showCatName val="0"/>
              <c:showSerName val="0"/>
              <c:showPercent val="0"/>
              <c:showBubbleSize val="0"/>
            </c:dLbl>
            <c:dLblPos val="inEnd"/>
            <c:showLegendKey val="0"/>
            <c:showVal val="1"/>
            <c:showCatName val="0"/>
            <c:showSerName val="0"/>
            <c:showPercent val="0"/>
            <c:showBubbleSize val="0"/>
            <c:showLeaderLines val="0"/>
          </c:dLbls>
          <c:cat>
            <c:numRef>
              <c:f>'Based on Rendered Dated'!$A$69:$A$74</c:f>
              <c:numCache>
                <c:formatCode>General</c:formatCode>
                <c:ptCount val="6"/>
                <c:pt idx="0">
                  <c:v>2007</c:v>
                </c:pt>
                <c:pt idx="1">
                  <c:v>2008</c:v>
                </c:pt>
                <c:pt idx="2">
                  <c:v>2009</c:v>
                </c:pt>
                <c:pt idx="3">
                  <c:v>2010</c:v>
                </c:pt>
                <c:pt idx="4">
                  <c:v>2011</c:v>
                </c:pt>
                <c:pt idx="5">
                  <c:v>2012</c:v>
                </c:pt>
              </c:numCache>
            </c:numRef>
          </c:cat>
          <c:val>
            <c:numRef>
              <c:f>'Based on Rendered Dated'!$E$69:$E$74</c:f>
              <c:numCache>
                <c:formatCode>#,##0</c:formatCode>
                <c:ptCount val="6"/>
                <c:pt idx="0">
                  <c:v>3824</c:v>
                </c:pt>
                <c:pt idx="1">
                  <c:v>3527</c:v>
                </c:pt>
                <c:pt idx="2">
                  <c:v>3577</c:v>
                </c:pt>
                <c:pt idx="3">
                  <c:v>4000</c:v>
                </c:pt>
                <c:pt idx="4">
                  <c:v>4599</c:v>
                </c:pt>
                <c:pt idx="5">
                  <c:v>5118</c:v>
                </c:pt>
              </c:numCache>
            </c:numRef>
          </c:val>
        </c:ser>
        <c:dLbls>
          <c:showLegendKey val="0"/>
          <c:showVal val="0"/>
          <c:showCatName val="0"/>
          <c:showSerName val="0"/>
          <c:showPercent val="0"/>
          <c:showBubbleSize val="0"/>
        </c:dLbls>
        <c:gapWidth val="218"/>
        <c:overlap val="40"/>
        <c:axId val="94136576"/>
        <c:axId val="94146560"/>
      </c:barChart>
      <c:catAx>
        <c:axId val="94136576"/>
        <c:scaling>
          <c:orientation val="minMax"/>
        </c:scaling>
        <c:delete val="0"/>
        <c:axPos val="b"/>
        <c:numFmt formatCode="General" sourceLinked="1"/>
        <c:majorTickMark val="none"/>
        <c:minorTickMark val="none"/>
        <c:tickLblPos val="nextTo"/>
        <c:spPr>
          <a:ln>
            <a:solidFill>
              <a:sysClr val="window" lastClr="FFFFFF">
                <a:lumMod val="75000"/>
              </a:sysClr>
            </a:solidFill>
          </a:ln>
        </c:spPr>
        <c:crossAx val="94146560"/>
        <c:crosses val="autoZero"/>
        <c:auto val="1"/>
        <c:lblAlgn val="ctr"/>
        <c:lblOffset val="100"/>
        <c:noMultiLvlLbl val="0"/>
      </c:catAx>
      <c:valAx>
        <c:axId val="94146560"/>
        <c:scaling>
          <c:orientation val="minMax"/>
          <c:max val="6000"/>
          <c:min val="0"/>
        </c:scaling>
        <c:delete val="0"/>
        <c:axPos val="l"/>
        <c:numFmt formatCode="#,##0" sourceLinked="1"/>
        <c:majorTickMark val="none"/>
        <c:minorTickMark val="none"/>
        <c:tickLblPos val="nextTo"/>
        <c:spPr>
          <a:ln>
            <a:solidFill>
              <a:sysClr val="window" lastClr="FFFFFF">
                <a:lumMod val="75000"/>
              </a:sysClr>
            </a:solidFill>
          </a:ln>
        </c:spPr>
        <c:crossAx val="94136576"/>
        <c:crosses val="autoZero"/>
        <c:crossBetween val="between"/>
      </c:valAx>
      <c:spPr>
        <a:noFill/>
        <a:ln w="25400">
          <a:noFill/>
        </a:ln>
      </c:spPr>
    </c:plotArea>
    <c:plotVisOnly val="1"/>
    <c:dispBlanksAs val="gap"/>
    <c:showDLblsOverMax val="0"/>
  </c:chart>
  <c:spPr>
    <a:ln>
      <a:solidFill>
        <a:schemeClr val="tx1"/>
      </a:solidFill>
    </a:ln>
  </c:spPr>
  <c:txPr>
    <a:bodyPr/>
    <a:lstStyle/>
    <a:p>
      <a:pPr>
        <a:defRPr sz="1050">
          <a:latin typeface="Times New Roman" pitchFamily="18" charset="0"/>
          <a:cs typeface="Times New Roman" pitchFamily="18"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FY 2013</a:t>
            </a:r>
            <a:endParaRPr lang="en-US" dirty="0"/>
          </a:p>
        </c:rich>
      </c:tx>
      <c:overlay val="0"/>
    </c:title>
    <c:autoTitleDeleted val="0"/>
    <c:plotArea>
      <c:layout/>
      <c:barChart>
        <c:barDir val="col"/>
        <c:grouping val="clustered"/>
        <c:varyColors val="0"/>
        <c:ser>
          <c:idx val="0"/>
          <c:order val="0"/>
          <c:invertIfNegative val="0"/>
          <c:cat>
            <c:strRef>
              <c:f>Sheet1!$B$11:$E$11</c:f>
              <c:strCache>
                <c:ptCount val="4"/>
                <c:pt idx="0">
                  <c:v>Critical Incident Reports</c:v>
                </c:pt>
                <c:pt idx="1">
                  <c:v>Closed Investigations</c:v>
                </c:pt>
                <c:pt idx="2">
                  <c:v>Monitoring Action By Other Agency</c:v>
                </c:pt>
                <c:pt idx="3">
                  <c:v>Currently Active Investigations</c:v>
                </c:pt>
              </c:strCache>
            </c:strRef>
          </c:cat>
          <c:val>
            <c:numRef>
              <c:f>Sheet1!$B$12:$E$12</c:f>
              <c:numCache>
                <c:formatCode>General</c:formatCode>
                <c:ptCount val="4"/>
                <c:pt idx="0">
                  <c:v>9216</c:v>
                </c:pt>
                <c:pt idx="1">
                  <c:v>400</c:v>
                </c:pt>
                <c:pt idx="2">
                  <c:v>334</c:v>
                </c:pt>
                <c:pt idx="3">
                  <c:v>154</c:v>
                </c:pt>
              </c:numCache>
            </c:numRef>
          </c:val>
        </c:ser>
        <c:dLbls>
          <c:showLegendKey val="0"/>
          <c:showVal val="0"/>
          <c:showCatName val="0"/>
          <c:showSerName val="0"/>
          <c:showPercent val="0"/>
          <c:showBubbleSize val="0"/>
        </c:dLbls>
        <c:gapWidth val="75"/>
        <c:overlap val="-25"/>
        <c:axId val="94425088"/>
        <c:axId val="94426624"/>
      </c:barChart>
      <c:catAx>
        <c:axId val="94425088"/>
        <c:scaling>
          <c:orientation val="minMax"/>
        </c:scaling>
        <c:delete val="0"/>
        <c:axPos val="b"/>
        <c:majorTickMark val="none"/>
        <c:minorTickMark val="none"/>
        <c:tickLblPos val="nextTo"/>
        <c:crossAx val="94426624"/>
        <c:crosses val="autoZero"/>
        <c:auto val="1"/>
        <c:lblAlgn val="ctr"/>
        <c:lblOffset val="100"/>
        <c:noMultiLvlLbl val="0"/>
      </c:catAx>
      <c:valAx>
        <c:axId val="94426624"/>
        <c:scaling>
          <c:orientation val="minMax"/>
        </c:scaling>
        <c:delete val="0"/>
        <c:axPos val="l"/>
        <c:majorGridlines/>
        <c:numFmt formatCode="General" sourceLinked="1"/>
        <c:majorTickMark val="none"/>
        <c:minorTickMark val="none"/>
        <c:tickLblPos val="nextTo"/>
        <c:spPr>
          <a:ln w="9525">
            <a:noFill/>
          </a:ln>
        </c:spPr>
        <c:crossAx val="94425088"/>
        <c:crosses val="autoZero"/>
        <c:crossBetween val="between"/>
      </c:valAx>
    </c:plotArea>
    <c:plotVisOnly val="1"/>
    <c:dispBlanksAs val="gap"/>
    <c:showDLblsOverMax val="0"/>
  </c:chart>
  <c:spPr>
    <a:ln>
      <a:solidFill>
        <a:schemeClr val="bg1">
          <a:lumMod val="65000"/>
        </a:schemeClr>
      </a:solidFill>
    </a:ln>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35" tIns="45718" rIns="91435" bIns="45718"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35" tIns="45718" rIns="91435" bIns="45718" rtlCol="0"/>
          <a:lstStyle>
            <a:lvl1pPr algn="r">
              <a:defRPr sz="1200"/>
            </a:lvl1pPr>
          </a:lstStyle>
          <a:p>
            <a:fld id="{01B372A2-F4C0-48C3-A4B2-937AB5148845}" type="datetimeFigureOut">
              <a:rPr lang="en-US" smtClean="0"/>
              <a:pPr/>
              <a:t>9/5/2013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35" tIns="45718" rIns="91435" bIns="45718"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35" tIns="45718" rIns="91435" bIns="4571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35" tIns="45718" rIns="91435" bIns="4571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35" tIns="45718" rIns="91435" bIns="45718" rtlCol="0" anchor="b"/>
          <a:lstStyle>
            <a:lvl1pPr algn="r">
              <a:defRPr sz="1200"/>
            </a:lvl1pPr>
          </a:lstStyle>
          <a:p>
            <a:fld id="{9E2AC9CC-DE9F-4DDC-9EC0-4FC43B55EB64}" type="slidenum">
              <a:rPr lang="en-US" smtClean="0"/>
              <a:pPr/>
              <a:t>‹#›</a:t>
            </a:fld>
            <a:endParaRPr lang="en-US" dirty="0"/>
          </a:p>
        </p:txBody>
      </p:sp>
    </p:spTree>
    <p:extLst>
      <p:ext uri="{BB962C8B-B14F-4D97-AF65-F5344CB8AC3E}">
        <p14:creationId xmlns:p14="http://schemas.microsoft.com/office/powerpoint/2010/main" val="41579779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2AC9CC-DE9F-4DDC-9EC0-4FC43B55EB64}" type="slidenum">
              <a:rPr lang="en-US" smtClean="0"/>
              <a:pPr/>
              <a:t>3</a:t>
            </a:fld>
            <a:endParaRPr lang="en-US" dirty="0"/>
          </a:p>
        </p:txBody>
      </p:sp>
    </p:spTree>
    <p:extLst>
      <p:ext uri="{BB962C8B-B14F-4D97-AF65-F5344CB8AC3E}">
        <p14:creationId xmlns:p14="http://schemas.microsoft.com/office/powerpoint/2010/main" val="25453825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2AC9CC-DE9F-4DDC-9EC0-4FC43B55EB64}" type="slidenum">
              <a:rPr lang="en-US" smtClean="0"/>
              <a:pPr/>
              <a:t>16</a:t>
            </a:fld>
            <a:endParaRPr lang="en-US" dirty="0"/>
          </a:p>
        </p:txBody>
      </p:sp>
    </p:spTree>
    <p:extLst>
      <p:ext uri="{BB962C8B-B14F-4D97-AF65-F5344CB8AC3E}">
        <p14:creationId xmlns:p14="http://schemas.microsoft.com/office/powerpoint/2010/main" val="675633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2AC9CC-DE9F-4DDC-9EC0-4FC43B55EB64}" type="slidenum">
              <a:rPr lang="en-US" smtClean="0"/>
              <a:pPr/>
              <a:t>17</a:t>
            </a:fld>
            <a:endParaRPr lang="en-US" dirty="0"/>
          </a:p>
        </p:txBody>
      </p:sp>
    </p:spTree>
    <p:extLst>
      <p:ext uri="{BB962C8B-B14F-4D97-AF65-F5344CB8AC3E}">
        <p14:creationId xmlns:p14="http://schemas.microsoft.com/office/powerpoint/2010/main" val="34270982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Lynne, will send me the number of complaints and number for case record review, mortality review, investigations from complaints</a:t>
            </a:r>
          </a:p>
          <a:p>
            <a:endParaRPr lang="en-US" dirty="0" smtClean="0"/>
          </a:p>
          <a:p>
            <a:r>
              <a:rPr lang="en-US" dirty="0" smtClean="0"/>
              <a:t>Overpayment</a:t>
            </a:r>
            <a:r>
              <a:rPr lang="en-US" baseline="0" dirty="0" smtClean="0"/>
              <a:t> numbers from Lynne and then mention additional funds recovered after a referral from QA at SDS (partnership between agencies).  </a:t>
            </a:r>
          </a:p>
          <a:p>
            <a:endParaRPr lang="en-US" baseline="0" dirty="0" smtClean="0"/>
          </a:p>
          <a:p>
            <a:r>
              <a:rPr lang="en-US" baseline="0" dirty="0" smtClean="0"/>
              <a:t>SDS QA builds the case and pass on to Medicaid Fraud Unit</a:t>
            </a:r>
          </a:p>
          <a:p>
            <a:endParaRPr lang="en-US" baseline="0" dirty="0" smtClean="0"/>
          </a:p>
          <a:p>
            <a:r>
              <a:rPr lang="en-US" baseline="0" dirty="0" smtClean="0"/>
              <a:t>Duane to discuss with Lynne the talking points</a:t>
            </a:r>
          </a:p>
          <a:p>
            <a:endParaRPr lang="en-US" baseline="0" dirty="0" smtClean="0"/>
          </a:p>
          <a:p>
            <a:r>
              <a:rPr lang="en-US" baseline="0" dirty="0" smtClean="0"/>
              <a:t>**Add graph with</a:t>
            </a:r>
          </a:p>
          <a:p>
            <a:r>
              <a:rPr lang="en-US" baseline="0" dirty="0" smtClean="0"/>
              <a:t>CIRs</a:t>
            </a:r>
          </a:p>
          <a:p>
            <a:r>
              <a:rPr lang="en-US" baseline="0" dirty="0" smtClean="0"/>
              <a:t>Complaints</a:t>
            </a:r>
          </a:p>
          <a:p>
            <a:r>
              <a:rPr lang="en-US" baseline="0" dirty="0" smtClean="0"/>
              <a:t>Investigations</a:t>
            </a:r>
            <a:endParaRPr lang="en-US" dirty="0"/>
          </a:p>
        </p:txBody>
      </p:sp>
      <p:sp>
        <p:nvSpPr>
          <p:cNvPr id="4" name="Slide Number Placeholder 3"/>
          <p:cNvSpPr>
            <a:spLocks noGrp="1"/>
          </p:cNvSpPr>
          <p:nvPr>
            <p:ph type="sldNum" sz="quarter" idx="10"/>
          </p:nvPr>
        </p:nvSpPr>
        <p:spPr/>
        <p:txBody>
          <a:bodyPr/>
          <a:lstStyle/>
          <a:p>
            <a:fld id="{9E2AC9CC-DE9F-4DDC-9EC0-4FC43B55EB64}" type="slidenum">
              <a:rPr lang="en-US" smtClean="0"/>
              <a:pPr/>
              <a:t>18</a:t>
            </a:fld>
            <a:endParaRPr lang="en-US" dirty="0"/>
          </a:p>
        </p:txBody>
      </p:sp>
    </p:spTree>
    <p:extLst>
      <p:ext uri="{BB962C8B-B14F-4D97-AF65-F5344CB8AC3E}">
        <p14:creationId xmlns:p14="http://schemas.microsoft.com/office/powerpoint/2010/main" val="41862562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2AC9CC-DE9F-4DDC-9EC0-4FC43B55EB64}" type="slidenum">
              <a:rPr lang="en-US" smtClean="0"/>
              <a:pPr/>
              <a:t>19</a:t>
            </a:fld>
            <a:endParaRPr lang="en-US" dirty="0"/>
          </a:p>
        </p:txBody>
      </p:sp>
    </p:spTree>
    <p:extLst>
      <p:ext uri="{BB962C8B-B14F-4D97-AF65-F5344CB8AC3E}">
        <p14:creationId xmlns:p14="http://schemas.microsoft.com/office/powerpoint/2010/main" val="27092632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2AC9CC-DE9F-4DDC-9EC0-4FC43B55EB64}" type="slidenum">
              <a:rPr lang="en-US" smtClean="0"/>
              <a:pPr/>
              <a:t>20</a:t>
            </a:fld>
            <a:endParaRPr lang="en-US" dirty="0"/>
          </a:p>
        </p:txBody>
      </p:sp>
    </p:spTree>
    <p:extLst>
      <p:ext uri="{BB962C8B-B14F-4D97-AF65-F5344CB8AC3E}">
        <p14:creationId xmlns:p14="http://schemas.microsoft.com/office/powerpoint/2010/main" val="10660739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2AC9CC-DE9F-4DDC-9EC0-4FC43B55EB64}" type="slidenum">
              <a:rPr lang="en-US" smtClean="0"/>
              <a:pPr/>
              <a:t>21</a:t>
            </a:fld>
            <a:endParaRPr lang="en-US" dirty="0"/>
          </a:p>
        </p:txBody>
      </p:sp>
    </p:spTree>
    <p:extLst>
      <p:ext uri="{BB962C8B-B14F-4D97-AF65-F5344CB8AC3E}">
        <p14:creationId xmlns:p14="http://schemas.microsoft.com/office/powerpoint/2010/main" val="4484527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2AC9CC-DE9F-4DDC-9EC0-4FC43B55EB64}" type="slidenum">
              <a:rPr lang="en-US" smtClean="0"/>
              <a:pPr/>
              <a:t>22</a:t>
            </a:fld>
            <a:endParaRPr lang="en-US" dirty="0"/>
          </a:p>
        </p:txBody>
      </p:sp>
    </p:spTree>
    <p:extLst>
      <p:ext uri="{BB962C8B-B14F-4D97-AF65-F5344CB8AC3E}">
        <p14:creationId xmlns:p14="http://schemas.microsoft.com/office/powerpoint/2010/main" val="6946866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2AC9CC-DE9F-4DDC-9EC0-4FC43B55EB64}" type="slidenum">
              <a:rPr lang="en-US" smtClean="0"/>
              <a:pPr/>
              <a:t>23</a:t>
            </a:fld>
            <a:endParaRPr lang="en-US" dirty="0"/>
          </a:p>
        </p:txBody>
      </p:sp>
    </p:spTree>
    <p:extLst>
      <p:ext uri="{BB962C8B-B14F-4D97-AF65-F5344CB8AC3E}">
        <p14:creationId xmlns:p14="http://schemas.microsoft.com/office/powerpoint/2010/main" val="4682742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2AC9CC-DE9F-4DDC-9EC0-4FC43B55EB64}" type="slidenum">
              <a:rPr lang="en-US" smtClean="0"/>
              <a:pPr/>
              <a:t>24</a:t>
            </a:fld>
            <a:endParaRPr lang="en-US" dirty="0"/>
          </a:p>
        </p:txBody>
      </p:sp>
    </p:spTree>
    <p:extLst>
      <p:ext uri="{BB962C8B-B14F-4D97-AF65-F5344CB8AC3E}">
        <p14:creationId xmlns:p14="http://schemas.microsoft.com/office/powerpoint/2010/main" val="2588051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2AC9CC-DE9F-4DDC-9EC0-4FC43B55EB64}" type="slidenum">
              <a:rPr lang="en-US" smtClean="0"/>
              <a:pPr/>
              <a:t>5</a:t>
            </a:fld>
            <a:endParaRPr lang="en-US" dirty="0"/>
          </a:p>
        </p:txBody>
      </p:sp>
    </p:spTree>
    <p:extLst>
      <p:ext uri="{BB962C8B-B14F-4D97-AF65-F5344CB8AC3E}">
        <p14:creationId xmlns:p14="http://schemas.microsoft.com/office/powerpoint/2010/main" val="41902177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2AC9CC-DE9F-4DDC-9EC0-4FC43B55EB64}" type="slidenum">
              <a:rPr lang="en-US" smtClean="0"/>
              <a:pPr/>
              <a:t>9</a:t>
            </a:fld>
            <a:endParaRPr lang="en-US" dirty="0"/>
          </a:p>
        </p:txBody>
      </p:sp>
    </p:spTree>
    <p:extLst>
      <p:ext uri="{BB962C8B-B14F-4D97-AF65-F5344CB8AC3E}">
        <p14:creationId xmlns:p14="http://schemas.microsoft.com/office/powerpoint/2010/main" val="9123477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2AC9CC-DE9F-4DDC-9EC0-4FC43B55EB64}" type="slidenum">
              <a:rPr lang="en-US" smtClean="0"/>
              <a:pPr/>
              <a:t>10</a:t>
            </a:fld>
            <a:endParaRPr lang="en-US" dirty="0"/>
          </a:p>
        </p:txBody>
      </p:sp>
    </p:spTree>
    <p:extLst>
      <p:ext uri="{BB962C8B-B14F-4D97-AF65-F5344CB8AC3E}">
        <p14:creationId xmlns:p14="http://schemas.microsoft.com/office/powerpoint/2010/main" val="9123477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2AC9CC-DE9F-4DDC-9EC0-4FC43B55EB64}" type="slidenum">
              <a:rPr lang="en-US" smtClean="0"/>
              <a:pPr/>
              <a:t>11</a:t>
            </a:fld>
            <a:endParaRPr lang="en-US" dirty="0"/>
          </a:p>
        </p:txBody>
      </p:sp>
    </p:spTree>
    <p:extLst>
      <p:ext uri="{BB962C8B-B14F-4D97-AF65-F5344CB8AC3E}">
        <p14:creationId xmlns:p14="http://schemas.microsoft.com/office/powerpoint/2010/main" val="3423238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2AC9CC-DE9F-4DDC-9EC0-4FC43B55EB64}" type="slidenum">
              <a:rPr lang="en-US" smtClean="0"/>
              <a:pPr/>
              <a:t>12</a:t>
            </a:fld>
            <a:endParaRPr lang="en-US" dirty="0"/>
          </a:p>
        </p:txBody>
      </p:sp>
    </p:spTree>
    <p:extLst>
      <p:ext uri="{BB962C8B-B14F-4D97-AF65-F5344CB8AC3E}">
        <p14:creationId xmlns:p14="http://schemas.microsoft.com/office/powerpoint/2010/main" val="15915823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2AC9CC-DE9F-4DDC-9EC0-4FC43B55EB64}" type="slidenum">
              <a:rPr lang="en-US" smtClean="0"/>
              <a:pPr/>
              <a:t>13</a:t>
            </a:fld>
            <a:endParaRPr lang="en-US" dirty="0"/>
          </a:p>
        </p:txBody>
      </p:sp>
    </p:spTree>
    <p:extLst>
      <p:ext uri="{BB962C8B-B14F-4D97-AF65-F5344CB8AC3E}">
        <p14:creationId xmlns:p14="http://schemas.microsoft.com/office/powerpoint/2010/main" val="4813055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2AC9CC-DE9F-4DDC-9EC0-4FC43B55EB64}" type="slidenum">
              <a:rPr lang="en-US" smtClean="0"/>
              <a:pPr/>
              <a:t>14</a:t>
            </a:fld>
            <a:endParaRPr lang="en-US" dirty="0"/>
          </a:p>
        </p:txBody>
      </p:sp>
    </p:spTree>
    <p:extLst>
      <p:ext uri="{BB962C8B-B14F-4D97-AF65-F5344CB8AC3E}">
        <p14:creationId xmlns:p14="http://schemas.microsoft.com/office/powerpoint/2010/main" val="19719266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2AC9CC-DE9F-4DDC-9EC0-4FC43B55EB64}" type="slidenum">
              <a:rPr lang="en-US" smtClean="0"/>
              <a:pPr/>
              <a:t>15</a:t>
            </a:fld>
            <a:endParaRPr lang="en-US" dirty="0"/>
          </a:p>
        </p:txBody>
      </p:sp>
    </p:spTree>
    <p:extLst>
      <p:ext uri="{BB962C8B-B14F-4D97-AF65-F5344CB8AC3E}">
        <p14:creationId xmlns:p14="http://schemas.microsoft.com/office/powerpoint/2010/main" val="3878352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F27FEC-F0AE-4343-9149-D372664C7D2E}" type="datetime1">
              <a:rPr lang="en-US" smtClean="0"/>
              <a:pPr/>
              <a:t>9/5/2013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0EA727-2C3D-408D-9A51-619A97FA907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5753F5-7DC2-435E-A935-C989947CE49E}" type="datetime1">
              <a:rPr lang="en-US" smtClean="0"/>
              <a:pPr/>
              <a:t>9/5/2013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0EA727-2C3D-408D-9A51-619A97FA907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28A2FD-35F1-4BAB-9294-8ECB6B11A34A}" type="datetime1">
              <a:rPr lang="en-US" smtClean="0"/>
              <a:pPr/>
              <a:t>9/5/2013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0EA727-2C3D-408D-9A51-619A97FA907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43F52D-2136-4FE6-8868-DBA68D42F7C4}" type="datetime1">
              <a:rPr lang="en-US" smtClean="0"/>
              <a:pPr/>
              <a:t>9/5/2013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0EA727-2C3D-408D-9A51-619A97FA907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A632F4-B17F-45F6-B1C6-72DE5A19B43A}" type="datetime1">
              <a:rPr lang="en-US" smtClean="0"/>
              <a:pPr/>
              <a:t>9/5/2013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0EA727-2C3D-408D-9A51-619A97FA907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9E7367C-0147-457B-BCF5-62E0E30201CE}" type="datetime1">
              <a:rPr lang="en-US" smtClean="0"/>
              <a:pPr/>
              <a:t>9/5/2013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0EA727-2C3D-408D-9A51-619A97FA907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12D46E-C967-4E62-BF19-3773A22C164F}" type="datetime1">
              <a:rPr lang="en-US" smtClean="0"/>
              <a:pPr/>
              <a:t>9/5/2013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80EA727-2C3D-408D-9A51-619A97FA907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8A81B4-8D98-4BF6-9F9D-CC40673FDC3D}" type="datetime1">
              <a:rPr lang="en-US" smtClean="0"/>
              <a:pPr/>
              <a:t>9/5/2013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80EA727-2C3D-408D-9A51-619A97FA907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442FAF-E4EA-4227-81B4-08085E5026A1}" type="datetime1">
              <a:rPr lang="en-US" smtClean="0"/>
              <a:pPr/>
              <a:t>9/5/2013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80EA727-2C3D-408D-9A51-619A97FA907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9B1F55-117A-4DD3-8BFE-66CF7CFA96BE}" type="datetime1">
              <a:rPr lang="en-US" smtClean="0"/>
              <a:pPr/>
              <a:t>9/5/2013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0EA727-2C3D-408D-9A51-619A97FA907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03BF01-8DA5-4890-9C5D-E96B0B1EC99E}" type="datetime1">
              <a:rPr lang="en-US" smtClean="0"/>
              <a:pPr/>
              <a:t>9/5/2013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0EA727-2C3D-408D-9A51-619A97FA907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5EAB44-D70E-47E4-8AC7-FB94984B8DD8}" type="datetime1">
              <a:rPr lang="en-US" smtClean="0"/>
              <a:pPr/>
              <a:t>9/5/2013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0EA727-2C3D-408D-9A51-619A97FA907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85800"/>
            <a:ext cx="8077200" cy="3962400"/>
          </a:xfrm>
          <a:ln w="60325" cmpd="sng">
            <a:solidFill>
              <a:srgbClr val="003399"/>
            </a:solidFill>
          </a:ln>
        </p:spPr>
        <p:txBody>
          <a:bodyPr>
            <a:normAutofit fontScale="90000"/>
          </a:bodyPr>
          <a:lstStyle/>
          <a:p>
            <a:pPr algn="ctr"/>
            <a:r>
              <a:rPr lang="en-US" sz="4000" b="1" dirty="0" smtClean="0">
                <a:effectLst/>
                <a:latin typeface="Times New Roman" pitchFamily="18" charset="0"/>
                <a:cs typeface="Times New Roman" pitchFamily="18" charset="0"/>
              </a:rPr>
              <a:t/>
            </a:r>
            <a:br>
              <a:rPr lang="en-US" sz="4000" b="1" dirty="0" smtClean="0">
                <a:effectLst/>
                <a:latin typeface="Times New Roman" pitchFamily="18" charset="0"/>
                <a:cs typeface="Times New Roman" pitchFamily="18" charset="0"/>
              </a:rPr>
            </a:br>
            <a:r>
              <a:rPr lang="en-US" sz="4000" b="1" dirty="0" smtClean="0">
                <a:effectLst/>
                <a:latin typeface="Times New Roman" pitchFamily="18" charset="0"/>
                <a:cs typeface="Times New Roman" pitchFamily="18" charset="0"/>
              </a:rPr>
              <a:t>House Finance Committee</a:t>
            </a:r>
            <a:br>
              <a:rPr lang="en-US" sz="4000" b="1" dirty="0" smtClean="0">
                <a:effectLst/>
                <a:latin typeface="Times New Roman" pitchFamily="18" charset="0"/>
                <a:cs typeface="Times New Roman" pitchFamily="18" charset="0"/>
              </a:rPr>
            </a:br>
            <a:r>
              <a:rPr lang="en-US" sz="4000" dirty="0" smtClean="0">
                <a:latin typeface="Times New Roman" pitchFamily="18" charset="0"/>
                <a:cs typeface="Times New Roman" pitchFamily="18" charset="0"/>
              </a:rPr>
              <a:t>September 2013</a:t>
            </a:r>
            <a:r>
              <a:rPr lang="en-US" sz="4000" b="1" dirty="0" smtClean="0">
                <a:effectLst/>
                <a:latin typeface="Times New Roman" pitchFamily="18" charset="0"/>
                <a:cs typeface="Times New Roman" pitchFamily="18" charset="0"/>
              </a:rPr>
              <a:t/>
            </a:r>
            <a:br>
              <a:rPr lang="en-US" sz="4000" b="1" dirty="0" smtClean="0">
                <a:effectLst/>
                <a:latin typeface="Times New Roman" pitchFamily="18" charset="0"/>
                <a:cs typeface="Times New Roman" pitchFamily="18" charset="0"/>
              </a:rPr>
            </a:br>
            <a:r>
              <a:rPr lang="en-US" sz="4000" b="1" dirty="0" smtClean="0">
                <a:effectLst/>
                <a:latin typeface="Times New Roman" pitchFamily="18" charset="0"/>
                <a:cs typeface="Times New Roman" pitchFamily="18" charset="0"/>
              </a:rPr>
              <a:t/>
            </a:r>
            <a:br>
              <a:rPr lang="en-US" sz="4000" b="1" dirty="0" smtClean="0">
                <a:effectLst/>
                <a:latin typeface="Times New Roman" pitchFamily="18" charset="0"/>
                <a:cs typeface="Times New Roman" pitchFamily="18" charset="0"/>
              </a:rPr>
            </a:br>
            <a:r>
              <a:rPr lang="en-US" sz="4000" b="1" dirty="0" smtClean="0">
                <a:effectLst/>
                <a:latin typeface="Times New Roman" pitchFamily="18" charset="0"/>
                <a:cs typeface="Times New Roman" pitchFamily="18" charset="0"/>
              </a:rPr>
              <a:t/>
            </a:r>
            <a:br>
              <a:rPr lang="en-US" sz="4000" b="1" dirty="0" smtClean="0">
                <a:effectLst/>
                <a:latin typeface="Times New Roman" pitchFamily="18" charset="0"/>
                <a:cs typeface="Times New Roman" pitchFamily="18" charset="0"/>
              </a:rPr>
            </a:br>
            <a:r>
              <a:rPr lang="en-US" sz="4000" dirty="0" smtClean="0">
                <a:effectLst/>
                <a:latin typeface="Times New Roman" pitchFamily="18" charset="0"/>
                <a:cs typeface="Times New Roman" pitchFamily="18" charset="0"/>
              </a:rPr>
              <a:t> Division of Senior </a:t>
            </a:r>
            <a:br>
              <a:rPr lang="en-US" sz="4000" dirty="0" smtClean="0">
                <a:effectLst/>
                <a:latin typeface="Times New Roman" pitchFamily="18" charset="0"/>
                <a:cs typeface="Times New Roman" pitchFamily="18" charset="0"/>
              </a:rPr>
            </a:br>
            <a:r>
              <a:rPr lang="en-US" sz="4000" dirty="0" smtClean="0">
                <a:effectLst/>
                <a:latin typeface="Times New Roman" pitchFamily="18" charset="0"/>
                <a:cs typeface="Times New Roman" pitchFamily="18" charset="0"/>
              </a:rPr>
              <a:t>&amp; Disabilities Services</a:t>
            </a:r>
            <a:br>
              <a:rPr lang="en-US" sz="4000" dirty="0" smtClean="0">
                <a:effectLst/>
                <a:latin typeface="Times New Roman" pitchFamily="18" charset="0"/>
                <a:cs typeface="Times New Roman" pitchFamily="18" charset="0"/>
              </a:rPr>
            </a:br>
            <a:endParaRPr lang="en-US" sz="4000" b="1" dirty="0">
              <a:effectLst/>
              <a:latin typeface="Times New Roman" pitchFamily="18" charset="0"/>
              <a:cs typeface="Times New Roman" pitchFamily="18" charset="0"/>
            </a:endParaRPr>
          </a:p>
        </p:txBody>
      </p:sp>
      <p:sp>
        <p:nvSpPr>
          <p:cNvPr id="3" name="Subtitle 2"/>
          <p:cNvSpPr>
            <a:spLocks noGrp="1"/>
          </p:cNvSpPr>
          <p:nvPr>
            <p:ph type="subTitle" idx="1"/>
          </p:nvPr>
        </p:nvSpPr>
        <p:spPr>
          <a:xfrm>
            <a:off x="868680" y="5562600"/>
            <a:ext cx="7406640" cy="1066800"/>
          </a:xfrm>
        </p:spPr>
        <p:txBody>
          <a:bodyPr>
            <a:normAutofit lnSpcReduction="10000"/>
          </a:bodyPr>
          <a:lstStyle/>
          <a:p>
            <a:pPr algn="ctr"/>
            <a:r>
              <a:rPr lang="en-US" dirty="0" smtClean="0">
                <a:latin typeface="Times New Roman" pitchFamily="18" charset="0"/>
                <a:cs typeface="Times New Roman" pitchFamily="18" charset="0"/>
              </a:rPr>
              <a:t>Duane Mayes</a:t>
            </a:r>
          </a:p>
          <a:p>
            <a:pPr algn="ctr"/>
            <a:r>
              <a:rPr lang="en-US" dirty="0" smtClean="0">
                <a:latin typeface="Times New Roman" pitchFamily="18" charset="0"/>
                <a:cs typeface="Times New Roman" pitchFamily="18" charset="0"/>
              </a:rPr>
              <a:t>SDS Director</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980EA727-2C3D-408D-9A51-619A97FA9075}"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705088" cy="762000"/>
          </a:xfrm>
        </p:spPr>
        <p:txBody>
          <a:bodyPr>
            <a:normAutofit fontScale="90000"/>
          </a:bodyPr>
          <a:lstStyle/>
          <a:p>
            <a:pPr algn="ctr"/>
            <a:r>
              <a:rPr lang="en-US" u="heavy" dirty="0" smtClean="0">
                <a:uFill>
                  <a:solidFill>
                    <a:srgbClr val="003399"/>
                  </a:solidFill>
                </a:uFill>
                <a:latin typeface="Times New Roman" pitchFamily="18" charset="0"/>
                <a:cs typeface="Times New Roman" pitchFamily="18" charset="0"/>
              </a:rPr>
              <a:t>Federal</a:t>
            </a:r>
            <a:r>
              <a:rPr lang="en-US" u="heavy" dirty="0" smtClean="0">
                <a:effectLst/>
                <a:uFill>
                  <a:solidFill>
                    <a:srgbClr val="003399"/>
                  </a:solidFill>
                </a:uFill>
                <a:latin typeface="Times New Roman" pitchFamily="18" charset="0"/>
                <a:cs typeface="Times New Roman" pitchFamily="18" charset="0"/>
              </a:rPr>
              <a:t> FY 2014 Sequestration Estimates</a:t>
            </a:r>
            <a:endParaRPr lang="en-US" u="heavy" dirty="0">
              <a:effectLst/>
              <a:uFill>
                <a:solidFill>
                  <a:srgbClr val="003399"/>
                </a:solidFill>
              </a:uFill>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980EA727-2C3D-408D-9A51-619A97FA9075}" type="slidenum">
              <a:rPr lang="en-US" smtClean="0"/>
              <a:pPr/>
              <a:t>10</a:t>
            </a:fld>
            <a:endParaRPr lang="en-US" dirty="0"/>
          </a:p>
        </p:txBody>
      </p:sp>
      <p:sp>
        <p:nvSpPr>
          <p:cNvPr id="6" name="TextBox 5"/>
          <p:cNvSpPr txBox="1"/>
          <p:nvPr/>
        </p:nvSpPr>
        <p:spPr>
          <a:xfrm>
            <a:off x="6400800" y="2057400"/>
            <a:ext cx="2514600" cy="3139321"/>
          </a:xfrm>
          <a:prstGeom prst="rect">
            <a:avLst/>
          </a:prstGeom>
          <a:noFill/>
        </p:spPr>
        <p:txBody>
          <a:bodyPr wrap="square" rtlCol="0">
            <a:spAutoFit/>
          </a:bodyPr>
          <a:lstStyle/>
          <a:p>
            <a:pPr algn="ctr"/>
            <a:r>
              <a:rPr lang="en-US" b="1" dirty="0" smtClean="0"/>
              <a:t>Anticipated Impacts:</a:t>
            </a:r>
          </a:p>
          <a:p>
            <a:pPr algn="ctr"/>
            <a:endParaRPr lang="en-US" dirty="0" smtClean="0"/>
          </a:p>
          <a:p>
            <a:pPr algn="ctr"/>
            <a:r>
              <a:rPr lang="en-US" dirty="0" smtClean="0"/>
              <a:t>Reduction in Meals Provided</a:t>
            </a:r>
          </a:p>
          <a:p>
            <a:pPr algn="ctr"/>
            <a:endParaRPr lang="en-US" dirty="0" smtClean="0"/>
          </a:p>
          <a:p>
            <a:pPr algn="ctr"/>
            <a:r>
              <a:rPr lang="en-US" dirty="0" smtClean="0"/>
              <a:t>Reduction in Transportation Services</a:t>
            </a:r>
          </a:p>
          <a:p>
            <a:pPr algn="ctr"/>
            <a:endParaRPr lang="en-US" dirty="0" smtClean="0"/>
          </a:p>
          <a:p>
            <a:pPr algn="ctr"/>
            <a:r>
              <a:rPr lang="en-US" dirty="0" smtClean="0"/>
              <a:t>Fewer Hours of Service Offered</a:t>
            </a:r>
          </a:p>
          <a:p>
            <a:pPr algn="ctr"/>
            <a:endParaRPr lang="en-US" dirty="0"/>
          </a:p>
        </p:txBody>
      </p:sp>
      <p:graphicFrame>
        <p:nvGraphicFramePr>
          <p:cNvPr id="7" name="Table 6"/>
          <p:cNvGraphicFramePr>
            <a:graphicFrameLocks noGrp="1"/>
          </p:cNvGraphicFramePr>
          <p:nvPr/>
        </p:nvGraphicFramePr>
        <p:xfrm>
          <a:off x="152400" y="811586"/>
          <a:ext cx="6019800" cy="5665415"/>
        </p:xfrm>
        <a:graphic>
          <a:graphicData uri="http://schemas.openxmlformats.org/drawingml/2006/table">
            <a:tbl>
              <a:tblPr/>
              <a:tblGrid>
                <a:gridCol w="2666878"/>
                <a:gridCol w="1417182"/>
                <a:gridCol w="995247"/>
                <a:gridCol w="940493"/>
              </a:tblGrid>
              <a:tr h="400982">
                <a:tc>
                  <a:txBody>
                    <a:bodyPr/>
                    <a:lstStyle/>
                    <a:p>
                      <a:pPr algn="l" rtl="0" fontAlgn="b"/>
                      <a:r>
                        <a:rPr lang="en-US" sz="800" b="0" i="0" u="none" strike="noStrike" dirty="0">
                          <a:solidFill>
                            <a:srgbClr val="000000"/>
                          </a:solidFill>
                          <a:latin typeface="Calibri"/>
                        </a:rPr>
                        <a:t>  </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latin typeface="Calibri"/>
                        </a:rPr>
                        <a:t>Estimated Federal FY 2014 Allocation</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latin typeface="Calibri"/>
                        </a:rPr>
                        <a:t>Estimated Sequestration Federal FY 2014</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latin typeface="Calibri"/>
                        </a:rPr>
                        <a:t>Estimated Final Federal FY 2014 Allocation</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7076">
                <a:tc gridSpan="4">
                  <a:txBody>
                    <a:bodyPr/>
                    <a:lstStyle/>
                    <a:p>
                      <a:pPr algn="ctr" rtl="0" fontAlgn="b"/>
                      <a:r>
                        <a:rPr lang="en-US" sz="900" b="1" i="0" u="none" strike="noStrike" dirty="0">
                          <a:solidFill>
                            <a:srgbClr val="FFFFFF"/>
                          </a:solidFill>
                          <a:latin typeface="Calibri"/>
                        </a:rPr>
                        <a:t>SDS Administration </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99"/>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350859">
                <a:tc>
                  <a:txBody>
                    <a:bodyPr/>
                    <a:lstStyle/>
                    <a:p>
                      <a:pPr algn="l" rtl="0" fontAlgn="b"/>
                      <a:r>
                        <a:rPr lang="en-US" sz="900" b="0" i="0" u="none" strike="noStrike">
                          <a:solidFill>
                            <a:srgbClr val="000000"/>
                          </a:solidFill>
                          <a:latin typeface="Calibri"/>
                        </a:rPr>
                        <a:t>Elder Services Case Management </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900" b="0" i="0" u="none" strike="noStrike" dirty="0" smtClean="0">
                          <a:solidFill>
                            <a:srgbClr val="000000"/>
                          </a:solidFill>
                          <a:latin typeface="Calibri"/>
                        </a:rPr>
                        <a:t>n/a</a:t>
                      </a:r>
                      <a:endParaRPr lang="en-US" sz="900" b="0" i="0" u="none" strike="noStrike" dirty="0">
                        <a:solidFill>
                          <a:srgbClr val="000000"/>
                        </a:solidFill>
                        <a:latin typeface="Calibri"/>
                      </a:endParaRP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smtClean="0">
                          <a:solidFill>
                            <a:srgbClr val="FF0000"/>
                          </a:solidFill>
                          <a:latin typeface="Calibri"/>
                        </a:rPr>
                        <a:t>n/a</a:t>
                      </a:r>
                      <a:endParaRPr lang="en-US" sz="1000" b="0" i="0" u="none" strike="noStrike" dirty="0">
                        <a:solidFill>
                          <a:srgbClr val="FF0000"/>
                        </a:solidFill>
                        <a:latin typeface="Calibri"/>
                      </a:endParaRP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900" b="0" i="0" u="none" strike="noStrike" dirty="0" smtClean="0">
                          <a:solidFill>
                            <a:srgbClr val="000000"/>
                          </a:solidFill>
                          <a:latin typeface="Calibri"/>
                        </a:rPr>
                        <a:t>n/a</a:t>
                      </a:r>
                      <a:endParaRPr lang="en-US" sz="900" b="0" i="0" u="none" strike="noStrike" dirty="0">
                        <a:solidFill>
                          <a:srgbClr val="000000"/>
                        </a:solidFill>
                        <a:latin typeface="Calibri"/>
                      </a:endParaRP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7076">
                <a:tc gridSpan="4">
                  <a:txBody>
                    <a:bodyPr/>
                    <a:lstStyle/>
                    <a:p>
                      <a:pPr algn="ctr" rtl="0" fontAlgn="b"/>
                      <a:r>
                        <a:rPr lang="en-US" sz="900" b="1" i="0" u="none" strike="noStrike" dirty="0">
                          <a:solidFill>
                            <a:schemeClr val="bg1"/>
                          </a:solidFill>
                          <a:latin typeface="Calibri"/>
                        </a:rPr>
                        <a:t>Senior Community Based Grants </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99"/>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350859">
                <a:tc>
                  <a:txBody>
                    <a:bodyPr/>
                    <a:lstStyle/>
                    <a:p>
                      <a:pPr algn="l" rtl="0" fontAlgn="b"/>
                      <a:r>
                        <a:rPr lang="en-US" sz="900" b="0" i="0" u="none" strike="noStrike">
                          <a:solidFill>
                            <a:srgbClr val="000000"/>
                          </a:solidFill>
                          <a:latin typeface="Calibri"/>
                        </a:rPr>
                        <a:t>Nutrition Services Incentive </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900" b="0" i="0" u="none" strike="noStrike" dirty="0">
                          <a:solidFill>
                            <a:srgbClr val="000000"/>
                          </a:solidFill>
                          <a:latin typeface="Calibri"/>
                        </a:rPr>
                        <a:t>$354,237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FF0000"/>
                          </a:solidFill>
                          <a:latin typeface="Calibri"/>
                        </a:rPr>
                        <a:t>($17,712)</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900" b="0" i="0" u="none" strike="noStrike">
                          <a:solidFill>
                            <a:srgbClr val="000000"/>
                          </a:solidFill>
                          <a:latin typeface="Calibri"/>
                        </a:rPr>
                        <a:t>$336,525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50859">
                <a:tc>
                  <a:txBody>
                    <a:bodyPr/>
                    <a:lstStyle/>
                    <a:p>
                      <a:pPr algn="l" rtl="0" fontAlgn="b"/>
                      <a:r>
                        <a:rPr lang="en-US" sz="900" b="0" i="0" u="none" strike="noStrike">
                          <a:solidFill>
                            <a:srgbClr val="000000"/>
                          </a:solidFill>
                          <a:latin typeface="Calibri"/>
                        </a:rPr>
                        <a:t>Senior Medicare Patrol </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900" b="0" i="0" u="none" strike="noStrike" dirty="0">
                          <a:solidFill>
                            <a:srgbClr val="000000"/>
                          </a:solidFill>
                          <a:latin typeface="Calibri"/>
                        </a:rPr>
                        <a:t>$254,139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FF0000"/>
                          </a:solidFill>
                          <a:latin typeface="Calibri"/>
                        </a:rPr>
                        <a:t>($12,707)</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900" b="0" i="0" u="none" strike="noStrike">
                          <a:solidFill>
                            <a:srgbClr val="000000"/>
                          </a:solidFill>
                          <a:latin typeface="Calibri"/>
                        </a:rPr>
                        <a:t>$241,432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50859">
                <a:tc>
                  <a:txBody>
                    <a:bodyPr/>
                    <a:lstStyle/>
                    <a:p>
                      <a:pPr algn="l" rtl="0" fontAlgn="b"/>
                      <a:r>
                        <a:rPr lang="en-US" sz="900" b="0" i="0" u="none" strike="noStrike">
                          <a:solidFill>
                            <a:srgbClr val="000000"/>
                          </a:solidFill>
                          <a:latin typeface="Calibri"/>
                        </a:rPr>
                        <a:t>Title III: Supported Services </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900" b="0" i="0" u="none" strike="noStrike" dirty="0">
                          <a:solidFill>
                            <a:srgbClr val="000000"/>
                          </a:solidFill>
                          <a:latin typeface="Calibri"/>
                        </a:rPr>
                        <a:t>$1,735,983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FF0000"/>
                          </a:solidFill>
                          <a:latin typeface="Calibri"/>
                        </a:rPr>
                        <a:t>($86,799)</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900" b="0" i="0" u="none" strike="noStrike">
                          <a:solidFill>
                            <a:srgbClr val="000000"/>
                          </a:solidFill>
                          <a:latin typeface="Calibri"/>
                        </a:rPr>
                        <a:t>$1,649,184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50859">
                <a:tc>
                  <a:txBody>
                    <a:bodyPr/>
                    <a:lstStyle/>
                    <a:p>
                      <a:pPr algn="l" rtl="0" fontAlgn="b"/>
                      <a:r>
                        <a:rPr lang="en-US" sz="900" b="0" i="0" u="none" strike="noStrike" dirty="0">
                          <a:solidFill>
                            <a:srgbClr val="000000"/>
                          </a:solidFill>
                          <a:latin typeface="Calibri"/>
                        </a:rPr>
                        <a:t>Title III: Congregate Meals </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900" b="0" i="0" u="none" strike="noStrike" dirty="0">
                          <a:solidFill>
                            <a:srgbClr val="000000"/>
                          </a:solidFill>
                          <a:latin typeface="Calibri"/>
                        </a:rPr>
                        <a:t>$2,077,361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FF0000"/>
                          </a:solidFill>
                          <a:latin typeface="Calibri"/>
                        </a:rPr>
                        <a:t>($103,868)</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900" b="0" i="0" u="none" strike="noStrike">
                          <a:solidFill>
                            <a:srgbClr val="000000"/>
                          </a:solidFill>
                          <a:latin typeface="Calibri"/>
                        </a:rPr>
                        <a:t>$1,973,493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50859">
                <a:tc>
                  <a:txBody>
                    <a:bodyPr/>
                    <a:lstStyle/>
                    <a:p>
                      <a:pPr algn="l" rtl="0" fontAlgn="b"/>
                      <a:r>
                        <a:rPr lang="en-US" sz="900" b="0" i="0" u="none" strike="noStrike">
                          <a:solidFill>
                            <a:srgbClr val="000000"/>
                          </a:solidFill>
                          <a:latin typeface="Calibri"/>
                        </a:rPr>
                        <a:t>Title III: Home Delivered Meals </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900" b="0" i="0" u="none" strike="noStrike" dirty="0">
                          <a:solidFill>
                            <a:srgbClr val="000000"/>
                          </a:solidFill>
                          <a:latin typeface="Calibri"/>
                        </a:rPr>
                        <a:t>$1,025,885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FF0000"/>
                          </a:solidFill>
                          <a:latin typeface="Calibri"/>
                        </a:rPr>
                        <a:t>($51,294)</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900" b="0" i="0" u="none" strike="noStrike">
                          <a:solidFill>
                            <a:srgbClr val="000000"/>
                          </a:solidFill>
                          <a:latin typeface="Calibri"/>
                        </a:rPr>
                        <a:t>$974,591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50859">
                <a:tc>
                  <a:txBody>
                    <a:bodyPr/>
                    <a:lstStyle/>
                    <a:p>
                      <a:pPr algn="l" rtl="0" fontAlgn="b"/>
                      <a:r>
                        <a:rPr lang="en-US" sz="900" b="0" i="0" u="none" strike="noStrike">
                          <a:solidFill>
                            <a:srgbClr val="000000"/>
                          </a:solidFill>
                          <a:latin typeface="Calibri"/>
                        </a:rPr>
                        <a:t>Title III: Preventive Health </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900" b="0" i="0" u="none" strike="noStrike" dirty="0">
                          <a:solidFill>
                            <a:srgbClr val="000000"/>
                          </a:solidFill>
                          <a:latin typeface="Calibri"/>
                        </a:rPr>
                        <a:t>$99,093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FF0000"/>
                          </a:solidFill>
                          <a:latin typeface="Calibri"/>
                        </a:rPr>
                        <a:t>($4,955)</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900" b="0" i="0" u="none" strike="noStrike">
                          <a:solidFill>
                            <a:srgbClr val="000000"/>
                          </a:solidFill>
                          <a:latin typeface="Calibri"/>
                        </a:rPr>
                        <a:t>$94,138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50859">
                <a:tc>
                  <a:txBody>
                    <a:bodyPr/>
                    <a:lstStyle/>
                    <a:p>
                      <a:pPr algn="l" rtl="0" fontAlgn="b"/>
                      <a:r>
                        <a:rPr lang="en-US" sz="900" b="0" i="0" u="none" strike="noStrike">
                          <a:solidFill>
                            <a:srgbClr val="000000"/>
                          </a:solidFill>
                          <a:latin typeface="Calibri"/>
                        </a:rPr>
                        <a:t>Title III: National Family Caregiver </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latin typeface="Calibri"/>
                        </a:rPr>
                        <a:t>$726,824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FF0000"/>
                          </a:solidFill>
                          <a:latin typeface="Calibri"/>
                        </a:rPr>
                        <a:t>($36,341)</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900" b="0" i="0" u="none" strike="noStrike">
                          <a:solidFill>
                            <a:srgbClr val="000000"/>
                          </a:solidFill>
                          <a:latin typeface="Calibri"/>
                        </a:rPr>
                        <a:t>$690,483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50859">
                <a:tc>
                  <a:txBody>
                    <a:bodyPr/>
                    <a:lstStyle/>
                    <a:p>
                      <a:pPr algn="l" rtl="0" fontAlgn="b"/>
                      <a:r>
                        <a:rPr lang="en-US" sz="900" b="0" i="0" u="none" strike="noStrike">
                          <a:solidFill>
                            <a:srgbClr val="000000"/>
                          </a:solidFill>
                          <a:latin typeface="Calibri"/>
                        </a:rPr>
                        <a:t>Title VII: Elder Abuse Prevention </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latin typeface="Calibri"/>
                        </a:rPr>
                        <a:t>$23,626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FF0000"/>
                          </a:solidFill>
                          <a:latin typeface="Calibri"/>
                        </a:rPr>
                        <a:t>($1,181)</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900" b="0" i="0" u="none" strike="noStrike">
                          <a:solidFill>
                            <a:srgbClr val="000000"/>
                          </a:solidFill>
                          <a:latin typeface="Calibri"/>
                        </a:rPr>
                        <a:t>$22,445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50859">
                <a:tc>
                  <a:txBody>
                    <a:bodyPr/>
                    <a:lstStyle/>
                    <a:p>
                      <a:pPr algn="l" rtl="0" fontAlgn="b"/>
                      <a:r>
                        <a:rPr lang="en-US" sz="900" b="0" i="0" u="none" strike="noStrike">
                          <a:solidFill>
                            <a:srgbClr val="000000"/>
                          </a:solidFill>
                          <a:latin typeface="Calibri"/>
                        </a:rPr>
                        <a:t>Title VII: Ombudsman </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latin typeface="Calibri"/>
                        </a:rPr>
                        <a:t>$79,505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FF0000"/>
                          </a:solidFill>
                          <a:latin typeface="Calibri"/>
                        </a:rPr>
                        <a:t>($3,975)</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900" b="0" i="0" u="none" strike="noStrike">
                          <a:solidFill>
                            <a:srgbClr val="000000"/>
                          </a:solidFill>
                          <a:latin typeface="Calibri"/>
                        </a:rPr>
                        <a:t>$75,530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50859">
                <a:tc>
                  <a:txBody>
                    <a:bodyPr/>
                    <a:lstStyle/>
                    <a:p>
                      <a:pPr algn="l" rtl="0" fontAlgn="b"/>
                      <a:r>
                        <a:rPr lang="en-US" sz="900" b="0" i="0" u="none" strike="noStrike">
                          <a:solidFill>
                            <a:srgbClr val="000000"/>
                          </a:solidFill>
                          <a:latin typeface="Calibri"/>
                        </a:rPr>
                        <a:t>State Health Insurance Assistance Program </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latin typeface="Calibri"/>
                        </a:rPr>
                        <a:t>$200,171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FF0000"/>
                          </a:solidFill>
                          <a:latin typeface="Calibri"/>
                        </a:rPr>
                        <a:t>($10,009)</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900" b="0" i="0" u="none" strike="noStrike">
                          <a:solidFill>
                            <a:srgbClr val="000000"/>
                          </a:solidFill>
                          <a:latin typeface="Calibri"/>
                        </a:rPr>
                        <a:t>$190,162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75430">
                <a:tc gridSpan="4">
                  <a:txBody>
                    <a:bodyPr/>
                    <a:lstStyle/>
                    <a:p>
                      <a:pPr algn="ctr" rtl="0" fontAlgn="b"/>
                      <a:r>
                        <a:rPr lang="en-US" sz="900" b="1" i="0" u="none" strike="noStrike" dirty="0">
                          <a:solidFill>
                            <a:schemeClr val="bg1"/>
                          </a:solidFill>
                          <a:latin typeface="Calibri"/>
                        </a:rPr>
                        <a:t>Governor's Council on Disabilities &amp; Special Education </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3399"/>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350859">
                <a:tc>
                  <a:txBody>
                    <a:bodyPr/>
                    <a:lstStyle/>
                    <a:p>
                      <a:pPr algn="l" rtl="0" fontAlgn="b"/>
                      <a:r>
                        <a:rPr lang="en-US" sz="900" b="0" i="0" u="none" strike="noStrike">
                          <a:solidFill>
                            <a:srgbClr val="000000"/>
                          </a:solidFill>
                          <a:latin typeface="Calibri"/>
                        </a:rPr>
                        <a:t>Integrated Employment Initiative </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latin typeface="Calibri"/>
                        </a:rPr>
                        <a:t>$362,881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FF0000"/>
                          </a:solidFill>
                          <a:latin typeface="Calibri"/>
                        </a:rPr>
                        <a:t>($18,144)</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900" b="0" i="0" u="none" strike="noStrike">
                          <a:solidFill>
                            <a:srgbClr val="000000"/>
                          </a:solidFill>
                          <a:latin typeface="Calibri"/>
                        </a:rPr>
                        <a:t>$344,737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50859">
                <a:tc>
                  <a:txBody>
                    <a:bodyPr/>
                    <a:lstStyle/>
                    <a:p>
                      <a:pPr algn="l" rtl="0" fontAlgn="b"/>
                      <a:r>
                        <a:rPr lang="en-US" sz="900" b="0" i="0" u="none" strike="noStrike">
                          <a:solidFill>
                            <a:srgbClr val="000000"/>
                          </a:solidFill>
                          <a:latin typeface="Calibri"/>
                        </a:rPr>
                        <a:t>State Developmental Disabilities Council </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900" b="0" i="0" u="none" strike="noStrike">
                          <a:solidFill>
                            <a:srgbClr val="000000"/>
                          </a:solidFill>
                          <a:latin typeface="Calibri"/>
                        </a:rPr>
                        <a:t>$451,553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FF0000"/>
                          </a:solidFill>
                          <a:latin typeface="Calibri"/>
                        </a:rPr>
                        <a:t>($22,578)</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900" b="0" i="0" u="none" strike="noStrike">
                          <a:solidFill>
                            <a:srgbClr val="000000"/>
                          </a:solidFill>
                          <a:latin typeface="Calibri"/>
                        </a:rPr>
                        <a:t>$428,975 </a:t>
                      </a:r>
                    </a:p>
                  </a:txBody>
                  <a:tcPr marL="6021" marR="6021" marT="602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0550">
                <a:tc>
                  <a:txBody>
                    <a:bodyPr/>
                    <a:lstStyle/>
                    <a:p>
                      <a:pPr algn="r" rtl="0" fontAlgn="b"/>
                      <a:r>
                        <a:rPr lang="en-US" sz="900" b="0" i="0" u="none" strike="noStrike">
                          <a:solidFill>
                            <a:srgbClr val="000000"/>
                          </a:solidFill>
                          <a:latin typeface="Calibri"/>
                        </a:rPr>
                        <a:t>Totals </a:t>
                      </a: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100" b="0" i="0" u="none" strike="noStrike" dirty="0">
                          <a:solidFill>
                            <a:srgbClr val="000000"/>
                          </a:solidFill>
                          <a:latin typeface="Calibri"/>
                        </a:rPr>
                        <a:t>$7,391,258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FF0000"/>
                          </a:solidFill>
                          <a:latin typeface="Calibri"/>
                        </a:rPr>
                        <a:t>($</a:t>
                      </a:r>
                      <a:r>
                        <a:rPr lang="en-US" sz="1000" b="0" i="0" u="none" strike="noStrike" dirty="0" smtClean="0">
                          <a:solidFill>
                            <a:srgbClr val="FF0000"/>
                          </a:solidFill>
                          <a:latin typeface="Calibri"/>
                        </a:rPr>
                        <a:t>369,563)</a:t>
                      </a:r>
                      <a:endParaRPr lang="en-US" sz="1000" b="0" i="0" u="none" strike="noStrike" dirty="0">
                        <a:solidFill>
                          <a:srgbClr val="FF0000"/>
                        </a:solidFill>
                        <a:latin typeface="Calibri"/>
                      </a:endParaRPr>
                    </a:p>
                  </a:txBody>
                  <a:tcPr marL="6021" marR="6021" marT="602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$7,021,695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pPr algn="ctr"/>
            <a:r>
              <a:rPr lang="en-US" u="heavy" dirty="0" smtClean="0">
                <a:effectLst/>
                <a:uFill>
                  <a:solidFill>
                    <a:srgbClr val="003399"/>
                  </a:solidFill>
                </a:uFill>
                <a:latin typeface="Times New Roman" pitchFamily="18" charset="0"/>
                <a:cs typeface="Times New Roman" pitchFamily="18" charset="0"/>
              </a:rPr>
              <a:t>Adult Protective Services</a:t>
            </a:r>
            <a:endParaRPr lang="en-US" u="heavy" dirty="0">
              <a:effectLst/>
              <a:uFill>
                <a:solidFill>
                  <a:srgbClr val="003399"/>
                </a:solidFill>
              </a:uFill>
              <a:latin typeface="Times New Roman" pitchFamily="18" charset="0"/>
              <a:cs typeface="Times New Roman" pitchFamily="18" charset="0"/>
            </a:endParaRPr>
          </a:p>
        </p:txBody>
      </p:sp>
      <p:sp>
        <p:nvSpPr>
          <p:cNvPr id="12" name="Content Placeholder 2"/>
          <p:cNvSpPr>
            <a:spLocks noGrp="1"/>
          </p:cNvSpPr>
          <p:nvPr>
            <p:ph idx="1"/>
          </p:nvPr>
        </p:nvSpPr>
        <p:spPr>
          <a:xfrm>
            <a:off x="152400" y="1066800"/>
            <a:ext cx="8839200" cy="5638800"/>
          </a:xfrm>
        </p:spPr>
        <p:txBody>
          <a:bodyPr>
            <a:normAutofit fontScale="92500" lnSpcReduction="10000"/>
          </a:bodyPr>
          <a:lstStyle/>
          <a:p>
            <a:pPr>
              <a:buNone/>
            </a:pPr>
            <a:r>
              <a:rPr lang="en-US" sz="2800" i="1" spc="-50" dirty="0">
                <a:latin typeface="Times New Roman" pitchFamily="18" charset="0"/>
                <a:cs typeface="Times New Roman" pitchFamily="18" charset="0"/>
              </a:rPr>
              <a:t>U</a:t>
            </a:r>
            <a:r>
              <a:rPr lang="en-US" sz="2800" i="1" spc="-50" dirty="0" smtClean="0">
                <a:latin typeface="Times New Roman" pitchFamily="18" charset="0"/>
                <a:cs typeface="Times New Roman" pitchFamily="18" charset="0"/>
              </a:rPr>
              <a:t>nit Overview</a:t>
            </a:r>
          </a:p>
          <a:p>
            <a:r>
              <a:rPr lang="en-US" sz="2800" spc="-50" dirty="0" smtClean="0">
                <a:latin typeface="Times New Roman" pitchFamily="18" charset="0"/>
                <a:cs typeface="Times New Roman" pitchFamily="18" charset="0"/>
              </a:rPr>
              <a:t>25 Employees</a:t>
            </a:r>
          </a:p>
          <a:p>
            <a:pPr lvl="1">
              <a:buFont typeface="Arial" pitchFamily="34" charset="0"/>
              <a:buChar char="•"/>
            </a:pPr>
            <a:r>
              <a:rPr lang="en-US" spc="-50" dirty="0" smtClean="0">
                <a:latin typeface="Times New Roman" pitchFamily="18" charset="0"/>
                <a:cs typeface="Times New Roman" pitchFamily="18" charset="0"/>
              </a:rPr>
              <a:t>4,307 Intakes</a:t>
            </a:r>
          </a:p>
          <a:p>
            <a:pPr lvl="1">
              <a:buFont typeface="Arial" pitchFamily="34" charset="0"/>
              <a:buChar char="•"/>
            </a:pPr>
            <a:r>
              <a:rPr lang="en-US" spc="-50" dirty="0" smtClean="0">
                <a:latin typeface="Times New Roman" pitchFamily="18" charset="0"/>
                <a:cs typeface="Times New Roman" pitchFamily="18" charset="0"/>
              </a:rPr>
              <a:t>1,405 Cases Initiates</a:t>
            </a:r>
          </a:p>
          <a:p>
            <a:pPr lvl="1">
              <a:buFont typeface="Arial" pitchFamily="34" charset="0"/>
              <a:buChar char="•"/>
            </a:pPr>
            <a:r>
              <a:rPr lang="en-US" spc="-50" dirty="0" smtClean="0">
                <a:latin typeface="Times New Roman" pitchFamily="18" charset="0"/>
                <a:cs typeface="Times New Roman" pitchFamily="18" charset="0"/>
              </a:rPr>
              <a:t>616 Substantiated Cases</a:t>
            </a:r>
          </a:p>
          <a:p>
            <a:pPr>
              <a:buNone/>
            </a:pPr>
            <a:endParaRPr lang="en-US" sz="2800" i="1" spc="-50" dirty="0" smtClean="0">
              <a:latin typeface="Times New Roman" pitchFamily="18" charset="0"/>
              <a:cs typeface="Times New Roman" pitchFamily="18" charset="0"/>
            </a:endParaRPr>
          </a:p>
          <a:p>
            <a:pPr>
              <a:buNone/>
            </a:pPr>
            <a:r>
              <a:rPr lang="en-US" sz="2800" i="1" spc="-50" dirty="0" smtClean="0">
                <a:latin typeface="Times New Roman" pitchFamily="18" charset="0"/>
                <a:cs typeface="Times New Roman" pitchFamily="18" charset="0"/>
              </a:rPr>
              <a:t>New In FY 2013</a:t>
            </a:r>
          </a:p>
          <a:p>
            <a:r>
              <a:rPr lang="en-US" sz="2800" spc="-50" dirty="0" smtClean="0">
                <a:latin typeface="Times New Roman" pitchFamily="18" charset="0"/>
                <a:cs typeface="Times New Roman" pitchFamily="18" charset="0"/>
              </a:rPr>
              <a:t>Elder Services Case Management Program (Federal Grant)</a:t>
            </a:r>
          </a:p>
          <a:p>
            <a:r>
              <a:rPr lang="en-US" sz="2800" spc="-50" dirty="0" smtClean="0">
                <a:latin typeface="Times New Roman" pitchFamily="18" charset="0"/>
                <a:cs typeface="Times New Roman" pitchFamily="18" charset="0"/>
              </a:rPr>
              <a:t>Silver Alert Legislation Signed</a:t>
            </a:r>
          </a:p>
          <a:p>
            <a:pPr>
              <a:buNone/>
            </a:pPr>
            <a:endParaRPr lang="en-US" sz="2800" i="1" spc="-50" dirty="0" smtClean="0">
              <a:latin typeface="Times New Roman" pitchFamily="18" charset="0"/>
              <a:cs typeface="Times New Roman" pitchFamily="18" charset="0"/>
            </a:endParaRPr>
          </a:p>
          <a:p>
            <a:pPr>
              <a:buNone/>
            </a:pPr>
            <a:r>
              <a:rPr lang="en-US" sz="2800" i="1" spc="-50" dirty="0" smtClean="0">
                <a:latin typeface="Times New Roman" pitchFamily="18" charset="0"/>
                <a:cs typeface="Times New Roman" pitchFamily="18" charset="0"/>
              </a:rPr>
              <a:t>In The Future</a:t>
            </a:r>
          </a:p>
          <a:p>
            <a:r>
              <a:rPr lang="en-US" sz="2800" spc="-50" dirty="0" smtClean="0">
                <a:latin typeface="Times New Roman" pitchFamily="18" charset="0"/>
                <a:cs typeface="Times New Roman" pitchFamily="18" charset="0"/>
              </a:rPr>
              <a:t>Larger Vulnerable Adult Population</a:t>
            </a:r>
            <a:endParaRPr lang="en-US" sz="2800" dirty="0"/>
          </a:p>
        </p:txBody>
      </p:sp>
      <p:sp>
        <p:nvSpPr>
          <p:cNvPr id="3" name="Slide Number Placeholder 2"/>
          <p:cNvSpPr>
            <a:spLocks noGrp="1"/>
          </p:cNvSpPr>
          <p:nvPr>
            <p:ph type="sldNum" sz="quarter" idx="12"/>
          </p:nvPr>
        </p:nvSpPr>
        <p:spPr/>
        <p:txBody>
          <a:bodyPr/>
          <a:lstStyle/>
          <a:p>
            <a:fld id="{980EA727-2C3D-408D-9A51-619A97FA9075}" type="slidenum">
              <a:rPr lang="en-US" smtClean="0"/>
              <a:pPr/>
              <a:t>11</a:t>
            </a:fld>
            <a:endParaRPr lang="en-US" dirty="0"/>
          </a:p>
        </p:txBody>
      </p:sp>
      <p:graphicFrame>
        <p:nvGraphicFramePr>
          <p:cNvPr id="6" name="Chart 5"/>
          <p:cNvGraphicFramePr>
            <a:graphicFrameLocks/>
          </p:cNvGraphicFramePr>
          <p:nvPr>
            <p:extLst>
              <p:ext uri="{D42A27DB-BD31-4B8C-83A1-F6EECF244321}">
                <p14:modId xmlns:p14="http://schemas.microsoft.com/office/powerpoint/2010/main" val="1713828249"/>
              </p:ext>
            </p:extLst>
          </p:nvPr>
        </p:nvGraphicFramePr>
        <p:xfrm>
          <a:off x="4038600" y="1295400"/>
          <a:ext cx="4572000" cy="2743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915400" cy="838200"/>
          </a:xfrm>
        </p:spPr>
        <p:txBody>
          <a:bodyPr>
            <a:noAutofit/>
          </a:bodyPr>
          <a:lstStyle/>
          <a:p>
            <a:pPr algn="ctr"/>
            <a:r>
              <a:rPr lang="en-US" sz="3400" u="heavy" dirty="0" smtClean="0">
                <a:effectLst/>
                <a:uFill>
                  <a:solidFill>
                    <a:srgbClr val="003399"/>
                  </a:solidFill>
                </a:uFill>
                <a:latin typeface="Times New Roman" pitchFamily="18" charset="0"/>
                <a:cs typeface="Times New Roman" pitchFamily="18" charset="0"/>
              </a:rPr>
              <a:t>Intellectual &amp; Developmental Disabilities Waiver</a:t>
            </a:r>
            <a:endParaRPr lang="en-US" sz="3400" u="heavy" dirty="0">
              <a:effectLst/>
              <a:uFill>
                <a:solidFill>
                  <a:srgbClr val="003399"/>
                </a:solidFill>
              </a:uFill>
              <a:latin typeface="Times New Roman" pitchFamily="18" charset="0"/>
              <a:cs typeface="Times New Roman" pitchFamily="18" charset="0"/>
            </a:endParaRPr>
          </a:p>
        </p:txBody>
      </p:sp>
      <p:sp>
        <p:nvSpPr>
          <p:cNvPr id="12" name="Content Placeholder 2"/>
          <p:cNvSpPr>
            <a:spLocks noGrp="1"/>
          </p:cNvSpPr>
          <p:nvPr>
            <p:ph idx="1"/>
          </p:nvPr>
        </p:nvSpPr>
        <p:spPr>
          <a:xfrm>
            <a:off x="152400" y="1143000"/>
            <a:ext cx="8839200" cy="5562600"/>
          </a:xfrm>
        </p:spPr>
        <p:txBody>
          <a:bodyPr>
            <a:normAutofit/>
          </a:bodyPr>
          <a:lstStyle/>
          <a:p>
            <a:pPr>
              <a:buNone/>
            </a:pPr>
            <a:r>
              <a:rPr lang="en-US" sz="2800" i="1" spc="-50" dirty="0">
                <a:latin typeface="Times New Roman" pitchFamily="18" charset="0"/>
                <a:cs typeface="Times New Roman" pitchFamily="18" charset="0"/>
              </a:rPr>
              <a:t>U</a:t>
            </a:r>
            <a:r>
              <a:rPr lang="en-US" sz="2800" i="1" spc="-50" dirty="0" smtClean="0">
                <a:latin typeface="Times New Roman" pitchFamily="18" charset="0"/>
                <a:cs typeface="Times New Roman" pitchFamily="18" charset="0"/>
              </a:rPr>
              <a:t>nit Overview</a:t>
            </a:r>
          </a:p>
          <a:p>
            <a:r>
              <a:rPr lang="en-US" sz="2800" spc="-50" dirty="0" smtClean="0">
                <a:latin typeface="Times New Roman" pitchFamily="18" charset="0"/>
                <a:cs typeface="Times New Roman" pitchFamily="18" charset="0"/>
              </a:rPr>
              <a:t>18 Employees</a:t>
            </a:r>
          </a:p>
          <a:p>
            <a:pPr lvl="1">
              <a:buFont typeface="Arial" pitchFamily="34" charset="0"/>
              <a:buChar char="•"/>
            </a:pPr>
            <a:r>
              <a:rPr lang="en-US" spc="-50" dirty="0" smtClean="0">
                <a:latin typeface="Times New Roman" pitchFamily="18" charset="0"/>
                <a:cs typeface="Times New Roman" pitchFamily="18" charset="0"/>
              </a:rPr>
              <a:t>1,620 Recipients</a:t>
            </a:r>
          </a:p>
          <a:p>
            <a:pPr lvl="1">
              <a:buNone/>
            </a:pPr>
            <a:endParaRPr lang="en-US" spc="-50" dirty="0" smtClean="0">
              <a:latin typeface="Times New Roman" pitchFamily="18" charset="0"/>
              <a:cs typeface="Times New Roman" pitchFamily="18" charset="0"/>
            </a:endParaRPr>
          </a:p>
          <a:p>
            <a:pPr>
              <a:buNone/>
            </a:pPr>
            <a:r>
              <a:rPr lang="en-US" sz="2800" i="1" spc="-50" dirty="0" smtClean="0">
                <a:latin typeface="Times New Roman" pitchFamily="18" charset="0"/>
                <a:cs typeface="Times New Roman" pitchFamily="18" charset="0"/>
              </a:rPr>
              <a:t>New In FY 2013</a:t>
            </a:r>
          </a:p>
          <a:p>
            <a:r>
              <a:rPr lang="en-US" sz="2800" spc="-50" dirty="0" smtClean="0">
                <a:latin typeface="Times New Roman" pitchFamily="18" charset="0"/>
                <a:cs typeface="Times New Roman" pitchFamily="18" charset="0"/>
              </a:rPr>
              <a:t>Regulation Updates</a:t>
            </a:r>
          </a:p>
          <a:p>
            <a:r>
              <a:rPr lang="en-US" sz="2800" spc="-50" dirty="0" smtClean="0">
                <a:latin typeface="Times New Roman" pitchFamily="18" charset="0"/>
                <a:cs typeface="Times New Roman" pitchFamily="18" charset="0"/>
              </a:rPr>
              <a:t>Developmental Disabilities Registration and Review Counts Decreasing  </a:t>
            </a:r>
          </a:p>
          <a:p>
            <a:pPr lvl="1">
              <a:buFont typeface="Arial" panose="020B0604020202020204" pitchFamily="34" charset="0"/>
              <a:buChar char="•"/>
            </a:pPr>
            <a:r>
              <a:rPr lang="en-US" sz="2400" spc="-50" dirty="0" smtClean="0">
                <a:latin typeface="Times New Roman" pitchFamily="18" charset="0"/>
                <a:cs typeface="Times New Roman" pitchFamily="18" charset="0"/>
              </a:rPr>
              <a:t>652 Individuals as of 6/30/2012</a:t>
            </a:r>
          </a:p>
          <a:p>
            <a:pPr marL="0" indent="0">
              <a:buNone/>
            </a:pPr>
            <a:r>
              <a:rPr lang="en-US" sz="2800" i="1" spc="-50" dirty="0" smtClean="0">
                <a:latin typeface="Times New Roman" pitchFamily="18" charset="0"/>
                <a:cs typeface="Times New Roman" pitchFamily="18" charset="0"/>
              </a:rPr>
              <a:t>In The Future</a:t>
            </a:r>
          </a:p>
          <a:p>
            <a:r>
              <a:rPr lang="en-US" sz="2800" spc="-50" dirty="0" smtClean="0">
                <a:latin typeface="Times New Roman" pitchFamily="18" charset="0"/>
                <a:cs typeface="Times New Roman" pitchFamily="18" charset="0"/>
              </a:rPr>
              <a:t>Increasing Recipient Counts</a:t>
            </a:r>
            <a:endParaRPr lang="en-US" sz="2800" dirty="0"/>
          </a:p>
        </p:txBody>
      </p:sp>
      <p:graphicFrame>
        <p:nvGraphicFramePr>
          <p:cNvPr id="5" name="Chart 4"/>
          <p:cNvGraphicFramePr>
            <a:graphicFrameLocks/>
          </p:cNvGraphicFramePr>
          <p:nvPr>
            <p:extLst>
              <p:ext uri="{D42A27DB-BD31-4B8C-83A1-F6EECF244321}">
                <p14:modId xmlns:p14="http://schemas.microsoft.com/office/powerpoint/2010/main" val="128311739"/>
              </p:ext>
            </p:extLst>
          </p:nvPr>
        </p:nvGraphicFramePr>
        <p:xfrm>
          <a:off x="4419600" y="990600"/>
          <a:ext cx="4160308" cy="2925232"/>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2"/>
          </p:nvPr>
        </p:nvSpPr>
        <p:spPr/>
        <p:txBody>
          <a:bodyPr/>
          <a:lstStyle/>
          <a:p>
            <a:fld id="{980EA727-2C3D-408D-9A51-619A97FA9075}"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pPr algn="ctr"/>
            <a:r>
              <a:rPr lang="en-US" sz="3600" u="heavy" dirty="0" smtClean="0">
                <a:effectLst/>
                <a:uFill>
                  <a:solidFill>
                    <a:srgbClr val="003399"/>
                  </a:solidFill>
                </a:uFill>
                <a:latin typeface="Times New Roman" pitchFamily="18" charset="0"/>
                <a:cs typeface="Times New Roman" pitchFamily="18" charset="0"/>
              </a:rPr>
              <a:t>Nursing Facility Level of Care Waiver Unit</a:t>
            </a:r>
            <a:endParaRPr lang="en-US" sz="3600" u="heavy" dirty="0">
              <a:effectLst/>
              <a:uFill>
                <a:solidFill>
                  <a:srgbClr val="003399"/>
                </a:solidFill>
              </a:uFill>
              <a:latin typeface="Times New Roman" pitchFamily="18" charset="0"/>
              <a:cs typeface="Times New Roman" pitchFamily="18" charset="0"/>
            </a:endParaRPr>
          </a:p>
        </p:txBody>
      </p:sp>
      <p:sp>
        <p:nvSpPr>
          <p:cNvPr id="12" name="Content Placeholder 2"/>
          <p:cNvSpPr>
            <a:spLocks noGrp="1"/>
          </p:cNvSpPr>
          <p:nvPr>
            <p:ph idx="1"/>
          </p:nvPr>
        </p:nvSpPr>
        <p:spPr>
          <a:xfrm>
            <a:off x="228600" y="1143000"/>
            <a:ext cx="8763000" cy="5562600"/>
          </a:xfrm>
        </p:spPr>
        <p:txBody>
          <a:bodyPr>
            <a:normAutofit/>
          </a:bodyPr>
          <a:lstStyle/>
          <a:p>
            <a:pPr>
              <a:buNone/>
            </a:pPr>
            <a:r>
              <a:rPr lang="en-US" sz="2800" i="1" spc="-50" dirty="0">
                <a:latin typeface="Times New Roman" pitchFamily="18" charset="0"/>
                <a:cs typeface="Times New Roman" pitchFamily="18" charset="0"/>
              </a:rPr>
              <a:t>U</a:t>
            </a:r>
            <a:r>
              <a:rPr lang="en-US" sz="2800" i="1" spc="-50" dirty="0" smtClean="0">
                <a:latin typeface="Times New Roman" pitchFamily="18" charset="0"/>
                <a:cs typeface="Times New Roman" pitchFamily="18" charset="0"/>
              </a:rPr>
              <a:t>nit Overview</a:t>
            </a:r>
          </a:p>
          <a:p>
            <a:r>
              <a:rPr lang="en-US" sz="2800" spc="-50" dirty="0" smtClean="0">
                <a:latin typeface="Times New Roman" pitchFamily="18" charset="0"/>
                <a:cs typeface="Times New Roman" pitchFamily="18" charset="0"/>
              </a:rPr>
              <a:t>37 Employees</a:t>
            </a:r>
          </a:p>
          <a:p>
            <a:pPr lvl="1">
              <a:buFont typeface="Arial" pitchFamily="34" charset="0"/>
              <a:buChar char="•"/>
            </a:pPr>
            <a:r>
              <a:rPr lang="en-US" spc="-50" dirty="0" smtClean="0">
                <a:latin typeface="Times New Roman" pitchFamily="18" charset="0"/>
                <a:cs typeface="Times New Roman" pitchFamily="18" charset="0"/>
              </a:rPr>
              <a:t>3,187 Recipients (Alaskans Living Independently, Adults with Physical and Developmental Disabilities, Children with Complex Medical Conditions Waivers)</a:t>
            </a:r>
          </a:p>
          <a:p>
            <a:pPr lvl="1">
              <a:buNone/>
            </a:pPr>
            <a:endParaRPr lang="en-US" spc="-50" dirty="0" smtClean="0">
              <a:latin typeface="Times New Roman" pitchFamily="18" charset="0"/>
              <a:cs typeface="Times New Roman" pitchFamily="18" charset="0"/>
            </a:endParaRPr>
          </a:p>
          <a:p>
            <a:pPr>
              <a:buNone/>
            </a:pPr>
            <a:r>
              <a:rPr lang="en-US" sz="2800" i="1" spc="-50" dirty="0" smtClean="0">
                <a:latin typeface="Times New Roman" pitchFamily="18" charset="0"/>
                <a:cs typeface="Times New Roman" pitchFamily="18" charset="0"/>
              </a:rPr>
              <a:t>New In FY 2013</a:t>
            </a:r>
          </a:p>
          <a:p>
            <a:r>
              <a:rPr lang="en-US" sz="2800" spc="-50" dirty="0" smtClean="0">
                <a:latin typeface="Times New Roman" pitchFamily="18" charset="0"/>
                <a:cs typeface="Times New Roman" pitchFamily="18" charset="0"/>
              </a:rPr>
              <a:t>Regulation Updates</a:t>
            </a:r>
          </a:p>
          <a:p>
            <a:pPr>
              <a:buNone/>
            </a:pPr>
            <a:endParaRPr lang="en-US" sz="2800" i="1" spc="-50" dirty="0" smtClean="0">
              <a:latin typeface="Times New Roman" pitchFamily="18" charset="0"/>
              <a:cs typeface="Times New Roman" pitchFamily="18" charset="0"/>
            </a:endParaRPr>
          </a:p>
          <a:p>
            <a:pPr>
              <a:buNone/>
            </a:pPr>
            <a:r>
              <a:rPr lang="en-US" sz="2800" i="1" spc="-50" dirty="0" smtClean="0">
                <a:latin typeface="Times New Roman" pitchFamily="18" charset="0"/>
                <a:cs typeface="Times New Roman" pitchFamily="18" charset="0"/>
              </a:rPr>
              <a:t>In The Future</a:t>
            </a:r>
          </a:p>
          <a:p>
            <a:r>
              <a:rPr lang="en-US" sz="2800" spc="-50" dirty="0" smtClean="0">
                <a:latin typeface="Times New Roman" pitchFamily="18" charset="0"/>
                <a:cs typeface="Times New Roman" pitchFamily="18" charset="0"/>
              </a:rPr>
              <a:t>Increasing Recipient Count</a:t>
            </a:r>
            <a:endParaRPr lang="en-US" sz="2800" dirty="0"/>
          </a:p>
        </p:txBody>
      </p:sp>
      <p:graphicFrame>
        <p:nvGraphicFramePr>
          <p:cNvPr id="5" name="Chart 4"/>
          <p:cNvGraphicFramePr>
            <a:graphicFrameLocks/>
          </p:cNvGraphicFramePr>
          <p:nvPr>
            <p:extLst>
              <p:ext uri="{D42A27DB-BD31-4B8C-83A1-F6EECF244321}">
                <p14:modId xmlns:p14="http://schemas.microsoft.com/office/powerpoint/2010/main" val="40129239"/>
              </p:ext>
            </p:extLst>
          </p:nvPr>
        </p:nvGraphicFramePr>
        <p:xfrm>
          <a:off x="4267200" y="3505200"/>
          <a:ext cx="4572000"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2"/>
          </p:nvPr>
        </p:nvSpPr>
        <p:spPr/>
        <p:txBody>
          <a:bodyPr/>
          <a:lstStyle/>
          <a:p>
            <a:fld id="{980EA727-2C3D-408D-9A51-619A97FA9075}"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normAutofit fontScale="90000"/>
          </a:bodyPr>
          <a:lstStyle/>
          <a:p>
            <a:pPr algn="ctr"/>
            <a:r>
              <a:rPr lang="en-US" u="heavy" dirty="0" smtClean="0">
                <a:effectLst/>
                <a:uFill>
                  <a:solidFill>
                    <a:srgbClr val="003399"/>
                  </a:solidFill>
                </a:uFill>
                <a:latin typeface="Times New Roman" pitchFamily="18" charset="0"/>
                <a:cs typeface="Times New Roman" pitchFamily="18" charset="0"/>
              </a:rPr>
              <a:t>Grant Services Unit</a:t>
            </a:r>
            <a:endParaRPr lang="en-US" u="heavy" dirty="0">
              <a:effectLst/>
              <a:uFill>
                <a:solidFill>
                  <a:srgbClr val="003399"/>
                </a:solidFill>
              </a:uFill>
              <a:latin typeface="Times New Roman" pitchFamily="18" charset="0"/>
              <a:cs typeface="Times New Roman" pitchFamily="18" charset="0"/>
            </a:endParaRPr>
          </a:p>
        </p:txBody>
      </p:sp>
      <p:sp>
        <p:nvSpPr>
          <p:cNvPr id="12" name="Content Placeholder 2"/>
          <p:cNvSpPr>
            <a:spLocks noGrp="1"/>
          </p:cNvSpPr>
          <p:nvPr>
            <p:ph idx="1"/>
          </p:nvPr>
        </p:nvSpPr>
        <p:spPr>
          <a:xfrm>
            <a:off x="152400" y="838200"/>
            <a:ext cx="8839200" cy="5867400"/>
          </a:xfrm>
        </p:spPr>
        <p:txBody>
          <a:bodyPr>
            <a:normAutofit fontScale="62500" lnSpcReduction="20000"/>
          </a:bodyPr>
          <a:lstStyle/>
          <a:p>
            <a:pPr>
              <a:buNone/>
            </a:pPr>
            <a:r>
              <a:rPr lang="en-US" sz="2800" i="1" spc="-50" dirty="0">
                <a:latin typeface="Times New Roman" pitchFamily="18" charset="0"/>
                <a:cs typeface="Times New Roman" pitchFamily="18" charset="0"/>
              </a:rPr>
              <a:t>U</a:t>
            </a:r>
            <a:r>
              <a:rPr lang="en-US" sz="2800" i="1" spc="-50" dirty="0" smtClean="0">
                <a:latin typeface="Times New Roman" pitchFamily="18" charset="0"/>
                <a:cs typeface="Times New Roman" pitchFamily="18" charset="0"/>
              </a:rPr>
              <a:t>nit Overview</a:t>
            </a:r>
          </a:p>
          <a:p>
            <a:r>
              <a:rPr lang="en-US" sz="2800" spc="-50" dirty="0" smtClean="0">
                <a:latin typeface="Times New Roman" pitchFamily="18" charset="0"/>
                <a:cs typeface="Times New Roman" pitchFamily="18" charset="0"/>
              </a:rPr>
              <a:t>7 Employees</a:t>
            </a:r>
          </a:p>
          <a:p>
            <a:pPr lvl="1">
              <a:buFont typeface="Arial" pitchFamily="34" charset="0"/>
              <a:buChar char="•"/>
            </a:pPr>
            <a:r>
              <a:rPr lang="en-US" spc="-50" dirty="0" smtClean="0">
                <a:latin typeface="Times New Roman" pitchFamily="18" charset="0"/>
                <a:cs typeface="Times New Roman" pitchFamily="18" charset="0"/>
              </a:rPr>
              <a:t>Includes Medicare </a:t>
            </a:r>
          </a:p>
          <a:p>
            <a:pPr marL="457200" lvl="1" indent="0">
              <a:buNone/>
            </a:pPr>
            <a:r>
              <a:rPr lang="en-US" spc="-50" dirty="0" smtClean="0">
                <a:latin typeface="Times New Roman" pitchFamily="18" charset="0"/>
                <a:cs typeface="Times New Roman" pitchFamily="18" charset="0"/>
              </a:rPr>
              <a:t>    Information Office </a:t>
            </a:r>
          </a:p>
          <a:p>
            <a:pPr lvl="1">
              <a:buFont typeface="Arial" panose="020B0604020202020204" pitchFamily="34" charset="0"/>
              <a:buChar char="•"/>
            </a:pPr>
            <a:r>
              <a:rPr lang="en-US" spc="-50" dirty="0" smtClean="0">
                <a:latin typeface="Times New Roman" pitchFamily="18" charset="0"/>
                <a:cs typeface="Times New Roman" pitchFamily="18" charset="0"/>
              </a:rPr>
              <a:t>36,209 individuals served</a:t>
            </a:r>
          </a:p>
          <a:p>
            <a:pPr marL="457200" lvl="1" indent="0">
              <a:buNone/>
            </a:pPr>
            <a:r>
              <a:rPr lang="en-US" spc="-50" dirty="0">
                <a:latin typeface="Times New Roman" pitchFamily="18" charset="0"/>
                <a:cs typeface="Times New Roman" pitchFamily="18" charset="0"/>
              </a:rPr>
              <a:t> </a:t>
            </a:r>
            <a:r>
              <a:rPr lang="en-US" spc="-50" dirty="0" smtClean="0">
                <a:latin typeface="Times New Roman" pitchFamily="18" charset="0"/>
                <a:cs typeface="Times New Roman" pitchFamily="18" charset="0"/>
              </a:rPr>
              <a:t>    FY 2013</a:t>
            </a:r>
          </a:p>
          <a:p>
            <a:pPr marL="457200" lvl="1" indent="0">
              <a:buNone/>
            </a:pPr>
            <a:endParaRPr lang="en-US" spc="-50" dirty="0" smtClean="0">
              <a:latin typeface="Times New Roman" pitchFamily="18" charset="0"/>
              <a:cs typeface="Times New Roman" pitchFamily="18" charset="0"/>
            </a:endParaRPr>
          </a:p>
          <a:p>
            <a:pPr>
              <a:buNone/>
            </a:pPr>
            <a:r>
              <a:rPr lang="en-US" sz="2800" i="1" spc="-50" dirty="0" smtClean="0">
                <a:latin typeface="Times New Roman" pitchFamily="18" charset="0"/>
                <a:cs typeface="Times New Roman" pitchFamily="18" charset="0"/>
              </a:rPr>
              <a:t>New In FY 2013</a:t>
            </a:r>
          </a:p>
          <a:p>
            <a:r>
              <a:rPr lang="en-US" sz="2800" spc="-50" dirty="0" smtClean="0">
                <a:latin typeface="Times New Roman" pitchFamily="18" charset="0"/>
                <a:cs typeface="Times New Roman" pitchFamily="18" charset="0"/>
              </a:rPr>
              <a:t>Traumatic/Acquired Brain Injury Case Management</a:t>
            </a:r>
          </a:p>
          <a:p>
            <a:r>
              <a:rPr lang="en-US" sz="2800" spc="-50" dirty="0" smtClean="0">
                <a:latin typeface="Times New Roman" pitchFamily="18" charset="0"/>
                <a:cs typeface="Times New Roman" pitchFamily="18" charset="0"/>
              </a:rPr>
              <a:t>Adult Day Services Program Developed In Mat-Su Valley</a:t>
            </a:r>
          </a:p>
          <a:p>
            <a:endParaRPr lang="en-US" sz="2800" spc="-50" dirty="0" smtClean="0">
              <a:latin typeface="Times New Roman" pitchFamily="18" charset="0"/>
              <a:cs typeface="Times New Roman" pitchFamily="18" charset="0"/>
            </a:endParaRPr>
          </a:p>
          <a:p>
            <a:pPr>
              <a:buNone/>
            </a:pPr>
            <a:r>
              <a:rPr lang="en-US" sz="2800" i="1" spc="-50" dirty="0" smtClean="0">
                <a:latin typeface="Times New Roman" pitchFamily="18" charset="0"/>
                <a:cs typeface="Times New Roman" pitchFamily="18" charset="0"/>
              </a:rPr>
              <a:t>In The Future</a:t>
            </a:r>
          </a:p>
          <a:p>
            <a:r>
              <a:rPr lang="en-US" sz="2900" dirty="0">
                <a:latin typeface="Times New Roman" panose="02020603050405020304" pitchFamily="18" charset="0"/>
                <a:cs typeface="Times New Roman" panose="02020603050405020304" pitchFamily="18" charset="0"/>
              </a:rPr>
              <a:t> </a:t>
            </a:r>
            <a:r>
              <a:rPr lang="en-US" sz="2900" dirty="0" smtClean="0">
                <a:latin typeface="Times New Roman" panose="02020603050405020304" pitchFamily="18" charset="0"/>
                <a:cs typeface="Times New Roman" panose="02020603050405020304" pitchFamily="18" charset="0"/>
              </a:rPr>
              <a:t>Fastest </a:t>
            </a:r>
            <a:r>
              <a:rPr lang="en-US" sz="2900" dirty="0">
                <a:latin typeface="Times New Roman" panose="02020603050405020304" pitchFamily="18" charset="0"/>
                <a:cs typeface="Times New Roman" panose="02020603050405020304" pitchFamily="18" charset="0"/>
              </a:rPr>
              <a:t>growing senior population in the </a:t>
            </a:r>
            <a:r>
              <a:rPr lang="en-US" sz="2900" dirty="0" smtClean="0">
                <a:latin typeface="Times New Roman" panose="02020603050405020304" pitchFamily="18" charset="0"/>
                <a:cs typeface="Times New Roman" panose="02020603050405020304" pitchFamily="18" charset="0"/>
              </a:rPr>
              <a:t>USA</a:t>
            </a:r>
            <a:endParaRPr lang="en-US" sz="2900" dirty="0">
              <a:latin typeface="Times New Roman" panose="02020603050405020304" pitchFamily="18" charset="0"/>
              <a:cs typeface="Times New Roman" panose="02020603050405020304" pitchFamily="18" charset="0"/>
            </a:endParaRPr>
          </a:p>
          <a:p>
            <a:r>
              <a:rPr lang="en-US" sz="2900" dirty="0" smtClean="0">
                <a:latin typeface="Times New Roman" panose="02020603050405020304" pitchFamily="18" charset="0"/>
                <a:cs typeface="Times New Roman" panose="02020603050405020304" pitchFamily="18" charset="0"/>
              </a:rPr>
              <a:t>Services </a:t>
            </a:r>
            <a:r>
              <a:rPr lang="en-US" sz="2900" dirty="0">
                <a:latin typeface="Times New Roman" panose="02020603050405020304" pitchFamily="18" charset="0"/>
                <a:cs typeface="Times New Roman" panose="02020603050405020304" pitchFamily="18" charset="0"/>
              </a:rPr>
              <a:t>targeted to individuals at greatest risk of institutional </a:t>
            </a:r>
            <a:r>
              <a:rPr lang="en-US" sz="2900" dirty="0" smtClean="0">
                <a:latin typeface="Times New Roman" panose="02020603050405020304" pitchFamily="18" charset="0"/>
                <a:cs typeface="Times New Roman" panose="02020603050405020304" pitchFamily="18" charset="0"/>
              </a:rPr>
              <a:t>placement</a:t>
            </a:r>
            <a:endParaRPr lang="en-US" sz="2900" dirty="0">
              <a:latin typeface="Times New Roman" panose="02020603050405020304" pitchFamily="18" charset="0"/>
              <a:cs typeface="Times New Roman" panose="02020603050405020304" pitchFamily="18" charset="0"/>
            </a:endParaRPr>
          </a:p>
          <a:p>
            <a:pPr lvl="1"/>
            <a:r>
              <a:rPr lang="en-US" sz="2900" dirty="0" smtClean="0">
                <a:latin typeface="Times New Roman" panose="02020603050405020304" pitchFamily="18" charset="0"/>
                <a:cs typeface="Times New Roman" panose="02020603050405020304" pitchFamily="18" charset="0"/>
              </a:rPr>
              <a:t>Alzheimer’s Disease and Related Disorders, </a:t>
            </a:r>
            <a:r>
              <a:rPr lang="en-US" sz="2900" dirty="0">
                <a:latin typeface="Times New Roman" panose="02020603050405020304" pitchFamily="18" charset="0"/>
                <a:cs typeface="Times New Roman" panose="02020603050405020304" pitchFamily="18" charset="0"/>
              </a:rPr>
              <a:t>Rural, Minority, Poverty, Frail</a:t>
            </a:r>
          </a:p>
          <a:p>
            <a:r>
              <a:rPr lang="en-US" sz="2900" dirty="0" smtClean="0">
                <a:latin typeface="Times New Roman" panose="02020603050405020304" pitchFamily="18" charset="0"/>
                <a:cs typeface="Times New Roman" panose="02020603050405020304" pitchFamily="18" charset="0"/>
              </a:rPr>
              <a:t>Needs </a:t>
            </a:r>
            <a:r>
              <a:rPr lang="en-US" sz="2900" dirty="0">
                <a:latin typeface="Times New Roman" panose="02020603050405020304" pitchFamily="18" charset="0"/>
                <a:cs typeface="Times New Roman" panose="02020603050405020304" pitchFamily="18" charset="0"/>
              </a:rPr>
              <a:t>assistance with one or more Activities of Daily Living or Independent Activities of Daily Living</a:t>
            </a:r>
          </a:p>
          <a:p>
            <a:r>
              <a:rPr lang="en-US" sz="2900" dirty="0" smtClean="0">
                <a:latin typeface="Times New Roman" panose="02020603050405020304" pitchFamily="18" charset="0"/>
                <a:cs typeface="Times New Roman" panose="02020603050405020304" pitchFamily="18" charset="0"/>
              </a:rPr>
              <a:t>Aging </a:t>
            </a:r>
            <a:r>
              <a:rPr lang="en-US" sz="2900" dirty="0">
                <a:latin typeface="Times New Roman" panose="02020603050405020304" pitchFamily="18" charset="0"/>
                <a:cs typeface="Times New Roman" panose="02020603050405020304" pitchFamily="18" charset="0"/>
              </a:rPr>
              <a:t>and Disability Resource Center Screening </a:t>
            </a:r>
            <a:r>
              <a:rPr lang="en-US" sz="2900" dirty="0" smtClean="0">
                <a:latin typeface="Times New Roman" panose="02020603050405020304" pitchFamily="18" charset="0"/>
                <a:cs typeface="Times New Roman" panose="02020603050405020304" pitchFamily="18" charset="0"/>
              </a:rPr>
              <a:t>Project</a:t>
            </a:r>
            <a:endParaRPr lang="en-US" sz="2900" dirty="0">
              <a:latin typeface="Times New Roman" panose="02020603050405020304" pitchFamily="18" charset="0"/>
              <a:cs typeface="Times New Roman" panose="02020603050405020304" pitchFamily="18" charset="0"/>
            </a:endParaRPr>
          </a:p>
          <a:p>
            <a:r>
              <a:rPr lang="en-US" sz="2900" dirty="0" smtClean="0">
                <a:latin typeface="Times New Roman" panose="02020603050405020304" pitchFamily="18" charset="0"/>
                <a:cs typeface="Times New Roman" panose="02020603050405020304" pitchFamily="18" charset="0"/>
              </a:rPr>
              <a:t>Alzheimer’s </a:t>
            </a:r>
            <a:r>
              <a:rPr lang="en-US" sz="2900" dirty="0">
                <a:latin typeface="Times New Roman" panose="02020603050405020304" pitchFamily="18" charset="0"/>
                <a:cs typeface="Times New Roman" panose="02020603050405020304" pitchFamily="18" charset="0"/>
              </a:rPr>
              <a:t>Disease and Related Disorders Education and Training Program</a:t>
            </a:r>
          </a:p>
          <a:p>
            <a:r>
              <a:rPr lang="en-US" sz="2900" dirty="0" smtClean="0">
                <a:latin typeface="Times New Roman" panose="02020603050405020304" pitchFamily="18" charset="0"/>
                <a:cs typeface="Times New Roman" panose="02020603050405020304" pitchFamily="18" charset="0"/>
              </a:rPr>
              <a:t>Senior </a:t>
            </a:r>
            <a:r>
              <a:rPr lang="en-US" sz="2900" dirty="0">
                <a:latin typeface="Times New Roman" panose="02020603050405020304" pitchFamily="18" charset="0"/>
                <a:cs typeface="Times New Roman" panose="02020603050405020304" pitchFamily="18" charset="0"/>
              </a:rPr>
              <a:t>Falls </a:t>
            </a:r>
            <a:r>
              <a:rPr lang="en-US" sz="2900" dirty="0" smtClean="0">
                <a:latin typeface="Times New Roman" panose="02020603050405020304" pitchFamily="18" charset="0"/>
                <a:cs typeface="Times New Roman" panose="02020603050405020304" pitchFamily="18" charset="0"/>
              </a:rPr>
              <a:t>Prevention</a:t>
            </a:r>
            <a:endParaRPr lang="en-US" sz="2900" spc="-50" dirty="0" smtClean="0">
              <a:latin typeface="Times New Roman" pitchFamily="18" charset="0"/>
              <a:cs typeface="Times New Roman" pitchFamily="18" charset="0"/>
            </a:endParaRPr>
          </a:p>
          <a:p>
            <a:endParaRPr lang="en-US" sz="2800" dirty="0"/>
          </a:p>
        </p:txBody>
      </p:sp>
      <p:graphicFrame>
        <p:nvGraphicFramePr>
          <p:cNvPr id="4" name="Chart 3"/>
          <p:cNvGraphicFramePr/>
          <p:nvPr/>
        </p:nvGraphicFramePr>
        <p:xfrm>
          <a:off x="5029200" y="762000"/>
          <a:ext cx="3886200" cy="2286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pPr algn="ctr"/>
            <a:r>
              <a:rPr lang="en-US" u="heavy" dirty="0" smtClean="0">
                <a:effectLst/>
                <a:uFill>
                  <a:solidFill>
                    <a:srgbClr val="003399"/>
                  </a:solidFill>
                </a:uFill>
                <a:latin typeface="Times New Roman" pitchFamily="18" charset="0"/>
                <a:cs typeface="Times New Roman" pitchFamily="18" charset="0"/>
              </a:rPr>
              <a:t>Personal Care Assistance Unit</a:t>
            </a:r>
            <a:endParaRPr lang="en-US" u="heavy" dirty="0">
              <a:effectLst/>
              <a:uFill>
                <a:solidFill>
                  <a:srgbClr val="003399"/>
                </a:solidFill>
              </a:uFill>
              <a:latin typeface="Times New Roman" pitchFamily="18" charset="0"/>
              <a:cs typeface="Times New Roman" pitchFamily="18" charset="0"/>
            </a:endParaRPr>
          </a:p>
        </p:txBody>
      </p:sp>
      <p:sp>
        <p:nvSpPr>
          <p:cNvPr id="12" name="Content Placeholder 2"/>
          <p:cNvSpPr>
            <a:spLocks noGrp="1"/>
          </p:cNvSpPr>
          <p:nvPr>
            <p:ph idx="1"/>
          </p:nvPr>
        </p:nvSpPr>
        <p:spPr>
          <a:xfrm>
            <a:off x="304800" y="914400"/>
            <a:ext cx="8686800" cy="5791200"/>
          </a:xfrm>
        </p:spPr>
        <p:txBody>
          <a:bodyPr>
            <a:normAutofit fontScale="70000" lnSpcReduction="20000"/>
          </a:bodyPr>
          <a:lstStyle/>
          <a:p>
            <a:pPr>
              <a:buNone/>
            </a:pPr>
            <a:r>
              <a:rPr lang="en-US" sz="2800" i="1" spc="-50" dirty="0">
                <a:latin typeface="Times New Roman" pitchFamily="18" charset="0"/>
                <a:cs typeface="Times New Roman" pitchFamily="18" charset="0"/>
              </a:rPr>
              <a:t>U</a:t>
            </a:r>
            <a:r>
              <a:rPr lang="en-US" sz="2800" i="1" spc="-50" dirty="0" smtClean="0">
                <a:latin typeface="Times New Roman" pitchFamily="18" charset="0"/>
                <a:cs typeface="Times New Roman" pitchFamily="18" charset="0"/>
              </a:rPr>
              <a:t>nit Overview</a:t>
            </a:r>
          </a:p>
          <a:p>
            <a:r>
              <a:rPr lang="en-US" sz="2800" spc="-50" dirty="0" smtClean="0">
                <a:latin typeface="Times New Roman" pitchFamily="18" charset="0"/>
                <a:cs typeface="Times New Roman" pitchFamily="18" charset="0"/>
              </a:rPr>
              <a:t>26 Employees</a:t>
            </a:r>
          </a:p>
          <a:p>
            <a:pPr lvl="1">
              <a:buFont typeface="Arial" pitchFamily="34" charset="0"/>
              <a:buChar char="•"/>
            </a:pPr>
            <a:r>
              <a:rPr lang="en-US" spc="-50" dirty="0" smtClean="0">
                <a:latin typeface="Times New Roman" pitchFamily="18" charset="0"/>
                <a:cs typeface="Times New Roman" pitchFamily="18" charset="0"/>
              </a:rPr>
              <a:t>5,118 Recipients</a:t>
            </a:r>
          </a:p>
          <a:p>
            <a:pPr>
              <a:buNone/>
            </a:pPr>
            <a:endParaRPr lang="en-US" sz="2800" i="1" spc="-50" dirty="0" smtClean="0">
              <a:latin typeface="Times New Roman" pitchFamily="18" charset="0"/>
              <a:cs typeface="Times New Roman" pitchFamily="18" charset="0"/>
            </a:endParaRPr>
          </a:p>
          <a:p>
            <a:pPr>
              <a:buNone/>
            </a:pPr>
            <a:r>
              <a:rPr lang="en-US" sz="2800" i="1" spc="-50" dirty="0" smtClean="0">
                <a:latin typeface="Times New Roman" pitchFamily="18" charset="0"/>
                <a:cs typeface="Times New Roman" pitchFamily="18" charset="0"/>
              </a:rPr>
              <a:t>New In FY 2013</a:t>
            </a:r>
          </a:p>
          <a:p>
            <a:r>
              <a:rPr lang="en-US" sz="2800" spc="-50" dirty="0" smtClean="0">
                <a:latin typeface="Times New Roman" pitchFamily="18" charset="0"/>
                <a:cs typeface="Times New Roman" pitchFamily="18" charset="0"/>
              </a:rPr>
              <a:t>Automated Service Plan</a:t>
            </a:r>
          </a:p>
          <a:p>
            <a:pPr marL="0" indent="0">
              <a:buNone/>
            </a:pPr>
            <a:r>
              <a:rPr lang="en-US" sz="2800" spc="-50" dirty="0" smtClean="0">
                <a:latin typeface="Times New Roman" pitchFamily="18" charset="0"/>
                <a:cs typeface="Times New Roman" pitchFamily="18" charset="0"/>
              </a:rPr>
              <a:t>    Development</a:t>
            </a:r>
          </a:p>
          <a:p>
            <a:r>
              <a:rPr lang="en-US" sz="2800" spc="-50" dirty="0" smtClean="0">
                <a:latin typeface="Times New Roman" pitchFamily="18" charset="0"/>
                <a:cs typeface="Times New Roman" pitchFamily="18" charset="0"/>
              </a:rPr>
              <a:t>Improved and Increased </a:t>
            </a:r>
          </a:p>
          <a:p>
            <a:pPr marL="0" indent="0">
              <a:buNone/>
            </a:pPr>
            <a:r>
              <a:rPr lang="en-US" sz="2800" spc="-50" dirty="0" smtClean="0">
                <a:latin typeface="Times New Roman" pitchFamily="18" charset="0"/>
                <a:cs typeface="Times New Roman" pitchFamily="18" charset="0"/>
              </a:rPr>
              <a:t>     Collaboration Surrounding</a:t>
            </a:r>
          </a:p>
          <a:p>
            <a:pPr marL="0" indent="0">
              <a:buNone/>
            </a:pPr>
            <a:r>
              <a:rPr lang="en-US" sz="2800" spc="-50" dirty="0">
                <a:latin typeface="Times New Roman" pitchFamily="18" charset="0"/>
                <a:cs typeface="Times New Roman" pitchFamily="18" charset="0"/>
              </a:rPr>
              <a:t> </a:t>
            </a:r>
            <a:r>
              <a:rPr lang="en-US" sz="2800" spc="-50" dirty="0" smtClean="0">
                <a:latin typeface="Times New Roman" pitchFamily="18" charset="0"/>
                <a:cs typeface="Times New Roman" pitchFamily="18" charset="0"/>
              </a:rPr>
              <a:t>    Personal Care Assistance </a:t>
            </a:r>
          </a:p>
          <a:p>
            <a:pPr marL="0" indent="0">
              <a:buNone/>
            </a:pPr>
            <a:r>
              <a:rPr lang="en-US" sz="2800" spc="-50" dirty="0" smtClean="0">
                <a:latin typeface="Times New Roman" pitchFamily="18" charset="0"/>
                <a:cs typeface="Times New Roman" pitchFamily="18" charset="0"/>
              </a:rPr>
              <a:t>     Medicaid Fraud</a:t>
            </a:r>
          </a:p>
          <a:p>
            <a:pPr marL="0" indent="0">
              <a:buNone/>
            </a:pPr>
            <a:r>
              <a:rPr lang="en-US" sz="2800" spc="-50" dirty="0" smtClean="0">
                <a:latin typeface="Times New Roman" pitchFamily="18" charset="0"/>
                <a:cs typeface="Times New Roman" pitchFamily="18" charset="0"/>
              </a:rPr>
              <a:t>     Investigations</a:t>
            </a:r>
          </a:p>
          <a:p>
            <a:pPr>
              <a:buNone/>
            </a:pPr>
            <a:endParaRPr lang="en-US" sz="2800" i="1" spc="-50" dirty="0" smtClean="0">
              <a:latin typeface="Times New Roman" pitchFamily="18" charset="0"/>
              <a:cs typeface="Times New Roman" pitchFamily="18" charset="0"/>
            </a:endParaRPr>
          </a:p>
          <a:p>
            <a:pPr>
              <a:buNone/>
            </a:pPr>
            <a:r>
              <a:rPr lang="en-US" sz="2800" i="1" spc="-50" dirty="0" smtClean="0">
                <a:latin typeface="Times New Roman" pitchFamily="18" charset="0"/>
                <a:cs typeface="Times New Roman" pitchFamily="18" charset="0"/>
              </a:rPr>
              <a:t>In The Future</a:t>
            </a:r>
          </a:p>
          <a:p>
            <a:r>
              <a:rPr lang="en-US" sz="2800" spc="-50" dirty="0" smtClean="0">
                <a:latin typeface="Times New Roman" pitchFamily="18" charset="0"/>
                <a:cs typeface="Times New Roman" pitchFamily="18" charset="0"/>
              </a:rPr>
              <a:t>Terminating Services For Recipients Who Have Fraudulently Misrepresented Their Level of Need</a:t>
            </a:r>
          </a:p>
          <a:p>
            <a:r>
              <a:rPr lang="en-US" sz="2800" spc="-50" dirty="0" smtClean="0">
                <a:latin typeface="Times New Roman" pitchFamily="18" charset="0"/>
                <a:cs typeface="Times New Roman" pitchFamily="18" charset="0"/>
              </a:rPr>
              <a:t>Increasing Recipient Counts</a:t>
            </a:r>
          </a:p>
          <a:p>
            <a:r>
              <a:rPr lang="en-US" sz="2800" spc="-50" dirty="0" smtClean="0">
                <a:latin typeface="Times New Roman" pitchFamily="18" charset="0"/>
                <a:cs typeface="Times New Roman" pitchFamily="18" charset="0"/>
              </a:rPr>
              <a:t>Personal Care Assistance Pilot Project To Better Track Service Provision</a:t>
            </a:r>
          </a:p>
          <a:p>
            <a:pPr marL="0" indent="0">
              <a:buNone/>
            </a:pPr>
            <a:endParaRPr lang="en-US" sz="2800" spc="-50" dirty="0" smtClean="0">
              <a:latin typeface="Times New Roman" pitchFamily="18" charset="0"/>
              <a:cs typeface="Times New Roman" pitchFamily="18" charset="0"/>
            </a:endParaRPr>
          </a:p>
        </p:txBody>
      </p:sp>
      <p:graphicFrame>
        <p:nvGraphicFramePr>
          <p:cNvPr id="5" name="Chart 4"/>
          <p:cNvGraphicFramePr>
            <a:graphicFrameLocks/>
          </p:cNvGraphicFramePr>
          <p:nvPr>
            <p:extLst>
              <p:ext uri="{D42A27DB-BD31-4B8C-83A1-F6EECF244321}">
                <p14:modId xmlns:p14="http://schemas.microsoft.com/office/powerpoint/2010/main" val="2378484242"/>
              </p:ext>
            </p:extLst>
          </p:nvPr>
        </p:nvGraphicFramePr>
        <p:xfrm>
          <a:off x="4114800" y="1752600"/>
          <a:ext cx="4191000" cy="2667000"/>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2"/>
          </p:nvPr>
        </p:nvSpPr>
        <p:spPr/>
        <p:txBody>
          <a:bodyPr/>
          <a:lstStyle/>
          <a:p>
            <a:fld id="{980EA727-2C3D-408D-9A51-619A97FA9075}" type="slidenum">
              <a:rPr lang="en-US" smtClean="0"/>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fontScale="90000"/>
          </a:bodyPr>
          <a:lstStyle/>
          <a:p>
            <a:pPr algn="ctr"/>
            <a:r>
              <a:rPr lang="en-US" u="heavy" dirty="0" smtClean="0">
                <a:effectLst/>
                <a:uFill>
                  <a:solidFill>
                    <a:srgbClr val="003399"/>
                  </a:solidFill>
                </a:uFill>
                <a:latin typeface="Times New Roman" pitchFamily="18" charset="0"/>
                <a:cs typeface="Times New Roman" pitchFamily="18" charset="0"/>
              </a:rPr>
              <a:t>Policy &amp; Program Development Unit</a:t>
            </a:r>
            <a:endParaRPr lang="en-US" u="heavy" dirty="0">
              <a:effectLst/>
              <a:uFill>
                <a:solidFill>
                  <a:srgbClr val="003399"/>
                </a:solidFill>
              </a:uFill>
              <a:latin typeface="Times New Roman" pitchFamily="18" charset="0"/>
              <a:cs typeface="Times New Roman" pitchFamily="18" charset="0"/>
            </a:endParaRPr>
          </a:p>
        </p:txBody>
      </p:sp>
      <p:sp>
        <p:nvSpPr>
          <p:cNvPr id="12" name="Content Placeholder 2"/>
          <p:cNvSpPr>
            <a:spLocks noGrp="1"/>
          </p:cNvSpPr>
          <p:nvPr>
            <p:ph idx="1"/>
          </p:nvPr>
        </p:nvSpPr>
        <p:spPr>
          <a:xfrm>
            <a:off x="228600" y="1143000"/>
            <a:ext cx="8763000" cy="5562600"/>
          </a:xfrm>
        </p:spPr>
        <p:txBody>
          <a:bodyPr>
            <a:normAutofit/>
          </a:bodyPr>
          <a:lstStyle/>
          <a:p>
            <a:pPr>
              <a:buNone/>
            </a:pPr>
            <a:r>
              <a:rPr lang="en-US" sz="2800" i="1" spc="-50" dirty="0">
                <a:latin typeface="Times New Roman" pitchFamily="18" charset="0"/>
                <a:cs typeface="Times New Roman" pitchFamily="18" charset="0"/>
              </a:rPr>
              <a:t>U</a:t>
            </a:r>
            <a:r>
              <a:rPr lang="en-US" sz="2800" i="1" spc="-50" dirty="0" smtClean="0">
                <a:latin typeface="Times New Roman" pitchFamily="18" charset="0"/>
                <a:cs typeface="Times New Roman" pitchFamily="18" charset="0"/>
              </a:rPr>
              <a:t>nit Overview</a:t>
            </a:r>
          </a:p>
          <a:p>
            <a:r>
              <a:rPr lang="en-US" sz="2800" spc="-50" dirty="0" smtClean="0">
                <a:latin typeface="Times New Roman" pitchFamily="18" charset="0"/>
                <a:cs typeface="Times New Roman" pitchFamily="18" charset="0"/>
              </a:rPr>
              <a:t>4 Employees</a:t>
            </a:r>
          </a:p>
          <a:p>
            <a:pPr lvl="1">
              <a:buFont typeface="Arial" pitchFamily="34" charset="0"/>
              <a:buChar char="•"/>
            </a:pPr>
            <a:r>
              <a:rPr lang="en-US" spc="-50" dirty="0" smtClean="0">
                <a:latin typeface="Times New Roman" pitchFamily="18" charset="0"/>
                <a:cs typeface="Times New Roman" pitchFamily="18" charset="0"/>
              </a:rPr>
              <a:t>Waiver Regulations Updated</a:t>
            </a:r>
          </a:p>
          <a:p>
            <a:pPr lvl="1">
              <a:buNone/>
            </a:pPr>
            <a:endParaRPr lang="en-US" spc="-50" dirty="0" smtClean="0">
              <a:latin typeface="Times New Roman" pitchFamily="18" charset="0"/>
              <a:cs typeface="Times New Roman" pitchFamily="18" charset="0"/>
            </a:endParaRPr>
          </a:p>
          <a:p>
            <a:pPr>
              <a:buNone/>
            </a:pPr>
            <a:r>
              <a:rPr lang="en-US" sz="2800" i="1" spc="-50" dirty="0" smtClean="0">
                <a:latin typeface="Times New Roman" pitchFamily="18" charset="0"/>
                <a:cs typeface="Times New Roman" pitchFamily="18" charset="0"/>
              </a:rPr>
              <a:t>New In FY 2013</a:t>
            </a:r>
          </a:p>
          <a:p>
            <a:r>
              <a:rPr lang="en-US" sz="2800" spc="-50" dirty="0" smtClean="0">
                <a:latin typeface="Times New Roman" pitchFamily="18" charset="0"/>
                <a:cs typeface="Times New Roman" pitchFamily="18" charset="0"/>
              </a:rPr>
              <a:t>Regulation Updates Effective 7/1/2013</a:t>
            </a:r>
          </a:p>
          <a:p>
            <a:r>
              <a:rPr lang="en-US" sz="2800" spc="-50" dirty="0" smtClean="0">
                <a:latin typeface="Times New Roman" pitchFamily="18" charset="0"/>
                <a:cs typeface="Times New Roman" pitchFamily="18" charset="0"/>
              </a:rPr>
              <a:t>Traumatic and Acquired Brain Injury Registry </a:t>
            </a:r>
          </a:p>
          <a:p>
            <a:pPr>
              <a:buNone/>
            </a:pPr>
            <a:endParaRPr lang="en-US" sz="2800" i="1" spc="-50" dirty="0" smtClean="0">
              <a:latin typeface="Times New Roman" pitchFamily="18" charset="0"/>
              <a:cs typeface="Times New Roman" pitchFamily="18" charset="0"/>
            </a:endParaRPr>
          </a:p>
          <a:p>
            <a:pPr>
              <a:buNone/>
            </a:pPr>
            <a:r>
              <a:rPr lang="en-US" sz="2800" i="1" spc="-50" dirty="0" smtClean="0">
                <a:latin typeface="Times New Roman" pitchFamily="18" charset="0"/>
                <a:cs typeface="Times New Roman" pitchFamily="18" charset="0"/>
              </a:rPr>
              <a:t>In The Future</a:t>
            </a:r>
          </a:p>
          <a:p>
            <a:r>
              <a:rPr lang="en-US" sz="2800" spc="-50" dirty="0" smtClean="0">
                <a:latin typeface="Times New Roman" pitchFamily="18" charset="0"/>
                <a:cs typeface="Times New Roman" pitchFamily="18" charset="0"/>
              </a:rPr>
              <a:t>Streamline Senior &amp; Disabilities Services To Provider Communication Methods</a:t>
            </a:r>
            <a:endParaRPr lang="en-US" sz="2800" dirty="0"/>
          </a:p>
        </p:txBody>
      </p:sp>
      <p:sp>
        <p:nvSpPr>
          <p:cNvPr id="3" name="Slide Number Placeholder 2"/>
          <p:cNvSpPr>
            <a:spLocks noGrp="1"/>
          </p:cNvSpPr>
          <p:nvPr>
            <p:ph type="sldNum" sz="quarter" idx="12"/>
          </p:nvPr>
        </p:nvSpPr>
        <p:spPr/>
        <p:txBody>
          <a:bodyPr/>
          <a:lstStyle/>
          <a:p>
            <a:fld id="{980EA727-2C3D-408D-9A51-619A97FA9075}" type="slidenum">
              <a:rPr lang="en-US" smtClean="0"/>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pPr algn="ctr"/>
            <a:r>
              <a:rPr lang="en-US" sz="3600" u="heavy" dirty="0" smtClean="0">
                <a:uFill>
                  <a:solidFill>
                    <a:srgbClr val="003399"/>
                  </a:solidFill>
                </a:uFill>
                <a:latin typeface="Times New Roman" pitchFamily="18" charset="0"/>
                <a:cs typeface="Times New Roman" pitchFamily="18" charset="0"/>
              </a:rPr>
              <a:t>Provider Certification &amp; Compliance Unit</a:t>
            </a:r>
            <a:endParaRPr lang="en-US" sz="3600" u="heavy" dirty="0">
              <a:effectLst/>
              <a:uFill>
                <a:solidFill>
                  <a:srgbClr val="003399"/>
                </a:solidFill>
              </a:uFill>
              <a:latin typeface="Times New Roman" pitchFamily="18" charset="0"/>
              <a:cs typeface="Times New Roman" pitchFamily="18" charset="0"/>
            </a:endParaRPr>
          </a:p>
        </p:txBody>
      </p:sp>
      <p:sp>
        <p:nvSpPr>
          <p:cNvPr id="12" name="Content Placeholder 2"/>
          <p:cNvSpPr>
            <a:spLocks noGrp="1"/>
          </p:cNvSpPr>
          <p:nvPr>
            <p:ph idx="1"/>
          </p:nvPr>
        </p:nvSpPr>
        <p:spPr>
          <a:xfrm>
            <a:off x="304800" y="1143000"/>
            <a:ext cx="8686800" cy="5562600"/>
          </a:xfrm>
        </p:spPr>
        <p:txBody>
          <a:bodyPr>
            <a:normAutofit lnSpcReduction="10000"/>
          </a:bodyPr>
          <a:lstStyle/>
          <a:p>
            <a:pPr>
              <a:buNone/>
            </a:pPr>
            <a:r>
              <a:rPr lang="en-US" sz="2800" i="1" spc="-50" dirty="0">
                <a:latin typeface="Times New Roman" pitchFamily="18" charset="0"/>
                <a:cs typeface="Times New Roman" pitchFamily="18" charset="0"/>
              </a:rPr>
              <a:t>U</a:t>
            </a:r>
            <a:r>
              <a:rPr lang="en-US" sz="2800" i="1" spc="-50" dirty="0" smtClean="0">
                <a:latin typeface="Times New Roman" pitchFamily="18" charset="0"/>
                <a:cs typeface="Times New Roman" pitchFamily="18" charset="0"/>
              </a:rPr>
              <a:t>nit Overview</a:t>
            </a:r>
          </a:p>
          <a:p>
            <a:r>
              <a:rPr lang="en-US" sz="2800" spc="-50" dirty="0" smtClean="0">
                <a:latin typeface="Times New Roman" pitchFamily="18" charset="0"/>
                <a:cs typeface="Times New Roman" pitchFamily="18" charset="0"/>
              </a:rPr>
              <a:t>10 Employees</a:t>
            </a:r>
          </a:p>
          <a:p>
            <a:pPr lvl="1">
              <a:buFont typeface="Arial" pitchFamily="34" charset="0"/>
              <a:buChar char="•"/>
            </a:pPr>
            <a:r>
              <a:rPr lang="en-US" spc="-50" dirty="0" smtClean="0">
                <a:latin typeface="Times New Roman" pitchFamily="18" charset="0"/>
                <a:cs typeface="Times New Roman" pitchFamily="18" charset="0"/>
              </a:rPr>
              <a:t>419 Previously Certified Providers</a:t>
            </a:r>
          </a:p>
          <a:p>
            <a:pPr lvl="1">
              <a:buFont typeface="Arial" pitchFamily="34" charset="0"/>
              <a:buChar char="•"/>
            </a:pPr>
            <a:r>
              <a:rPr lang="en-US" spc="-50" dirty="0" smtClean="0">
                <a:latin typeface="Times New Roman" pitchFamily="18" charset="0"/>
                <a:cs typeface="Times New Roman" pitchFamily="18" charset="0"/>
              </a:rPr>
              <a:t>143 Initial Certifications</a:t>
            </a:r>
          </a:p>
          <a:p>
            <a:pPr lvl="1">
              <a:buNone/>
            </a:pPr>
            <a:endParaRPr lang="en-US" spc="-50" dirty="0" smtClean="0">
              <a:latin typeface="Times New Roman" pitchFamily="18" charset="0"/>
              <a:cs typeface="Times New Roman" pitchFamily="18" charset="0"/>
            </a:endParaRPr>
          </a:p>
          <a:p>
            <a:pPr>
              <a:buNone/>
            </a:pPr>
            <a:r>
              <a:rPr lang="en-US" sz="2800" i="1" spc="-50" dirty="0" smtClean="0">
                <a:latin typeface="Times New Roman" pitchFamily="18" charset="0"/>
                <a:cs typeface="Times New Roman" pitchFamily="18" charset="0"/>
              </a:rPr>
              <a:t>New In FY 2013</a:t>
            </a:r>
          </a:p>
          <a:p>
            <a:r>
              <a:rPr lang="en-US" sz="2800" spc="-50" dirty="0" smtClean="0">
                <a:latin typeface="Times New Roman" pitchFamily="18" charset="0"/>
                <a:cs typeface="Times New Roman" pitchFamily="18" charset="0"/>
              </a:rPr>
              <a:t>Regulation Updates Effective 7/1/2013</a:t>
            </a:r>
          </a:p>
          <a:p>
            <a:pPr>
              <a:buNone/>
            </a:pPr>
            <a:endParaRPr lang="en-US" sz="2800" i="1" spc="-50" dirty="0" smtClean="0">
              <a:latin typeface="Times New Roman" pitchFamily="18" charset="0"/>
              <a:cs typeface="Times New Roman" pitchFamily="18" charset="0"/>
            </a:endParaRPr>
          </a:p>
          <a:p>
            <a:pPr>
              <a:buNone/>
            </a:pPr>
            <a:r>
              <a:rPr lang="en-US" sz="2800" i="1" spc="-50" dirty="0" smtClean="0">
                <a:latin typeface="Times New Roman" pitchFamily="18" charset="0"/>
                <a:cs typeface="Times New Roman" pitchFamily="18" charset="0"/>
              </a:rPr>
              <a:t>In The Future</a:t>
            </a:r>
          </a:p>
          <a:p>
            <a:r>
              <a:rPr lang="en-US" sz="2800" spc="-50" dirty="0" smtClean="0">
                <a:latin typeface="Times New Roman" pitchFamily="18" charset="0"/>
                <a:cs typeface="Times New Roman" pitchFamily="18" charset="0"/>
              </a:rPr>
              <a:t>Increase On-Site Reviews</a:t>
            </a:r>
          </a:p>
          <a:p>
            <a:r>
              <a:rPr lang="en-US" sz="2800" spc="-50" dirty="0" smtClean="0">
                <a:latin typeface="Times New Roman" pitchFamily="18" charset="0"/>
                <a:cs typeface="Times New Roman" pitchFamily="18" charset="0"/>
              </a:rPr>
              <a:t>Growing Demand For Service Providers</a:t>
            </a:r>
            <a:endParaRPr lang="en-US" sz="2800" dirty="0"/>
          </a:p>
        </p:txBody>
      </p:sp>
      <p:sp>
        <p:nvSpPr>
          <p:cNvPr id="3" name="Slide Number Placeholder 2"/>
          <p:cNvSpPr>
            <a:spLocks noGrp="1"/>
          </p:cNvSpPr>
          <p:nvPr>
            <p:ph type="sldNum" sz="quarter" idx="12"/>
          </p:nvPr>
        </p:nvSpPr>
        <p:spPr/>
        <p:txBody>
          <a:bodyPr/>
          <a:lstStyle/>
          <a:p>
            <a:fld id="{980EA727-2C3D-408D-9A51-619A97FA9075}" type="slidenum">
              <a:rPr lang="en-US" smtClean="0"/>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pPr algn="ctr"/>
            <a:r>
              <a:rPr lang="en-US" u="heavy" dirty="0" smtClean="0">
                <a:uFill>
                  <a:solidFill>
                    <a:srgbClr val="003399"/>
                  </a:solidFill>
                </a:uFill>
                <a:latin typeface="Times New Roman" pitchFamily="18" charset="0"/>
                <a:cs typeface="Times New Roman" pitchFamily="18" charset="0"/>
              </a:rPr>
              <a:t>Quality Assurance Unit</a:t>
            </a:r>
            <a:endParaRPr lang="en-US" u="heavy" dirty="0">
              <a:effectLst/>
              <a:uFill>
                <a:solidFill>
                  <a:srgbClr val="003399"/>
                </a:solidFill>
              </a:uFill>
              <a:latin typeface="Times New Roman" pitchFamily="18" charset="0"/>
              <a:cs typeface="Times New Roman" pitchFamily="18" charset="0"/>
            </a:endParaRPr>
          </a:p>
        </p:txBody>
      </p:sp>
      <p:sp>
        <p:nvSpPr>
          <p:cNvPr id="12" name="Content Placeholder 2"/>
          <p:cNvSpPr>
            <a:spLocks noGrp="1"/>
          </p:cNvSpPr>
          <p:nvPr>
            <p:ph idx="1"/>
          </p:nvPr>
        </p:nvSpPr>
        <p:spPr>
          <a:xfrm>
            <a:off x="152400" y="1143000"/>
            <a:ext cx="8839200" cy="5562600"/>
          </a:xfrm>
        </p:spPr>
        <p:txBody>
          <a:bodyPr>
            <a:normAutofit fontScale="92500" lnSpcReduction="20000"/>
          </a:bodyPr>
          <a:lstStyle/>
          <a:p>
            <a:pPr>
              <a:buNone/>
            </a:pPr>
            <a:r>
              <a:rPr lang="en-US" sz="2800" i="1" spc="-50" dirty="0">
                <a:latin typeface="Times New Roman" pitchFamily="18" charset="0"/>
                <a:cs typeface="Times New Roman" pitchFamily="18" charset="0"/>
              </a:rPr>
              <a:t>U</a:t>
            </a:r>
            <a:r>
              <a:rPr lang="en-US" sz="2800" i="1" spc="-50" dirty="0" smtClean="0">
                <a:latin typeface="Times New Roman" pitchFamily="18" charset="0"/>
                <a:cs typeface="Times New Roman" pitchFamily="18" charset="0"/>
              </a:rPr>
              <a:t>nit Overview</a:t>
            </a:r>
          </a:p>
          <a:p>
            <a:r>
              <a:rPr lang="en-US" sz="2800" spc="-50" dirty="0" smtClean="0">
                <a:latin typeface="Times New Roman" pitchFamily="18" charset="0"/>
                <a:cs typeface="Times New Roman" pitchFamily="18" charset="0"/>
              </a:rPr>
              <a:t>11 Employees</a:t>
            </a:r>
          </a:p>
          <a:p>
            <a:pPr lvl="1">
              <a:buFont typeface="Arial" pitchFamily="34" charset="0"/>
              <a:buChar char="•"/>
            </a:pPr>
            <a:r>
              <a:rPr lang="en-US" spc="-50" dirty="0" smtClean="0">
                <a:latin typeface="Times New Roman" pitchFamily="18" charset="0"/>
                <a:cs typeface="Times New Roman" pitchFamily="18" charset="0"/>
              </a:rPr>
              <a:t>9,216 Critical Incident Reports Received</a:t>
            </a:r>
          </a:p>
          <a:p>
            <a:pPr>
              <a:buNone/>
            </a:pPr>
            <a:endParaRPr lang="en-US" sz="2800" i="1" spc="-50" dirty="0" smtClean="0">
              <a:latin typeface="Times New Roman" pitchFamily="18" charset="0"/>
              <a:cs typeface="Times New Roman" pitchFamily="18" charset="0"/>
            </a:endParaRPr>
          </a:p>
          <a:p>
            <a:pPr>
              <a:buNone/>
            </a:pPr>
            <a:r>
              <a:rPr lang="en-US" sz="2800" i="1" spc="-50" dirty="0" smtClean="0">
                <a:latin typeface="Times New Roman" pitchFamily="18" charset="0"/>
                <a:cs typeface="Times New Roman" pitchFamily="18" charset="0"/>
              </a:rPr>
              <a:t>New In FY 2013</a:t>
            </a:r>
          </a:p>
          <a:p>
            <a:r>
              <a:rPr lang="en-US" sz="2800" spc="-50" dirty="0" smtClean="0">
                <a:latin typeface="Times New Roman" pitchFamily="18" charset="0"/>
                <a:cs typeface="Times New Roman" pitchFamily="18" charset="0"/>
              </a:rPr>
              <a:t>Regulation Updates </a:t>
            </a:r>
          </a:p>
          <a:p>
            <a:pPr marL="0" indent="0">
              <a:buNone/>
            </a:pPr>
            <a:r>
              <a:rPr lang="en-US" sz="2800" spc="-50" dirty="0" smtClean="0">
                <a:latin typeface="Times New Roman" pitchFamily="18" charset="0"/>
                <a:cs typeface="Times New Roman" pitchFamily="18" charset="0"/>
              </a:rPr>
              <a:t>     Effective 7/1/2013</a:t>
            </a:r>
          </a:p>
          <a:p>
            <a:r>
              <a:rPr lang="en-US" sz="2800" spc="-50" dirty="0" smtClean="0">
                <a:latin typeface="Times New Roman" pitchFamily="18" charset="0"/>
                <a:cs typeface="Times New Roman" pitchFamily="18" charset="0"/>
              </a:rPr>
              <a:t>Increased Recipient </a:t>
            </a:r>
          </a:p>
          <a:p>
            <a:pPr marL="0" indent="0">
              <a:buNone/>
            </a:pPr>
            <a:r>
              <a:rPr lang="en-US" sz="2800" spc="-50" dirty="0">
                <a:latin typeface="Times New Roman" pitchFamily="18" charset="0"/>
                <a:cs typeface="Times New Roman" pitchFamily="18" charset="0"/>
              </a:rPr>
              <a:t> </a:t>
            </a:r>
            <a:r>
              <a:rPr lang="en-US" sz="2800" spc="-50" dirty="0" smtClean="0">
                <a:latin typeface="Times New Roman" pitchFamily="18" charset="0"/>
                <a:cs typeface="Times New Roman" pitchFamily="18" charset="0"/>
              </a:rPr>
              <a:t>    Record Oversight</a:t>
            </a:r>
          </a:p>
          <a:p>
            <a:r>
              <a:rPr lang="en-US" sz="2800" spc="-50" dirty="0" smtClean="0">
                <a:latin typeface="Times New Roman" pitchFamily="18" charset="0"/>
                <a:cs typeface="Times New Roman" pitchFamily="18" charset="0"/>
              </a:rPr>
              <a:t>Larger Number of Interdepartmental Referrals</a:t>
            </a:r>
          </a:p>
          <a:p>
            <a:pPr>
              <a:buNone/>
            </a:pPr>
            <a:endParaRPr lang="en-US" sz="2800" i="1" spc="-50" dirty="0" smtClean="0">
              <a:latin typeface="Times New Roman" pitchFamily="18" charset="0"/>
              <a:cs typeface="Times New Roman" pitchFamily="18" charset="0"/>
            </a:endParaRPr>
          </a:p>
          <a:p>
            <a:pPr>
              <a:buNone/>
            </a:pPr>
            <a:r>
              <a:rPr lang="en-US" sz="2800" i="1" spc="-50" dirty="0" smtClean="0">
                <a:latin typeface="Times New Roman" pitchFamily="18" charset="0"/>
                <a:cs typeface="Times New Roman" pitchFamily="18" charset="0"/>
              </a:rPr>
              <a:t>In The Future</a:t>
            </a:r>
          </a:p>
          <a:p>
            <a:r>
              <a:rPr lang="en-US" sz="2800" spc="-50" dirty="0" smtClean="0">
                <a:latin typeface="Times New Roman" pitchFamily="18" charset="0"/>
                <a:cs typeface="Times New Roman" pitchFamily="18" charset="0"/>
              </a:rPr>
              <a:t>Increased Investigations</a:t>
            </a:r>
          </a:p>
          <a:p>
            <a:r>
              <a:rPr lang="en-US" sz="2800" spc="-50" dirty="0" smtClean="0">
                <a:latin typeface="Times New Roman" pitchFamily="18" charset="0"/>
                <a:cs typeface="Times New Roman" pitchFamily="18" charset="0"/>
              </a:rPr>
              <a:t>Continued Interdepartmental Cooperation</a:t>
            </a:r>
            <a:endParaRPr lang="en-US" sz="2800" dirty="0"/>
          </a:p>
        </p:txBody>
      </p:sp>
      <p:sp>
        <p:nvSpPr>
          <p:cNvPr id="3" name="Slide Number Placeholder 2"/>
          <p:cNvSpPr>
            <a:spLocks noGrp="1"/>
          </p:cNvSpPr>
          <p:nvPr>
            <p:ph type="sldNum" sz="quarter" idx="12"/>
          </p:nvPr>
        </p:nvSpPr>
        <p:spPr/>
        <p:txBody>
          <a:bodyPr/>
          <a:lstStyle/>
          <a:p>
            <a:fld id="{980EA727-2C3D-408D-9A51-619A97FA9075}" type="slidenum">
              <a:rPr lang="en-US" smtClean="0"/>
              <a:pPr/>
              <a:t>18</a:t>
            </a:fld>
            <a:endParaRPr lang="en-US" dirty="0"/>
          </a:p>
        </p:txBody>
      </p:sp>
      <p:graphicFrame>
        <p:nvGraphicFramePr>
          <p:cNvPr id="5" name="Chart 4"/>
          <p:cNvGraphicFramePr>
            <a:graphicFrameLocks/>
          </p:cNvGraphicFramePr>
          <p:nvPr>
            <p:extLst>
              <p:ext uri="{D42A27DB-BD31-4B8C-83A1-F6EECF244321}">
                <p14:modId xmlns:p14="http://schemas.microsoft.com/office/powerpoint/2010/main" val="3666409409"/>
              </p:ext>
            </p:extLst>
          </p:nvPr>
        </p:nvGraphicFramePr>
        <p:xfrm>
          <a:off x="4495800" y="2286000"/>
          <a:ext cx="4191000" cy="237172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pPr algn="ctr"/>
            <a:r>
              <a:rPr lang="en-US" u="heavy" dirty="0" smtClean="0">
                <a:uFill>
                  <a:solidFill>
                    <a:srgbClr val="003399"/>
                  </a:solidFill>
                </a:uFill>
                <a:latin typeface="Times New Roman" pitchFamily="18" charset="0"/>
                <a:cs typeface="Times New Roman" pitchFamily="18" charset="0"/>
              </a:rPr>
              <a:t>Research &amp; Analysis</a:t>
            </a:r>
            <a:endParaRPr lang="en-US" u="heavy" dirty="0">
              <a:effectLst/>
              <a:uFill>
                <a:solidFill>
                  <a:srgbClr val="003399"/>
                </a:solidFill>
              </a:uFill>
              <a:latin typeface="Times New Roman" pitchFamily="18" charset="0"/>
              <a:cs typeface="Times New Roman" pitchFamily="18" charset="0"/>
            </a:endParaRPr>
          </a:p>
        </p:txBody>
      </p:sp>
      <p:sp>
        <p:nvSpPr>
          <p:cNvPr id="12" name="Content Placeholder 2"/>
          <p:cNvSpPr>
            <a:spLocks noGrp="1"/>
          </p:cNvSpPr>
          <p:nvPr>
            <p:ph idx="1"/>
          </p:nvPr>
        </p:nvSpPr>
        <p:spPr>
          <a:xfrm>
            <a:off x="228600" y="1143000"/>
            <a:ext cx="8763000" cy="5562600"/>
          </a:xfrm>
        </p:spPr>
        <p:txBody>
          <a:bodyPr>
            <a:normAutofit lnSpcReduction="10000"/>
          </a:bodyPr>
          <a:lstStyle/>
          <a:p>
            <a:pPr>
              <a:buNone/>
            </a:pPr>
            <a:r>
              <a:rPr lang="en-US" sz="2800" i="1" spc="-50" dirty="0">
                <a:latin typeface="Times New Roman" pitchFamily="18" charset="0"/>
                <a:cs typeface="Times New Roman" pitchFamily="18" charset="0"/>
              </a:rPr>
              <a:t>U</a:t>
            </a:r>
            <a:r>
              <a:rPr lang="en-US" sz="2800" i="1" spc="-50" dirty="0" smtClean="0">
                <a:latin typeface="Times New Roman" pitchFamily="18" charset="0"/>
                <a:cs typeface="Times New Roman" pitchFamily="18" charset="0"/>
              </a:rPr>
              <a:t>nit Overview</a:t>
            </a:r>
          </a:p>
          <a:p>
            <a:r>
              <a:rPr lang="en-US" sz="2800" spc="-50" dirty="0" smtClean="0">
                <a:latin typeface="Times New Roman" pitchFamily="18" charset="0"/>
                <a:cs typeface="Times New Roman" pitchFamily="18" charset="0"/>
              </a:rPr>
              <a:t>5 Employees</a:t>
            </a:r>
          </a:p>
          <a:p>
            <a:pPr lvl="1">
              <a:buFont typeface="Arial" pitchFamily="34" charset="0"/>
              <a:buChar char="•"/>
            </a:pPr>
            <a:r>
              <a:rPr lang="en-US" spc="-50" dirty="0" smtClean="0">
                <a:latin typeface="Times New Roman" pitchFamily="18" charset="0"/>
                <a:cs typeface="Times New Roman" pitchFamily="18" charset="0"/>
              </a:rPr>
              <a:t>1,982 Requests Completed</a:t>
            </a:r>
          </a:p>
          <a:p>
            <a:pPr lvl="1">
              <a:buFont typeface="Arial" pitchFamily="34" charset="0"/>
              <a:buChar char="•"/>
            </a:pPr>
            <a:r>
              <a:rPr lang="en-US" spc="-50" dirty="0" smtClean="0">
                <a:latin typeface="Times New Roman" pitchFamily="18" charset="0"/>
                <a:cs typeface="Times New Roman" pitchFamily="18" charset="0"/>
              </a:rPr>
              <a:t>477 Reports Created </a:t>
            </a:r>
          </a:p>
          <a:p>
            <a:pPr>
              <a:buNone/>
            </a:pPr>
            <a:endParaRPr lang="en-US" sz="2800" i="1" spc="-50" dirty="0" smtClean="0">
              <a:latin typeface="Times New Roman" pitchFamily="18" charset="0"/>
              <a:cs typeface="Times New Roman" pitchFamily="18" charset="0"/>
            </a:endParaRPr>
          </a:p>
          <a:p>
            <a:pPr>
              <a:buNone/>
            </a:pPr>
            <a:r>
              <a:rPr lang="en-US" sz="2800" i="1" spc="-50" dirty="0" smtClean="0">
                <a:latin typeface="Times New Roman" pitchFamily="18" charset="0"/>
                <a:cs typeface="Times New Roman" pitchFamily="18" charset="0"/>
              </a:rPr>
              <a:t>New In FY 2013</a:t>
            </a:r>
          </a:p>
          <a:p>
            <a:r>
              <a:rPr lang="en-US" sz="2800" spc="-50" dirty="0" smtClean="0">
                <a:latin typeface="Times New Roman" pitchFamily="18" charset="0"/>
                <a:cs typeface="Times New Roman" pitchFamily="18" charset="0"/>
              </a:rPr>
              <a:t>Regulation Updates </a:t>
            </a:r>
          </a:p>
          <a:p>
            <a:pPr>
              <a:buNone/>
            </a:pPr>
            <a:endParaRPr lang="en-US" sz="2800" i="1" spc="-50" dirty="0" smtClean="0">
              <a:latin typeface="Times New Roman" pitchFamily="18" charset="0"/>
              <a:cs typeface="Times New Roman" pitchFamily="18" charset="0"/>
            </a:endParaRPr>
          </a:p>
          <a:p>
            <a:pPr>
              <a:buNone/>
            </a:pPr>
            <a:r>
              <a:rPr lang="en-US" sz="2800" i="1" spc="-50" dirty="0" smtClean="0">
                <a:latin typeface="Times New Roman" pitchFamily="18" charset="0"/>
                <a:cs typeface="Times New Roman" pitchFamily="18" charset="0"/>
              </a:rPr>
              <a:t>In The Future</a:t>
            </a:r>
          </a:p>
          <a:p>
            <a:r>
              <a:rPr lang="en-US" sz="2800" spc="-50" dirty="0" smtClean="0">
                <a:latin typeface="Times New Roman" pitchFamily="18" charset="0"/>
                <a:cs typeface="Times New Roman" pitchFamily="18" charset="0"/>
              </a:rPr>
              <a:t>Database System Updates</a:t>
            </a:r>
          </a:p>
          <a:p>
            <a:r>
              <a:rPr lang="en-US" sz="2800" spc="-50" dirty="0" smtClean="0">
                <a:latin typeface="Times New Roman" pitchFamily="18" charset="0"/>
                <a:cs typeface="Times New Roman" pitchFamily="18" charset="0"/>
              </a:rPr>
              <a:t>Automated Service Plan Development Support</a:t>
            </a:r>
          </a:p>
        </p:txBody>
      </p:sp>
      <p:sp>
        <p:nvSpPr>
          <p:cNvPr id="3" name="Slide Number Placeholder 2"/>
          <p:cNvSpPr>
            <a:spLocks noGrp="1"/>
          </p:cNvSpPr>
          <p:nvPr>
            <p:ph type="sldNum" sz="quarter" idx="12"/>
          </p:nvPr>
        </p:nvSpPr>
        <p:spPr/>
        <p:txBody>
          <a:bodyPr/>
          <a:lstStyle/>
          <a:p>
            <a:fld id="{980EA727-2C3D-408D-9A51-619A97FA9075}" type="slidenum">
              <a:rPr lang="en-US" smtClean="0"/>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heavy" dirty="0" smtClean="0">
                <a:effectLst/>
                <a:uFill>
                  <a:solidFill>
                    <a:srgbClr val="003399"/>
                  </a:solidFill>
                </a:uFill>
                <a:latin typeface="Times New Roman" pitchFamily="18" charset="0"/>
                <a:cs typeface="Times New Roman" pitchFamily="18" charset="0"/>
              </a:rPr>
              <a:t>SDS Mission</a:t>
            </a:r>
            <a:endParaRPr lang="en-US" u="heavy" dirty="0">
              <a:effectLst/>
              <a:uFill>
                <a:solidFill>
                  <a:srgbClr val="003399"/>
                </a:solidFill>
              </a:u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None/>
            </a:pPr>
            <a:r>
              <a:rPr lang="en-US" dirty="0" smtClean="0">
                <a:latin typeface="Times New Roman" pitchFamily="18" charset="0"/>
                <a:cs typeface="Times New Roman" pitchFamily="18" charset="0"/>
              </a:rPr>
              <a:t>	Senior &amp; Disabilities Services promotes health, well being and safety for individuals with disabilities, seniors and vulnerable adults by facilitating access to quality services and supports that foster independence, personal choice and dignity.</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980EA727-2C3D-408D-9A51-619A97FA9075}" type="slidenum">
              <a:rPr lang="en-US" smtClean="0"/>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pPr algn="ctr"/>
            <a:r>
              <a:rPr lang="en-US" u="heavy" dirty="0" smtClean="0">
                <a:uFill>
                  <a:solidFill>
                    <a:srgbClr val="003399"/>
                  </a:solidFill>
                </a:uFill>
                <a:latin typeface="Times New Roman" pitchFamily="18" charset="0"/>
                <a:cs typeface="Times New Roman" pitchFamily="18" charset="0"/>
              </a:rPr>
              <a:t>Operations &amp; Training Unit</a:t>
            </a:r>
            <a:endParaRPr lang="en-US" u="heavy" dirty="0">
              <a:effectLst/>
              <a:uFill>
                <a:solidFill>
                  <a:srgbClr val="003399"/>
                </a:solidFill>
              </a:uFill>
              <a:latin typeface="Times New Roman" pitchFamily="18" charset="0"/>
              <a:cs typeface="Times New Roman" pitchFamily="18" charset="0"/>
            </a:endParaRPr>
          </a:p>
        </p:txBody>
      </p:sp>
      <p:sp>
        <p:nvSpPr>
          <p:cNvPr id="12" name="Content Placeholder 2"/>
          <p:cNvSpPr>
            <a:spLocks noGrp="1"/>
          </p:cNvSpPr>
          <p:nvPr>
            <p:ph idx="1"/>
          </p:nvPr>
        </p:nvSpPr>
        <p:spPr>
          <a:xfrm>
            <a:off x="228600" y="1143000"/>
            <a:ext cx="8763000" cy="5562600"/>
          </a:xfrm>
        </p:spPr>
        <p:txBody>
          <a:bodyPr>
            <a:normAutofit fontScale="92500" lnSpcReduction="10000"/>
          </a:bodyPr>
          <a:lstStyle/>
          <a:p>
            <a:pPr>
              <a:buNone/>
            </a:pPr>
            <a:r>
              <a:rPr lang="en-US" sz="2800" i="1" spc="-50" dirty="0">
                <a:latin typeface="Times New Roman" pitchFamily="18" charset="0"/>
                <a:cs typeface="Times New Roman" pitchFamily="18" charset="0"/>
              </a:rPr>
              <a:t>U</a:t>
            </a:r>
            <a:r>
              <a:rPr lang="en-US" sz="2800" i="1" spc="-50" dirty="0" smtClean="0">
                <a:latin typeface="Times New Roman" pitchFamily="18" charset="0"/>
                <a:cs typeface="Times New Roman" pitchFamily="18" charset="0"/>
              </a:rPr>
              <a:t>nit Overview</a:t>
            </a:r>
          </a:p>
          <a:p>
            <a:r>
              <a:rPr lang="en-US" sz="2800" spc="-50" dirty="0" smtClean="0">
                <a:latin typeface="Times New Roman" pitchFamily="18" charset="0"/>
                <a:cs typeface="Times New Roman" pitchFamily="18" charset="0"/>
              </a:rPr>
              <a:t>6 Employees</a:t>
            </a:r>
          </a:p>
          <a:p>
            <a:pPr lvl="1">
              <a:buFont typeface="Arial" pitchFamily="34" charset="0"/>
              <a:buChar char="•"/>
            </a:pPr>
            <a:r>
              <a:rPr lang="en-US" spc="-50" dirty="0" smtClean="0">
                <a:latin typeface="Times New Roman" pitchFamily="18" charset="0"/>
                <a:cs typeface="Times New Roman" pitchFamily="18" charset="0"/>
              </a:rPr>
              <a:t>New Regulation Training Offered To Employees and Providers Throughout The Year</a:t>
            </a:r>
          </a:p>
          <a:p>
            <a:pPr lvl="1">
              <a:buFont typeface="Arial" pitchFamily="34" charset="0"/>
              <a:buChar char="•"/>
            </a:pPr>
            <a:r>
              <a:rPr lang="en-US" spc="-50" dirty="0" smtClean="0">
                <a:latin typeface="Times New Roman" pitchFamily="18" charset="0"/>
                <a:cs typeface="Times New Roman" pitchFamily="18" charset="0"/>
              </a:rPr>
              <a:t>Care Coordination Services For The Most Difficult To Serve Recipients</a:t>
            </a:r>
          </a:p>
          <a:p>
            <a:pPr>
              <a:buNone/>
            </a:pPr>
            <a:endParaRPr lang="en-US" sz="2800" i="1" spc="-50" dirty="0" smtClean="0">
              <a:latin typeface="Times New Roman" pitchFamily="18" charset="0"/>
              <a:cs typeface="Times New Roman" pitchFamily="18" charset="0"/>
            </a:endParaRPr>
          </a:p>
          <a:p>
            <a:pPr>
              <a:buNone/>
            </a:pPr>
            <a:r>
              <a:rPr lang="en-US" sz="2800" i="1" spc="-50" dirty="0" smtClean="0">
                <a:latin typeface="Times New Roman" pitchFamily="18" charset="0"/>
                <a:cs typeface="Times New Roman" pitchFamily="18" charset="0"/>
              </a:rPr>
              <a:t>New In FY 2013</a:t>
            </a:r>
          </a:p>
          <a:p>
            <a:r>
              <a:rPr lang="en-US" sz="2800" spc="-50" dirty="0" smtClean="0">
                <a:latin typeface="Times New Roman" pitchFamily="18" charset="0"/>
                <a:cs typeface="Times New Roman" pitchFamily="18" charset="0"/>
              </a:rPr>
              <a:t>Regulation Updates Effective 7/1/2013</a:t>
            </a:r>
          </a:p>
          <a:p>
            <a:pPr>
              <a:buNone/>
            </a:pPr>
            <a:endParaRPr lang="en-US" sz="2800" i="1" spc="-50" dirty="0" smtClean="0">
              <a:latin typeface="Times New Roman" pitchFamily="18" charset="0"/>
              <a:cs typeface="Times New Roman" pitchFamily="18" charset="0"/>
            </a:endParaRPr>
          </a:p>
          <a:p>
            <a:pPr>
              <a:buNone/>
            </a:pPr>
            <a:r>
              <a:rPr lang="en-US" sz="2800" i="1" spc="-50" dirty="0" smtClean="0">
                <a:latin typeface="Times New Roman" pitchFamily="18" charset="0"/>
                <a:cs typeface="Times New Roman" pitchFamily="18" charset="0"/>
              </a:rPr>
              <a:t>In The Future</a:t>
            </a:r>
          </a:p>
          <a:p>
            <a:r>
              <a:rPr lang="en-US" sz="2800" spc="-50" dirty="0" smtClean="0">
                <a:latin typeface="Times New Roman" pitchFamily="18" charset="0"/>
                <a:cs typeface="Times New Roman" pitchFamily="18" charset="0"/>
              </a:rPr>
              <a:t>Leverage New Technologies For Distance Education Opportunities For Providers</a:t>
            </a:r>
            <a:endParaRPr lang="en-US" sz="2800" dirty="0"/>
          </a:p>
        </p:txBody>
      </p:sp>
      <p:sp>
        <p:nvSpPr>
          <p:cNvPr id="3" name="Slide Number Placeholder 2"/>
          <p:cNvSpPr>
            <a:spLocks noGrp="1"/>
          </p:cNvSpPr>
          <p:nvPr>
            <p:ph type="sldNum" sz="quarter" idx="12"/>
          </p:nvPr>
        </p:nvSpPr>
        <p:spPr/>
        <p:txBody>
          <a:bodyPr/>
          <a:lstStyle/>
          <a:p>
            <a:fld id="{980EA727-2C3D-408D-9A51-619A97FA9075}" type="slidenum">
              <a:rPr lang="en-US" smtClean="0"/>
              <a:pPr/>
              <a:t>20</a:t>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pPr algn="ctr"/>
            <a:r>
              <a:rPr lang="en-US" u="heavy" dirty="0" smtClean="0">
                <a:uFill>
                  <a:solidFill>
                    <a:srgbClr val="003399"/>
                  </a:solidFill>
                </a:uFill>
                <a:latin typeface="Times New Roman" pitchFamily="18" charset="0"/>
                <a:cs typeface="Times New Roman" pitchFamily="18" charset="0"/>
              </a:rPr>
              <a:t>Administrative Support</a:t>
            </a:r>
            <a:endParaRPr lang="en-US" u="heavy" dirty="0">
              <a:effectLst/>
              <a:uFill>
                <a:solidFill>
                  <a:srgbClr val="003399"/>
                </a:solidFill>
              </a:uFill>
              <a:latin typeface="Times New Roman" pitchFamily="18" charset="0"/>
              <a:cs typeface="Times New Roman" pitchFamily="18" charset="0"/>
            </a:endParaRPr>
          </a:p>
        </p:txBody>
      </p:sp>
      <p:sp>
        <p:nvSpPr>
          <p:cNvPr id="12" name="Content Placeholder 2"/>
          <p:cNvSpPr>
            <a:spLocks noGrp="1"/>
          </p:cNvSpPr>
          <p:nvPr>
            <p:ph idx="1"/>
          </p:nvPr>
        </p:nvSpPr>
        <p:spPr>
          <a:xfrm>
            <a:off x="304800" y="1143000"/>
            <a:ext cx="8686800" cy="5562600"/>
          </a:xfrm>
        </p:spPr>
        <p:txBody>
          <a:bodyPr>
            <a:normAutofit lnSpcReduction="10000"/>
          </a:bodyPr>
          <a:lstStyle/>
          <a:p>
            <a:pPr>
              <a:buNone/>
            </a:pPr>
            <a:r>
              <a:rPr lang="en-US" sz="2800" i="1" spc="-50" dirty="0">
                <a:latin typeface="Times New Roman" pitchFamily="18" charset="0"/>
                <a:cs typeface="Times New Roman" pitchFamily="18" charset="0"/>
              </a:rPr>
              <a:t>U</a:t>
            </a:r>
            <a:r>
              <a:rPr lang="en-US" sz="2800" i="1" spc="-50" dirty="0" smtClean="0">
                <a:latin typeface="Times New Roman" pitchFamily="18" charset="0"/>
                <a:cs typeface="Times New Roman" pitchFamily="18" charset="0"/>
              </a:rPr>
              <a:t>nit Overview</a:t>
            </a:r>
          </a:p>
          <a:p>
            <a:r>
              <a:rPr lang="en-US" sz="2800" spc="-50" dirty="0" smtClean="0">
                <a:latin typeface="Times New Roman" pitchFamily="18" charset="0"/>
                <a:cs typeface="Times New Roman" pitchFamily="18" charset="0"/>
              </a:rPr>
              <a:t>7 Employees</a:t>
            </a:r>
          </a:p>
          <a:p>
            <a:pPr lvl="1">
              <a:buFont typeface="Arial" pitchFamily="34" charset="0"/>
              <a:buChar char="•"/>
            </a:pPr>
            <a:r>
              <a:rPr lang="en-US" spc="-50" dirty="0" smtClean="0">
                <a:latin typeface="Times New Roman" pitchFamily="18" charset="0"/>
                <a:cs typeface="Times New Roman" pitchFamily="18" charset="0"/>
              </a:rPr>
              <a:t>Senior &amp; Disabilities Services Does Not Anticipate Any Funding Shortfalls For Current Fiscal Year</a:t>
            </a:r>
          </a:p>
          <a:p>
            <a:pPr lvl="1">
              <a:buFont typeface="Arial" pitchFamily="34" charset="0"/>
              <a:buChar char="•"/>
            </a:pPr>
            <a:r>
              <a:rPr lang="en-US" spc="-50" dirty="0" smtClean="0">
                <a:latin typeface="Times New Roman" pitchFamily="18" charset="0"/>
                <a:cs typeface="Times New Roman" pitchFamily="18" charset="0"/>
              </a:rPr>
              <a:t>Several New Grants Awarded to Senior &amp; Disabilities Services</a:t>
            </a:r>
            <a:endParaRPr lang="en-US" sz="2800" spc="-50" dirty="0" smtClean="0">
              <a:latin typeface="Times New Roman" pitchFamily="18" charset="0"/>
              <a:cs typeface="Times New Roman" pitchFamily="18" charset="0"/>
            </a:endParaRPr>
          </a:p>
          <a:p>
            <a:pPr>
              <a:buNone/>
            </a:pPr>
            <a:endParaRPr lang="en-US" sz="2800" i="1" spc="-50" dirty="0" smtClean="0">
              <a:latin typeface="Times New Roman" pitchFamily="18" charset="0"/>
              <a:cs typeface="Times New Roman" pitchFamily="18" charset="0"/>
            </a:endParaRPr>
          </a:p>
          <a:p>
            <a:pPr>
              <a:buNone/>
            </a:pPr>
            <a:r>
              <a:rPr lang="en-US" sz="2800" i="1" spc="-50" dirty="0" smtClean="0">
                <a:latin typeface="Times New Roman" pitchFamily="18" charset="0"/>
                <a:cs typeface="Times New Roman" pitchFamily="18" charset="0"/>
              </a:rPr>
              <a:t>New In FY 2013</a:t>
            </a:r>
          </a:p>
          <a:p>
            <a:r>
              <a:rPr lang="en-US" sz="2800" spc="-50" dirty="0" smtClean="0">
                <a:latin typeface="Times New Roman" pitchFamily="18" charset="0"/>
                <a:cs typeface="Times New Roman" pitchFamily="18" charset="0"/>
              </a:rPr>
              <a:t>Regulation Updates Effective 7/1/2013</a:t>
            </a:r>
          </a:p>
          <a:p>
            <a:pPr>
              <a:buNone/>
            </a:pPr>
            <a:endParaRPr lang="en-US" sz="2800" i="1" spc="-50" dirty="0" smtClean="0">
              <a:latin typeface="Times New Roman" pitchFamily="18" charset="0"/>
              <a:cs typeface="Times New Roman" pitchFamily="18" charset="0"/>
            </a:endParaRPr>
          </a:p>
          <a:p>
            <a:pPr>
              <a:buNone/>
            </a:pPr>
            <a:r>
              <a:rPr lang="en-US" sz="2800" i="1" spc="-50" dirty="0" smtClean="0">
                <a:latin typeface="Times New Roman" pitchFamily="18" charset="0"/>
                <a:cs typeface="Times New Roman" pitchFamily="18" charset="0"/>
              </a:rPr>
              <a:t>In The Future</a:t>
            </a:r>
          </a:p>
          <a:p>
            <a:r>
              <a:rPr lang="en-US" sz="2800" spc="-50" dirty="0" smtClean="0">
                <a:latin typeface="Times New Roman" pitchFamily="18" charset="0"/>
                <a:cs typeface="Times New Roman" pitchFamily="18" charset="0"/>
              </a:rPr>
              <a:t>Performance Based Accountability</a:t>
            </a:r>
          </a:p>
        </p:txBody>
      </p:sp>
      <p:sp>
        <p:nvSpPr>
          <p:cNvPr id="3" name="Slide Number Placeholder 2"/>
          <p:cNvSpPr>
            <a:spLocks noGrp="1"/>
          </p:cNvSpPr>
          <p:nvPr>
            <p:ph type="sldNum" sz="quarter" idx="12"/>
          </p:nvPr>
        </p:nvSpPr>
        <p:spPr/>
        <p:txBody>
          <a:bodyPr/>
          <a:lstStyle/>
          <a:p>
            <a:fld id="{980EA727-2C3D-408D-9A51-619A97FA9075}" type="slidenum">
              <a:rPr lang="en-US" smtClean="0"/>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pPr algn="ctr"/>
            <a:r>
              <a:rPr lang="en-US" u="heavy" dirty="0" smtClean="0">
                <a:uFill>
                  <a:solidFill>
                    <a:srgbClr val="003399"/>
                  </a:solidFill>
                </a:uFill>
                <a:latin typeface="Times New Roman" pitchFamily="18" charset="0"/>
                <a:cs typeface="Times New Roman" pitchFamily="18" charset="0"/>
              </a:rPr>
              <a:t>Measuring Performance</a:t>
            </a:r>
            <a:endParaRPr lang="en-US" u="heavy" dirty="0">
              <a:effectLst/>
              <a:uFill>
                <a:solidFill>
                  <a:srgbClr val="003399"/>
                </a:solidFill>
              </a:uFill>
              <a:latin typeface="Times New Roman" pitchFamily="18" charset="0"/>
              <a:cs typeface="Times New Roman" pitchFamily="18" charset="0"/>
            </a:endParaRPr>
          </a:p>
        </p:txBody>
      </p:sp>
      <p:sp>
        <p:nvSpPr>
          <p:cNvPr id="13" name="Rectangle 12"/>
          <p:cNvSpPr/>
          <p:nvPr/>
        </p:nvSpPr>
        <p:spPr>
          <a:xfrm>
            <a:off x="0" y="990600"/>
            <a:ext cx="9144000" cy="5334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dirty="0" smtClean="0"/>
              <a:t>Department Of Health &amp; Social Services</a:t>
            </a:r>
          </a:p>
          <a:p>
            <a:pPr algn="ctr"/>
            <a:r>
              <a:rPr lang="en-US" dirty="0" smtClean="0"/>
              <a:t>Priority 1: Health &amp; Wellness Across The Lifespan</a:t>
            </a:r>
          </a:p>
          <a:p>
            <a:pPr algn="ctr"/>
            <a:endParaRPr lang="en-US" b="1" dirty="0" smtClean="0"/>
          </a:p>
        </p:txBody>
      </p:sp>
      <p:sp>
        <p:nvSpPr>
          <p:cNvPr id="7" name="Rectangle 6"/>
          <p:cNvSpPr/>
          <p:nvPr/>
        </p:nvSpPr>
        <p:spPr>
          <a:xfrm>
            <a:off x="2590800" y="2590800"/>
            <a:ext cx="1752600" cy="35052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smtClean="0">
                <a:solidFill>
                  <a:schemeClr val="bg1"/>
                </a:solidFill>
              </a:rPr>
              <a:t>1.2.2.1b</a:t>
            </a:r>
            <a:r>
              <a:rPr lang="en-US" b="1" dirty="0" smtClean="0">
                <a:solidFill>
                  <a:schemeClr val="bg1"/>
                </a:solidFill>
              </a:rPr>
              <a:t>: </a:t>
            </a:r>
            <a:r>
              <a:rPr lang="en-US" sz="1600" b="1" dirty="0" smtClean="0">
                <a:solidFill>
                  <a:schemeClr val="bg1"/>
                </a:solidFill>
              </a:rPr>
              <a:t>Average cost of Long Term Services &amp; Supports per recipient.</a:t>
            </a:r>
            <a:r>
              <a:rPr lang="en-US" b="1" dirty="0" smtClean="0">
                <a:solidFill>
                  <a:schemeClr val="bg1"/>
                </a:solidFill>
              </a:rPr>
              <a:t> </a:t>
            </a:r>
          </a:p>
        </p:txBody>
      </p:sp>
      <p:sp>
        <p:nvSpPr>
          <p:cNvPr id="8" name="Rectangle 7"/>
          <p:cNvSpPr/>
          <p:nvPr/>
        </p:nvSpPr>
        <p:spPr>
          <a:xfrm>
            <a:off x="838200" y="2590800"/>
            <a:ext cx="1752600" cy="3505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smtClean="0">
                <a:solidFill>
                  <a:schemeClr val="tx1"/>
                </a:solidFill>
              </a:rPr>
              <a:t>1.2.2.1a: Number of months Long Term Services &amp; Supports Recipients are able to remain in their home before institutional placement.</a:t>
            </a:r>
          </a:p>
          <a:p>
            <a:pPr algn="ctr"/>
            <a:endParaRPr lang="en-US" sz="1600" b="1" dirty="0">
              <a:solidFill>
                <a:schemeClr val="tx1"/>
              </a:solidFill>
            </a:endParaRPr>
          </a:p>
        </p:txBody>
      </p:sp>
      <p:sp>
        <p:nvSpPr>
          <p:cNvPr id="14" name="Rectangle 13"/>
          <p:cNvSpPr/>
          <p:nvPr/>
        </p:nvSpPr>
        <p:spPr>
          <a:xfrm>
            <a:off x="838200" y="1752600"/>
            <a:ext cx="1752600" cy="8382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Effectiveness</a:t>
            </a:r>
          </a:p>
        </p:txBody>
      </p:sp>
      <p:sp>
        <p:nvSpPr>
          <p:cNvPr id="15" name="Rectangle 14"/>
          <p:cNvSpPr/>
          <p:nvPr/>
        </p:nvSpPr>
        <p:spPr>
          <a:xfrm>
            <a:off x="2590800" y="1752600"/>
            <a:ext cx="1752600" cy="838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Efficiency</a:t>
            </a:r>
            <a:endParaRPr lang="en-US" b="1" dirty="0">
              <a:solidFill>
                <a:schemeClr val="tx1"/>
              </a:solidFill>
            </a:endParaRPr>
          </a:p>
        </p:txBody>
      </p:sp>
      <p:sp>
        <p:nvSpPr>
          <p:cNvPr id="16" name="Rectangle 15"/>
          <p:cNvSpPr/>
          <p:nvPr/>
        </p:nvSpPr>
        <p:spPr>
          <a:xfrm>
            <a:off x="6553200" y="2590800"/>
            <a:ext cx="1752600" cy="35052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smtClean="0">
                <a:solidFill>
                  <a:schemeClr val="bg1"/>
                </a:solidFill>
              </a:rPr>
              <a:t>1.2.3.1b: Average cost for waiver eligible Alaskans who are living in ICFMR or Nursing Home vs. those who are living independently.</a:t>
            </a:r>
            <a:endParaRPr lang="en-US" b="1" dirty="0" smtClean="0">
              <a:solidFill>
                <a:schemeClr val="bg1"/>
              </a:solidFill>
            </a:endParaRPr>
          </a:p>
        </p:txBody>
      </p:sp>
      <p:sp>
        <p:nvSpPr>
          <p:cNvPr id="17" name="Rectangle 16"/>
          <p:cNvSpPr/>
          <p:nvPr/>
        </p:nvSpPr>
        <p:spPr>
          <a:xfrm>
            <a:off x="4800600" y="2590800"/>
            <a:ext cx="1752600" cy="3505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smtClean="0">
                <a:solidFill>
                  <a:schemeClr val="tx1"/>
                </a:solidFill>
              </a:rPr>
              <a:t>1.2.3.1a: Percent of Alaskans who are receiving community-based Long Term Services &amp; Supports.</a:t>
            </a:r>
          </a:p>
          <a:p>
            <a:pPr algn="ctr"/>
            <a:endParaRPr lang="en-US" sz="1600" b="1" dirty="0">
              <a:solidFill>
                <a:schemeClr val="tx1"/>
              </a:solidFill>
            </a:endParaRPr>
          </a:p>
        </p:txBody>
      </p:sp>
      <p:sp>
        <p:nvSpPr>
          <p:cNvPr id="18" name="Rectangle 17"/>
          <p:cNvSpPr/>
          <p:nvPr/>
        </p:nvSpPr>
        <p:spPr>
          <a:xfrm>
            <a:off x="4800600" y="1752600"/>
            <a:ext cx="1752600" cy="8382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Effectiveness</a:t>
            </a:r>
          </a:p>
        </p:txBody>
      </p:sp>
      <p:sp>
        <p:nvSpPr>
          <p:cNvPr id="19" name="Rectangle 18"/>
          <p:cNvSpPr/>
          <p:nvPr/>
        </p:nvSpPr>
        <p:spPr>
          <a:xfrm>
            <a:off x="6553200" y="1752600"/>
            <a:ext cx="1752600" cy="838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Efficiency</a:t>
            </a:r>
            <a:endParaRPr lang="en-US" b="1" dirty="0">
              <a:solidFill>
                <a:schemeClr val="tx1"/>
              </a:solidFill>
            </a:endParaRPr>
          </a:p>
        </p:txBody>
      </p:sp>
      <p:sp>
        <p:nvSpPr>
          <p:cNvPr id="3" name="Slide Number Placeholder 2"/>
          <p:cNvSpPr>
            <a:spLocks noGrp="1"/>
          </p:cNvSpPr>
          <p:nvPr>
            <p:ph type="sldNum" sz="quarter" idx="12"/>
          </p:nvPr>
        </p:nvSpPr>
        <p:spPr/>
        <p:txBody>
          <a:bodyPr/>
          <a:lstStyle/>
          <a:p>
            <a:fld id="{980EA727-2C3D-408D-9A51-619A97FA9075}" type="slidenum">
              <a:rPr lang="en-US" smtClean="0"/>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pPr algn="ctr"/>
            <a:r>
              <a:rPr lang="en-US" u="heavy" dirty="0" smtClean="0">
                <a:uFill>
                  <a:solidFill>
                    <a:srgbClr val="003399"/>
                  </a:solidFill>
                </a:uFill>
                <a:latin typeface="Times New Roman" pitchFamily="18" charset="0"/>
                <a:cs typeface="Times New Roman" pitchFamily="18" charset="0"/>
              </a:rPr>
              <a:t>Measuring Performance</a:t>
            </a:r>
            <a:endParaRPr lang="en-US" u="heavy" dirty="0">
              <a:effectLst/>
              <a:uFill>
                <a:solidFill>
                  <a:srgbClr val="003399"/>
                </a:solidFill>
              </a:uFill>
              <a:latin typeface="Times New Roman" pitchFamily="18" charset="0"/>
              <a:cs typeface="Times New Roman" pitchFamily="18" charset="0"/>
            </a:endParaRPr>
          </a:p>
        </p:txBody>
      </p:sp>
      <p:sp>
        <p:nvSpPr>
          <p:cNvPr id="13" name="Rectangle 12"/>
          <p:cNvSpPr/>
          <p:nvPr/>
        </p:nvSpPr>
        <p:spPr>
          <a:xfrm>
            <a:off x="0" y="990600"/>
            <a:ext cx="9144000" cy="5334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dirty="0" smtClean="0"/>
              <a:t>Department Of Health &amp; Social Services</a:t>
            </a:r>
          </a:p>
          <a:p>
            <a:pPr algn="ctr"/>
            <a:r>
              <a:rPr lang="en-US" dirty="0" smtClean="0"/>
              <a:t>Priority 3: Safe &amp; Responsible Individuals, Families &amp; Communities</a:t>
            </a:r>
          </a:p>
          <a:p>
            <a:pPr algn="ctr"/>
            <a:endParaRPr lang="en-US" b="1" dirty="0" smtClean="0"/>
          </a:p>
        </p:txBody>
      </p:sp>
      <p:sp>
        <p:nvSpPr>
          <p:cNvPr id="7" name="Rectangle 6"/>
          <p:cNvSpPr/>
          <p:nvPr/>
        </p:nvSpPr>
        <p:spPr>
          <a:xfrm>
            <a:off x="1447800" y="2590800"/>
            <a:ext cx="1447800" cy="35052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smtClean="0">
                <a:solidFill>
                  <a:schemeClr val="bg1"/>
                </a:solidFill>
              </a:rPr>
              <a:t>3.1.1.1b: Cost of supported employment services per successful participant.</a:t>
            </a:r>
            <a:endParaRPr lang="en-US" b="1" dirty="0" smtClean="0">
              <a:solidFill>
                <a:schemeClr val="bg1"/>
              </a:solidFill>
            </a:endParaRPr>
          </a:p>
        </p:txBody>
      </p:sp>
      <p:sp>
        <p:nvSpPr>
          <p:cNvPr id="8" name="Rectangle 7"/>
          <p:cNvSpPr/>
          <p:nvPr/>
        </p:nvSpPr>
        <p:spPr>
          <a:xfrm>
            <a:off x="0" y="2590800"/>
            <a:ext cx="1447800" cy="3505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smtClean="0">
                <a:solidFill>
                  <a:schemeClr val="tx1"/>
                </a:solidFill>
              </a:rPr>
              <a:t>3.1.1.1a: Percent of individuals receiving employment related services from the department who achieve employment.</a:t>
            </a:r>
          </a:p>
          <a:p>
            <a:pPr algn="ctr"/>
            <a:endParaRPr lang="en-US" sz="1600" b="1" dirty="0">
              <a:solidFill>
                <a:schemeClr val="tx1"/>
              </a:solidFill>
            </a:endParaRPr>
          </a:p>
        </p:txBody>
      </p:sp>
      <p:sp>
        <p:nvSpPr>
          <p:cNvPr id="14" name="Rectangle 13"/>
          <p:cNvSpPr/>
          <p:nvPr/>
        </p:nvSpPr>
        <p:spPr>
          <a:xfrm>
            <a:off x="0" y="1752600"/>
            <a:ext cx="1447800" cy="8382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Effectiveness</a:t>
            </a:r>
          </a:p>
        </p:txBody>
      </p:sp>
      <p:sp>
        <p:nvSpPr>
          <p:cNvPr id="15" name="Rectangle 14"/>
          <p:cNvSpPr/>
          <p:nvPr/>
        </p:nvSpPr>
        <p:spPr>
          <a:xfrm>
            <a:off x="1447800" y="1752600"/>
            <a:ext cx="1447800" cy="838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Efficiency</a:t>
            </a:r>
            <a:endParaRPr lang="en-US" b="1" dirty="0">
              <a:solidFill>
                <a:schemeClr val="tx1"/>
              </a:solidFill>
            </a:endParaRPr>
          </a:p>
        </p:txBody>
      </p:sp>
      <p:sp>
        <p:nvSpPr>
          <p:cNvPr id="12" name="Rectangle 11"/>
          <p:cNvSpPr/>
          <p:nvPr/>
        </p:nvSpPr>
        <p:spPr>
          <a:xfrm>
            <a:off x="4572000" y="2590800"/>
            <a:ext cx="1447800" cy="35052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smtClean="0">
                <a:solidFill>
                  <a:schemeClr val="bg1"/>
                </a:solidFill>
              </a:rPr>
              <a:t>3.2.2.1b: Average time to initiate an investigation.</a:t>
            </a:r>
          </a:p>
          <a:p>
            <a:pPr algn="ctr"/>
            <a:endParaRPr lang="en-US" sz="1600" b="1" dirty="0" smtClean="0">
              <a:solidFill>
                <a:schemeClr val="bg1"/>
              </a:solidFill>
            </a:endParaRPr>
          </a:p>
          <a:p>
            <a:pPr algn="ctr"/>
            <a:r>
              <a:rPr lang="en-US" sz="1600" b="1" dirty="0" smtClean="0">
                <a:solidFill>
                  <a:schemeClr val="bg1"/>
                </a:solidFill>
              </a:rPr>
              <a:t>3.2.2.1c: Percent of safety assessments concluded within required timeframes.</a:t>
            </a:r>
            <a:endParaRPr lang="en-US" b="1" dirty="0" smtClean="0">
              <a:solidFill>
                <a:schemeClr val="bg1"/>
              </a:solidFill>
            </a:endParaRPr>
          </a:p>
        </p:txBody>
      </p:sp>
      <p:sp>
        <p:nvSpPr>
          <p:cNvPr id="20" name="Rectangle 19"/>
          <p:cNvSpPr/>
          <p:nvPr/>
        </p:nvSpPr>
        <p:spPr>
          <a:xfrm>
            <a:off x="3124200" y="2590800"/>
            <a:ext cx="1447800" cy="3505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smtClean="0">
                <a:solidFill>
                  <a:schemeClr val="tx1"/>
                </a:solidFill>
              </a:rPr>
              <a:t>3.2.2.1a: Percent of Alaskan adults with substantiated reports of abuse or neglect.</a:t>
            </a:r>
          </a:p>
          <a:p>
            <a:pPr algn="ctr"/>
            <a:endParaRPr lang="en-US" sz="1600" b="1" dirty="0">
              <a:solidFill>
                <a:schemeClr val="tx1"/>
              </a:solidFill>
            </a:endParaRPr>
          </a:p>
        </p:txBody>
      </p:sp>
      <p:sp>
        <p:nvSpPr>
          <p:cNvPr id="21" name="Rectangle 20"/>
          <p:cNvSpPr/>
          <p:nvPr/>
        </p:nvSpPr>
        <p:spPr>
          <a:xfrm>
            <a:off x="3124200" y="1752600"/>
            <a:ext cx="1447800" cy="8382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Effectiveness</a:t>
            </a:r>
          </a:p>
        </p:txBody>
      </p:sp>
      <p:sp>
        <p:nvSpPr>
          <p:cNvPr id="22" name="Rectangle 21"/>
          <p:cNvSpPr/>
          <p:nvPr/>
        </p:nvSpPr>
        <p:spPr>
          <a:xfrm>
            <a:off x="4572000" y="1752600"/>
            <a:ext cx="1447800" cy="838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Efficiency</a:t>
            </a:r>
            <a:endParaRPr lang="en-US" b="1" dirty="0">
              <a:solidFill>
                <a:schemeClr val="tx1"/>
              </a:solidFill>
            </a:endParaRPr>
          </a:p>
        </p:txBody>
      </p:sp>
      <p:sp>
        <p:nvSpPr>
          <p:cNvPr id="23" name="Rectangle 22"/>
          <p:cNvSpPr/>
          <p:nvPr/>
        </p:nvSpPr>
        <p:spPr>
          <a:xfrm>
            <a:off x="7696200" y="2590800"/>
            <a:ext cx="1447800" cy="35052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smtClean="0">
                <a:solidFill>
                  <a:schemeClr val="bg1"/>
                </a:solidFill>
              </a:rPr>
              <a:t>3.2.3.1c: Percent of time that enforcement action is taken within required timeframes.</a:t>
            </a:r>
            <a:endParaRPr lang="en-US" b="1" dirty="0" smtClean="0">
              <a:solidFill>
                <a:schemeClr val="bg1"/>
              </a:solidFill>
            </a:endParaRPr>
          </a:p>
        </p:txBody>
      </p:sp>
      <p:sp>
        <p:nvSpPr>
          <p:cNvPr id="24" name="Rectangle 23"/>
          <p:cNvSpPr/>
          <p:nvPr/>
        </p:nvSpPr>
        <p:spPr>
          <a:xfrm>
            <a:off x="6248400" y="2590800"/>
            <a:ext cx="1447800" cy="3505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smtClean="0">
                <a:solidFill>
                  <a:schemeClr val="tx1"/>
                </a:solidFill>
              </a:rPr>
              <a:t>3.2.3.1a: Percent of facilities licensed by the department that are free from reports of harm.</a:t>
            </a:r>
          </a:p>
          <a:p>
            <a:pPr algn="ctr"/>
            <a:endParaRPr lang="en-US" sz="1600" b="1" dirty="0">
              <a:solidFill>
                <a:schemeClr val="tx1"/>
              </a:solidFill>
            </a:endParaRPr>
          </a:p>
        </p:txBody>
      </p:sp>
      <p:sp>
        <p:nvSpPr>
          <p:cNvPr id="25" name="Rectangle 24"/>
          <p:cNvSpPr/>
          <p:nvPr/>
        </p:nvSpPr>
        <p:spPr>
          <a:xfrm>
            <a:off x="6248400" y="1752600"/>
            <a:ext cx="1447800" cy="8382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Effectiveness</a:t>
            </a:r>
          </a:p>
        </p:txBody>
      </p:sp>
      <p:sp>
        <p:nvSpPr>
          <p:cNvPr id="26" name="Rectangle 25"/>
          <p:cNvSpPr/>
          <p:nvPr/>
        </p:nvSpPr>
        <p:spPr>
          <a:xfrm>
            <a:off x="7696200" y="1752600"/>
            <a:ext cx="1447800" cy="838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Efficiency</a:t>
            </a:r>
            <a:endParaRPr lang="en-US" b="1" dirty="0">
              <a:solidFill>
                <a:schemeClr val="tx1"/>
              </a:solidFill>
            </a:endParaRPr>
          </a:p>
        </p:txBody>
      </p:sp>
      <p:sp>
        <p:nvSpPr>
          <p:cNvPr id="3" name="Slide Number Placeholder 2"/>
          <p:cNvSpPr>
            <a:spLocks noGrp="1"/>
          </p:cNvSpPr>
          <p:nvPr>
            <p:ph type="sldNum" sz="quarter" idx="12"/>
          </p:nvPr>
        </p:nvSpPr>
        <p:spPr/>
        <p:txBody>
          <a:bodyPr/>
          <a:lstStyle/>
          <a:p>
            <a:fld id="{980EA727-2C3D-408D-9A51-619A97FA9075}" type="slidenum">
              <a:rPr lang="en-US" smtClean="0"/>
              <a:pPr/>
              <a:t>23</a:t>
            </a:fld>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85800"/>
            <a:ext cx="8077200" cy="3962400"/>
          </a:xfrm>
          <a:ln w="60325" cmpd="sng">
            <a:solidFill>
              <a:srgbClr val="003399"/>
            </a:solidFill>
          </a:ln>
        </p:spPr>
        <p:txBody>
          <a:bodyPr>
            <a:normAutofit fontScale="90000"/>
          </a:bodyPr>
          <a:lstStyle/>
          <a:p>
            <a:pPr algn="ctr"/>
            <a:r>
              <a:rPr lang="en-US" sz="4000" b="1" dirty="0" smtClean="0">
                <a:effectLst/>
                <a:latin typeface="Times New Roman" pitchFamily="18" charset="0"/>
                <a:cs typeface="Times New Roman" pitchFamily="18" charset="0"/>
              </a:rPr>
              <a:t/>
            </a:r>
            <a:br>
              <a:rPr lang="en-US" sz="4000" b="1" dirty="0" smtClean="0">
                <a:effectLst/>
                <a:latin typeface="Times New Roman" pitchFamily="18" charset="0"/>
                <a:cs typeface="Times New Roman" pitchFamily="18" charset="0"/>
              </a:rPr>
            </a:br>
            <a:r>
              <a:rPr lang="en-US" sz="4000" b="1" dirty="0" smtClean="0">
                <a:effectLst/>
                <a:latin typeface="Times New Roman" pitchFamily="18" charset="0"/>
                <a:cs typeface="Times New Roman" pitchFamily="18" charset="0"/>
              </a:rPr>
              <a:t>House Finance Committee</a:t>
            </a:r>
            <a:br>
              <a:rPr lang="en-US" sz="4000" b="1" dirty="0" smtClean="0">
                <a:effectLst/>
                <a:latin typeface="Times New Roman" pitchFamily="18" charset="0"/>
                <a:cs typeface="Times New Roman" pitchFamily="18" charset="0"/>
              </a:rPr>
            </a:br>
            <a:r>
              <a:rPr lang="en-US" sz="4000" dirty="0" smtClean="0">
                <a:latin typeface="Times New Roman" pitchFamily="18" charset="0"/>
                <a:cs typeface="Times New Roman" pitchFamily="18" charset="0"/>
              </a:rPr>
              <a:t>September 2013</a:t>
            </a:r>
            <a:r>
              <a:rPr lang="en-US" sz="4000" b="1" dirty="0" smtClean="0">
                <a:effectLst/>
                <a:latin typeface="Times New Roman" pitchFamily="18" charset="0"/>
                <a:cs typeface="Times New Roman" pitchFamily="18" charset="0"/>
              </a:rPr>
              <a:t/>
            </a:r>
            <a:br>
              <a:rPr lang="en-US" sz="4000" b="1" dirty="0" smtClean="0">
                <a:effectLst/>
                <a:latin typeface="Times New Roman" pitchFamily="18" charset="0"/>
                <a:cs typeface="Times New Roman" pitchFamily="18" charset="0"/>
              </a:rPr>
            </a:br>
            <a:r>
              <a:rPr lang="en-US" sz="4000" b="1" dirty="0" smtClean="0">
                <a:effectLst/>
                <a:latin typeface="Times New Roman" pitchFamily="18" charset="0"/>
                <a:cs typeface="Times New Roman" pitchFamily="18" charset="0"/>
              </a:rPr>
              <a:t/>
            </a:r>
            <a:br>
              <a:rPr lang="en-US" sz="4000" b="1" dirty="0" smtClean="0">
                <a:effectLst/>
                <a:latin typeface="Times New Roman" pitchFamily="18" charset="0"/>
                <a:cs typeface="Times New Roman" pitchFamily="18" charset="0"/>
              </a:rPr>
            </a:br>
            <a:r>
              <a:rPr lang="en-US" sz="4000" b="1" dirty="0" smtClean="0">
                <a:effectLst/>
                <a:latin typeface="Times New Roman" pitchFamily="18" charset="0"/>
                <a:cs typeface="Times New Roman" pitchFamily="18" charset="0"/>
              </a:rPr>
              <a:t/>
            </a:r>
            <a:br>
              <a:rPr lang="en-US" sz="4000" b="1" dirty="0" smtClean="0">
                <a:effectLst/>
                <a:latin typeface="Times New Roman" pitchFamily="18" charset="0"/>
                <a:cs typeface="Times New Roman" pitchFamily="18" charset="0"/>
              </a:rPr>
            </a:br>
            <a:r>
              <a:rPr lang="en-US" sz="4000" dirty="0" smtClean="0">
                <a:effectLst/>
                <a:latin typeface="Times New Roman" pitchFamily="18" charset="0"/>
                <a:cs typeface="Times New Roman" pitchFamily="18" charset="0"/>
              </a:rPr>
              <a:t> Division of Senior </a:t>
            </a:r>
            <a:br>
              <a:rPr lang="en-US" sz="4000" dirty="0" smtClean="0">
                <a:effectLst/>
                <a:latin typeface="Times New Roman" pitchFamily="18" charset="0"/>
                <a:cs typeface="Times New Roman" pitchFamily="18" charset="0"/>
              </a:rPr>
            </a:br>
            <a:r>
              <a:rPr lang="en-US" sz="4000" dirty="0" smtClean="0">
                <a:effectLst/>
                <a:latin typeface="Times New Roman" pitchFamily="18" charset="0"/>
                <a:cs typeface="Times New Roman" pitchFamily="18" charset="0"/>
              </a:rPr>
              <a:t>&amp; Disabilities Services</a:t>
            </a:r>
            <a:br>
              <a:rPr lang="en-US" sz="4000" dirty="0" smtClean="0">
                <a:effectLst/>
                <a:latin typeface="Times New Roman" pitchFamily="18" charset="0"/>
                <a:cs typeface="Times New Roman" pitchFamily="18" charset="0"/>
              </a:rPr>
            </a:br>
            <a:endParaRPr lang="en-US" sz="4000" b="1" dirty="0">
              <a:effectLst/>
              <a:latin typeface="Times New Roman" pitchFamily="18" charset="0"/>
              <a:cs typeface="Times New Roman" pitchFamily="18" charset="0"/>
            </a:endParaRPr>
          </a:p>
        </p:txBody>
      </p:sp>
      <p:sp>
        <p:nvSpPr>
          <p:cNvPr id="3" name="Subtitle 2"/>
          <p:cNvSpPr>
            <a:spLocks noGrp="1"/>
          </p:cNvSpPr>
          <p:nvPr>
            <p:ph type="subTitle" idx="1"/>
          </p:nvPr>
        </p:nvSpPr>
        <p:spPr>
          <a:xfrm>
            <a:off x="868680" y="5562600"/>
            <a:ext cx="7406640" cy="1066800"/>
          </a:xfrm>
        </p:spPr>
        <p:txBody>
          <a:bodyPr>
            <a:normAutofit lnSpcReduction="10000"/>
          </a:bodyPr>
          <a:lstStyle/>
          <a:p>
            <a:pPr algn="ctr"/>
            <a:r>
              <a:rPr lang="en-US" dirty="0" smtClean="0">
                <a:latin typeface="Times New Roman" pitchFamily="18" charset="0"/>
                <a:cs typeface="Times New Roman" pitchFamily="18" charset="0"/>
              </a:rPr>
              <a:t>Duane Mayes</a:t>
            </a:r>
          </a:p>
          <a:p>
            <a:pPr algn="ctr"/>
            <a:r>
              <a:rPr lang="en-US" dirty="0" smtClean="0">
                <a:latin typeface="Times New Roman" pitchFamily="18" charset="0"/>
                <a:cs typeface="Times New Roman" pitchFamily="18" charset="0"/>
              </a:rPr>
              <a:t>SDS Director</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980EA727-2C3D-408D-9A51-619A97FA9075}" type="slidenum">
              <a:rPr lang="en-US" smtClean="0"/>
              <a:pPr/>
              <a:t>24</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 name="Straight Connector 26"/>
          <p:cNvCxnSpPr>
            <a:endCxn id="26" idx="2"/>
          </p:cNvCxnSpPr>
          <p:nvPr/>
        </p:nvCxnSpPr>
        <p:spPr>
          <a:xfrm flipV="1">
            <a:off x="685800" y="5101063"/>
            <a:ext cx="0" cy="838200"/>
          </a:xfrm>
          <a:prstGeom prst="line">
            <a:avLst/>
          </a:prstGeom>
          <a:ln w="34925"/>
        </p:spPr>
        <p:style>
          <a:lnRef idx="1">
            <a:schemeClr val="accent1"/>
          </a:lnRef>
          <a:fillRef idx="0">
            <a:schemeClr val="accent1"/>
          </a:fillRef>
          <a:effectRef idx="0">
            <a:schemeClr val="accent1"/>
          </a:effectRef>
          <a:fontRef idx="minor">
            <a:schemeClr val="tx1"/>
          </a:fontRef>
        </p:style>
      </p:cxnSp>
      <p:sp>
        <p:nvSpPr>
          <p:cNvPr id="4" name="Title 1"/>
          <p:cNvSpPr>
            <a:spLocks noGrp="1"/>
          </p:cNvSpPr>
          <p:nvPr>
            <p:ph type="title"/>
          </p:nvPr>
        </p:nvSpPr>
        <p:spPr>
          <a:xfrm>
            <a:off x="457200" y="152400"/>
            <a:ext cx="8229600" cy="487362"/>
          </a:xfrm>
        </p:spPr>
        <p:txBody>
          <a:bodyPr>
            <a:normAutofit fontScale="90000"/>
          </a:bodyPr>
          <a:lstStyle/>
          <a:p>
            <a:r>
              <a:rPr lang="en-US" u="heavy" dirty="0" smtClean="0">
                <a:uFill>
                  <a:solidFill>
                    <a:srgbClr val="003399"/>
                  </a:solidFill>
                </a:uFill>
                <a:latin typeface="Times New Roman" pitchFamily="18" charset="0"/>
                <a:cs typeface="Times New Roman" pitchFamily="18" charset="0"/>
              </a:rPr>
              <a:t>Division Challenges</a:t>
            </a:r>
            <a:endParaRPr lang="en-US" u="heavy" dirty="0">
              <a:uFill>
                <a:solidFill>
                  <a:srgbClr val="003399"/>
                </a:solidFill>
              </a:uFill>
              <a:latin typeface="Times New Roman" pitchFamily="18" charset="0"/>
              <a:cs typeface="Times New Roman" pitchFamily="18" charset="0"/>
            </a:endParaRPr>
          </a:p>
        </p:txBody>
      </p:sp>
      <p:cxnSp>
        <p:nvCxnSpPr>
          <p:cNvPr id="9" name="Straight Connector 8"/>
          <p:cNvCxnSpPr>
            <a:endCxn id="16" idx="2"/>
          </p:cNvCxnSpPr>
          <p:nvPr/>
        </p:nvCxnSpPr>
        <p:spPr>
          <a:xfrm flipV="1">
            <a:off x="1752600" y="4472413"/>
            <a:ext cx="0" cy="1295400"/>
          </a:xfrm>
          <a:prstGeom prst="line">
            <a:avLst/>
          </a:prstGeom>
          <a:ln w="34925"/>
        </p:spPr>
        <p:style>
          <a:lnRef idx="1">
            <a:schemeClr val="accent1"/>
          </a:lnRef>
          <a:fillRef idx="0">
            <a:schemeClr val="accent1"/>
          </a:fillRef>
          <a:effectRef idx="0">
            <a:schemeClr val="accent1"/>
          </a:effectRef>
          <a:fontRef idx="minor">
            <a:schemeClr val="tx1"/>
          </a:fontRef>
        </p:style>
      </p:cxnSp>
      <p:cxnSp>
        <p:nvCxnSpPr>
          <p:cNvPr id="10" name="Straight Connector 9"/>
          <p:cNvCxnSpPr>
            <a:endCxn id="17" idx="2"/>
          </p:cNvCxnSpPr>
          <p:nvPr/>
        </p:nvCxnSpPr>
        <p:spPr>
          <a:xfrm flipV="1">
            <a:off x="2857500" y="4004085"/>
            <a:ext cx="0" cy="1809750"/>
          </a:xfrm>
          <a:prstGeom prst="line">
            <a:avLst/>
          </a:prstGeom>
          <a:ln w="34925"/>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3985034" y="3810000"/>
            <a:ext cx="0" cy="1981200"/>
          </a:xfrm>
          <a:prstGeom prst="line">
            <a:avLst/>
          </a:prstGeom>
          <a:ln w="34925"/>
        </p:spPr>
        <p:style>
          <a:lnRef idx="1">
            <a:schemeClr val="accent1"/>
          </a:lnRef>
          <a:fillRef idx="0">
            <a:schemeClr val="accent1"/>
          </a:fillRef>
          <a:effectRef idx="0">
            <a:schemeClr val="accent1"/>
          </a:effectRef>
          <a:fontRef idx="minor">
            <a:schemeClr val="tx1"/>
          </a:fontRef>
        </p:style>
      </p:cxnSp>
      <p:cxnSp>
        <p:nvCxnSpPr>
          <p:cNvPr id="12" name="Straight Connector 11"/>
          <p:cNvCxnSpPr>
            <a:endCxn id="20" idx="2"/>
          </p:cNvCxnSpPr>
          <p:nvPr/>
        </p:nvCxnSpPr>
        <p:spPr>
          <a:xfrm flipV="1">
            <a:off x="6057900" y="3370152"/>
            <a:ext cx="0" cy="2438400"/>
          </a:xfrm>
          <a:prstGeom prst="line">
            <a:avLst/>
          </a:prstGeom>
          <a:ln w="34925"/>
        </p:spPr>
        <p:style>
          <a:lnRef idx="1">
            <a:schemeClr val="accent1"/>
          </a:lnRef>
          <a:fillRef idx="0">
            <a:schemeClr val="accent1"/>
          </a:fillRef>
          <a:effectRef idx="0">
            <a:schemeClr val="accent1"/>
          </a:effectRef>
          <a:fontRef idx="minor">
            <a:schemeClr val="tx1"/>
          </a:fontRef>
        </p:style>
      </p:cxnSp>
      <p:cxnSp>
        <p:nvCxnSpPr>
          <p:cNvPr id="13" name="Straight Connector 12"/>
          <p:cNvCxnSpPr>
            <a:endCxn id="19" idx="2"/>
          </p:cNvCxnSpPr>
          <p:nvPr/>
        </p:nvCxnSpPr>
        <p:spPr>
          <a:xfrm flipV="1">
            <a:off x="4978274" y="3672122"/>
            <a:ext cx="0" cy="2155858"/>
          </a:xfrm>
          <a:prstGeom prst="line">
            <a:avLst/>
          </a:prstGeom>
          <a:ln w="34925"/>
        </p:spPr>
        <p:style>
          <a:lnRef idx="1">
            <a:schemeClr val="accent1"/>
          </a:lnRef>
          <a:fillRef idx="0">
            <a:schemeClr val="accent1"/>
          </a:fillRef>
          <a:effectRef idx="0">
            <a:schemeClr val="accent1"/>
          </a:effectRef>
          <a:fontRef idx="minor">
            <a:schemeClr val="tx1"/>
          </a:fontRef>
        </p:style>
      </p:cxnSp>
      <p:cxnSp>
        <p:nvCxnSpPr>
          <p:cNvPr id="14" name="Straight Connector 13"/>
          <p:cNvCxnSpPr>
            <a:endCxn id="21" idx="2"/>
          </p:cNvCxnSpPr>
          <p:nvPr/>
        </p:nvCxnSpPr>
        <p:spPr>
          <a:xfrm flipV="1">
            <a:off x="7162800" y="3124200"/>
            <a:ext cx="38100" cy="2743200"/>
          </a:xfrm>
          <a:prstGeom prst="line">
            <a:avLst/>
          </a:prstGeom>
          <a:ln w="34925"/>
        </p:spPr>
        <p:style>
          <a:lnRef idx="1">
            <a:schemeClr val="accent1"/>
          </a:lnRef>
          <a:fillRef idx="0">
            <a:schemeClr val="accent1"/>
          </a:fillRef>
          <a:effectRef idx="0">
            <a:schemeClr val="accent1"/>
          </a:effectRef>
          <a:fontRef idx="minor">
            <a:schemeClr val="tx1"/>
          </a:fontRef>
        </p:style>
      </p:cxnSp>
      <p:cxnSp>
        <p:nvCxnSpPr>
          <p:cNvPr id="15" name="Straight Connector 14"/>
          <p:cNvCxnSpPr>
            <a:endCxn id="22" idx="2"/>
          </p:cNvCxnSpPr>
          <p:nvPr/>
        </p:nvCxnSpPr>
        <p:spPr>
          <a:xfrm flipV="1">
            <a:off x="8305800" y="2476500"/>
            <a:ext cx="13580" cy="3314700"/>
          </a:xfrm>
          <a:prstGeom prst="line">
            <a:avLst/>
          </a:prstGeom>
          <a:ln w="34925"/>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1219200" y="3443713"/>
            <a:ext cx="1066800" cy="1028700"/>
          </a:xfrm>
          <a:prstGeom prst="rect">
            <a:avLst/>
          </a:prstGeom>
          <a:solidFill>
            <a:schemeClr val="accent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spc="-100" dirty="0" smtClean="0">
                <a:latin typeface="Times New Roman" pitchFamily="18" charset="0"/>
                <a:cs typeface="Times New Roman" pitchFamily="18" charset="0"/>
              </a:rPr>
              <a:t>Developmental Disabilities Grant</a:t>
            </a:r>
          </a:p>
          <a:p>
            <a:pPr algn="ctr"/>
            <a:r>
              <a:rPr lang="en-US" sz="1200" dirty="0" smtClean="0">
                <a:latin typeface="Times New Roman" pitchFamily="18" charset="0"/>
                <a:cs typeface="Times New Roman" pitchFamily="18" charset="0"/>
              </a:rPr>
              <a:t>$ 11,917</a:t>
            </a:r>
          </a:p>
          <a:p>
            <a:pPr algn="ctr"/>
            <a:r>
              <a:rPr lang="en-US" sz="1200" dirty="0" smtClean="0">
                <a:latin typeface="Times New Roman" pitchFamily="18" charset="0"/>
                <a:cs typeface="Times New Roman" pitchFamily="18" charset="0"/>
              </a:rPr>
              <a:t>/avg.</a:t>
            </a:r>
            <a:endParaRPr lang="en-US" sz="1200" dirty="0">
              <a:latin typeface="Times New Roman" pitchFamily="18" charset="0"/>
              <a:cs typeface="Times New Roman" pitchFamily="18" charset="0"/>
            </a:endParaRPr>
          </a:p>
        </p:txBody>
      </p:sp>
      <p:sp>
        <p:nvSpPr>
          <p:cNvPr id="17" name="Rectangle 16"/>
          <p:cNvSpPr/>
          <p:nvPr/>
        </p:nvSpPr>
        <p:spPr>
          <a:xfrm>
            <a:off x="2438400" y="2918235"/>
            <a:ext cx="838200" cy="1085850"/>
          </a:xfrm>
          <a:prstGeom prst="rect">
            <a:avLst/>
          </a:prstGeom>
          <a:solidFill>
            <a:schemeClr val="accent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spc="-100" dirty="0" smtClean="0">
                <a:latin typeface="Times New Roman" pitchFamily="18" charset="0"/>
                <a:cs typeface="Times New Roman" pitchFamily="18" charset="0"/>
              </a:rPr>
              <a:t>Personal Care Assistance Program</a:t>
            </a:r>
          </a:p>
          <a:p>
            <a:pPr algn="ctr"/>
            <a:r>
              <a:rPr lang="en-US" sz="1200" dirty="0" smtClean="0">
                <a:latin typeface="Times New Roman" pitchFamily="18" charset="0"/>
                <a:cs typeface="Times New Roman" pitchFamily="18" charset="0"/>
              </a:rPr>
              <a:t>$23,811</a:t>
            </a:r>
          </a:p>
          <a:p>
            <a:pPr algn="ctr"/>
            <a:r>
              <a:rPr lang="en-US" sz="1200" dirty="0" smtClean="0">
                <a:latin typeface="Times New Roman" pitchFamily="18" charset="0"/>
                <a:cs typeface="Times New Roman" pitchFamily="18" charset="0"/>
              </a:rPr>
              <a:t>/avg.</a:t>
            </a:r>
            <a:endParaRPr lang="en-US" sz="1200" dirty="0">
              <a:latin typeface="Times New Roman" pitchFamily="18" charset="0"/>
              <a:cs typeface="Times New Roman" pitchFamily="18" charset="0"/>
            </a:endParaRPr>
          </a:p>
        </p:txBody>
      </p:sp>
      <p:sp>
        <p:nvSpPr>
          <p:cNvPr id="18" name="Rectangle 17"/>
          <p:cNvSpPr/>
          <p:nvPr/>
        </p:nvSpPr>
        <p:spPr>
          <a:xfrm>
            <a:off x="3467100" y="2707364"/>
            <a:ext cx="952500" cy="1104900"/>
          </a:xfrm>
          <a:prstGeom prst="rect">
            <a:avLst/>
          </a:prstGeom>
          <a:solidFill>
            <a:schemeClr val="accent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spc="-100" dirty="0" smtClean="0">
                <a:latin typeface="Times New Roman" pitchFamily="18" charset="0"/>
                <a:cs typeface="Times New Roman" pitchFamily="18" charset="0"/>
              </a:rPr>
              <a:t>Alaskans Living Independently Waiver</a:t>
            </a:r>
          </a:p>
          <a:p>
            <a:pPr algn="ctr"/>
            <a:r>
              <a:rPr lang="en-US" sz="1200" dirty="0" smtClean="0">
                <a:latin typeface="Times New Roman" pitchFamily="18" charset="0"/>
                <a:cs typeface="Times New Roman" pitchFamily="18" charset="0"/>
              </a:rPr>
              <a:t>$26,576</a:t>
            </a:r>
          </a:p>
          <a:p>
            <a:pPr algn="ctr"/>
            <a:r>
              <a:rPr lang="en-US" sz="1200" dirty="0" smtClean="0">
                <a:latin typeface="Times New Roman" pitchFamily="18" charset="0"/>
                <a:cs typeface="Times New Roman" pitchFamily="18" charset="0"/>
              </a:rPr>
              <a:t>/avg.</a:t>
            </a:r>
            <a:endParaRPr lang="en-US" sz="1200" dirty="0">
              <a:latin typeface="Times New Roman" pitchFamily="18" charset="0"/>
              <a:cs typeface="Times New Roman" pitchFamily="18" charset="0"/>
            </a:endParaRPr>
          </a:p>
        </p:txBody>
      </p:sp>
      <p:sp>
        <p:nvSpPr>
          <p:cNvPr id="19" name="Rectangle 18"/>
          <p:cNvSpPr/>
          <p:nvPr/>
        </p:nvSpPr>
        <p:spPr>
          <a:xfrm>
            <a:off x="4521074" y="2300522"/>
            <a:ext cx="914400" cy="1371600"/>
          </a:xfrm>
          <a:prstGeom prst="rect">
            <a:avLst/>
          </a:prstGeom>
          <a:solidFill>
            <a:schemeClr val="accent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spc="-100" dirty="0" smtClean="0">
                <a:latin typeface="Times New Roman" pitchFamily="18" charset="0"/>
                <a:cs typeface="Times New Roman" pitchFamily="18" charset="0"/>
              </a:rPr>
              <a:t>Children w/ Complex</a:t>
            </a:r>
            <a:r>
              <a:rPr lang="en-US" sz="1600" spc="-100" dirty="0" smtClean="0">
                <a:latin typeface="Times New Roman" pitchFamily="18" charset="0"/>
                <a:cs typeface="Times New Roman" pitchFamily="18" charset="0"/>
              </a:rPr>
              <a:t> </a:t>
            </a:r>
            <a:r>
              <a:rPr lang="en-US" sz="1200" spc="-100" dirty="0" smtClean="0">
                <a:latin typeface="Times New Roman" pitchFamily="18" charset="0"/>
                <a:cs typeface="Times New Roman" pitchFamily="18" charset="0"/>
              </a:rPr>
              <a:t>Medical Conditions Waiver</a:t>
            </a:r>
          </a:p>
          <a:p>
            <a:pPr algn="ctr"/>
            <a:r>
              <a:rPr lang="en-US" sz="1200" dirty="0" smtClean="0">
                <a:latin typeface="Times New Roman" pitchFamily="18" charset="0"/>
                <a:cs typeface="Times New Roman" pitchFamily="18" charset="0"/>
              </a:rPr>
              <a:t>$39,732</a:t>
            </a:r>
          </a:p>
          <a:p>
            <a:pPr algn="ctr"/>
            <a:r>
              <a:rPr lang="en-US" sz="1200" dirty="0" smtClean="0">
                <a:latin typeface="Times New Roman" pitchFamily="18" charset="0"/>
                <a:cs typeface="Times New Roman" pitchFamily="18" charset="0"/>
              </a:rPr>
              <a:t>/avg.</a:t>
            </a:r>
            <a:endParaRPr lang="en-US" sz="1200" dirty="0">
              <a:latin typeface="Times New Roman" pitchFamily="18" charset="0"/>
              <a:cs typeface="Times New Roman" pitchFamily="18" charset="0"/>
            </a:endParaRPr>
          </a:p>
        </p:txBody>
      </p:sp>
      <p:sp>
        <p:nvSpPr>
          <p:cNvPr id="20" name="Rectangle 19"/>
          <p:cNvSpPr/>
          <p:nvPr/>
        </p:nvSpPr>
        <p:spPr>
          <a:xfrm>
            <a:off x="5562600" y="2150952"/>
            <a:ext cx="990600" cy="1219200"/>
          </a:xfrm>
          <a:prstGeom prst="rect">
            <a:avLst/>
          </a:prstGeom>
          <a:solidFill>
            <a:schemeClr val="accent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spc="-100" dirty="0" smtClean="0">
                <a:latin typeface="Times New Roman" pitchFamily="18" charset="0"/>
                <a:cs typeface="Times New Roman" pitchFamily="18" charset="0"/>
              </a:rPr>
              <a:t>Intellectual and Developmental Disabilities Waiver</a:t>
            </a:r>
          </a:p>
          <a:p>
            <a:pPr algn="ctr"/>
            <a:r>
              <a:rPr lang="en-US" sz="1200" dirty="0" smtClean="0">
                <a:latin typeface="Times New Roman" pitchFamily="18" charset="0"/>
                <a:cs typeface="Times New Roman" pitchFamily="18" charset="0"/>
              </a:rPr>
              <a:t>$81,572</a:t>
            </a:r>
          </a:p>
          <a:p>
            <a:pPr algn="ctr"/>
            <a:r>
              <a:rPr lang="en-US" sz="1200" dirty="0" smtClean="0">
                <a:latin typeface="Times New Roman" pitchFamily="18" charset="0"/>
                <a:cs typeface="Times New Roman" pitchFamily="18" charset="0"/>
              </a:rPr>
              <a:t>/avg.</a:t>
            </a:r>
            <a:endParaRPr lang="en-US" sz="1200" dirty="0">
              <a:latin typeface="Times New Roman" pitchFamily="18" charset="0"/>
              <a:cs typeface="Times New Roman" pitchFamily="18" charset="0"/>
            </a:endParaRPr>
          </a:p>
        </p:txBody>
      </p:sp>
      <p:sp>
        <p:nvSpPr>
          <p:cNvPr id="21" name="Rectangle 20"/>
          <p:cNvSpPr/>
          <p:nvPr/>
        </p:nvSpPr>
        <p:spPr>
          <a:xfrm>
            <a:off x="6705600" y="1828800"/>
            <a:ext cx="990600" cy="1295400"/>
          </a:xfrm>
          <a:prstGeom prst="rect">
            <a:avLst/>
          </a:prstGeom>
          <a:solidFill>
            <a:schemeClr val="accent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spc="-100" dirty="0" smtClean="0">
                <a:latin typeface="Times New Roman" pitchFamily="18" charset="0"/>
                <a:cs typeface="Times New Roman" pitchFamily="18" charset="0"/>
              </a:rPr>
              <a:t>Adults with Physical &amp; Developmental Disabilities Waiver</a:t>
            </a:r>
          </a:p>
          <a:p>
            <a:pPr algn="ctr"/>
            <a:r>
              <a:rPr lang="en-US" sz="1200" dirty="0" smtClean="0">
                <a:latin typeface="Times New Roman" pitchFamily="18" charset="0"/>
                <a:cs typeface="Times New Roman" pitchFamily="18" charset="0"/>
              </a:rPr>
              <a:t>$89,585</a:t>
            </a:r>
          </a:p>
          <a:p>
            <a:pPr algn="ctr"/>
            <a:r>
              <a:rPr lang="en-US" sz="1200" dirty="0" smtClean="0">
                <a:latin typeface="Times New Roman" pitchFamily="18" charset="0"/>
                <a:cs typeface="Times New Roman" pitchFamily="18" charset="0"/>
              </a:rPr>
              <a:t>/avg.</a:t>
            </a:r>
            <a:endParaRPr lang="en-US" sz="1200" dirty="0">
              <a:latin typeface="Times New Roman" pitchFamily="18" charset="0"/>
              <a:cs typeface="Times New Roman" pitchFamily="18" charset="0"/>
            </a:endParaRPr>
          </a:p>
        </p:txBody>
      </p:sp>
      <p:sp>
        <p:nvSpPr>
          <p:cNvPr id="22" name="Rectangle 21"/>
          <p:cNvSpPr/>
          <p:nvPr/>
        </p:nvSpPr>
        <p:spPr>
          <a:xfrm>
            <a:off x="7785980" y="1600200"/>
            <a:ext cx="1066800" cy="876300"/>
          </a:xfrm>
          <a:prstGeom prst="rect">
            <a:avLst/>
          </a:prstGeom>
          <a:solidFill>
            <a:schemeClr val="accent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spc="-100" dirty="0" smtClean="0">
                <a:latin typeface="Times New Roman" pitchFamily="18" charset="0"/>
                <a:cs typeface="Times New Roman" pitchFamily="18" charset="0"/>
              </a:rPr>
              <a:t>Institutional Placement</a:t>
            </a:r>
          </a:p>
          <a:p>
            <a:pPr algn="ctr"/>
            <a:r>
              <a:rPr lang="en-US" sz="1200" dirty="0" smtClean="0">
                <a:latin typeface="Times New Roman" pitchFamily="18" charset="0"/>
                <a:cs typeface="Times New Roman" pitchFamily="18" charset="0"/>
              </a:rPr>
              <a:t>$110,555</a:t>
            </a:r>
          </a:p>
          <a:p>
            <a:pPr algn="ctr"/>
            <a:r>
              <a:rPr lang="en-US" sz="1200" dirty="0" smtClean="0">
                <a:latin typeface="Times New Roman" pitchFamily="18" charset="0"/>
                <a:cs typeface="Times New Roman" pitchFamily="18" charset="0"/>
              </a:rPr>
              <a:t>/avg.</a:t>
            </a:r>
            <a:endParaRPr lang="en-US" sz="1200" dirty="0">
              <a:latin typeface="Times New Roman" pitchFamily="18" charset="0"/>
              <a:cs typeface="Times New Roman" pitchFamily="18" charset="0"/>
            </a:endParaRPr>
          </a:p>
        </p:txBody>
      </p:sp>
      <p:cxnSp>
        <p:nvCxnSpPr>
          <p:cNvPr id="6" name="Straight Connector 5"/>
          <p:cNvCxnSpPr/>
          <p:nvPr/>
        </p:nvCxnSpPr>
        <p:spPr>
          <a:xfrm>
            <a:off x="228600" y="5943600"/>
            <a:ext cx="8610600" cy="0"/>
          </a:xfrm>
          <a:prstGeom prst="line">
            <a:avLst/>
          </a:prstGeom>
          <a:ln w="390525">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685800" y="5791200"/>
            <a:ext cx="7467600" cy="369332"/>
          </a:xfrm>
          <a:prstGeom prst="rect">
            <a:avLst/>
          </a:prstGeom>
          <a:noFill/>
        </p:spPr>
        <p:txBody>
          <a:bodyPr wrap="square" rtlCol="0">
            <a:spAutoFit/>
          </a:bodyPr>
          <a:lstStyle/>
          <a:p>
            <a:pPr algn="ctr"/>
            <a:r>
              <a:rPr lang="en-US" dirty="0" smtClean="0">
                <a:solidFill>
                  <a:schemeClr val="bg1"/>
                </a:solidFill>
                <a:latin typeface="Times New Roman" pitchFamily="18" charset="0"/>
                <a:cs typeface="Times New Roman" pitchFamily="18" charset="0"/>
              </a:rPr>
              <a:t>SDS Continuum of Care</a:t>
            </a:r>
            <a:endParaRPr lang="en-US" dirty="0">
              <a:solidFill>
                <a:schemeClr val="bg1"/>
              </a:solidFill>
              <a:latin typeface="Times New Roman" pitchFamily="18" charset="0"/>
              <a:cs typeface="Times New Roman" pitchFamily="18" charset="0"/>
            </a:endParaRPr>
          </a:p>
        </p:txBody>
      </p:sp>
      <p:sp>
        <p:nvSpPr>
          <p:cNvPr id="26" name="Rectangle 25"/>
          <p:cNvSpPr/>
          <p:nvPr/>
        </p:nvSpPr>
        <p:spPr>
          <a:xfrm>
            <a:off x="260287" y="3958063"/>
            <a:ext cx="851026" cy="1143000"/>
          </a:xfrm>
          <a:prstGeom prst="rect">
            <a:avLst/>
          </a:prstGeom>
          <a:solidFill>
            <a:schemeClr val="accent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spc="-100" dirty="0" smtClean="0">
                <a:latin typeface="Times New Roman" pitchFamily="18" charset="0"/>
                <a:cs typeface="Times New Roman" pitchFamily="18" charset="0"/>
              </a:rPr>
              <a:t>Senior Community Based Grant</a:t>
            </a:r>
          </a:p>
          <a:p>
            <a:pPr algn="ctr"/>
            <a:r>
              <a:rPr lang="en-US" sz="1200" dirty="0" smtClean="0">
                <a:latin typeface="Times New Roman" pitchFamily="18" charset="0"/>
                <a:cs typeface="Times New Roman" pitchFamily="18" charset="0"/>
              </a:rPr>
              <a:t>$ 427</a:t>
            </a:r>
          </a:p>
          <a:p>
            <a:pPr algn="ctr"/>
            <a:r>
              <a:rPr lang="en-US" sz="1200" dirty="0" smtClean="0">
                <a:latin typeface="Times New Roman" pitchFamily="18" charset="0"/>
                <a:cs typeface="Times New Roman" pitchFamily="18" charset="0"/>
              </a:rPr>
              <a:t>/avg.</a:t>
            </a:r>
            <a:endParaRPr lang="en-US" sz="1200" dirty="0">
              <a:latin typeface="Times New Roman" pitchFamily="18" charset="0"/>
              <a:cs typeface="Times New Roman" pitchFamily="18" charset="0"/>
            </a:endParaRPr>
          </a:p>
        </p:txBody>
      </p:sp>
      <p:sp>
        <p:nvSpPr>
          <p:cNvPr id="5" name="TextBox 4"/>
          <p:cNvSpPr txBox="1"/>
          <p:nvPr/>
        </p:nvSpPr>
        <p:spPr>
          <a:xfrm>
            <a:off x="609600" y="6211669"/>
            <a:ext cx="7924800" cy="646331"/>
          </a:xfrm>
          <a:prstGeom prst="rect">
            <a:avLst/>
          </a:prstGeom>
          <a:noFill/>
        </p:spPr>
        <p:txBody>
          <a:bodyPr wrap="square" rtlCol="0">
            <a:spAutoFit/>
          </a:bodyPr>
          <a:lstStyle/>
          <a:p>
            <a:r>
              <a:rPr lang="en-US" sz="1200" dirty="0" smtClean="0"/>
              <a:t>**Grant recipients can also be eligible for PCA.</a:t>
            </a:r>
          </a:p>
          <a:p>
            <a:r>
              <a:rPr lang="en-US" sz="1200" dirty="0" smtClean="0"/>
              <a:t>**The average costs are based on preliminary FY 2013 data.  The final data will be available 7/1/2014 due to the Medicaid billing cycle.</a:t>
            </a:r>
            <a:endParaRPr lang="en-US" sz="1200" dirty="0"/>
          </a:p>
        </p:txBody>
      </p:sp>
      <p:sp>
        <p:nvSpPr>
          <p:cNvPr id="73" name="Rectangle 72"/>
          <p:cNvSpPr/>
          <p:nvPr/>
        </p:nvSpPr>
        <p:spPr>
          <a:xfrm>
            <a:off x="3810000" y="5107476"/>
            <a:ext cx="3505200" cy="44918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Home &amp; Community Based Waivers</a:t>
            </a:r>
            <a:endParaRPr lang="en-US" sz="1400" dirty="0"/>
          </a:p>
        </p:txBody>
      </p:sp>
      <p:sp>
        <p:nvSpPr>
          <p:cNvPr id="74" name="Rectangle 73"/>
          <p:cNvSpPr/>
          <p:nvPr/>
        </p:nvSpPr>
        <p:spPr>
          <a:xfrm>
            <a:off x="473042" y="5147838"/>
            <a:ext cx="1492313" cy="448523"/>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Grants Programs</a:t>
            </a:r>
            <a:endParaRPr lang="en-US" sz="1400" dirty="0"/>
          </a:p>
        </p:txBody>
      </p:sp>
      <p:sp>
        <p:nvSpPr>
          <p:cNvPr id="76" name="Rectangle 75"/>
          <p:cNvSpPr/>
          <p:nvPr/>
        </p:nvSpPr>
        <p:spPr>
          <a:xfrm>
            <a:off x="2190750" y="5120113"/>
            <a:ext cx="1333500" cy="448523"/>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Medicaid Program</a:t>
            </a:r>
          </a:p>
        </p:txBody>
      </p:sp>
      <p:sp>
        <p:nvSpPr>
          <p:cNvPr id="78" name="Rectangle 77"/>
          <p:cNvSpPr/>
          <p:nvPr/>
        </p:nvSpPr>
        <p:spPr>
          <a:xfrm>
            <a:off x="7639050" y="5095406"/>
            <a:ext cx="1333500" cy="448523"/>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Medicaid Program</a:t>
            </a:r>
          </a:p>
        </p:txBody>
      </p:sp>
      <p:sp>
        <p:nvSpPr>
          <p:cNvPr id="79" name="Oval 78"/>
          <p:cNvSpPr/>
          <p:nvPr/>
        </p:nvSpPr>
        <p:spPr>
          <a:xfrm>
            <a:off x="3596490" y="3948161"/>
            <a:ext cx="777088" cy="6411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spc="-100" dirty="0" smtClean="0"/>
              <a:t>Nursing Facility Level of Care</a:t>
            </a:r>
            <a:endParaRPr lang="en-US" sz="1000" spc="-100" dirty="0"/>
          </a:p>
        </p:txBody>
      </p:sp>
      <p:sp>
        <p:nvSpPr>
          <p:cNvPr id="82" name="Oval 81"/>
          <p:cNvSpPr/>
          <p:nvPr/>
        </p:nvSpPr>
        <p:spPr>
          <a:xfrm>
            <a:off x="5562600" y="3537872"/>
            <a:ext cx="1034358" cy="68834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spc="-100" dirty="0" smtClean="0"/>
              <a:t>Intermediate Level of Care</a:t>
            </a:r>
            <a:endParaRPr lang="en-US" sz="1000" spc="-100" dirty="0"/>
          </a:p>
        </p:txBody>
      </p:sp>
      <p:sp>
        <p:nvSpPr>
          <p:cNvPr id="83" name="Oval 82"/>
          <p:cNvSpPr/>
          <p:nvPr/>
        </p:nvSpPr>
        <p:spPr>
          <a:xfrm>
            <a:off x="4589730" y="3810000"/>
            <a:ext cx="777088" cy="6411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spc="-100" dirty="0" smtClean="0"/>
              <a:t>Nursing Facility Level of Care</a:t>
            </a:r>
            <a:endParaRPr lang="en-US" sz="1000" spc="-100" dirty="0"/>
          </a:p>
        </p:txBody>
      </p:sp>
      <p:sp>
        <p:nvSpPr>
          <p:cNvPr id="84" name="Oval 83"/>
          <p:cNvSpPr/>
          <p:nvPr/>
        </p:nvSpPr>
        <p:spPr>
          <a:xfrm>
            <a:off x="6812356" y="3282871"/>
            <a:ext cx="777088" cy="6411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spc="-100" dirty="0" smtClean="0"/>
              <a:t>Nursing Facility Level of Care</a:t>
            </a:r>
            <a:endParaRPr lang="en-US" sz="1000" spc="-100" dirty="0"/>
          </a:p>
        </p:txBody>
      </p:sp>
      <p:sp>
        <p:nvSpPr>
          <p:cNvPr id="86" name="Slide Number Placeholder 85"/>
          <p:cNvSpPr>
            <a:spLocks noGrp="1"/>
          </p:cNvSpPr>
          <p:nvPr>
            <p:ph type="sldNum" sz="quarter" idx="12"/>
          </p:nvPr>
        </p:nvSpPr>
        <p:spPr/>
        <p:txBody>
          <a:bodyPr/>
          <a:lstStyle/>
          <a:p>
            <a:fld id="{980EA727-2C3D-408D-9A51-619A97FA9075}" type="slidenum">
              <a:rPr lang="en-US" smtClean="0"/>
              <a:pPr/>
              <a:t>3</a:t>
            </a:fld>
            <a:endParaRPr lang="en-US" dirty="0"/>
          </a:p>
        </p:txBody>
      </p:sp>
      <p:sp>
        <p:nvSpPr>
          <p:cNvPr id="33" name="TextBox 32"/>
          <p:cNvSpPr txBox="1"/>
          <p:nvPr/>
        </p:nvSpPr>
        <p:spPr>
          <a:xfrm>
            <a:off x="228600" y="2514600"/>
            <a:ext cx="838200" cy="1754326"/>
          </a:xfrm>
          <a:prstGeom prst="rect">
            <a:avLst/>
          </a:prstGeom>
          <a:noFill/>
        </p:spPr>
        <p:txBody>
          <a:bodyPr wrap="square" rtlCol="0">
            <a:spAutoFit/>
          </a:bodyPr>
          <a:lstStyle/>
          <a:p>
            <a:r>
              <a:rPr lang="en-US" sz="900" dirty="0" smtClean="0"/>
              <a:t>Total: $14,419,340</a:t>
            </a:r>
          </a:p>
          <a:p>
            <a:endParaRPr lang="en-US" sz="900" dirty="0" smtClean="0"/>
          </a:p>
          <a:p>
            <a:r>
              <a:rPr lang="en-US" sz="900" dirty="0" smtClean="0"/>
              <a:t>Number Served: 33,795</a:t>
            </a:r>
          </a:p>
          <a:p>
            <a:endParaRPr lang="en-US" sz="900" dirty="0" smtClean="0"/>
          </a:p>
          <a:p>
            <a:r>
              <a:rPr lang="en-US" sz="900" dirty="0" smtClean="0"/>
              <a:t>Federal  87%</a:t>
            </a:r>
          </a:p>
          <a:p>
            <a:r>
              <a:rPr lang="en-US" sz="900" dirty="0" smtClean="0"/>
              <a:t>State 11%</a:t>
            </a:r>
          </a:p>
          <a:p>
            <a:r>
              <a:rPr lang="en-US" sz="900" dirty="0" smtClean="0"/>
              <a:t>MHTAAR 2%</a:t>
            </a:r>
          </a:p>
          <a:p>
            <a:endParaRPr lang="en-US" dirty="0"/>
          </a:p>
        </p:txBody>
      </p:sp>
      <p:sp>
        <p:nvSpPr>
          <p:cNvPr id="34" name="TextBox 33"/>
          <p:cNvSpPr txBox="1"/>
          <p:nvPr/>
        </p:nvSpPr>
        <p:spPr>
          <a:xfrm>
            <a:off x="1295400" y="1981200"/>
            <a:ext cx="838200" cy="1754326"/>
          </a:xfrm>
          <a:prstGeom prst="rect">
            <a:avLst/>
          </a:prstGeom>
          <a:noFill/>
        </p:spPr>
        <p:txBody>
          <a:bodyPr wrap="square" rtlCol="0">
            <a:spAutoFit/>
          </a:bodyPr>
          <a:lstStyle/>
          <a:p>
            <a:r>
              <a:rPr lang="en-US" sz="900" dirty="0" smtClean="0"/>
              <a:t>Total: $13,395,320</a:t>
            </a:r>
          </a:p>
          <a:p>
            <a:endParaRPr lang="en-US" sz="900" dirty="0" smtClean="0"/>
          </a:p>
          <a:p>
            <a:r>
              <a:rPr lang="en-US" sz="900" dirty="0" smtClean="0"/>
              <a:t>Number Served: 2,199</a:t>
            </a:r>
          </a:p>
          <a:p>
            <a:endParaRPr lang="en-US" sz="900" dirty="0" smtClean="0"/>
          </a:p>
          <a:p>
            <a:r>
              <a:rPr lang="en-US" sz="900" dirty="0" smtClean="0"/>
              <a:t>State 94%</a:t>
            </a:r>
          </a:p>
          <a:p>
            <a:r>
              <a:rPr lang="en-US" sz="900" dirty="0" smtClean="0"/>
              <a:t>Interagency 4%</a:t>
            </a:r>
          </a:p>
          <a:p>
            <a:r>
              <a:rPr lang="en-US" sz="900" dirty="0" smtClean="0"/>
              <a:t>MHTAAR 2%</a:t>
            </a:r>
          </a:p>
          <a:p>
            <a:endParaRPr lang="en-US" dirty="0"/>
          </a:p>
        </p:txBody>
      </p:sp>
      <p:sp>
        <p:nvSpPr>
          <p:cNvPr id="36" name="TextBox 35"/>
          <p:cNvSpPr txBox="1"/>
          <p:nvPr/>
        </p:nvSpPr>
        <p:spPr>
          <a:xfrm>
            <a:off x="2438400" y="1752600"/>
            <a:ext cx="838200" cy="1477328"/>
          </a:xfrm>
          <a:prstGeom prst="rect">
            <a:avLst/>
          </a:prstGeom>
          <a:noFill/>
        </p:spPr>
        <p:txBody>
          <a:bodyPr wrap="square" rtlCol="0">
            <a:spAutoFit/>
          </a:bodyPr>
          <a:lstStyle/>
          <a:p>
            <a:r>
              <a:rPr lang="en-US" sz="900" dirty="0" smtClean="0"/>
              <a:t>Total: $124,150,174</a:t>
            </a:r>
          </a:p>
          <a:p>
            <a:endParaRPr lang="en-US" sz="900" dirty="0" smtClean="0"/>
          </a:p>
          <a:p>
            <a:r>
              <a:rPr lang="en-US" sz="900" dirty="0" smtClean="0"/>
              <a:t>Number Served: 5,214</a:t>
            </a:r>
          </a:p>
          <a:p>
            <a:endParaRPr lang="en-US" sz="900" dirty="0" smtClean="0"/>
          </a:p>
          <a:p>
            <a:r>
              <a:rPr lang="en-US" sz="900" dirty="0" smtClean="0"/>
              <a:t>Federal  50%</a:t>
            </a:r>
          </a:p>
          <a:p>
            <a:r>
              <a:rPr lang="en-US" sz="900" dirty="0" smtClean="0"/>
              <a:t>State 50%</a:t>
            </a:r>
          </a:p>
          <a:p>
            <a:endParaRPr lang="en-US" dirty="0"/>
          </a:p>
        </p:txBody>
      </p:sp>
      <p:sp>
        <p:nvSpPr>
          <p:cNvPr id="37" name="TextBox 36"/>
          <p:cNvSpPr txBox="1"/>
          <p:nvPr/>
        </p:nvSpPr>
        <p:spPr>
          <a:xfrm>
            <a:off x="6705600" y="762000"/>
            <a:ext cx="990600" cy="1338828"/>
          </a:xfrm>
          <a:prstGeom prst="rect">
            <a:avLst/>
          </a:prstGeom>
          <a:noFill/>
        </p:spPr>
        <p:txBody>
          <a:bodyPr wrap="square" rtlCol="0">
            <a:spAutoFit/>
          </a:bodyPr>
          <a:lstStyle/>
          <a:p>
            <a:r>
              <a:rPr lang="en-US" sz="900" dirty="0" smtClean="0"/>
              <a:t>Total: $7,883,449</a:t>
            </a:r>
          </a:p>
          <a:p>
            <a:endParaRPr lang="en-US" sz="900" dirty="0" smtClean="0"/>
          </a:p>
          <a:p>
            <a:r>
              <a:rPr lang="en-US" sz="900" dirty="0" smtClean="0"/>
              <a:t>Number Served: 88</a:t>
            </a:r>
          </a:p>
          <a:p>
            <a:endParaRPr lang="en-US" sz="900" dirty="0" smtClean="0"/>
          </a:p>
          <a:p>
            <a:r>
              <a:rPr lang="en-US" sz="900" dirty="0" smtClean="0"/>
              <a:t>Federal  50%</a:t>
            </a:r>
          </a:p>
          <a:p>
            <a:r>
              <a:rPr lang="en-US" sz="900" dirty="0" smtClean="0"/>
              <a:t>State 50%</a:t>
            </a:r>
          </a:p>
          <a:p>
            <a:endParaRPr lang="en-US" dirty="0"/>
          </a:p>
        </p:txBody>
      </p:sp>
      <p:sp>
        <p:nvSpPr>
          <p:cNvPr id="38" name="TextBox 37"/>
          <p:cNvSpPr txBox="1"/>
          <p:nvPr/>
        </p:nvSpPr>
        <p:spPr>
          <a:xfrm>
            <a:off x="3505200" y="1524000"/>
            <a:ext cx="838200" cy="1477328"/>
          </a:xfrm>
          <a:prstGeom prst="rect">
            <a:avLst/>
          </a:prstGeom>
          <a:noFill/>
        </p:spPr>
        <p:txBody>
          <a:bodyPr wrap="square" rtlCol="0">
            <a:spAutoFit/>
          </a:bodyPr>
          <a:lstStyle/>
          <a:p>
            <a:r>
              <a:rPr lang="en-US" sz="900" dirty="0" smtClean="0"/>
              <a:t>Total: $75,209,387</a:t>
            </a:r>
          </a:p>
          <a:p>
            <a:endParaRPr lang="en-US" sz="900" dirty="0" smtClean="0"/>
          </a:p>
          <a:p>
            <a:r>
              <a:rPr lang="en-US" sz="900" dirty="0" smtClean="0"/>
              <a:t>Number Served: 2,830</a:t>
            </a:r>
          </a:p>
          <a:p>
            <a:endParaRPr lang="en-US" sz="900" dirty="0" smtClean="0"/>
          </a:p>
          <a:p>
            <a:r>
              <a:rPr lang="en-US" sz="900" dirty="0" smtClean="0"/>
              <a:t>Federal  50%</a:t>
            </a:r>
          </a:p>
          <a:p>
            <a:r>
              <a:rPr lang="en-US" sz="900" dirty="0" smtClean="0"/>
              <a:t>State 50%</a:t>
            </a:r>
          </a:p>
          <a:p>
            <a:endParaRPr lang="en-US" dirty="0"/>
          </a:p>
        </p:txBody>
      </p:sp>
      <p:sp>
        <p:nvSpPr>
          <p:cNvPr id="39" name="TextBox 38"/>
          <p:cNvSpPr txBox="1"/>
          <p:nvPr/>
        </p:nvSpPr>
        <p:spPr>
          <a:xfrm>
            <a:off x="4572000" y="1143000"/>
            <a:ext cx="838200" cy="1477328"/>
          </a:xfrm>
          <a:prstGeom prst="rect">
            <a:avLst/>
          </a:prstGeom>
          <a:noFill/>
        </p:spPr>
        <p:txBody>
          <a:bodyPr wrap="square" rtlCol="0">
            <a:spAutoFit/>
          </a:bodyPr>
          <a:lstStyle/>
          <a:p>
            <a:r>
              <a:rPr lang="en-US" sz="900" dirty="0" smtClean="0"/>
              <a:t>Total: $10,687,904</a:t>
            </a:r>
          </a:p>
          <a:p>
            <a:endParaRPr lang="en-US" sz="900" dirty="0" smtClean="0"/>
          </a:p>
          <a:p>
            <a:r>
              <a:rPr lang="en-US" sz="900" dirty="0" smtClean="0"/>
              <a:t>Number Served: 269</a:t>
            </a:r>
          </a:p>
          <a:p>
            <a:endParaRPr lang="en-US" sz="900" dirty="0" smtClean="0"/>
          </a:p>
          <a:p>
            <a:r>
              <a:rPr lang="en-US" sz="900" dirty="0" smtClean="0"/>
              <a:t>Federal  50%</a:t>
            </a:r>
          </a:p>
          <a:p>
            <a:r>
              <a:rPr lang="en-US" sz="900" dirty="0" smtClean="0"/>
              <a:t>State 50%</a:t>
            </a:r>
          </a:p>
          <a:p>
            <a:endParaRPr lang="en-US" dirty="0"/>
          </a:p>
        </p:txBody>
      </p:sp>
      <p:sp>
        <p:nvSpPr>
          <p:cNvPr id="40" name="TextBox 39"/>
          <p:cNvSpPr txBox="1"/>
          <p:nvPr/>
        </p:nvSpPr>
        <p:spPr>
          <a:xfrm>
            <a:off x="5638800" y="990600"/>
            <a:ext cx="838200" cy="1477328"/>
          </a:xfrm>
          <a:prstGeom prst="rect">
            <a:avLst/>
          </a:prstGeom>
          <a:noFill/>
        </p:spPr>
        <p:txBody>
          <a:bodyPr wrap="square" rtlCol="0">
            <a:spAutoFit/>
          </a:bodyPr>
          <a:lstStyle/>
          <a:p>
            <a:r>
              <a:rPr lang="en-US" sz="900" dirty="0" smtClean="0"/>
              <a:t>Total: $138,998,008</a:t>
            </a:r>
          </a:p>
          <a:p>
            <a:endParaRPr lang="en-US" sz="900" dirty="0" smtClean="0"/>
          </a:p>
          <a:p>
            <a:r>
              <a:rPr lang="en-US" sz="900" dirty="0" smtClean="0"/>
              <a:t>Number Served: 1,704</a:t>
            </a:r>
          </a:p>
          <a:p>
            <a:endParaRPr lang="en-US" sz="900" dirty="0" smtClean="0"/>
          </a:p>
          <a:p>
            <a:r>
              <a:rPr lang="en-US" sz="900" dirty="0" smtClean="0"/>
              <a:t>Federal  50%</a:t>
            </a:r>
          </a:p>
          <a:p>
            <a:r>
              <a:rPr lang="en-US" sz="900" dirty="0" smtClean="0"/>
              <a:t>State 50%</a:t>
            </a:r>
          </a:p>
          <a:p>
            <a:endParaRPr lang="en-US" dirty="0"/>
          </a:p>
        </p:txBody>
      </p:sp>
      <p:sp>
        <p:nvSpPr>
          <p:cNvPr id="41" name="TextBox 40"/>
          <p:cNvSpPr txBox="1"/>
          <p:nvPr/>
        </p:nvSpPr>
        <p:spPr>
          <a:xfrm>
            <a:off x="7924800" y="381000"/>
            <a:ext cx="838200" cy="1477328"/>
          </a:xfrm>
          <a:prstGeom prst="rect">
            <a:avLst/>
          </a:prstGeom>
          <a:noFill/>
        </p:spPr>
        <p:txBody>
          <a:bodyPr wrap="square" rtlCol="0">
            <a:spAutoFit/>
          </a:bodyPr>
          <a:lstStyle/>
          <a:p>
            <a:r>
              <a:rPr lang="en-US" sz="900" dirty="0" smtClean="0"/>
              <a:t>Total: $93,861,578</a:t>
            </a:r>
          </a:p>
          <a:p>
            <a:endParaRPr lang="en-US" sz="900" dirty="0" smtClean="0"/>
          </a:p>
          <a:p>
            <a:r>
              <a:rPr lang="en-US" sz="900" dirty="0" smtClean="0"/>
              <a:t>Number Served: 849</a:t>
            </a:r>
          </a:p>
          <a:p>
            <a:endParaRPr lang="en-US" sz="900" dirty="0" smtClean="0"/>
          </a:p>
          <a:p>
            <a:r>
              <a:rPr lang="en-US" sz="900" dirty="0" smtClean="0"/>
              <a:t>Federal  50%</a:t>
            </a:r>
          </a:p>
          <a:p>
            <a:r>
              <a:rPr lang="en-US" sz="900" dirty="0" smtClean="0"/>
              <a:t>State 50%</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657600" y="990600"/>
            <a:ext cx="1752600" cy="55626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dirty="0" smtClean="0"/>
              <a:t>Vulnerable Adults</a:t>
            </a:r>
            <a:endParaRPr lang="en-US" b="1" dirty="0" smtClean="0"/>
          </a:p>
        </p:txBody>
      </p:sp>
      <p:sp>
        <p:nvSpPr>
          <p:cNvPr id="2" name="Title 1"/>
          <p:cNvSpPr>
            <a:spLocks noGrp="1"/>
          </p:cNvSpPr>
          <p:nvPr>
            <p:ph type="title"/>
          </p:nvPr>
        </p:nvSpPr>
        <p:spPr>
          <a:xfrm>
            <a:off x="228600" y="0"/>
            <a:ext cx="8705088" cy="990600"/>
          </a:xfrm>
        </p:spPr>
        <p:txBody>
          <a:bodyPr>
            <a:normAutofit/>
          </a:bodyPr>
          <a:lstStyle/>
          <a:p>
            <a:pPr algn="ctr"/>
            <a:r>
              <a:rPr lang="en-US" u="heavy" dirty="0" smtClean="0">
                <a:uFill>
                  <a:solidFill>
                    <a:srgbClr val="003399"/>
                  </a:solidFill>
                </a:uFill>
                <a:latin typeface="Times New Roman" pitchFamily="18" charset="0"/>
                <a:cs typeface="Times New Roman" pitchFamily="18" charset="0"/>
              </a:rPr>
              <a:t>Populations Of Interest</a:t>
            </a:r>
            <a:endParaRPr lang="en-US" u="heavy" dirty="0">
              <a:effectLst/>
              <a:uFill>
                <a:solidFill>
                  <a:srgbClr val="003399"/>
                </a:solidFill>
              </a:uFill>
              <a:latin typeface="Times New Roman" pitchFamily="18" charset="0"/>
              <a:cs typeface="Times New Roman" pitchFamily="18" charset="0"/>
            </a:endParaRPr>
          </a:p>
        </p:txBody>
      </p:sp>
      <p:sp>
        <p:nvSpPr>
          <p:cNvPr id="8" name="Rectangle 7"/>
          <p:cNvSpPr/>
          <p:nvPr/>
        </p:nvSpPr>
        <p:spPr>
          <a:xfrm>
            <a:off x="3810000" y="1676400"/>
            <a:ext cx="1447800" cy="4800600"/>
          </a:xfrm>
          <a:prstGeom prst="rect">
            <a:avLst/>
          </a:prstGeom>
          <a:solidFill>
            <a:srgbClr val="F8F8F8"/>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400" b="1" dirty="0" smtClean="0">
                <a:solidFill>
                  <a:schemeClr val="tx1"/>
                </a:solidFill>
              </a:rPr>
              <a:t>18 + Years Old</a:t>
            </a:r>
          </a:p>
          <a:p>
            <a:pPr algn="ctr"/>
            <a:endParaRPr lang="en-US" sz="1400" b="1" dirty="0" smtClean="0">
              <a:solidFill>
                <a:schemeClr val="tx1"/>
              </a:solidFill>
            </a:endParaRPr>
          </a:p>
          <a:p>
            <a:pPr algn="ctr"/>
            <a:r>
              <a:rPr lang="en-US" sz="1400" b="1" dirty="0" smtClean="0">
                <a:solidFill>
                  <a:schemeClr val="tx1"/>
                </a:solidFill>
              </a:rPr>
              <a:t>&amp;</a:t>
            </a:r>
          </a:p>
          <a:p>
            <a:pPr algn="ctr"/>
            <a:endParaRPr lang="en-US" sz="1400" b="1" dirty="0" smtClean="0">
              <a:solidFill>
                <a:schemeClr val="tx1"/>
              </a:solidFill>
            </a:endParaRPr>
          </a:p>
          <a:p>
            <a:pPr algn="ctr"/>
            <a:r>
              <a:rPr lang="en-US" sz="1200" b="1" dirty="0" smtClean="0">
                <a:solidFill>
                  <a:schemeClr val="tx1"/>
                </a:solidFill>
              </a:rPr>
              <a:t>Unable To Meet Own Needs &amp;/Or Unable To Ask For Assistance Because Of Incapacity, Mental Illness, Mental Deficiency, Physical Illness Or Disability, Advanced Age, Chronic Use Of Drugs, Chronic Intoxication, Fraud, Confinement, or Disappearance</a:t>
            </a:r>
          </a:p>
        </p:txBody>
      </p:sp>
      <p:sp>
        <p:nvSpPr>
          <p:cNvPr id="13" name="Rectangle 12"/>
          <p:cNvSpPr/>
          <p:nvPr/>
        </p:nvSpPr>
        <p:spPr>
          <a:xfrm>
            <a:off x="1295400" y="990600"/>
            <a:ext cx="1752600" cy="55626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dirty="0" smtClean="0"/>
              <a:t>Medicaid Recipients</a:t>
            </a:r>
            <a:endParaRPr lang="en-US" b="1" dirty="0" smtClean="0"/>
          </a:p>
        </p:txBody>
      </p:sp>
      <p:sp>
        <p:nvSpPr>
          <p:cNvPr id="16" name="Rectangle 15"/>
          <p:cNvSpPr/>
          <p:nvPr/>
        </p:nvSpPr>
        <p:spPr>
          <a:xfrm>
            <a:off x="6019800" y="990600"/>
            <a:ext cx="1752600" cy="55626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dirty="0" smtClean="0"/>
              <a:t>Outside Stakeholders</a:t>
            </a:r>
            <a:endParaRPr lang="en-US" b="1" dirty="0" smtClean="0"/>
          </a:p>
        </p:txBody>
      </p:sp>
      <p:sp>
        <p:nvSpPr>
          <p:cNvPr id="17" name="Rectangle 16"/>
          <p:cNvSpPr/>
          <p:nvPr/>
        </p:nvSpPr>
        <p:spPr>
          <a:xfrm>
            <a:off x="6172200" y="1600200"/>
            <a:ext cx="1447800" cy="4876800"/>
          </a:xfrm>
          <a:prstGeom prst="rect">
            <a:avLst/>
          </a:prstGeom>
          <a:solidFill>
            <a:srgbClr val="F8F8F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tx1"/>
                </a:solidFill>
              </a:rPr>
              <a:t>Lawmakers</a:t>
            </a:r>
          </a:p>
          <a:p>
            <a:pPr algn="ctr"/>
            <a:endParaRPr lang="en-US" sz="1400" b="1" dirty="0" smtClean="0">
              <a:solidFill>
                <a:schemeClr val="tx1"/>
              </a:solidFill>
            </a:endParaRPr>
          </a:p>
          <a:p>
            <a:pPr algn="ctr"/>
            <a:r>
              <a:rPr lang="en-US" sz="1400" b="1" dirty="0" smtClean="0">
                <a:solidFill>
                  <a:schemeClr val="tx1"/>
                </a:solidFill>
              </a:rPr>
              <a:t>Family Members Of Recipients</a:t>
            </a:r>
          </a:p>
          <a:p>
            <a:pPr algn="ctr"/>
            <a:endParaRPr lang="en-US" sz="1400" b="1" dirty="0" smtClean="0">
              <a:solidFill>
                <a:schemeClr val="tx1"/>
              </a:solidFill>
            </a:endParaRPr>
          </a:p>
          <a:p>
            <a:pPr algn="ctr"/>
            <a:r>
              <a:rPr lang="en-US" sz="1400" b="1" dirty="0" smtClean="0">
                <a:solidFill>
                  <a:schemeClr val="tx1"/>
                </a:solidFill>
              </a:rPr>
              <a:t>Service Providers</a:t>
            </a:r>
          </a:p>
          <a:p>
            <a:pPr algn="ctr"/>
            <a:endParaRPr lang="en-US" sz="1400" b="1" dirty="0" smtClean="0">
              <a:solidFill>
                <a:schemeClr val="tx1"/>
              </a:solidFill>
            </a:endParaRPr>
          </a:p>
          <a:p>
            <a:pPr algn="ctr"/>
            <a:r>
              <a:rPr lang="en-US" sz="1400" b="1" dirty="0" smtClean="0">
                <a:solidFill>
                  <a:schemeClr val="tx1"/>
                </a:solidFill>
              </a:rPr>
              <a:t>Community Members</a:t>
            </a:r>
          </a:p>
          <a:p>
            <a:pPr algn="ctr"/>
            <a:endParaRPr lang="en-US" sz="1400" b="1" dirty="0" smtClean="0">
              <a:solidFill>
                <a:schemeClr val="tx1"/>
              </a:solidFill>
            </a:endParaRPr>
          </a:p>
          <a:p>
            <a:pPr algn="ctr"/>
            <a:r>
              <a:rPr lang="en-US" sz="1400" b="1" spc="-50" dirty="0" smtClean="0">
                <a:solidFill>
                  <a:schemeClr val="tx1"/>
                </a:solidFill>
              </a:rPr>
              <a:t>Interdepartmental</a:t>
            </a:r>
            <a:r>
              <a:rPr lang="en-US" sz="1400" b="1" dirty="0" smtClean="0">
                <a:solidFill>
                  <a:schemeClr val="tx1"/>
                </a:solidFill>
              </a:rPr>
              <a:t> Partners</a:t>
            </a:r>
          </a:p>
          <a:p>
            <a:pPr algn="ctr"/>
            <a:endParaRPr lang="en-US" sz="1400" b="1" dirty="0" smtClean="0">
              <a:solidFill>
                <a:schemeClr val="tx1"/>
              </a:solidFill>
            </a:endParaRPr>
          </a:p>
          <a:p>
            <a:pPr algn="ctr"/>
            <a:endParaRPr lang="en-US" sz="1400" b="1" dirty="0" smtClean="0">
              <a:solidFill>
                <a:schemeClr val="tx1"/>
              </a:solidFill>
            </a:endParaRPr>
          </a:p>
          <a:p>
            <a:pPr algn="ctr"/>
            <a:endParaRPr lang="en-US" sz="1400" b="1" dirty="0" smtClean="0">
              <a:solidFill>
                <a:schemeClr val="tx1"/>
              </a:solidFill>
            </a:endParaRPr>
          </a:p>
          <a:p>
            <a:pPr algn="ctr"/>
            <a:endParaRPr lang="en-US" sz="1600" b="1" dirty="0">
              <a:solidFill>
                <a:schemeClr val="tx1"/>
              </a:solidFill>
            </a:endParaRPr>
          </a:p>
        </p:txBody>
      </p:sp>
      <p:sp>
        <p:nvSpPr>
          <p:cNvPr id="25" name="Rectangle 24"/>
          <p:cNvSpPr/>
          <p:nvPr/>
        </p:nvSpPr>
        <p:spPr>
          <a:xfrm>
            <a:off x="1447800" y="1600200"/>
            <a:ext cx="1447800" cy="4876800"/>
          </a:xfrm>
          <a:prstGeom prst="rect">
            <a:avLst/>
          </a:prstGeom>
          <a:solidFill>
            <a:srgbClr val="F8F8F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Seniors</a:t>
            </a:r>
          </a:p>
          <a:p>
            <a:pPr algn="ctr"/>
            <a:endParaRPr lang="en-US" sz="1200" b="1" dirty="0" smtClean="0">
              <a:solidFill>
                <a:schemeClr val="tx1"/>
              </a:solidFill>
            </a:endParaRPr>
          </a:p>
          <a:p>
            <a:pPr algn="ctr"/>
            <a:r>
              <a:rPr lang="en-US" sz="1200" b="1" dirty="0" smtClean="0">
                <a:solidFill>
                  <a:schemeClr val="tx1"/>
                </a:solidFill>
              </a:rPr>
              <a:t>Adults (21 + Years Old) With Physical &amp; Developmental Disabilities</a:t>
            </a:r>
          </a:p>
          <a:p>
            <a:pPr algn="ctr"/>
            <a:endParaRPr lang="en-US" sz="1200" b="1" dirty="0" smtClean="0">
              <a:solidFill>
                <a:schemeClr val="tx1"/>
              </a:solidFill>
            </a:endParaRPr>
          </a:p>
          <a:p>
            <a:pPr algn="ctr"/>
            <a:r>
              <a:rPr lang="en-US" sz="1200" b="1" dirty="0" smtClean="0">
                <a:solidFill>
                  <a:schemeClr val="tx1"/>
                </a:solidFill>
              </a:rPr>
              <a:t>Children (22 Years Of Age Or Younger) With Complex Medical Conditions</a:t>
            </a:r>
          </a:p>
          <a:p>
            <a:pPr algn="ctr"/>
            <a:endParaRPr lang="en-US" sz="1200" b="1" dirty="0" smtClean="0">
              <a:solidFill>
                <a:schemeClr val="tx1"/>
              </a:solidFill>
            </a:endParaRPr>
          </a:p>
          <a:p>
            <a:pPr algn="ctr"/>
            <a:r>
              <a:rPr lang="en-US" sz="1200" b="1" dirty="0" smtClean="0">
                <a:solidFill>
                  <a:schemeClr val="tx1"/>
                </a:solidFill>
              </a:rPr>
              <a:t>Adults (21 + Years Old) With Physical Disabilities</a:t>
            </a:r>
          </a:p>
          <a:p>
            <a:pPr algn="ctr"/>
            <a:endParaRPr lang="en-US" sz="1200" b="1" dirty="0" smtClean="0">
              <a:solidFill>
                <a:schemeClr val="tx1"/>
              </a:solidFill>
            </a:endParaRPr>
          </a:p>
          <a:p>
            <a:pPr algn="ctr"/>
            <a:r>
              <a:rPr lang="en-US" sz="1200" b="1" dirty="0" smtClean="0">
                <a:solidFill>
                  <a:schemeClr val="tx1"/>
                </a:solidFill>
              </a:rPr>
              <a:t>Individuals With Intellectual </a:t>
            </a:r>
          </a:p>
          <a:p>
            <a:pPr algn="ctr"/>
            <a:r>
              <a:rPr lang="en-US" sz="1200" b="1" dirty="0" smtClean="0">
                <a:solidFill>
                  <a:schemeClr val="tx1"/>
                </a:solidFill>
              </a:rPr>
              <a:t>&amp; /Or Developmental Disabilities</a:t>
            </a:r>
          </a:p>
        </p:txBody>
      </p:sp>
      <p:sp>
        <p:nvSpPr>
          <p:cNvPr id="3" name="Slide Number Placeholder 2"/>
          <p:cNvSpPr>
            <a:spLocks noGrp="1"/>
          </p:cNvSpPr>
          <p:nvPr>
            <p:ph type="sldNum" sz="quarter" idx="12"/>
          </p:nvPr>
        </p:nvSpPr>
        <p:spPr/>
        <p:txBody>
          <a:bodyPr/>
          <a:lstStyle/>
          <a:p>
            <a:fld id="{980EA727-2C3D-408D-9A51-619A97FA9075}"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81000" y="990600"/>
            <a:ext cx="2362200" cy="55626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dirty="0" smtClean="0"/>
              <a:t>Paid Medicaid Claims (Estimate)</a:t>
            </a:r>
          </a:p>
          <a:p>
            <a:pPr algn="ctr"/>
            <a:endParaRPr lang="en-US" dirty="0" smtClean="0"/>
          </a:p>
          <a:p>
            <a:pPr algn="ctr"/>
            <a:r>
              <a:rPr lang="en-US" dirty="0" smtClean="0"/>
              <a:t>$477 million (FY13) </a:t>
            </a:r>
            <a:endParaRPr lang="en-US" b="1" dirty="0" smtClean="0"/>
          </a:p>
        </p:txBody>
      </p:sp>
      <p:sp>
        <p:nvSpPr>
          <p:cNvPr id="2" name="Title 1"/>
          <p:cNvSpPr>
            <a:spLocks noGrp="1"/>
          </p:cNvSpPr>
          <p:nvPr>
            <p:ph type="title"/>
          </p:nvPr>
        </p:nvSpPr>
        <p:spPr>
          <a:xfrm>
            <a:off x="228600" y="0"/>
            <a:ext cx="8705088" cy="990600"/>
          </a:xfrm>
        </p:spPr>
        <p:txBody>
          <a:bodyPr>
            <a:normAutofit/>
          </a:bodyPr>
          <a:lstStyle/>
          <a:p>
            <a:pPr algn="ctr"/>
            <a:r>
              <a:rPr lang="en-US" u="heavy" dirty="0" smtClean="0">
                <a:effectLst/>
                <a:uFill>
                  <a:solidFill>
                    <a:srgbClr val="003399"/>
                  </a:solidFill>
                </a:uFill>
                <a:latin typeface="Times New Roman" pitchFamily="18" charset="0"/>
                <a:cs typeface="Times New Roman" pitchFamily="18" charset="0"/>
              </a:rPr>
              <a:t>SDS Budget Overview</a:t>
            </a:r>
            <a:endParaRPr lang="en-US" u="heavy" dirty="0">
              <a:effectLst/>
              <a:uFill>
                <a:solidFill>
                  <a:srgbClr val="003399"/>
                </a:solidFill>
              </a:uFill>
              <a:latin typeface="Times New Roman" pitchFamily="18" charset="0"/>
              <a:cs typeface="Times New Roman" pitchFamily="18" charset="0"/>
            </a:endParaRPr>
          </a:p>
        </p:txBody>
      </p:sp>
      <p:sp>
        <p:nvSpPr>
          <p:cNvPr id="8" name="Rectangle 7"/>
          <p:cNvSpPr/>
          <p:nvPr/>
        </p:nvSpPr>
        <p:spPr>
          <a:xfrm>
            <a:off x="533400" y="4419600"/>
            <a:ext cx="2057400" cy="2057400"/>
          </a:xfrm>
          <a:prstGeom prst="rect">
            <a:avLst/>
          </a:prstGeom>
          <a:solidFill>
            <a:srgbClr val="F8F8F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50% GF</a:t>
            </a:r>
          </a:p>
          <a:p>
            <a:pPr algn="ctr"/>
            <a:endParaRPr lang="en-US" sz="1600" b="1" dirty="0">
              <a:solidFill>
                <a:schemeClr val="tx1"/>
              </a:solidFill>
            </a:endParaRPr>
          </a:p>
        </p:txBody>
      </p:sp>
      <p:sp>
        <p:nvSpPr>
          <p:cNvPr id="9" name="Rectangle 8"/>
          <p:cNvSpPr/>
          <p:nvPr/>
        </p:nvSpPr>
        <p:spPr>
          <a:xfrm>
            <a:off x="533400" y="2362200"/>
            <a:ext cx="2057400" cy="20574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50% </a:t>
            </a:r>
            <a:r>
              <a:rPr lang="en-US" sz="1600" b="1" dirty="0" smtClean="0">
                <a:solidFill>
                  <a:schemeClr val="bg1"/>
                </a:solidFill>
              </a:rPr>
              <a:t>Federal</a:t>
            </a:r>
            <a:r>
              <a:rPr lang="en-US" b="1" dirty="0" smtClean="0">
                <a:solidFill>
                  <a:schemeClr val="bg1"/>
                </a:solidFill>
              </a:rPr>
              <a:t> </a:t>
            </a:r>
            <a:r>
              <a:rPr lang="en-US" sz="1600" b="1" dirty="0" smtClean="0">
                <a:solidFill>
                  <a:schemeClr val="bg1"/>
                </a:solidFill>
              </a:rPr>
              <a:t>Funds</a:t>
            </a:r>
            <a:endParaRPr lang="en-US" b="1" dirty="0" smtClean="0">
              <a:solidFill>
                <a:schemeClr val="bg1"/>
              </a:solidFill>
            </a:endParaRPr>
          </a:p>
        </p:txBody>
      </p:sp>
      <p:sp>
        <p:nvSpPr>
          <p:cNvPr id="11" name="Rectangle 10"/>
          <p:cNvSpPr/>
          <p:nvPr/>
        </p:nvSpPr>
        <p:spPr>
          <a:xfrm>
            <a:off x="3429000" y="990600"/>
            <a:ext cx="2362200" cy="55626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dirty="0" smtClean="0"/>
              <a:t>Non-Medicaid/Grants</a:t>
            </a:r>
          </a:p>
          <a:p>
            <a:pPr algn="ctr"/>
            <a:r>
              <a:rPr lang="en-US" dirty="0" smtClean="0"/>
              <a:t>e.g, Title III, Title IV</a:t>
            </a:r>
          </a:p>
          <a:p>
            <a:pPr algn="ctr"/>
            <a:endParaRPr lang="en-US" dirty="0" smtClean="0"/>
          </a:p>
          <a:p>
            <a:pPr algn="ctr"/>
            <a:r>
              <a:rPr lang="en-US" dirty="0" smtClean="0"/>
              <a:t>$30 million (FY13)</a:t>
            </a:r>
            <a:endParaRPr lang="en-US" b="1" dirty="0" smtClean="0"/>
          </a:p>
        </p:txBody>
      </p:sp>
      <p:sp>
        <p:nvSpPr>
          <p:cNvPr id="14" name="Rectangle 13"/>
          <p:cNvSpPr/>
          <p:nvPr/>
        </p:nvSpPr>
        <p:spPr>
          <a:xfrm>
            <a:off x="6477000" y="990600"/>
            <a:ext cx="2362200" cy="55626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dirty="0" smtClean="0"/>
              <a:t>Operating Costs</a:t>
            </a:r>
          </a:p>
          <a:p>
            <a:pPr algn="ctr"/>
            <a:endParaRPr lang="en-US" dirty="0" smtClean="0"/>
          </a:p>
          <a:p>
            <a:pPr algn="ctr"/>
            <a:endParaRPr lang="en-US" dirty="0" smtClean="0"/>
          </a:p>
          <a:p>
            <a:pPr algn="ctr"/>
            <a:r>
              <a:rPr lang="en-US" dirty="0" smtClean="0"/>
              <a:t>$61 million (FY13)</a:t>
            </a:r>
            <a:endParaRPr lang="en-US" b="1" dirty="0" smtClean="0"/>
          </a:p>
        </p:txBody>
      </p:sp>
      <p:sp>
        <p:nvSpPr>
          <p:cNvPr id="18" name="Rectangle 17"/>
          <p:cNvSpPr/>
          <p:nvPr/>
        </p:nvSpPr>
        <p:spPr>
          <a:xfrm>
            <a:off x="3581400" y="2362200"/>
            <a:ext cx="2057400" cy="16764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50% </a:t>
            </a:r>
            <a:r>
              <a:rPr lang="en-US" sz="1600" b="1" dirty="0" smtClean="0">
                <a:solidFill>
                  <a:schemeClr val="bg1"/>
                </a:solidFill>
              </a:rPr>
              <a:t>Federal</a:t>
            </a:r>
            <a:r>
              <a:rPr lang="en-US" b="1" dirty="0" smtClean="0">
                <a:solidFill>
                  <a:schemeClr val="bg1"/>
                </a:solidFill>
              </a:rPr>
              <a:t> </a:t>
            </a:r>
            <a:r>
              <a:rPr lang="en-US" sz="1600" b="1" dirty="0" smtClean="0">
                <a:solidFill>
                  <a:schemeClr val="bg1"/>
                </a:solidFill>
              </a:rPr>
              <a:t>Funds</a:t>
            </a:r>
            <a:endParaRPr lang="en-US" b="1" dirty="0" smtClean="0">
              <a:solidFill>
                <a:schemeClr val="bg1"/>
              </a:solidFill>
            </a:endParaRPr>
          </a:p>
        </p:txBody>
      </p:sp>
      <p:sp>
        <p:nvSpPr>
          <p:cNvPr id="19" name="Rectangle 18"/>
          <p:cNvSpPr/>
          <p:nvPr/>
        </p:nvSpPr>
        <p:spPr>
          <a:xfrm>
            <a:off x="6629400" y="2743200"/>
            <a:ext cx="2057400" cy="10668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30% </a:t>
            </a:r>
            <a:r>
              <a:rPr lang="en-US" sz="1600" b="1" dirty="0" smtClean="0">
                <a:solidFill>
                  <a:schemeClr val="bg1"/>
                </a:solidFill>
              </a:rPr>
              <a:t>Federal</a:t>
            </a:r>
            <a:r>
              <a:rPr lang="en-US" b="1" dirty="0" smtClean="0">
                <a:solidFill>
                  <a:schemeClr val="bg1"/>
                </a:solidFill>
              </a:rPr>
              <a:t> </a:t>
            </a:r>
            <a:r>
              <a:rPr lang="en-US" sz="1600" b="1" dirty="0" smtClean="0">
                <a:solidFill>
                  <a:schemeClr val="bg1"/>
                </a:solidFill>
              </a:rPr>
              <a:t>Funds</a:t>
            </a:r>
            <a:endParaRPr lang="en-US" b="1" dirty="0" smtClean="0">
              <a:solidFill>
                <a:schemeClr val="bg1"/>
              </a:solidFill>
            </a:endParaRPr>
          </a:p>
        </p:txBody>
      </p:sp>
      <p:sp>
        <p:nvSpPr>
          <p:cNvPr id="20" name="Rectangle 19"/>
          <p:cNvSpPr/>
          <p:nvPr/>
        </p:nvSpPr>
        <p:spPr>
          <a:xfrm>
            <a:off x="3581400" y="4038600"/>
            <a:ext cx="2057400" cy="2362200"/>
          </a:xfrm>
          <a:prstGeom prst="rect">
            <a:avLst/>
          </a:prstGeom>
          <a:solidFill>
            <a:srgbClr val="F8F8F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50% GF</a:t>
            </a:r>
          </a:p>
          <a:p>
            <a:pPr algn="ctr"/>
            <a:endParaRPr lang="en-US" sz="1600" b="1" dirty="0">
              <a:solidFill>
                <a:schemeClr val="tx1"/>
              </a:solidFill>
            </a:endParaRPr>
          </a:p>
        </p:txBody>
      </p:sp>
      <p:sp>
        <p:nvSpPr>
          <p:cNvPr id="21" name="Rectangle 20"/>
          <p:cNvSpPr/>
          <p:nvPr/>
        </p:nvSpPr>
        <p:spPr>
          <a:xfrm>
            <a:off x="6629400" y="3810000"/>
            <a:ext cx="2057400" cy="2590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66% GF</a:t>
            </a:r>
          </a:p>
          <a:p>
            <a:pPr algn="ctr"/>
            <a:endParaRPr lang="en-US" sz="1600" b="1" dirty="0">
              <a:solidFill>
                <a:schemeClr val="tx1"/>
              </a:solidFill>
            </a:endParaRPr>
          </a:p>
        </p:txBody>
      </p:sp>
      <p:sp>
        <p:nvSpPr>
          <p:cNvPr id="22" name="Rectangle 21"/>
          <p:cNvSpPr/>
          <p:nvPr/>
        </p:nvSpPr>
        <p:spPr>
          <a:xfrm>
            <a:off x="6629400" y="2362201"/>
            <a:ext cx="2057400" cy="380999"/>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4% </a:t>
            </a:r>
            <a:r>
              <a:rPr lang="en-US" sz="1600" b="1" dirty="0" smtClean="0">
                <a:solidFill>
                  <a:schemeClr val="tx1"/>
                </a:solidFill>
              </a:rPr>
              <a:t>Other</a:t>
            </a:r>
            <a:r>
              <a:rPr lang="en-US" b="1" dirty="0" smtClean="0">
                <a:solidFill>
                  <a:schemeClr val="tx1"/>
                </a:solidFill>
              </a:rPr>
              <a:t> </a:t>
            </a:r>
            <a:r>
              <a:rPr lang="en-US" sz="1600" b="1" dirty="0" smtClean="0">
                <a:solidFill>
                  <a:schemeClr val="tx1"/>
                </a:solidFill>
              </a:rPr>
              <a:t>Funds</a:t>
            </a:r>
            <a:endParaRPr lang="en-US" b="1" dirty="0" smtClean="0">
              <a:solidFill>
                <a:schemeClr val="tx1"/>
              </a:solidFill>
            </a:endParaRPr>
          </a:p>
        </p:txBody>
      </p:sp>
      <p:sp>
        <p:nvSpPr>
          <p:cNvPr id="16" name="TextBox 15"/>
          <p:cNvSpPr txBox="1"/>
          <p:nvPr/>
        </p:nvSpPr>
        <p:spPr>
          <a:xfrm>
            <a:off x="3581400" y="3733800"/>
            <a:ext cx="2057400" cy="338554"/>
          </a:xfrm>
          <a:prstGeom prst="rect">
            <a:avLst/>
          </a:prstGeom>
          <a:noFill/>
        </p:spPr>
        <p:txBody>
          <a:bodyPr wrap="square" rtlCol="0">
            <a:spAutoFit/>
          </a:bodyPr>
          <a:lstStyle/>
          <a:p>
            <a:pPr algn="ctr"/>
            <a:r>
              <a:rPr lang="en-US" sz="1600" dirty="0" smtClean="0">
                <a:solidFill>
                  <a:schemeClr val="bg1"/>
                </a:solidFill>
              </a:rPr>
              <a:t>-5% Sequestration</a:t>
            </a:r>
            <a:endParaRPr lang="en-US" sz="1600" dirty="0">
              <a:solidFill>
                <a:schemeClr val="bg1"/>
              </a:solidFill>
            </a:endParaRPr>
          </a:p>
        </p:txBody>
      </p:sp>
      <p:sp>
        <p:nvSpPr>
          <p:cNvPr id="3" name="Slide Number Placeholder 2"/>
          <p:cNvSpPr>
            <a:spLocks noGrp="1"/>
          </p:cNvSpPr>
          <p:nvPr>
            <p:ph type="sldNum" sz="quarter" idx="12"/>
          </p:nvPr>
        </p:nvSpPr>
        <p:spPr/>
        <p:txBody>
          <a:bodyPr/>
          <a:lstStyle/>
          <a:p>
            <a:fld id="{980EA727-2C3D-408D-9A51-619A97FA9075}"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pPr algn="ctr"/>
            <a:r>
              <a:rPr lang="en-US" u="heavy" dirty="0" smtClean="0">
                <a:effectLst/>
                <a:uFill>
                  <a:solidFill>
                    <a:srgbClr val="003399"/>
                  </a:solidFill>
                </a:uFill>
                <a:latin typeface="Times New Roman" pitchFamily="18" charset="0"/>
                <a:cs typeface="Times New Roman" pitchFamily="18" charset="0"/>
              </a:rPr>
              <a:t>SDS Core Services</a:t>
            </a:r>
            <a:endParaRPr lang="en-US" u="heavy" dirty="0">
              <a:effectLst/>
              <a:uFill>
                <a:solidFill>
                  <a:srgbClr val="003399"/>
                </a:solidFill>
              </a:uFill>
              <a:latin typeface="Times New Roman" pitchFamily="18" charset="0"/>
              <a:cs typeface="Times New Roman" pitchFamily="18" charset="0"/>
            </a:endParaRPr>
          </a:p>
        </p:txBody>
      </p:sp>
      <p:sp>
        <p:nvSpPr>
          <p:cNvPr id="4" name="Content Placeholder 2"/>
          <p:cNvSpPr>
            <a:spLocks noGrp="1"/>
          </p:cNvSpPr>
          <p:nvPr>
            <p:ph idx="1"/>
          </p:nvPr>
        </p:nvSpPr>
        <p:spPr>
          <a:xfrm>
            <a:off x="457200" y="1143000"/>
            <a:ext cx="8229600" cy="5715000"/>
          </a:xfrm>
        </p:spPr>
        <p:txBody>
          <a:bodyPr>
            <a:normAutofit fontScale="92500" lnSpcReduction="20000"/>
          </a:bodyPr>
          <a:lstStyle/>
          <a:p>
            <a:pPr>
              <a:buFont typeface="Arial" pitchFamily="34" charset="0"/>
              <a:buChar char="•"/>
            </a:pPr>
            <a:r>
              <a:rPr lang="en-US" sz="2800" spc="-50" dirty="0" smtClean="0">
                <a:latin typeface="Times New Roman" pitchFamily="18" charset="0"/>
                <a:cs typeface="Times New Roman" pitchFamily="18" charset="0"/>
              </a:rPr>
              <a:t>Protection of Vulnerable Adults</a:t>
            </a:r>
          </a:p>
          <a:p>
            <a:pPr marL="0" indent="0" algn="ctr">
              <a:buNone/>
            </a:pPr>
            <a:r>
              <a:rPr lang="en-US" sz="2400" spc="-50" dirty="0" smtClean="0">
                <a:latin typeface="Centaur" pitchFamily="18" charset="0"/>
                <a:cs typeface="Times New Roman" pitchFamily="18" charset="0"/>
              </a:rPr>
              <a:t>Department of Health &amp; Social Services Priority 3: Safe &amp; Responsible Individuals, Families &amp; Communities</a:t>
            </a:r>
          </a:p>
          <a:p>
            <a:pPr>
              <a:buFont typeface="Arial" pitchFamily="34" charset="0"/>
              <a:buChar char="•"/>
            </a:pPr>
            <a:r>
              <a:rPr lang="en-US" sz="2800" spc="-50" dirty="0" smtClean="0">
                <a:latin typeface="Times New Roman" pitchFamily="18" charset="0"/>
                <a:cs typeface="Times New Roman" pitchFamily="18" charset="0"/>
              </a:rPr>
              <a:t>Administration of Personal Care Assistance Program</a:t>
            </a:r>
          </a:p>
          <a:p>
            <a:pPr marL="0" indent="0" algn="ctr">
              <a:buNone/>
            </a:pPr>
            <a:r>
              <a:rPr lang="en-US" sz="2400" spc="-50" dirty="0" smtClean="0">
                <a:latin typeface="Centaur" pitchFamily="18" charset="0"/>
                <a:cs typeface="Times New Roman" pitchFamily="18" charset="0"/>
              </a:rPr>
              <a:t>Department of Health &amp; Social Services Priority 1: Health &amp; Wellness Across the Lifespan</a:t>
            </a:r>
            <a:endParaRPr lang="en-US" sz="2800" spc="-50" dirty="0" smtClean="0">
              <a:latin typeface="Centaur" pitchFamily="18" charset="0"/>
              <a:cs typeface="Times New Roman" pitchFamily="18" charset="0"/>
            </a:endParaRPr>
          </a:p>
          <a:p>
            <a:pPr>
              <a:buFont typeface="Arial" pitchFamily="34" charset="0"/>
              <a:buChar char="•"/>
            </a:pPr>
            <a:r>
              <a:rPr lang="en-US" sz="2800" spc="-50" dirty="0" smtClean="0">
                <a:latin typeface="Times New Roman" pitchFamily="18" charset="0"/>
                <a:cs typeface="Times New Roman" pitchFamily="18" charset="0"/>
              </a:rPr>
              <a:t>Provide Nursing Facility Transition Assistance</a:t>
            </a:r>
          </a:p>
          <a:p>
            <a:pPr marL="0" indent="0" algn="ctr">
              <a:buNone/>
            </a:pPr>
            <a:r>
              <a:rPr lang="en-US" sz="2400" spc="-50" dirty="0" smtClean="0">
                <a:latin typeface="Centaur" pitchFamily="18" charset="0"/>
                <a:cs typeface="Times New Roman" pitchFamily="18" charset="0"/>
              </a:rPr>
              <a:t>Department of Health &amp; Social Services Priority 1: Health &amp; Wellness Across the Lifespan</a:t>
            </a:r>
          </a:p>
          <a:p>
            <a:pPr>
              <a:buSzPct val="88000"/>
              <a:buFont typeface="Arial" pitchFamily="34" charset="0"/>
              <a:buChar char="•"/>
            </a:pPr>
            <a:r>
              <a:rPr lang="en-US" sz="2800" spc="-50" dirty="0" smtClean="0">
                <a:latin typeface="Times New Roman" pitchFamily="18" charset="0"/>
                <a:cs typeface="Times New Roman" pitchFamily="18" charset="0"/>
              </a:rPr>
              <a:t>Administration of Home &amp; Community Based Services</a:t>
            </a:r>
          </a:p>
          <a:p>
            <a:pPr marL="0" indent="0" algn="ctr">
              <a:buSzPct val="88000"/>
              <a:buNone/>
            </a:pPr>
            <a:r>
              <a:rPr lang="en-US" sz="2400" spc="-50" dirty="0" smtClean="0">
                <a:latin typeface="Centaur" pitchFamily="18" charset="0"/>
                <a:cs typeface="Times New Roman" pitchFamily="18" charset="0"/>
              </a:rPr>
              <a:t>Department of Health &amp; Social Services Priority 1: Health &amp; Wellness Across the Lifespan</a:t>
            </a:r>
          </a:p>
          <a:p>
            <a:pPr lvl="1">
              <a:buFont typeface="Courier New" pitchFamily="49" charset="0"/>
              <a:buChar char="o"/>
            </a:pPr>
            <a:r>
              <a:rPr lang="en-US" sz="2500" spc="-50" dirty="0" smtClean="0">
                <a:solidFill>
                  <a:schemeClr val="tx1"/>
                </a:solidFill>
                <a:latin typeface="Times New Roman" pitchFamily="18" charset="0"/>
                <a:cs typeface="Times New Roman" pitchFamily="18" charset="0"/>
              </a:rPr>
              <a:t>Alaskans Living Independently</a:t>
            </a:r>
            <a:endParaRPr lang="en-US" sz="2500" spc="-190" dirty="0" smtClean="0">
              <a:solidFill>
                <a:schemeClr val="tx1"/>
              </a:solidFill>
              <a:latin typeface="Times New Roman" pitchFamily="18" charset="0"/>
              <a:cs typeface="Times New Roman" pitchFamily="18" charset="0"/>
            </a:endParaRPr>
          </a:p>
          <a:p>
            <a:pPr lvl="1">
              <a:buFont typeface="Courier New" pitchFamily="49" charset="0"/>
              <a:buChar char="o"/>
            </a:pPr>
            <a:r>
              <a:rPr lang="en-US" sz="2500" spc="-50" dirty="0" smtClean="0">
                <a:solidFill>
                  <a:schemeClr val="tx1"/>
                </a:solidFill>
                <a:latin typeface="Times New Roman" pitchFamily="18" charset="0"/>
                <a:cs typeface="Times New Roman" pitchFamily="18" charset="0"/>
              </a:rPr>
              <a:t>Adults with Physical &amp; Developmental Disabilities</a:t>
            </a:r>
            <a:endParaRPr lang="en-US" sz="2500" spc="-190" dirty="0" smtClean="0">
              <a:solidFill>
                <a:schemeClr val="tx1"/>
              </a:solidFill>
              <a:latin typeface="Times New Roman" pitchFamily="18" charset="0"/>
              <a:cs typeface="Times New Roman" pitchFamily="18" charset="0"/>
            </a:endParaRPr>
          </a:p>
          <a:p>
            <a:pPr lvl="1">
              <a:buFont typeface="Courier New" pitchFamily="49" charset="0"/>
              <a:buChar char="o"/>
            </a:pPr>
            <a:r>
              <a:rPr lang="en-US" sz="2500" spc="-50" dirty="0" smtClean="0">
                <a:solidFill>
                  <a:schemeClr val="tx1"/>
                </a:solidFill>
                <a:latin typeface="Times New Roman" pitchFamily="18" charset="0"/>
                <a:cs typeface="Times New Roman" pitchFamily="18" charset="0"/>
              </a:rPr>
              <a:t>Intellectual &amp; Developmental Disabilities</a:t>
            </a:r>
            <a:endParaRPr lang="en-US" sz="2500" spc="-190" dirty="0" smtClean="0">
              <a:solidFill>
                <a:schemeClr val="tx1"/>
              </a:solidFill>
              <a:latin typeface="Times New Roman" pitchFamily="18" charset="0"/>
              <a:cs typeface="Times New Roman" pitchFamily="18" charset="0"/>
            </a:endParaRPr>
          </a:p>
          <a:p>
            <a:pPr lvl="1">
              <a:buFont typeface="Courier New" pitchFamily="49" charset="0"/>
              <a:buChar char="o"/>
            </a:pPr>
            <a:r>
              <a:rPr lang="en-US" sz="2500" spc="-50" dirty="0" smtClean="0">
                <a:solidFill>
                  <a:schemeClr val="tx1"/>
                </a:solidFill>
                <a:latin typeface="Times New Roman" pitchFamily="18" charset="0"/>
                <a:cs typeface="Times New Roman" pitchFamily="18" charset="0"/>
              </a:rPr>
              <a:t>Children with Complex Medical Conditions</a:t>
            </a:r>
            <a:endParaRPr lang="en-US" dirty="0"/>
          </a:p>
        </p:txBody>
      </p:sp>
      <p:sp>
        <p:nvSpPr>
          <p:cNvPr id="3" name="Slide Number Placeholder 2"/>
          <p:cNvSpPr>
            <a:spLocks noGrp="1"/>
          </p:cNvSpPr>
          <p:nvPr>
            <p:ph type="sldNum" sz="quarter" idx="12"/>
          </p:nvPr>
        </p:nvSpPr>
        <p:spPr/>
        <p:txBody>
          <a:bodyPr/>
          <a:lstStyle/>
          <a:p>
            <a:fld id="{980EA727-2C3D-408D-9A51-619A97FA9075}"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lstStyle/>
          <a:p>
            <a:pPr algn="ctr"/>
            <a:r>
              <a:rPr lang="en-US" u="heavy" dirty="0" smtClean="0">
                <a:effectLst/>
                <a:uFill>
                  <a:solidFill>
                    <a:srgbClr val="003399"/>
                  </a:solidFill>
                </a:uFill>
                <a:latin typeface="Times New Roman" pitchFamily="18" charset="0"/>
                <a:cs typeface="Times New Roman" pitchFamily="18" charset="0"/>
              </a:rPr>
              <a:t>SDS Core Services</a:t>
            </a:r>
            <a:endParaRPr lang="en-US" u="heavy" dirty="0">
              <a:effectLst/>
              <a:uFill>
                <a:solidFill>
                  <a:srgbClr val="003399"/>
                </a:solidFill>
              </a:uFill>
              <a:latin typeface="Times New Roman" pitchFamily="18" charset="0"/>
              <a:cs typeface="Times New Roman" pitchFamily="18" charset="0"/>
            </a:endParaRPr>
          </a:p>
        </p:txBody>
      </p:sp>
      <p:sp>
        <p:nvSpPr>
          <p:cNvPr id="7" name="Content Placeholder 2"/>
          <p:cNvSpPr>
            <a:spLocks noGrp="1"/>
          </p:cNvSpPr>
          <p:nvPr>
            <p:ph idx="1"/>
          </p:nvPr>
        </p:nvSpPr>
        <p:spPr>
          <a:xfrm>
            <a:off x="457200" y="1143000"/>
            <a:ext cx="8229600" cy="5410200"/>
          </a:xfrm>
        </p:spPr>
        <p:txBody>
          <a:bodyPr>
            <a:normAutofit fontScale="92500" lnSpcReduction="10000"/>
          </a:bodyPr>
          <a:lstStyle/>
          <a:p>
            <a:r>
              <a:rPr lang="en-US" sz="2600" dirty="0" smtClean="0">
                <a:latin typeface="Times New Roman" pitchFamily="18" charset="0"/>
                <a:cs typeface="Times New Roman" pitchFamily="18" charset="0"/>
              </a:rPr>
              <a:t>Provide Grants &amp; Support for Providers</a:t>
            </a:r>
          </a:p>
          <a:p>
            <a:pPr marL="0" indent="0" algn="ctr">
              <a:buNone/>
            </a:pPr>
            <a:r>
              <a:rPr lang="en-US" sz="2400" spc="-50" dirty="0" smtClean="0">
                <a:latin typeface="Centaur" pitchFamily="18" charset="0"/>
                <a:cs typeface="Times New Roman" pitchFamily="18" charset="0"/>
              </a:rPr>
              <a:t>Department of Health &amp; Social Services Priority 1: Health &amp; Wellness Across the Lifespan</a:t>
            </a:r>
            <a:endParaRPr lang="en-US" sz="2400" dirty="0" smtClean="0">
              <a:latin typeface="Centaur" pitchFamily="18" charset="0"/>
              <a:cs typeface="Times New Roman" pitchFamily="18" charset="0"/>
            </a:endParaRPr>
          </a:p>
          <a:p>
            <a:pPr lvl="1">
              <a:buFont typeface="Courier New" pitchFamily="49" charset="0"/>
              <a:buChar char="o"/>
            </a:pPr>
            <a:r>
              <a:rPr lang="en-US" sz="2300" dirty="0" smtClean="0">
                <a:solidFill>
                  <a:schemeClr val="tx1"/>
                </a:solidFill>
                <a:latin typeface="Times New Roman" pitchFamily="18" charset="0"/>
                <a:cs typeface="Times New Roman" pitchFamily="18" charset="0"/>
              </a:rPr>
              <a:t>Senior Grants</a:t>
            </a:r>
          </a:p>
          <a:p>
            <a:pPr lvl="1">
              <a:buFont typeface="Courier New" pitchFamily="49" charset="0"/>
              <a:buChar char="o"/>
            </a:pPr>
            <a:r>
              <a:rPr lang="en-US" sz="2300" dirty="0" smtClean="0">
                <a:solidFill>
                  <a:schemeClr val="tx1"/>
                </a:solidFill>
                <a:latin typeface="Times New Roman" pitchFamily="18" charset="0"/>
                <a:cs typeface="Times New Roman" pitchFamily="18" charset="0"/>
              </a:rPr>
              <a:t>Developmental Disabilities</a:t>
            </a:r>
          </a:p>
          <a:p>
            <a:pPr lvl="1">
              <a:buFont typeface="Courier New" pitchFamily="49" charset="0"/>
              <a:buChar char="o"/>
            </a:pPr>
            <a:r>
              <a:rPr lang="en-US" sz="2300" dirty="0" smtClean="0">
                <a:solidFill>
                  <a:schemeClr val="tx1"/>
                </a:solidFill>
                <a:latin typeface="Times New Roman" pitchFamily="18" charset="0"/>
                <a:cs typeface="Times New Roman" pitchFamily="18" charset="0"/>
              </a:rPr>
              <a:t>Traumatic Brain Injury</a:t>
            </a:r>
          </a:p>
          <a:p>
            <a:pPr lvl="1">
              <a:buFont typeface="Courier New" pitchFamily="49" charset="0"/>
              <a:buChar char="o"/>
            </a:pPr>
            <a:r>
              <a:rPr lang="en-US" sz="2300" dirty="0" smtClean="0">
                <a:solidFill>
                  <a:schemeClr val="tx1"/>
                </a:solidFill>
                <a:latin typeface="Times New Roman" pitchFamily="18" charset="0"/>
                <a:cs typeface="Times New Roman" pitchFamily="18" charset="0"/>
              </a:rPr>
              <a:t>Rural Residential Supported Living</a:t>
            </a:r>
            <a:endParaRPr lang="en-US" sz="2000" dirty="0" smtClean="0">
              <a:latin typeface="Times New Roman" pitchFamily="18" charset="0"/>
              <a:cs typeface="Times New Roman" pitchFamily="18" charset="0"/>
            </a:endParaRPr>
          </a:p>
          <a:p>
            <a:r>
              <a:rPr lang="en-US" sz="2600" dirty="0" smtClean="0">
                <a:latin typeface="Times New Roman" pitchFamily="18" charset="0"/>
                <a:cs typeface="Times New Roman" pitchFamily="18" charset="0"/>
              </a:rPr>
              <a:t>Certification, Monitoring &amp; Oversight of Qualified HCBS Providers</a:t>
            </a:r>
          </a:p>
          <a:p>
            <a:pPr marL="0" indent="0" algn="ctr">
              <a:buNone/>
            </a:pPr>
            <a:r>
              <a:rPr lang="en-US" sz="2400" spc="-50" dirty="0" smtClean="0">
                <a:latin typeface="Centaur" pitchFamily="18" charset="0"/>
                <a:cs typeface="Times New Roman" pitchFamily="18" charset="0"/>
              </a:rPr>
              <a:t>Department of Health &amp; Social Services Priority 3: Safe &amp; Responsible Individuals, Families &amp; Communities</a:t>
            </a:r>
            <a:endParaRPr lang="en-US" sz="2400" dirty="0" smtClean="0">
              <a:latin typeface="Centaur" pitchFamily="18" charset="0"/>
              <a:cs typeface="Times New Roman" pitchFamily="18" charset="0"/>
            </a:endParaRPr>
          </a:p>
          <a:p>
            <a:r>
              <a:rPr lang="en-US" sz="2600" dirty="0" smtClean="0">
                <a:latin typeface="Times New Roman" pitchFamily="18" charset="0"/>
                <a:cs typeface="Times New Roman" pitchFamily="18" charset="0"/>
              </a:rPr>
              <a:t>Investigation of Critical Incidents &amp; Complaints Related to HCBS Delivery</a:t>
            </a:r>
          </a:p>
          <a:p>
            <a:pPr marL="0" indent="0" algn="ctr">
              <a:buNone/>
            </a:pPr>
            <a:r>
              <a:rPr lang="en-US" sz="2400" spc="-50" dirty="0" smtClean="0">
                <a:latin typeface="Centaur" pitchFamily="18" charset="0"/>
                <a:cs typeface="Times New Roman" pitchFamily="18" charset="0"/>
              </a:rPr>
              <a:t>Department of Health &amp; Social Services Priority 3: Safe &amp; Responsible Individuals, Families &amp; Communities</a:t>
            </a:r>
            <a:endParaRPr lang="en-US" sz="2400" dirty="0">
              <a:latin typeface="Centaur" pitchFamily="18" charset="0"/>
            </a:endParaRPr>
          </a:p>
        </p:txBody>
      </p:sp>
      <p:sp>
        <p:nvSpPr>
          <p:cNvPr id="3" name="Slide Number Placeholder 2"/>
          <p:cNvSpPr>
            <a:spLocks noGrp="1"/>
          </p:cNvSpPr>
          <p:nvPr>
            <p:ph type="sldNum" sz="quarter" idx="12"/>
          </p:nvPr>
        </p:nvSpPr>
        <p:spPr/>
        <p:txBody>
          <a:bodyPr/>
          <a:lstStyle/>
          <a:p>
            <a:fld id="{980EA727-2C3D-408D-9A51-619A97FA9075}"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lstStyle/>
          <a:p>
            <a:pPr algn="ctr"/>
            <a:r>
              <a:rPr lang="en-US" u="heavy" dirty="0" smtClean="0">
                <a:effectLst/>
                <a:uFill>
                  <a:solidFill>
                    <a:srgbClr val="003399"/>
                  </a:solidFill>
                </a:uFill>
                <a:latin typeface="Times New Roman" pitchFamily="18" charset="0"/>
                <a:cs typeface="Times New Roman" pitchFamily="18" charset="0"/>
              </a:rPr>
              <a:t>SDS Core Services</a:t>
            </a:r>
            <a:endParaRPr lang="en-US" u="heavy" dirty="0">
              <a:effectLst/>
              <a:uFill>
                <a:solidFill>
                  <a:srgbClr val="003399"/>
                </a:solidFill>
              </a:uFill>
              <a:latin typeface="Times New Roman" pitchFamily="18" charset="0"/>
              <a:cs typeface="Times New Roman" pitchFamily="18" charset="0"/>
            </a:endParaRPr>
          </a:p>
        </p:txBody>
      </p:sp>
      <p:sp>
        <p:nvSpPr>
          <p:cNvPr id="7" name="Content Placeholder 2"/>
          <p:cNvSpPr>
            <a:spLocks noGrp="1"/>
          </p:cNvSpPr>
          <p:nvPr>
            <p:ph idx="1"/>
          </p:nvPr>
        </p:nvSpPr>
        <p:spPr>
          <a:xfrm>
            <a:off x="457200" y="1143000"/>
            <a:ext cx="8229600" cy="5410200"/>
          </a:xfrm>
        </p:spPr>
        <p:txBody>
          <a:bodyPr>
            <a:normAutofit/>
          </a:bodyPr>
          <a:lstStyle/>
          <a:p>
            <a:r>
              <a:rPr lang="en-US" sz="2600" dirty="0" smtClean="0">
                <a:latin typeface="Times New Roman" pitchFamily="18" charset="0"/>
                <a:cs typeface="Times New Roman" pitchFamily="18" charset="0"/>
              </a:rPr>
              <a:t>Nursing Home Authorization</a:t>
            </a:r>
          </a:p>
        </p:txBody>
      </p:sp>
      <p:sp>
        <p:nvSpPr>
          <p:cNvPr id="3" name="Slide Number Placeholder 2"/>
          <p:cNvSpPr>
            <a:spLocks noGrp="1"/>
          </p:cNvSpPr>
          <p:nvPr>
            <p:ph type="sldNum" sz="quarter" idx="12"/>
          </p:nvPr>
        </p:nvSpPr>
        <p:spPr/>
        <p:txBody>
          <a:bodyPr/>
          <a:lstStyle/>
          <a:p>
            <a:fld id="{980EA727-2C3D-408D-9A51-619A97FA9075}" type="slidenum">
              <a:rPr lang="en-US" smtClean="0"/>
              <a:pPr/>
              <a:t>8</a:t>
            </a:fld>
            <a:endParaRPr lang="en-US" dirty="0"/>
          </a:p>
        </p:txBody>
      </p:sp>
    </p:spTree>
    <p:extLst>
      <p:ext uri="{BB962C8B-B14F-4D97-AF65-F5344CB8AC3E}">
        <p14:creationId xmlns:p14="http://schemas.microsoft.com/office/powerpoint/2010/main" val="21949058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705088" cy="762000"/>
          </a:xfrm>
        </p:spPr>
        <p:txBody>
          <a:bodyPr>
            <a:normAutofit/>
          </a:bodyPr>
          <a:lstStyle/>
          <a:p>
            <a:pPr algn="ctr"/>
            <a:r>
              <a:rPr lang="en-US" u="heavy" dirty="0" smtClean="0">
                <a:effectLst/>
                <a:uFill>
                  <a:solidFill>
                    <a:srgbClr val="003399"/>
                  </a:solidFill>
                </a:uFill>
                <a:latin typeface="Times New Roman" pitchFamily="18" charset="0"/>
                <a:cs typeface="Times New Roman" pitchFamily="18" charset="0"/>
              </a:rPr>
              <a:t>Sequestration Impacts To Date</a:t>
            </a:r>
            <a:endParaRPr lang="en-US" u="heavy" dirty="0">
              <a:effectLst/>
              <a:uFill>
                <a:solidFill>
                  <a:srgbClr val="003399"/>
                </a:solidFill>
              </a:uFill>
              <a:latin typeface="Times New Roman" pitchFamily="18" charset="0"/>
              <a:cs typeface="Times New Roman"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835462869"/>
              </p:ext>
            </p:extLst>
          </p:nvPr>
        </p:nvGraphicFramePr>
        <p:xfrm>
          <a:off x="381000" y="914400"/>
          <a:ext cx="8229601" cy="5486398"/>
        </p:xfrm>
        <a:graphic>
          <a:graphicData uri="http://schemas.openxmlformats.org/drawingml/2006/table">
            <a:tbl>
              <a:tblPr>
                <a:tableStyleId>{793D81CF-94F2-401A-BA57-92F5A7B2D0C5}</a:tableStyleId>
              </a:tblPr>
              <a:tblGrid>
                <a:gridCol w="2282783"/>
                <a:gridCol w="1213074"/>
                <a:gridCol w="1213074"/>
                <a:gridCol w="1213074"/>
                <a:gridCol w="2307596"/>
              </a:tblGrid>
              <a:tr h="351794">
                <a:tc>
                  <a:txBody>
                    <a:bodyPr/>
                    <a:lstStyle/>
                    <a:p>
                      <a:pPr algn="l" fontAlgn="b"/>
                      <a:r>
                        <a:rPr lang="en-US" sz="800" u="none" strike="noStrike" dirty="0">
                          <a:effectLst/>
                        </a:rPr>
                        <a:t> </a:t>
                      </a:r>
                      <a:endParaRPr lang="en-US" sz="800" b="0" i="0" u="none" strike="noStrike" dirty="0">
                        <a:solidFill>
                          <a:srgbClr val="000000"/>
                        </a:solidFill>
                        <a:effectLst/>
                        <a:latin typeface="Calibri"/>
                      </a:endParaRPr>
                    </a:p>
                  </a:txBody>
                  <a:tcPr marL="6596" marR="6596" marT="659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Pre-Sequestration Federal Allocation</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Sequestration Federal FY 2013</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Final Federal FY 2013 Federal Allocation</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Impact To Program</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9907">
                <a:tc gridSpan="5">
                  <a:txBody>
                    <a:bodyPr/>
                    <a:lstStyle/>
                    <a:p>
                      <a:pPr algn="ctr" fontAlgn="b"/>
                      <a:r>
                        <a:rPr lang="en-US" sz="900" b="1" u="none" strike="noStrike" dirty="0">
                          <a:solidFill>
                            <a:schemeClr val="bg1"/>
                          </a:solidFill>
                          <a:effectLst/>
                        </a:rPr>
                        <a:t>SDS Administration</a:t>
                      </a:r>
                      <a:endParaRPr lang="en-US" sz="900" b="1" i="0" u="none" strike="noStrike" dirty="0">
                        <a:solidFill>
                          <a:schemeClr val="bg1"/>
                        </a:solidFill>
                        <a:effectLst/>
                        <a:latin typeface="Calibri"/>
                      </a:endParaRPr>
                    </a:p>
                  </a:txBody>
                  <a:tcPr marL="6596" marR="6596" marT="659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339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5804">
                <a:tc>
                  <a:txBody>
                    <a:bodyPr/>
                    <a:lstStyle/>
                    <a:p>
                      <a:pPr algn="l" fontAlgn="b"/>
                      <a:r>
                        <a:rPr lang="en-US" sz="900" u="none" strike="noStrike" dirty="0">
                          <a:effectLst/>
                        </a:rPr>
                        <a:t>Elder Services Case Management</a:t>
                      </a:r>
                      <a:endParaRPr lang="en-US" sz="900" b="0" i="0" u="none" strike="noStrike" dirty="0">
                        <a:solidFill>
                          <a:srgbClr val="000000"/>
                        </a:solidFill>
                        <a:effectLst/>
                        <a:latin typeface="Calibri"/>
                      </a:endParaRPr>
                    </a:p>
                  </a:txBody>
                  <a:tcPr marL="6596" marR="6596" marT="659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1,004,605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1,004,605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900" u="none" strike="noStrike" dirty="0">
                          <a:effectLst/>
                        </a:rPr>
                        <a:t>No change due to funding being awarded in Federal FY 2012.</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9907">
                <a:tc gridSpan="5">
                  <a:txBody>
                    <a:bodyPr/>
                    <a:lstStyle/>
                    <a:p>
                      <a:pPr algn="ctr" fontAlgn="b"/>
                      <a:r>
                        <a:rPr lang="en-US" sz="900" b="1" u="none" strike="noStrike" dirty="0">
                          <a:solidFill>
                            <a:schemeClr val="bg1"/>
                          </a:solidFill>
                          <a:effectLst/>
                        </a:rPr>
                        <a:t>Senior Community Based Grants</a:t>
                      </a:r>
                      <a:endParaRPr lang="en-US" sz="900" b="1" i="0" u="none" strike="noStrike" dirty="0">
                        <a:solidFill>
                          <a:schemeClr val="bg1"/>
                        </a:solidFill>
                        <a:effectLst/>
                        <a:latin typeface="Calibri"/>
                      </a:endParaRPr>
                    </a:p>
                  </a:txBody>
                  <a:tcPr marL="6596" marR="6596" marT="659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339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5804">
                <a:tc>
                  <a:txBody>
                    <a:bodyPr/>
                    <a:lstStyle/>
                    <a:p>
                      <a:pPr algn="l" fontAlgn="b"/>
                      <a:r>
                        <a:rPr lang="en-US" sz="900" u="none" strike="noStrike" dirty="0">
                          <a:effectLst/>
                        </a:rPr>
                        <a:t>Nutrition </a:t>
                      </a:r>
                      <a:r>
                        <a:rPr lang="en-US" sz="900" u="none" strike="noStrike" dirty="0" smtClean="0">
                          <a:effectLst/>
                        </a:rPr>
                        <a:t>Services </a:t>
                      </a:r>
                      <a:r>
                        <a:rPr lang="en-US" sz="900" u="none" strike="noStrike" dirty="0">
                          <a:effectLst/>
                        </a:rPr>
                        <a:t>Incentive</a:t>
                      </a:r>
                      <a:endParaRPr lang="en-US" sz="900" b="0" i="0" u="none" strike="noStrike" dirty="0">
                        <a:solidFill>
                          <a:srgbClr val="000000"/>
                        </a:solidFill>
                        <a:effectLst/>
                        <a:latin typeface="Calibri"/>
                      </a:endParaRPr>
                    </a:p>
                  </a:txBody>
                  <a:tcPr marL="6596" marR="6596" marT="659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372,122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solidFill>
                            <a:srgbClr val="FF0000"/>
                          </a:solidFill>
                          <a:effectLst/>
                        </a:rPr>
                        <a:t> $                           (17,885)</a:t>
                      </a:r>
                      <a:endParaRPr lang="en-US" sz="900" b="0" i="0" u="none" strike="noStrike" dirty="0">
                        <a:solidFill>
                          <a:srgbClr val="FF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354,237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900" u="none" strike="noStrike" dirty="0">
                          <a:effectLst/>
                        </a:rPr>
                        <a:t>No projected </a:t>
                      </a:r>
                      <a:r>
                        <a:rPr lang="en-US" sz="900" u="none" strike="noStrike" dirty="0" smtClean="0">
                          <a:effectLst/>
                        </a:rPr>
                        <a:t>deficits.</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5804">
                <a:tc>
                  <a:txBody>
                    <a:bodyPr/>
                    <a:lstStyle/>
                    <a:p>
                      <a:pPr algn="l" fontAlgn="b"/>
                      <a:r>
                        <a:rPr lang="en-US" sz="900" u="none" strike="noStrike" dirty="0">
                          <a:effectLst/>
                        </a:rPr>
                        <a:t>Senior Medicare Patrol</a:t>
                      </a:r>
                      <a:endParaRPr lang="en-US" sz="900" b="0" i="0" u="none" strike="noStrike" dirty="0">
                        <a:solidFill>
                          <a:srgbClr val="000000"/>
                        </a:solidFill>
                        <a:effectLst/>
                        <a:latin typeface="Calibri"/>
                      </a:endParaRPr>
                    </a:p>
                  </a:txBody>
                  <a:tcPr marL="6596" marR="6596" marT="659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267,514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solidFill>
                            <a:srgbClr val="FF0000"/>
                          </a:solidFill>
                          <a:effectLst/>
                        </a:rPr>
                        <a:t> $                           (13,375)</a:t>
                      </a:r>
                      <a:endParaRPr lang="en-US" sz="900" b="0" i="0" u="none" strike="noStrike" dirty="0">
                        <a:solidFill>
                          <a:srgbClr val="FF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254,139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900" u="none" strike="noStrike" dirty="0">
                          <a:effectLst/>
                        </a:rPr>
                        <a:t>Grant costs reduced to funding </a:t>
                      </a:r>
                      <a:r>
                        <a:rPr lang="en-US" sz="900" u="none" strike="noStrike" dirty="0" smtClean="0">
                          <a:effectLst/>
                        </a:rPr>
                        <a:t>level.</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5804">
                <a:tc>
                  <a:txBody>
                    <a:bodyPr/>
                    <a:lstStyle/>
                    <a:p>
                      <a:pPr algn="l" fontAlgn="b"/>
                      <a:r>
                        <a:rPr lang="en-US" sz="900" u="none" strike="noStrike" dirty="0">
                          <a:effectLst/>
                        </a:rPr>
                        <a:t>Title III: Supported Services</a:t>
                      </a:r>
                      <a:endParaRPr lang="en-US" sz="900" b="0" i="0" u="none" strike="noStrike" dirty="0">
                        <a:solidFill>
                          <a:srgbClr val="000000"/>
                        </a:solidFill>
                        <a:effectLst/>
                        <a:latin typeface="Calibri"/>
                      </a:endParaRPr>
                    </a:p>
                  </a:txBody>
                  <a:tcPr marL="6596" marR="6596" marT="659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1,823,319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solidFill>
                            <a:srgbClr val="FF0000"/>
                          </a:solidFill>
                          <a:effectLst/>
                        </a:rPr>
                        <a:t> $                           (87,336)</a:t>
                      </a:r>
                      <a:endParaRPr lang="en-US" sz="900" b="0" i="0" u="none" strike="noStrike" dirty="0">
                        <a:solidFill>
                          <a:srgbClr val="FF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1,735,983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900" u="none" strike="noStrike" dirty="0" smtClean="0">
                          <a:effectLst/>
                        </a:rPr>
                        <a:t>Senior</a:t>
                      </a:r>
                      <a:r>
                        <a:rPr lang="en-US" sz="900" u="none" strike="noStrike" baseline="0" dirty="0" smtClean="0">
                          <a:effectLst/>
                        </a:rPr>
                        <a:t> &amp; Disabilities Services admin reallocated.</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5804">
                <a:tc>
                  <a:txBody>
                    <a:bodyPr/>
                    <a:lstStyle/>
                    <a:p>
                      <a:pPr algn="l" fontAlgn="b"/>
                      <a:r>
                        <a:rPr lang="en-US" sz="900" u="none" strike="noStrike" dirty="0">
                          <a:effectLst/>
                        </a:rPr>
                        <a:t>Title III: Congregate Meals</a:t>
                      </a:r>
                      <a:endParaRPr lang="en-US" sz="900" b="0" i="0" u="none" strike="noStrike" dirty="0">
                        <a:solidFill>
                          <a:srgbClr val="000000"/>
                        </a:solidFill>
                        <a:effectLst/>
                        <a:latin typeface="Calibri"/>
                      </a:endParaRPr>
                    </a:p>
                  </a:txBody>
                  <a:tcPr marL="6596" marR="6596" marT="659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2,181,871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solidFill>
                            <a:srgbClr val="FF0000"/>
                          </a:solidFill>
                          <a:effectLst/>
                        </a:rPr>
                        <a:t> $                         (104,510)</a:t>
                      </a:r>
                      <a:endParaRPr lang="en-US" sz="900" b="0" i="0" u="none" strike="noStrike" dirty="0">
                        <a:solidFill>
                          <a:srgbClr val="FF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2,077,361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900" u="none" strike="noStrike" dirty="0" smtClean="0">
                          <a:effectLst/>
                        </a:rPr>
                        <a:t>Senior</a:t>
                      </a:r>
                      <a:r>
                        <a:rPr lang="en-US" sz="900" u="none" strike="noStrike" baseline="0" dirty="0" smtClean="0">
                          <a:effectLst/>
                        </a:rPr>
                        <a:t> &amp; Disabilities Services admin reallocated.</a:t>
                      </a:r>
                      <a:endParaRPr lang="en-US" sz="900" b="0" i="0" u="none" strike="noStrike" dirty="0">
                        <a:solidFill>
                          <a:srgbClr val="000000"/>
                        </a:solidFill>
                        <a:effectLst/>
                        <a:latin typeface="+mn-lt"/>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5804">
                <a:tc>
                  <a:txBody>
                    <a:bodyPr/>
                    <a:lstStyle/>
                    <a:p>
                      <a:pPr algn="l" fontAlgn="b"/>
                      <a:r>
                        <a:rPr lang="en-US" sz="900" u="none" strike="noStrike" dirty="0">
                          <a:effectLst/>
                        </a:rPr>
                        <a:t>Title III: Home Delivered Meals</a:t>
                      </a:r>
                      <a:endParaRPr lang="en-US" sz="900" b="0" i="0" u="none" strike="noStrike" dirty="0">
                        <a:solidFill>
                          <a:srgbClr val="000000"/>
                        </a:solidFill>
                        <a:effectLst/>
                        <a:latin typeface="Calibri"/>
                      </a:endParaRPr>
                    </a:p>
                  </a:txBody>
                  <a:tcPr marL="6596" marR="6596" marT="659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1,077,497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solidFill>
                            <a:srgbClr val="FF0000"/>
                          </a:solidFill>
                          <a:effectLst/>
                        </a:rPr>
                        <a:t> $                           (51,612)</a:t>
                      </a:r>
                      <a:endParaRPr lang="en-US" sz="900" b="0" i="0" u="none" strike="noStrike" dirty="0">
                        <a:solidFill>
                          <a:srgbClr val="FF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1,025,885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900" u="none" strike="noStrike" dirty="0" smtClean="0">
                          <a:effectLst/>
                        </a:rPr>
                        <a:t>Senior</a:t>
                      </a:r>
                      <a:r>
                        <a:rPr lang="en-US" sz="900" u="none" strike="noStrike" baseline="0" dirty="0" smtClean="0">
                          <a:effectLst/>
                        </a:rPr>
                        <a:t> &amp; Disabilities Services admin reallocated.</a:t>
                      </a:r>
                      <a:endParaRPr lang="en-US" sz="900" b="0" i="0" u="none" strike="noStrike" dirty="0">
                        <a:solidFill>
                          <a:srgbClr val="000000"/>
                        </a:solidFill>
                        <a:effectLst/>
                        <a:latin typeface="+mn-lt"/>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5804">
                <a:tc>
                  <a:txBody>
                    <a:bodyPr/>
                    <a:lstStyle/>
                    <a:p>
                      <a:pPr algn="l" fontAlgn="b"/>
                      <a:r>
                        <a:rPr lang="en-US" sz="900" u="none" strike="noStrike" dirty="0">
                          <a:effectLst/>
                        </a:rPr>
                        <a:t>Title III: Preventive Health</a:t>
                      </a:r>
                      <a:endParaRPr lang="en-US" sz="900" b="0" i="0" u="none" strike="noStrike" dirty="0">
                        <a:solidFill>
                          <a:srgbClr val="000000"/>
                        </a:solidFill>
                        <a:effectLst/>
                        <a:latin typeface="Calibri"/>
                      </a:endParaRPr>
                    </a:p>
                  </a:txBody>
                  <a:tcPr marL="6596" marR="6596" marT="659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104,722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solidFill>
                            <a:srgbClr val="FF0000"/>
                          </a:solidFill>
                          <a:effectLst/>
                        </a:rPr>
                        <a:t> $                             (5,629)</a:t>
                      </a:r>
                      <a:endParaRPr lang="en-US" sz="900" b="0" i="0" u="none" strike="noStrike" dirty="0">
                        <a:solidFill>
                          <a:srgbClr val="FF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99,093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900" u="none" strike="noStrike" dirty="0" smtClean="0">
                          <a:effectLst/>
                        </a:rPr>
                        <a:t>Senior</a:t>
                      </a:r>
                      <a:r>
                        <a:rPr lang="en-US" sz="900" u="none" strike="noStrike" baseline="0" dirty="0" smtClean="0">
                          <a:effectLst/>
                        </a:rPr>
                        <a:t> &amp; Disabilities Services admin reallocated.</a:t>
                      </a:r>
                      <a:endParaRPr lang="en-US" sz="900" b="0" i="0" u="none" strike="noStrike" dirty="0">
                        <a:solidFill>
                          <a:srgbClr val="000000"/>
                        </a:solidFill>
                        <a:effectLst/>
                        <a:latin typeface="+mn-lt"/>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5804">
                <a:tc>
                  <a:txBody>
                    <a:bodyPr/>
                    <a:lstStyle/>
                    <a:p>
                      <a:pPr algn="l" fontAlgn="b"/>
                      <a:r>
                        <a:rPr lang="en-US" sz="900" u="none" strike="noStrike" dirty="0">
                          <a:effectLst/>
                        </a:rPr>
                        <a:t>Title III: National Family Caregiver</a:t>
                      </a:r>
                      <a:endParaRPr lang="en-US" sz="900" b="0" i="0" u="none" strike="noStrike" dirty="0">
                        <a:solidFill>
                          <a:srgbClr val="000000"/>
                        </a:solidFill>
                        <a:effectLst/>
                        <a:latin typeface="Calibri"/>
                      </a:endParaRPr>
                    </a:p>
                  </a:txBody>
                  <a:tcPr marL="6596" marR="6596" marT="659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763,390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solidFill>
                            <a:srgbClr val="FF0000"/>
                          </a:solidFill>
                          <a:effectLst/>
                        </a:rPr>
                        <a:t> $                           (36,566)</a:t>
                      </a:r>
                      <a:endParaRPr lang="en-US" sz="900" b="0" i="0" u="none" strike="noStrike" dirty="0">
                        <a:solidFill>
                          <a:srgbClr val="FF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726,824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900" u="none" strike="noStrike" dirty="0" smtClean="0">
                          <a:effectLst/>
                        </a:rPr>
                        <a:t>Senior</a:t>
                      </a:r>
                      <a:r>
                        <a:rPr lang="en-US" sz="900" u="none" strike="noStrike" baseline="0" dirty="0" smtClean="0">
                          <a:effectLst/>
                        </a:rPr>
                        <a:t> &amp; Disabilities Services admin reallocated.</a:t>
                      </a:r>
                      <a:endParaRPr lang="en-US" sz="900" b="0" i="0" u="none" strike="noStrike" dirty="0">
                        <a:solidFill>
                          <a:srgbClr val="000000"/>
                        </a:solidFill>
                        <a:effectLst/>
                        <a:latin typeface="+mn-lt"/>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5804">
                <a:tc>
                  <a:txBody>
                    <a:bodyPr/>
                    <a:lstStyle/>
                    <a:p>
                      <a:pPr algn="l" fontAlgn="b"/>
                      <a:r>
                        <a:rPr lang="en-US" sz="900" u="none" strike="noStrike" dirty="0">
                          <a:effectLst/>
                        </a:rPr>
                        <a:t>Title VII: Elder Abuse Prevention</a:t>
                      </a:r>
                      <a:endParaRPr lang="en-US" sz="900" b="0" i="0" u="none" strike="noStrike" dirty="0">
                        <a:solidFill>
                          <a:srgbClr val="000000"/>
                        </a:solidFill>
                        <a:effectLst/>
                        <a:latin typeface="Calibri"/>
                      </a:endParaRPr>
                    </a:p>
                  </a:txBody>
                  <a:tcPr marL="6596" marR="6596" marT="659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25,125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solidFill>
                            <a:srgbClr val="FF0000"/>
                          </a:solidFill>
                          <a:effectLst/>
                        </a:rPr>
                        <a:t> $                             (1,499)</a:t>
                      </a:r>
                      <a:endParaRPr lang="en-US" sz="900" b="0" i="0" u="none" strike="noStrike" dirty="0">
                        <a:solidFill>
                          <a:srgbClr val="FF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23,626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900" u="none" strike="noStrike" dirty="0">
                          <a:effectLst/>
                        </a:rPr>
                        <a:t>Grant costs reduced to funding </a:t>
                      </a:r>
                      <a:r>
                        <a:rPr lang="en-US" sz="900" u="none" strike="noStrike" dirty="0" smtClean="0">
                          <a:effectLst/>
                        </a:rPr>
                        <a:t>level.</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5804">
                <a:tc>
                  <a:txBody>
                    <a:bodyPr/>
                    <a:lstStyle/>
                    <a:p>
                      <a:pPr algn="l" fontAlgn="b"/>
                      <a:r>
                        <a:rPr lang="en-US" sz="900" u="none" strike="noStrike" dirty="0">
                          <a:effectLst/>
                        </a:rPr>
                        <a:t>Title VII: Ombudsman</a:t>
                      </a:r>
                      <a:endParaRPr lang="en-US" sz="900" b="0" i="0" u="none" strike="noStrike" dirty="0">
                        <a:solidFill>
                          <a:srgbClr val="000000"/>
                        </a:solidFill>
                        <a:effectLst/>
                        <a:latin typeface="Calibri"/>
                      </a:endParaRPr>
                    </a:p>
                  </a:txBody>
                  <a:tcPr marL="6596" marR="6596" marT="659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83,616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solidFill>
                            <a:srgbClr val="FF0000"/>
                          </a:solidFill>
                          <a:effectLst/>
                        </a:rPr>
                        <a:t> $                             (4,111)</a:t>
                      </a:r>
                      <a:endParaRPr lang="en-US" sz="900" b="0" i="0" u="none" strike="noStrike" dirty="0">
                        <a:solidFill>
                          <a:srgbClr val="FF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79,505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900" u="none" strike="noStrike" dirty="0" smtClean="0">
                          <a:effectLst/>
                        </a:rPr>
                        <a:t>Senior</a:t>
                      </a:r>
                      <a:r>
                        <a:rPr lang="en-US" sz="900" u="none" strike="noStrike" baseline="0" dirty="0" smtClean="0">
                          <a:effectLst/>
                        </a:rPr>
                        <a:t> &amp; Disabilities Services admin reallocated.</a:t>
                      </a:r>
                      <a:endParaRPr lang="en-US" sz="900" b="0" i="0" u="none" strike="noStrike" dirty="0">
                        <a:solidFill>
                          <a:srgbClr val="000000"/>
                        </a:solidFill>
                        <a:effectLst/>
                        <a:latin typeface="+mn-lt"/>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5804">
                <a:tc>
                  <a:txBody>
                    <a:bodyPr/>
                    <a:lstStyle/>
                    <a:p>
                      <a:pPr algn="l" fontAlgn="b"/>
                      <a:r>
                        <a:rPr lang="en-US" sz="900" u="none" strike="noStrike" dirty="0">
                          <a:effectLst/>
                        </a:rPr>
                        <a:t>State Health Insurance Assistance Program</a:t>
                      </a:r>
                      <a:endParaRPr lang="en-US" sz="900" b="0" i="0" u="none" strike="noStrike" dirty="0">
                        <a:solidFill>
                          <a:srgbClr val="000000"/>
                        </a:solidFill>
                        <a:effectLst/>
                        <a:latin typeface="Calibri"/>
                      </a:endParaRPr>
                    </a:p>
                  </a:txBody>
                  <a:tcPr marL="6596" marR="6596" marT="659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209,336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solidFill>
                            <a:srgbClr val="FF0000"/>
                          </a:solidFill>
                          <a:effectLst/>
                        </a:rPr>
                        <a:t> $                             (9,165)</a:t>
                      </a:r>
                      <a:endParaRPr lang="en-US" sz="900" b="0" i="0" u="none" strike="noStrike" dirty="0">
                        <a:solidFill>
                          <a:srgbClr val="FF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200,171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900" u="none" strike="noStrike" dirty="0">
                          <a:effectLst/>
                        </a:rPr>
                        <a:t>SHIP admin costs reduced to funding </a:t>
                      </a:r>
                      <a:r>
                        <a:rPr lang="en-US" sz="900" u="none" strike="noStrike" dirty="0" smtClean="0">
                          <a:effectLst/>
                        </a:rPr>
                        <a:t>level.</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9907">
                <a:tc gridSpan="5">
                  <a:txBody>
                    <a:bodyPr/>
                    <a:lstStyle/>
                    <a:p>
                      <a:pPr algn="ctr" fontAlgn="b"/>
                      <a:r>
                        <a:rPr lang="en-US" sz="900" b="1" u="none" strike="noStrike" dirty="0">
                          <a:solidFill>
                            <a:schemeClr val="bg1"/>
                          </a:solidFill>
                          <a:effectLst/>
                        </a:rPr>
                        <a:t>Governor's Council on Disabilities &amp; Special Education</a:t>
                      </a:r>
                      <a:endParaRPr lang="en-US" sz="900" b="1" i="0" u="none" strike="noStrike" dirty="0">
                        <a:solidFill>
                          <a:schemeClr val="bg1"/>
                        </a:solidFill>
                        <a:effectLst/>
                        <a:latin typeface="Calibri"/>
                      </a:endParaRPr>
                    </a:p>
                  </a:txBody>
                  <a:tcPr marL="6596" marR="6596" marT="659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9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5804">
                <a:tc>
                  <a:txBody>
                    <a:bodyPr/>
                    <a:lstStyle/>
                    <a:p>
                      <a:pPr algn="l" fontAlgn="b"/>
                      <a:r>
                        <a:rPr lang="en-US" sz="900" u="none" strike="noStrike" dirty="0">
                          <a:effectLst/>
                        </a:rPr>
                        <a:t>Integrated Employment Initiative</a:t>
                      </a:r>
                      <a:endParaRPr lang="en-US" sz="900" b="0" i="0" u="none" strike="noStrike" dirty="0">
                        <a:solidFill>
                          <a:srgbClr val="000000"/>
                        </a:solidFill>
                        <a:effectLst/>
                        <a:latin typeface="Calibri"/>
                      </a:endParaRPr>
                    </a:p>
                  </a:txBody>
                  <a:tcPr marL="6596" marR="6596" marT="659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370,667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solidFill>
                            <a:srgbClr val="FF0000"/>
                          </a:solidFill>
                          <a:effectLst/>
                        </a:rPr>
                        <a:t> $                             (7,786)</a:t>
                      </a:r>
                      <a:endParaRPr lang="en-US" sz="900" b="0" i="0" u="none" strike="noStrike" dirty="0">
                        <a:solidFill>
                          <a:srgbClr val="FF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362,881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900" u="none" strike="noStrike" dirty="0">
                          <a:effectLst/>
                        </a:rPr>
                        <a:t>Grant costs reduced to funding </a:t>
                      </a:r>
                      <a:r>
                        <a:rPr lang="en-US" sz="900" u="none" strike="noStrike" dirty="0" smtClean="0">
                          <a:effectLst/>
                        </a:rPr>
                        <a:t>level.</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5804">
                <a:tc>
                  <a:txBody>
                    <a:bodyPr/>
                    <a:lstStyle/>
                    <a:p>
                      <a:pPr algn="l" fontAlgn="b"/>
                      <a:r>
                        <a:rPr lang="en-US" sz="900" u="none" strike="noStrike" dirty="0">
                          <a:effectLst/>
                        </a:rPr>
                        <a:t>State Developmental Disabilities Council</a:t>
                      </a:r>
                      <a:endParaRPr lang="en-US" sz="900" b="0" i="0" u="none" strike="noStrike" dirty="0">
                        <a:solidFill>
                          <a:srgbClr val="000000"/>
                        </a:solidFill>
                        <a:effectLst/>
                        <a:latin typeface="Calibri"/>
                      </a:endParaRPr>
                    </a:p>
                  </a:txBody>
                  <a:tcPr marL="6596" marR="6596" marT="659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478,787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solidFill>
                            <a:srgbClr val="FF0000"/>
                          </a:solidFill>
                          <a:effectLst/>
                        </a:rPr>
                        <a:t> $                           (27,234)</a:t>
                      </a:r>
                      <a:endParaRPr lang="en-US" sz="900" b="0" i="0" u="none" strike="noStrike" dirty="0">
                        <a:solidFill>
                          <a:srgbClr val="FF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451,553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900" u="none" strike="noStrike" dirty="0">
                          <a:effectLst/>
                        </a:rPr>
                        <a:t>Grant costs reduced to funding </a:t>
                      </a:r>
                      <a:r>
                        <a:rPr lang="en-US" sz="900" u="none" strike="noStrike" dirty="0" smtClean="0">
                          <a:effectLst/>
                        </a:rPr>
                        <a:t>level.</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9431">
                <a:tc>
                  <a:txBody>
                    <a:bodyPr/>
                    <a:lstStyle/>
                    <a:p>
                      <a:pPr algn="r" fontAlgn="b"/>
                      <a:r>
                        <a:rPr lang="en-US" sz="900" u="none" strike="noStrike" dirty="0">
                          <a:effectLst/>
                        </a:rPr>
                        <a:t>Totals</a:t>
                      </a:r>
                      <a:endParaRPr lang="en-US" sz="900" b="0" i="0" u="none" strike="noStrike" dirty="0">
                        <a:solidFill>
                          <a:srgbClr val="000000"/>
                        </a:solidFill>
                        <a:effectLst/>
                        <a:latin typeface="Calibri"/>
                      </a:endParaRPr>
                    </a:p>
                  </a:txBody>
                  <a:tcPr marL="6596" marR="6596" marT="659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8,762,571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solidFill>
                            <a:srgbClr val="FF0000"/>
                          </a:solidFill>
                          <a:effectLst/>
                        </a:rPr>
                        <a:t> $                         (366,708)</a:t>
                      </a:r>
                      <a:endParaRPr lang="en-US" sz="900" b="0" i="0" u="none" strike="noStrike" dirty="0">
                        <a:solidFill>
                          <a:srgbClr val="FF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                       7,581,429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u="none" strike="noStrike" dirty="0">
                          <a:effectLst/>
                        </a:rPr>
                        <a:t> </a:t>
                      </a:r>
                      <a:endParaRPr lang="en-US" sz="900" b="0" i="0" u="none" strike="noStrike" dirty="0">
                        <a:solidFill>
                          <a:srgbClr val="000000"/>
                        </a:solidFill>
                        <a:effectLst/>
                        <a:latin typeface="Calibri"/>
                      </a:endParaRPr>
                    </a:p>
                  </a:txBody>
                  <a:tcPr marL="6596" marR="6596" marT="659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Slide Number Placeholder 3"/>
          <p:cNvSpPr>
            <a:spLocks noGrp="1"/>
          </p:cNvSpPr>
          <p:nvPr>
            <p:ph type="sldNum" sz="quarter" idx="12"/>
          </p:nvPr>
        </p:nvSpPr>
        <p:spPr/>
        <p:txBody>
          <a:bodyPr/>
          <a:lstStyle/>
          <a:p>
            <a:fld id="{980EA727-2C3D-408D-9A51-619A97FA9075}" type="slidenum">
              <a:rPr lang="en-US" smtClean="0"/>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7478</TotalTime>
  <Words>2016</Words>
  <Application>Microsoft Office PowerPoint</Application>
  <PresentationFormat>On-screen Show (4:3)</PresentationFormat>
  <Paragraphs>554</Paragraphs>
  <Slides>24</Slides>
  <Notes>18</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 House Finance Committee September 2013    Division of Senior  &amp; Disabilities Services </vt:lpstr>
      <vt:lpstr>SDS Mission</vt:lpstr>
      <vt:lpstr>Division Challenges</vt:lpstr>
      <vt:lpstr>Populations Of Interest</vt:lpstr>
      <vt:lpstr>SDS Budget Overview</vt:lpstr>
      <vt:lpstr>SDS Core Services</vt:lpstr>
      <vt:lpstr>SDS Core Services</vt:lpstr>
      <vt:lpstr>SDS Core Services</vt:lpstr>
      <vt:lpstr>Sequestration Impacts To Date</vt:lpstr>
      <vt:lpstr>Federal FY 2014 Sequestration Estimates</vt:lpstr>
      <vt:lpstr>Adult Protective Services</vt:lpstr>
      <vt:lpstr>Intellectual &amp; Developmental Disabilities Waiver</vt:lpstr>
      <vt:lpstr>Nursing Facility Level of Care Waiver Unit</vt:lpstr>
      <vt:lpstr>Grant Services Unit</vt:lpstr>
      <vt:lpstr>Personal Care Assistance Unit</vt:lpstr>
      <vt:lpstr>Policy &amp; Program Development Unit</vt:lpstr>
      <vt:lpstr>Provider Certification &amp; Compliance Unit</vt:lpstr>
      <vt:lpstr>Quality Assurance Unit</vt:lpstr>
      <vt:lpstr>Research &amp; Analysis</vt:lpstr>
      <vt:lpstr>Operations &amp; Training Unit</vt:lpstr>
      <vt:lpstr>Administrative Support</vt:lpstr>
      <vt:lpstr>Measuring Performance</vt:lpstr>
      <vt:lpstr>Measuring Performance</vt:lpstr>
      <vt:lpstr> House Finance Committee September 2013    Division of Senior  &amp; Disabilities Services </vt:lpstr>
    </vt:vector>
  </TitlesOfParts>
  <Company>Department of Health and Social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House Finance Committee    Division of Senior  &amp; Disabilities Services</dc:title>
  <dc:creator>jabogard</dc:creator>
  <cp:lastModifiedBy>Administrator</cp:lastModifiedBy>
  <cp:revision>299</cp:revision>
  <cp:lastPrinted>2013-08-28T22:24:53Z</cp:lastPrinted>
  <dcterms:created xsi:type="dcterms:W3CDTF">2013-07-26T19:09:18Z</dcterms:created>
  <dcterms:modified xsi:type="dcterms:W3CDTF">2013-09-05T18:22:53Z</dcterms:modified>
</cp:coreProperties>
</file>