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39" r:id="rId1"/>
  </p:sldMasterIdLst>
  <p:notesMasterIdLst>
    <p:notesMasterId r:id="rId12"/>
  </p:notesMasterIdLst>
  <p:handoutMasterIdLst>
    <p:handoutMasterId r:id="rId13"/>
  </p:handoutMasterIdLst>
  <p:sldIdLst>
    <p:sldId id="372" r:id="rId2"/>
    <p:sldId id="373" r:id="rId3"/>
    <p:sldId id="400" r:id="rId4"/>
    <p:sldId id="374" r:id="rId5"/>
    <p:sldId id="375" r:id="rId6"/>
    <p:sldId id="405" r:id="rId7"/>
    <p:sldId id="404" r:id="rId8"/>
    <p:sldId id="406" r:id="rId9"/>
    <p:sldId id="407" r:id="rId10"/>
    <p:sldId id="408" r:id="rId1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guide id="3" orient="horz" pos="2925" userDrawn="1">
          <p15:clr>
            <a:srgbClr val="A4A3A4"/>
          </p15:clr>
        </p15:guide>
        <p15:guide id="4" pos="2205" userDrawn="1">
          <p15:clr>
            <a:srgbClr val="A4A3A4"/>
          </p15:clr>
        </p15:guide>
        <p15:guide id="5" orient="horz" pos="2933" userDrawn="1">
          <p15:clr>
            <a:srgbClr val="A4A3A4"/>
          </p15:clr>
        </p15:guide>
        <p15:guide id="6" pos="221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nda J Mattson" initials="LJM" lastIdx="1" clrIdx="0"/>
  <p:cmAuthor id="1" name="Abigail Enghirst" initials="AE" lastIdx="8" clrIdx="1"/>
  <p:cmAuthor id="2" name="Hannah L Lager" initials="HLL" lastIdx="1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64"/>
    <a:srgbClr val="6485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2" autoAdjust="0"/>
    <p:restoredTop sz="82413" autoAdjust="0"/>
  </p:normalViewPr>
  <p:slideViewPr>
    <p:cSldViewPr snapToGrid="0" snapToObjects="1">
      <p:cViewPr varScale="1">
        <p:scale>
          <a:sx n="96" d="100"/>
          <a:sy n="96" d="100"/>
        </p:scale>
        <p:origin x="1374" y="78"/>
      </p:cViewPr>
      <p:guideLst>
        <p:guide orient="horz" pos="2160"/>
        <p:guide pos="2880"/>
      </p:guideLst>
    </p:cSldViewPr>
  </p:slideViewPr>
  <p:outlineViewPr>
    <p:cViewPr>
      <p:scale>
        <a:sx n="33" d="100"/>
        <a:sy n="33" d="100"/>
      </p:scale>
      <p:origin x="0" y="19104"/>
    </p:cViewPr>
  </p:outlineViewPr>
  <p:notesTextViewPr>
    <p:cViewPr>
      <p:scale>
        <a:sx n="75" d="100"/>
        <a:sy n="75" d="100"/>
      </p:scale>
      <p:origin x="0" y="0"/>
    </p:cViewPr>
  </p:notesTextViewPr>
  <p:sorterViewPr>
    <p:cViewPr>
      <p:scale>
        <a:sx n="200" d="100"/>
        <a:sy n="200" d="100"/>
      </p:scale>
      <p:origin x="0" y="0"/>
    </p:cViewPr>
  </p:sorterViewPr>
  <p:notesViewPr>
    <p:cSldViewPr snapToGrid="0" snapToObjects="1">
      <p:cViewPr>
        <p:scale>
          <a:sx n="130" d="100"/>
          <a:sy n="130" d="100"/>
        </p:scale>
        <p:origin x="-1188" y="-72"/>
      </p:cViewPr>
      <p:guideLst>
        <p:guide orient="horz" pos="2929"/>
        <p:guide pos="2209"/>
        <p:guide orient="horz" pos="2925"/>
        <p:guide pos="2205"/>
        <p:guide orient="horz" pos="2933"/>
        <p:guide pos="2213"/>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1"/>
            <a:ext cx="3037840" cy="464820"/>
          </a:xfrm>
          <a:prstGeom prst="rect">
            <a:avLst/>
          </a:prstGeom>
          <a:noFill/>
          <a:ln w="9525">
            <a:noFill/>
            <a:miter lim="800000"/>
            <a:headEnd/>
            <a:tailEnd/>
          </a:ln>
          <a:effectLst/>
        </p:spPr>
        <p:txBody>
          <a:bodyPr vert="horz" wrap="square" lIns="93128" tIns="46563" rIns="93128" bIns="46563" numCol="1" anchor="t" anchorCtr="0" compatLnSpc="1">
            <a:prstTxWarp prst="textNoShape">
              <a:avLst/>
            </a:prstTxWarp>
          </a:bodyPr>
          <a:lstStyle>
            <a:lvl1pPr>
              <a:defRPr sz="1200" noProof="1">
                <a:latin typeface="Times New Roman" pitchFamily="18" charset="0"/>
              </a:defRPr>
            </a:lvl1pPr>
          </a:lstStyle>
          <a:p>
            <a:endParaRPr lang="en-US" dirty="0"/>
          </a:p>
        </p:txBody>
      </p:sp>
      <p:sp>
        <p:nvSpPr>
          <p:cNvPr id="81923" name="Rectangle 3"/>
          <p:cNvSpPr>
            <a:spLocks noGrp="1" noChangeArrowheads="1"/>
          </p:cNvSpPr>
          <p:nvPr>
            <p:ph type="dt" sz="quarter" idx="1"/>
          </p:nvPr>
        </p:nvSpPr>
        <p:spPr bwMode="auto">
          <a:xfrm>
            <a:off x="3970943" y="1"/>
            <a:ext cx="3037840" cy="464820"/>
          </a:xfrm>
          <a:prstGeom prst="rect">
            <a:avLst/>
          </a:prstGeom>
          <a:noFill/>
          <a:ln w="9525">
            <a:noFill/>
            <a:miter lim="800000"/>
            <a:headEnd/>
            <a:tailEnd/>
          </a:ln>
          <a:effectLst/>
        </p:spPr>
        <p:txBody>
          <a:bodyPr vert="horz" wrap="square" lIns="93128" tIns="46563" rIns="93128" bIns="46563" numCol="1" anchor="t" anchorCtr="0" compatLnSpc="1">
            <a:prstTxWarp prst="textNoShape">
              <a:avLst/>
            </a:prstTxWarp>
          </a:bodyPr>
          <a:lstStyle>
            <a:lvl1pPr algn="r">
              <a:defRPr sz="1200" noProof="1">
                <a:latin typeface="Times New Roman" pitchFamily="18" charset="0"/>
              </a:defRPr>
            </a:lvl1pPr>
          </a:lstStyle>
          <a:p>
            <a:endParaRPr lang="de-DE"/>
          </a:p>
        </p:txBody>
      </p:sp>
      <p:sp>
        <p:nvSpPr>
          <p:cNvPr id="81924" name="Rectangle 4"/>
          <p:cNvSpPr>
            <a:spLocks noGrp="1" noChangeArrowheads="1"/>
          </p:cNvSpPr>
          <p:nvPr>
            <p:ph type="ftr" sz="quarter" idx="2"/>
          </p:nvPr>
        </p:nvSpPr>
        <p:spPr bwMode="auto">
          <a:xfrm>
            <a:off x="0" y="8829972"/>
            <a:ext cx="3037840" cy="464820"/>
          </a:xfrm>
          <a:prstGeom prst="rect">
            <a:avLst/>
          </a:prstGeom>
          <a:noFill/>
          <a:ln w="9525">
            <a:noFill/>
            <a:miter lim="800000"/>
            <a:headEnd/>
            <a:tailEnd/>
          </a:ln>
          <a:effectLst/>
        </p:spPr>
        <p:txBody>
          <a:bodyPr vert="horz" wrap="square" lIns="93128" tIns="46563" rIns="93128" bIns="46563" numCol="1" anchor="b" anchorCtr="0" compatLnSpc="1">
            <a:prstTxWarp prst="textNoShape">
              <a:avLst/>
            </a:prstTxWarp>
          </a:bodyPr>
          <a:lstStyle>
            <a:lvl1pPr>
              <a:defRPr sz="1200" noProof="1">
                <a:latin typeface="Times New Roman" pitchFamily="18" charset="0"/>
              </a:defRPr>
            </a:lvl1pPr>
          </a:lstStyle>
          <a:p>
            <a:endParaRPr lang="en-US" dirty="0"/>
          </a:p>
        </p:txBody>
      </p:sp>
      <p:sp>
        <p:nvSpPr>
          <p:cNvPr id="81925" name="Rectangle 5"/>
          <p:cNvSpPr>
            <a:spLocks noGrp="1" noChangeArrowheads="1"/>
          </p:cNvSpPr>
          <p:nvPr>
            <p:ph type="sldNum" sz="quarter" idx="3"/>
          </p:nvPr>
        </p:nvSpPr>
        <p:spPr bwMode="auto">
          <a:xfrm>
            <a:off x="3970943" y="8829972"/>
            <a:ext cx="3037840" cy="464820"/>
          </a:xfrm>
          <a:prstGeom prst="rect">
            <a:avLst/>
          </a:prstGeom>
          <a:noFill/>
          <a:ln w="9525">
            <a:noFill/>
            <a:miter lim="800000"/>
            <a:headEnd/>
            <a:tailEnd/>
          </a:ln>
          <a:effectLst/>
        </p:spPr>
        <p:txBody>
          <a:bodyPr vert="horz" wrap="square" lIns="93128" tIns="46563" rIns="93128" bIns="46563" numCol="1" anchor="b" anchorCtr="0" compatLnSpc="1">
            <a:prstTxWarp prst="textNoShape">
              <a:avLst/>
            </a:prstTxWarp>
          </a:bodyPr>
          <a:lstStyle>
            <a:lvl1pPr algn="r">
              <a:defRPr sz="1200" noProof="1">
                <a:latin typeface="Times New Roman" pitchFamily="18" charset="0"/>
              </a:defRPr>
            </a:lvl1pPr>
          </a:lstStyle>
          <a:p>
            <a:fld id="{F69508C8-31E9-4653-B06D-D82D42A41F70}" type="slidenum">
              <a:rPr/>
              <a:pPr/>
              <a:t>‹#›</a:t>
            </a:fld>
            <a:endParaRPr lang="en-US" dirty="0"/>
          </a:p>
        </p:txBody>
      </p:sp>
    </p:spTree>
    <p:extLst>
      <p:ext uri="{BB962C8B-B14F-4D97-AF65-F5344CB8AC3E}">
        <p14:creationId xmlns:p14="http://schemas.microsoft.com/office/powerpoint/2010/main" val="20252617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1"/>
            <a:ext cx="3037840" cy="464820"/>
          </a:xfrm>
          <a:prstGeom prst="rect">
            <a:avLst/>
          </a:prstGeom>
          <a:noFill/>
          <a:ln w="9525">
            <a:noFill/>
            <a:miter lim="800000"/>
            <a:headEnd/>
            <a:tailEnd/>
          </a:ln>
          <a:effectLst/>
        </p:spPr>
        <p:txBody>
          <a:bodyPr vert="horz" wrap="square" lIns="93128" tIns="46563" rIns="93128" bIns="46563" numCol="1" anchor="t" anchorCtr="0" compatLnSpc="1">
            <a:prstTxWarp prst="textNoShape">
              <a:avLst/>
            </a:prstTxWarp>
          </a:bodyPr>
          <a:lstStyle>
            <a:lvl1pPr>
              <a:defRPr sz="1200">
                <a:latin typeface="Times New Roman" pitchFamily="18" charset="0"/>
              </a:defRPr>
            </a:lvl1pPr>
          </a:lstStyle>
          <a:p>
            <a:endParaRPr lang="de-DE"/>
          </a:p>
        </p:txBody>
      </p:sp>
      <p:sp>
        <p:nvSpPr>
          <p:cNvPr id="8195" name="Rectangle 3"/>
          <p:cNvSpPr>
            <a:spLocks noGrp="1" noChangeArrowheads="1"/>
          </p:cNvSpPr>
          <p:nvPr>
            <p:ph type="dt" idx="1"/>
          </p:nvPr>
        </p:nvSpPr>
        <p:spPr bwMode="auto">
          <a:xfrm>
            <a:off x="3970943" y="1"/>
            <a:ext cx="3037840" cy="464820"/>
          </a:xfrm>
          <a:prstGeom prst="rect">
            <a:avLst/>
          </a:prstGeom>
          <a:noFill/>
          <a:ln w="9525">
            <a:noFill/>
            <a:miter lim="800000"/>
            <a:headEnd/>
            <a:tailEnd/>
          </a:ln>
          <a:effectLst/>
        </p:spPr>
        <p:txBody>
          <a:bodyPr vert="horz" wrap="square" lIns="93128" tIns="46563" rIns="93128" bIns="46563" numCol="1" anchor="t" anchorCtr="0" compatLnSpc="1">
            <a:prstTxWarp prst="textNoShape">
              <a:avLst/>
            </a:prstTxWarp>
          </a:bodyPr>
          <a:lstStyle>
            <a:lvl1pPr algn="r">
              <a:defRPr sz="1200">
                <a:latin typeface="Times New Roman" pitchFamily="18" charset="0"/>
              </a:defRPr>
            </a:lvl1pPr>
          </a:lstStyle>
          <a:p>
            <a:endParaRPr lang="de-DE"/>
          </a:p>
        </p:txBody>
      </p:sp>
      <p:sp>
        <p:nvSpPr>
          <p:cNvPr id="8196" name="Rectangle 4"/>
          <p:cNvSpPr>
            <a:spLocks noGrp="1" noRot="1" noChangeAspect="1" noChangeArrowheads="1" noTextEdit="1"/>
          </p:cNvSpPr>
          <p:nvPr>
            <p:ph type="sldImg" idx="2"/>
          </p:nvPr>
        </p:nvSpPr>
        <p:spPr bwMode="auto">
          <a:xfrm>
            <a:off x="1182688" y="696913"/>
            <a:ext cx="4646612" cy="3486150"/>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701041" y="4415795"/>
            <a:ext cx="5608320" cy="4183380"/>
          </a:xfrm>
          <a:prstGeom prst="rect">
            <a:avLst/>
          </a:prstGeom>
          <a:noFill/>
          <a:ln w="9525">
            <a:noFill/>
            <a:miter lim="800000"/>
            <a:headEnd/>
            <a:tailEnd/>
          </a:ln>
          <a:effectLst/>
        </p:spPr>
        <p:txBody>
          <a:bodyPr vert="horz" wrap="square" lIns="93128" tIns="46563" rIns="93128" bIns="46563"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8198" name="Rectangle 6"/>
          <p:cNvSpPr>
            <a:spLocks noGrp="1" noChangeArrowheads="1"/>
          </p:cNvSpPr>
          <p:nvPr>
            <p:ph type="ftr" sz="quarter" idx="4"/>
          </p:nvPr>
        </p:nvSpPr>
        <p:spPr bwMode="auto">
          <a:xfrm>
            <a:off x="0" y="8829972"/>
            <a:ext cx="3037840" cy="464820"/>
          </a:xfrm>
          <a:prstGeom prst="rect">
            <a:avLst/>
          </a:prstGeom>
          <a:noFill/>
          <a:ln w="9525">
            <a:noFill/>
            <a:miter lim="800000"/>
            <a:headEnd/>
            <a:tailEnd/>
          </a:ln>
          <a:effectLst/>
        </p:spPr>
        <p:txBody>
          <a:bodyPr vert="horz" wrap="square" lIns="93128" tIns="46563" rIns="93128" bIns="46563" numCol="1" anchor="b" anchorCtr="0" compatLnSpc="1">
            <a:prstTxWarp prst="textNoShape">
              <a:avLst/>
            </a:prstTxWarp>
          </a:bodyPr>
          <a:lstStyle>
            <a:lvl1pPr>
              <a:defRPr sz="1200">
                <a:latin typeface="Times New Roman" pitchFamily="18" charset="0"/>
              </a:defRPr>
            </a:lvl1pPr>
          </a:lstStyle>
          <a:p>
            <a:endParaRPr lang="de-DE"/>
          </a:p>
        </p:txBody>
      </p:sp>
      <p:sp>
        <p:nvSpPr>
          <p:cNvPr id="8199" name="Rectangle 7"/>
          <p:cNvSpPr>
            <a:spLocks noGrp="1" noChangeArrowheads="1"/>
          </p:cNvSpPr>
          <p:nvPr>
            <p:ph type="sldNum" sz="quarter" idx="5"/>
          </p:nvPr>
        </p:nvSpPr>
        <p:spPr bwMode="auto">
          <a:xfrm>
            <a:off x="3970943" y="8829972"/>
            <a:ext cx="3037840" cy="464820"/>
          </a:xfrm>
          <a:prstGeom prst="rect">
            <a:avLst/>
          </a:prstGeom>
          <a:noFill/>
          <a:ln w="9525">
            <a:noFill/>
            <a:miter lim="800000"/>
            <a:headEnd/>
            <a:tailEnd/>
          </a:ln>
          <a:effectLst/>
        </p:spPr>
        <p:txBody>
          <a:bodyPr vert="horz" wrap="square" lIns="93128" tIns="46563" rIns="93128" bIns="46563" numCol="1" anchor="b" anchorCtr="0" compatLnSpc="1">
            <a:prstTxWarp prst="textNoShape">
              <a:avLst/>
            </a:prstTxWarp>
          </a:bodyPr>
          <a:lstStyle>
            <a:lvl1pPr algn="r">
              <a:defRPr sz="1200">
                <a:latin typeface="Times New Roman" pitchFamily="18" charset="0"/>
              </a:defRPr>
            </a:lvl1pPr>
          </a:lstStyle>
          <a:p>
            <a:fld id="{B550DEAF-72FD-4A26-873D-00FB742DFBCC}" type="slidenum">
              <a:rPr lang="de-DE"/>
              <a:pPr/>
              <a:t>‹#›</a:t>
            </a:fld>
            <a:endParaRPr lang="de-DE"/>
          </a:p>
        </p:txBody>
      </p:sp>
    </p:spTree>
    <p:extLst>
      <p:ext uri="{BB962C8B-B14F-4D97-AF65-F5344CB8AC3E}">
        <p14:creationId xmlns:p14="http://schemas.microsoft.com/office/powerpoint/2010/main" val="33259106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550DEAF-72FD-4A26-873D-00FB742DFBCC}" type="slidenum">
              <a:rPr lang="de-DE" smtClean="0"/>
              <a:pPr/>
              <a:t>1</a:t>
            </a:fld>
            <a:endParaRPr lang="de-DE"/>
          </a:p>
        </p:txBody>
      </p:sp>
    </p:spTree>
    <p:extLst>
      <p:ext uri="{BB962C8B-B14F-4D97-AF65-F5344CB8AC3E}">
        <p14:creationId xmlns:p14="http://schemas.microsoft.com/office/powerpoint/2010/main" val="293567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50DEAF-72FD-4A26-873D-00FB742DFBCC}" type="slidenum">
              <a:rPr lang="de-DE" smtClean="0"/>
              <a:pPr/>
              <a:t>10</a:t>
            </a:fld>
            <a:endParaRPr lang="de-DE"/>
          </a:p>
        </p:txBody>
      </p:sp>
    </p:spTree>
    <p:extLst>
      <p:ext uri="{BB962C8B-B14F-4D97-AF65-F5344CB8AC3E}">
        <p14:creationId xmlns:p14="http://schemas.microsoft.com/office/powerpoint/2010/main" val="836331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912749">
              <a:defRPr/>
            </a:pPr>
            <a:r>
              <a:rPr lang="de-DE" sz="1800" noProof="1">
                <a:latin typeface="+mn-lt"/>
              </a:rPr>
              <a:t>The first thing you might wonder is WHAT IS A MONEY SERVICES BUSINESS?</a:t>
            </a:r>
          </a:p>
          <a:p>
            <a:pPr marL="0" lvl="1" defTabSz="912749">
              <a:defRPr/>
            </a:pPr>
            <a:endParaRPr lang="de-DE" sz="1800" noProof="1">
              <a:latin typeface="+mn-lt"/>
            </a:endParaRPr>
          </a:p>
          <a:p>
            <a:pPr marL="0" lvl="1" defTabSz="912749">
              <a:defRPr/>
            </a:pPr>
            <a:r>
              <a:rPr lang="de-DE" sz="1800" noProof="1">
                <a:latin typeface="+mn-lt"/>
              </a:rPr>
              <a:t>Currency </a:t>
            </a:r>
            <a:r>
              <a:rPr lang="de-DE" sz="1800" noProof="1">
                <a:latin typeface="+mn-lt"/>
              </a:rPr>
              <a:t>issued by a government is typically called FIAT currency...so exchange of Euros for US dollars is currency exchange.</a:t>
            </a:r>
          </a:p>
          <a:p>
            <a:pPr marL="0" lvl="1" defTabSz="912749">
              <a:defRPr/>
            </a:pPr>
            <a:endParaRPr lang="de-DE" sz="1800" noProof="1">
              <a:latin typeface="+mn-lt"/>
            </a:endParaRPr>
          </a:p>
          <a:p>
            <a:pPr marL="0" lvl="1" defTabSz="912749">
              <a:defRPr/>
            </a:pPr>
            <a:r>
              <a:rPr lang="de-DE" sz="1800" noProof="1">
                <a:latin typeface="+mn-lt"/>
              </a:rPr>
              <a:t>A payment instrument includes a check, money order, traveler‘s check, prepaid or STORED VALUE card (like a reloadable VISA that you might buy for family member and linitially load with $100 and plan to add additional $$ to it at another time, instead of giving them a check).  </a:t>
            </a:r>
          </a:p>
        </p:txBody>
      </p:sp>
      <p:sp>
        <p:nvSpPr>
          <p:cNvPr id="4" name="Slide Number Placeholder 3"/>
          <p:cNvSpPr>
            <a:spLocks noGrp="1"/>
          </p:cNvSpPr>
          <p:nvPr>
            <p:ph type="sldNum" sz="quarter" idx="10"/>
          </p:nvPr>
        </p:nvSpPr>
        <p:spPr/>
        <p:txBody>
          <a:bodyPr/>
          <a:lstStyle/>
          <a:p>
            <a:fld id="{B550DEAF-72FD-4A26-873D-00FB742DFBCC}" type="slidenum">
              <a:rPr lang="de-DE" smtClean="0"/>
              <a:pPr/>
              <a:t>2</a:t>
            </a:fld>
            <a:endParaRPr lang="de-DE"/>
          </a:p>
        </p:txBody>
      </p:sp>
    </p:spTree>
    <p:extLst>
      <p:ext uri="{BB962C8B-B14F-4D97-AF65-F5344CB8AC3E}">
        <p14:creationId xmlns:p14="http://schemas.microsoft.com/office/powerpoint/2010/main" val="185980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lvl="1" defTabSz="912749">
              <a:defRPr/>
            </a:pPr>
            <a:endParaRPr lang="de-DE" sz="1800" noProof="1">
              <a:latin typeface="+mn-lt"/>
            </a:endParaRPr>
          </a:p>
          <a:p>
            <a:pPr marL="0" lvl="1" defTabSz="912749">
              <a:defRPr/>
            </a:pPr>
            <a:r>
              <a:rPr lang="en-US" sz="1800" noProof="1"/>
              <a:t>Alaska Statute 06.55 regulates Money Services Businesses. </a:t>
            </a:r>
          </a:p>
          <a:p>
            <a:pPr marL="0" lvl="1" defTabSz="912749">
              <a:defRPr/>
            </a:pPr>
            <a:endParaRPr lang="en-US" sz="1800" noProof="1">
              <a:latin typeface="+mn-lt"/>
            </a:endParaRPr>
          </a:p>
          <a:p>
            <a:pPr marL="0" lvl="1" defTabSz="912749">
              <a:defRPr/>
            </a:pPr>
            <a:r>
              <a:rPr lang="de-DE" sz="1800" noProof="1">
                <a:latin typeface="+mn-lt"/>
              </a:rPr>
              <a:t>Virtual </a:t>
            </a:r>
            <a:r>
              <a:rPr lang="de-DE" sz="1800" noProof="1">
                <a:latin typeface="+mn-lt"/>
              </a:rPr>
              <a:t>currency is a digital representation of value that does not have legal tender status in the United States....but can be digitally traded and functions as a medium of exchange, a unit of account, a store of value or is incorporated into payment system  </a:t>
            </a:r>
            <a:r>
              <a:rPr lang="de-DE" sz="1800" noProof="1">
                <a:latin typeface="+mn-lt"/>
              </a:rPr>
              <a:t>technology. </a:t>
            </a:r>
            <a:r>
              <a:rPr lang="de-DE" sz="1800" noProof="1"/>
              <a:t>The propose definition of </a:t>
            </a:r>
            <a:r>
              <a:rPr lang="de-DE" sz="1800" b="1" noProof="1"/>
              <a:t>virtual currency </a:t>
            </a:r>
            <a:r>
              <a:rPr lang="de-DE" sz="1800" noProof="1"/>
              <a:t>and </a:t>
            </a:r>
            <a:r>
              <a:rPr lang="de-DE" sz="1800" b="1" noProof="1"/>
              <a:t>virtual currency business activity </a:t>
            </a:r>
            <a:r>
              <a:rPr lang="de-DE" sz="1800" noProof="1"/>
              <a:t>can be found at AS 06.55.990(37) and AS 06.55.990(38). </a:t>
            </a:r>
          </a:p>
          <a:p>
            <a:pPr marL="0" lvl="1" defTabSz="912749">
              <a:defRPr/>
            </a:pPr>
            <a:endParaRPr lang="de-DE" sz="1800" noProof="1">
              <a:latin typeface="+mn-lt"/>
            </a:endParaRPr>
          </a:p>
          <a:p>
            <a:pPr marL="0" lvl="1" defTabSz="912749">
              <a:defRPr/>
            </a:pPr>
            <a:endParaRPr lang="de-DE" sz="1800" noProof="1">
              <a:latin typeface="+mn-lt"/>
            </a:endParaRPr>
          </a:p>
          <a:p>
            <a:pPr marL="0" lvl="1" defTabSz="912749">
              <a:defRPr/>
            </a:pPr>
            <a:r>
              <a:rPr lang="de-DE" sz="1800" noProof="1"/>
              <a:t>This is a timely discussion...at this point, the division is receiving requests for licensure of money transmitters that are also involved with virtual currency.  When the original money services act was passed in 2007, there is no indication that the legislature intended for virtual currencies to be considered as money...virtual currency wasn‘t even a gleem in any domestic money transmitter‘s eye much less in legislators‘ thinking...fast forward to now and we have many forms of VC.  </a:t>
            </a:r>
            <a:r>
              <a:rPr lang="de-DE" sz="1800" b="1" noProof="1"/>
              <a:t>Currently we are specifically not licensing money transmitters for virtual currency transactions and are requiring them to disclose to their Alaskan customers that the state does not currently recognize virtual currencies as money transmission</a:t>
            </a:r>
            <a:r>
              <a:rPr lang="de-DE" sz="1800" b="1" noProof="1"/>
              <a:t>. </a:t>
            </a:r>
          </a:p>
          <a:p>
            <a:pPr marL="0" lvl="1" defTabSz="912749">
              <a:defRPr/>
            </a:pPr>
            <a:endParaRPr lang="de-DE" sz="1800" b="1" noProof="1"/>
          </a:p>
          <a:p>
            <a:pPr marL="0" lvl="1" defTabSz="912749">
              <a:defRPr/>
            </a:pPr>
            <a:endParaRPr lang="de-DE" sz="1800" noProof="1"/>
          </a:p>
          <a:p>
            <a:pPr marL="0" lvl="1" defTabSz="912749">
              <a:defRPr/>
            </a:pPr>
            <a:r>
              <a:rPr lang="de-DE" sz="1800" noProof="1"/>
              <a:t>We currently have 87 money service licensees.  </a:t>
            </a:r>
            <a:r>
              <a:rPr lang="en-US" sz="1800" noProof="1"/>
              <a:t>At least 2 of the 87 licensees are providing virtual curreny to consumers</a:t>
            </a:r>
            <a:r>
              <a:rPr lang="de-DE" sz="1800" noProof="1"/>
              <a:t>.  This bill would allow the Division to better regulate these riskier forms of currency in a consistent and </a:t>
            </a:r>
            <a:r>
              <a:rPr lang="en-US" sz="1800" dirty="0"/>
              <a:t>efficient </a:t>
            </a:r>
            <a:r>
              <a:rPr lang="de-DE" sz="1800" noProof="1"/>
              <a:t>manner.  Further, there are new payment systems all the time!  You probably know about PayPal....GooglePay...ApplePay and others.</a:t>
            </a:r>
          </a:p>
          <a:p>
            <a:pPr marL="0" lvl="1" defTabSz="912749">
              <a:defRPr/>
            </a:pPr>
            <a:endParaRPr lang="de-DE" sz="1800" noProof="1"/>
          </a:p>
          <a:p>
            <a:pPr marL="0" lvl="1" defTabSz="912749">
              <a:defRPr/>
            </a:pPr>
            <a:endParaRPr lang="de-DE" sz="1800" noProof="1"/>
          </a:p>
          <a:p>
            <a:pPr marL="0" lvl="1" defTabSz="912749">
              <a:defRPr/>
            </a:pPr>
            <a:r>
              <a:rPr lang="de-DE" sz="1800" noProof="1"/>
              <a:t>Repeals 06.55.103 is repealed that set up the out-of-state business advantage.</a:t>
            </a:r>
          </a:p>
          <a:p>
            <a:pPr marL="0" lvl="1" defTabSz="912749">
              <a:defRPr/>
            </a:pPr>
            <a:endParaRPr lang="de-DE" sz="1800" noProof="1"/>
          </a:p>
          <a:p>
            <a:pPr marL="0" lvl="1" defTabSz="912749">
              <a:defRPr/>
            </a:pPr>
            <a:endParaRPr lang="de-DE" sz="1800" noProof="1"/>
          </a:p>
          <a:p>
            <a:pPr marL="0" lvl="1" defTabSz="912749">
              <a:defRPr/>
            </a:pPr>
            <a:endParaRPr lang="de-DE" sz="1800" noProof="1"/>
          </a:p>
          <a:p>
            <a:pPr marL="0" lvl="1" defTabSz="912749">
              <a:defRPr/>
            </a:pPr>
            <a:endParaRPr lang="de-DE" sz="1800" noProof="1"/>
          </a:p>
          <a:p>
            <a:pPr marL="0" lvl="1" defTabSz="912749">
              <a:defRPr/>
            </a:pPr>
            <a:endParaRPr lang="de-DE" sz="1800" b="1" noProof="1"/>
          </a:p>
          <a:p>
            <a:pPr marL="0" lvl="1" defTabSz="912749">
              <a:defRPr/>
            </a:pPr>
            <a:endParaRPr lang="de-DE" sz="1800" b="1" noProof="1"/>
          </a:p>
        </p:txBody>
      </p:sp>
      <p:sp>
        <p:nvSpPr>
          <p:cNvPr id="4" name="Slide Number Placeholder 3"/>
          <p:cNvSpPr>
            <a:spLocks noGrp="1"/>
          </p:cNvSpPr>
          <p:nvPr>
            <p:ph type="sldNum" sz="quarter" idx="10"/>
          </p:nvPr>
        </p:nvSpPr>
        <p:spPr/>
        <p:txBody>
          <a:bodyPr/>
          <a:lstStyle/>
          <a:p>
            <a:fld id="{B550DEAF-72FD-4A26-873D-00FB742DFBCC}" type="slidenum">
              <a:rPr lang="de-DE" smtClean="0"/>
              <a:pPr/>
              <a:t>3</a:t>
            </a:fld>
            <a:endParaRPr lang="de-DE"/>
          </a:p>
        </p:txBody>
      </p:sp>
    </p:spTree>
    <p:extLst>
      <p:ext uri="{BB962C8B-B14F-4D97-AF65-F5344CB8AC3E}">
        <p14:creationId xmlns:p14="http://schemas.microsoft.com/office/powerpoint/2010/main" val="185980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912749">
              <a:defRPr/>
            </a:pPr>
            <a:r>
              <a:rPr lang="de-DE" sz="1800" noProof="1">
                <a:latin typeface="+mn-lt"/>
              </a:rPr>
              <a:t>NMLS is currently used by the mortgage brokers and originators in Alaska, and most of the out-of-state money services businesses are already using it.  That means they don‘t have to send us hard copy documents and Alaska can receive the payments electronically </a:t>
            </a:r>
            <a:r>
              <a:rPr lang="de-DE" sz="1800" noProof="1">
                <a:latin typeface="+mn-lt"/>
              </a:rPr>
              <a:t>reducing staff </a:t>
            </a:r>
            <a:r>
              <a:rPr lang="de-DE" sz="1800" noProof="1">
                <a:latin typeface="+mn-lt"/>
              </a:rPr>
              <a:t>time </a:t>
            </a:r>
            <a:r>
              <a:rPr lang="de-DE" sz="1800" noProof="1">
                <a:solidFill>
                  <a:srgbClr val="FF0000"/>
                </a:solidFill>
                <a:latin typeface="+mn-lt"/>
              </a:rPr>
              <a:t>used </a:t>
            </a:r>
            <a:r>
              <a:rPr lang="de-DE" sz="1800" noProof="1">
                <a:latin typeface="+mn-lt"/>
              </a:rPr>
              <a:t>on </a:t>
            </a:r>
            <a:r>
              <a:rPr lang="de-DE" sz="1800" noProof="1">
                <a:latin typeface="+mn-lt"/>
              </a:rPr>
              <a:t>routine filing/receipting.</a:t>
            </a:r>
          </a:p>
          <a:p>
            <a:pPr marL="0" lvl="1" defTabSz="912749">
              <a:defRPr/>
            </a:pPr>
            <a:endParaRPr lang="de-DE" sz="1800" noProof="1">
              <a:latin typeface="+mn-lt"/>
            </a:endParaRPr>
          </a:p>
          <a:p>
            <a:pPr marL="0" lvl="1" defTabSz="912749">
              <a:defRPr/>
            </a:pPr>
            <a:r>
              <a:rPr lang="de-DE" sz="1800" noProof="1">
                <a:solidFill>
                  <a:srgbClr val="FF0000"/>
                </a:solidFill>
                <a:latin typeface="+mn-lt"/>
              </a:rPr>
              <a:t>Replaces </a:t>
            </a:r>
            <a:r>
              <a:rPr lang="de-DE" sz="1800" noProof="1">
                <a:latin typeface="+mn-lt"/>
              </a:rPr>
              <a:t>the </a:t>
            </a:r>
            <a:r>
              <a:rPr lang="de-DE" sz="1800" noProof="1">
                <a:latin typeface="+mn-lt"/>
              </a:rPr>
              <a:t>current net worth requirement  ($25,000) with a surety </a:t>
            </a:r>
            <a:r>
              <a:rPr lang="de-DE" sz="1800" noProof="1">
                <a:latin typeface="+mn-lt"/>
              </a:rPr>
              <a:t>bond.  That change </a:t>
            </a:r>
            <a:r>
              <a:rPr lang="de-DE" sz="1800" noProof="1">
                <a:latin typeface="+mn-lt"/>
              </a:rPr>
              <a:t>may be a cash stimulus for a money service business...replacing the required $25,000 in reserve </a:t>
            </a:r>
            <a:r>
              <a:rPr lang="de-DE" sz="1800" noProof="1">
                <a:latin typeface="+mn-lt"/>
              </a:rPr>
              <a:t>with </a:t>
            </a:r>
            <a:r>
              <a:rPr lang="de-DE" sz="1800" noProof="1">
                <a:latin typeface="+mn-lt"/>
              </a:rPr>
              <a:t>a bond amount that could be much larger for a lesser </a:t>
            </a:r>
            <a:r>
              <a:rPr lang="de-DE" sz="1800" noProof="1">
                <a:latin typeface="+mn-lt"/>
              </a:rPr>
              <a:t>premium than a locked deposit of $25,000, </a:t>
            </a:r>
            <a:r>
              <a:rPr lang="de-DE" sz="1800" noProof="1">
                <a:latin typeface="+mn-lt"/>
              </a:rPr>
              <a:t>enhancing protection for Alaskans. </a:t>
            </a:r>
          </a:p>
        </p:txBody>
      </p:sp>
      <p:sp>
        <p:nvSpPr>
          <p:cNvPr id="4" name="Slide Number Placeholder 3"/>
          <p:cNvSpPr>
            <a:spLocks noGrp="1"/>
          </p:cNvSpPr>
          <p:nvPr>
            <p:ph type="sldNum" sz="quarter" idx="10"/>
          </p:nvPr>
        </p:nvSpPr>
        <p:spPr/>
        <p:txBody>
          <a:bodyPr/>
          <a:lstStyle/>
          <a:p>
            <a:fld id="{B550DEAF-72FD-4A26-873D-00FB742DFBCC}" type="slidenum">
              <a:rPr lang="de-DE" smtClean="0"/>
              <a:pPr/>
              <a:t>4</a:t>
            </a:fld>
            <a:endParaRPr lang="de-DE"/>
          </a:p>
        </p:txBody>
      </p:sp>
    </p:spTree>
    <p:extLst>
      <p:ext uri="{BB962C8B-B14F-4D97-AF65-F5344CB8AC3E}">
        <p14:creationId xmlns:p14="http://schemas.microsoft.com/office/powerpoint/2010/main" val="185980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 </a:t>
            </a:r>
            <a:r>
              <a:rPr lang="en-US" baseline="0" dirty="0" smtClean="0"/>
              <a:t>control persons are not subject to a criminal background check based on fingerprints.</a:t>
            </a:r>
          </a:p>
          <a:p>
            <a:endParaRPr lang="en-US" baseline="0" dirty="0" smtClean="0"/>
          </a:p>
          <a:p>
            <a:r>
              <a:rPr lang="en-US" baseline="0" dirty="0" smtClean="0"/>
              <a:t>Ensures that licensees understand that they are subject to the federal money –laundering, Bank Secrecy Act and other requirements that protect the consumers as well as the marketplace.</a:t>
            </a:r>
          </a:p>
          <a:p>
            <a:endParaRPr lang="en-US" baseline="0" dirty="0" smtClean="0"/>
          </a:p>
          <a:p>
            <a:r>
              <a:rPr lang="en-US" baseline="0" dirty="0" smtClean="0"/>
              <a:t>Allows a broader spectrum of orders to be issued beyond a cease and desist order so that enforcement can be tailored to the issue presented.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550DEAF-72FD-4A26-873D-00FB742DFBCC}" type="slidenum">
              <a:rPr lang="de-DE" smtClean="0"/>
              <a:pPr/>
              <a:t>5</a:t>
            </a:fld>
            <a:endParaRPr lang="de-DE"/>
          </a:p>
        </p:txBody>
      </p:sp>
    </p:spTree>
    <p:extLst>
      <p:ext uri="{BB962C8B-B14F-4D97-AF65-F5344CB8AC3E}">
        <p14:creationId xmlns:p14="http://schemas.microsoft.com/office/powerpoint/2010/main" val="1317874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912749">
              <a:defRPr/>
            </a:pPr>
            <a:r>
              <a:rPr lang="de-DE" sz="1800" noProof="1">
                <a:latin typeface="+mn-lt"/>
              </a:rPr>
              <a:t>Stored value definition can be found at AS 06.55.990(34) </a:t>
            </a:r>
          </a:p>
          <a:p>
            <a:pPr marL="0" lvl="1" defTabSz="912749">
              <a:defRPr/>
            </a:pPr>
            <a:endParaRPr lang="de-DE" sz="1800" noProof="1">
              <a:latin typeface="+mn-lt"/>
            </a:endParaRPr>
          </a:p>
          <a:p>
            <a:pPr marL="0" lvl="1" defTabSz="912749">
              <a:defRPr/>
            </a:pPr>
            <a:r>
              <a:rPr lang="en-US" sz="1800" noProof="1">
                <a:solidFill>
                  <a:srgbClr val="000000"/>
                </a:solidFill>
              </a:rPr>
              <a:t>Reloadable means funds can be added to the value</a:t>
            </a:r>
          </a:p>
          <a:p>
            <a:pPr marL="0" lvl="1" defTabSz="912749">
              <a:defRPr/>
            </a:pPr>
            <a:endParaRPr lang="de-DE" sz="1800" noProof="1">
              <a:latin typeface="+mn-lt"/>
            </a:endParaRPr>
          </a:p>
        </p:txBody>
      </p:sp>
      <p:sp>
        <p:nvSpPr>
          <p:cNvPr id="4" name="Slide Number Placeholder 3"/>
          <p:cNvSpPr>
            <a:spLocks noGrp="1"/>
          </p:cNvSpPr>
          <p:nvPr>
            <p:ph type="sldNum" sz="quarter" idx="10"/>
          </p:nvPr>
        </p:nvSpPr>
        <p:spPr/>
        <p:txBody>
          <a:bodyPr/>
          <a:lstStyle/>
          <a:p>
            <a:fld id="{B550DEAF-72FD-4A26-873D-00FB742DFBCC}" type="slidenum">
              <a:rPr lang="de-DE" smtClean="0"/>
              <a:pPr/>
              <a:t>6</a:t>
            </a:fld>
            <a:endParaRPr lang="de-DE"/>
          </a:p>
        </p:txBody>
      </p:sp>
    </p:spTree>
    <p:extLst>
      <p:ext uri="{BB962C8B-B14F-4D97-AF65-F5344CB8AC3E}">
        <p14:creationId xmlns:p14="http://schemas.microsoft.com/office/powerpoint/2010/main" val="185980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2749">
              <a:defRPr/>
            </a:pPr>
            <a:r>
              <a:rPr lang="de-DE" sz="1800" b="1" noProof="1"/>
              <a:t>Many Alaskans in rural areas use the reloadable cards to shop and pay bills.</a:t>
            </a:r>
          </a:p>
          <a:p>
            <a:pPr marL="0" lvl="1" defTabSz="912749">
              <a:defRPr/>
            </a:pPr>
            <a:endParaRPr lang="de-DE" sz="1800" b="1" noProof="1"/>
          </a:p>
          <a:p>
            <a:pPr marL="0" lvl="1" defTabSz="912749">
              <a:defRPr/>
            </a:pPr>
            <a:r>
              <a:rPr lang="de-DE" sz="1800" noProof="1"/>
              <a:t>HB 280 only affects reloadable cards.  </a:t>
            </a:r>
          </a:p>
          <a:p>
            <a:pPr marL="0" lvl="1" defTabSz="912749">
              <a:defRPr/>
            </a:pPr>
            <a:endParaRPr lang="de-DE" sz="1800" noProof="1"/>
          </a:p>
          <a:p>
            <a:pPr marL="0" lvl="1" defTabSz="912749">
              <a:defRPr/>
            </a:pPr>
            <a:r>
              <a:rPr lang="de-DE" sz="1800" noProof="1"/>
              <a:t>A consumer can purchase prepaid cards in a supermarket, </a:t>
            </a:r>
            <a:r>
              <a:rPr lang="de-DE" sz="1800" b="1" noProof="1"/>
              <a:t>village store,  </a:t>
            </a:r>
            <a:r>
              <a:rPr lang="de-DE" sz="1800" noProof="1"/>
              <a:t>or at </a:t>
            </a:r>
            <a:r>
              <a:rPr lang="de-DE" sz="1800" b="1" noProof="1"/>
              <a:t>a store‘s </a:t>
            </a:r>
            <a:r>
              <a:rPr lang="de-DE" sz="1800" noProof="1"/>
              <a:t>customer service </a:t>
            </a:r>
            <a:r>
              <a:rPr lang="de-DE" sz="1800" b="1" noProof="1">
                <a:solidFill>
                  <a:srgbClr val="FF0000"/>
                </a:solidFill>
              </a:rPr>
              <a:t>counter</a:t>
            </a:r>
            <a:r>
              <a:rPr lang="de-DE" sz="1800" noProof="1"/>
              <a:t>.  Some are reloadable cards. </a:t>
            </a:r>
            <a:r>
              <a:rPr lang="de-DE" sz="1800" b="1" noProof="1"/>
              <a:t>Reloadable cards purchased through retail locations are temporary cards. Additional funds may not be loaded onto them until the customer provides identifying information. This information is typically provided </a:t>
            </a:r>
            <a:r>
              <a:rPr lang="de-DE" sz="1800" noProof="1"/>
              <a:t>via telephone or internet, whatever the provider allows. These are reloadable cards. The </a:t>
            </a:r>
            <a:r>
              <a:rPr lang="de-DE" sz="1800" b="1" noProof="1"/>
              <a:t>dollar </a:t>
            </a:r>
            <a:r>
              <a:rPr lang="de-DE" sz="1800" noProof="1"/>
              <a:t>amount of the card can be increased with additional money. </a:t>
            </a:r>
          </a:p>
          <a:p>
            <a:pPr marL="0" lvl="1" defTabSz="912749">
              <a:defRPr/>
            </a:pPr>
            <a:endParaRPr lang="de-DE" sz="1800" noProof="1"/>
          </a:p>
          <a:p>
            <a:pPr marL="0" lvl="1" defTabSz="912749">
              <a:defRPr/>
            </a:pPr>
            <a:r>
              <a:rPr lang="de-DE" sz="1800" noProof="1"/>
              <a:t>This is different from a gift card that expires once the money runs out.  </a:t>
            </a:r>
          </a:p>
          <a:p>
            <a:pPr marL="0" lvl="1" defTabSz="912749">
              <a:defRPr/>
            </a:pPr>
            <a:endParaRPr lang="de-DE" sz="1800" noProof="1"/>
          </a:p>
        </p:txBody>
      </p:sp>
      <p:sp>
        <p:nvSpPr>
          <p:cNvPr id="4" name="Slide Number Placeholder 3"/>
          <p:cNvSpPr>
            <a:spLocks noGrp="1"/>
          </p:cNvSpPr>
          <p:nvPr>
            <p:ph type="sldNum" sz="quarter" idx="10"/>
          </p:nvPr>
        </p:nvSpPr>
        <p:spPr/>
        <p:txBody>
          <a:bodyPr/>
          <a:lstStyle/>
          <a:p>
            <a:fld id="{B550DEAF-72FD-4A26-873D-00FB742DFBCC}" type="slidenum">
              <a:rPr lang="de-DE" smtClean="0"/>
              <a:pPr/>
              <a:t>7</a:t>
            </a:fld>
            <a:endParaRPr lang="de-DE"/>
          </a:p>
        </p:txBody>
      </p:sp>
    </p:spTree>
    <p:extLst>
      <p:ext uri="{BB962C8B-B14F-4D97-AF65-F5344CB8AC3E}">
        <p14:creationId xmlns:p14="http://schemas.microsoft.com/office/powerpoint/2010/main" val="3864860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912749">
              <a:defRPr/>
            </a:pPr>
            <a:r>
              <a:rPr lang="de-DE" sz="1800" noProof="1">
                <a:latin typeface="+mn-lt"/>
              </a:rPr>
              <a:t>Alaska Card in Rural, Alaska is the </a:t>
            </a:r>
            <a:r>
              <a:rPr lang="de-DE" sz="1800" b="1" noProof="1">
                <a:latin typeface="+mn-lt"/>
              </a:rPr>
              <a:t>licensee</a:t>
            </a:r>
            <a:r>
              <a:rPr lang="de-DE" sz="1800" noProof="1">
                <a:latin typeface="+mn-lt"/>
              </a:rPr>
              <a:t>.</a:t>
            </a:r>
          </a:p>
          <a:p>
            <a:pPr fontAlgn="base"/>
            <a:r>
              <a:rPr lang="de-DE" b="1" dirty="0"/>
              <a:t>To create a broader base of reload options for their customers, Alaska Card contracts with a National Company (NATCO) to allow NATCO‘s existing Alaskan delegates, Fred Meyer, Walgreens and Safeway, and their 32 Alaskan store locations to load funds onto an Alaska Card.  NATCO is the</a:t>
            </a:r>
            <a:r>
              <a:rPr lang="de-DE" b="1" i="1" dirty="0"/>
              <a:t> </a:t>
            </a:r>
            <a:r>
              <a:rPr lang="de-DE" b="1" dirty="0"/>
              <a:t>delegate</a:t>
            </a:r>
            <a:r>
              <a:rPr lang="de-DE" b="1" i="1" dirty="0"/>
              <a:t> </a:t>
            </a:r>
            <a:r>
              <a:rPr lang="de-DE" b="1" dirty="0"/>
              <a:t>for Alaska Prepaid Card.  </a:t>
            </a:r>
          </a:p>
          <a:p>
            <a:pPr fontAlgn="base"/>
            <a:r>
              <a:rPr lang="de-DE" b="1" dirty="0"/>
              <a:t>To stay in compliance with current law that does not allow the use of a subdelegate for any purpose,  Alaska Card must also have a contract in place between themselves and the 3 NATCO delegates, thereby creating a quasi-delegate relationship between Alaska Card and Fred Meyer, Walgreens and Safeway.  </a:t>
            </a:r>
            <a:endParaRPr lang="en-US" sz="1000" b="1" dirty="0"/>
          </a:p>
          <a:p>
            <a:pPr fontAlgn="base"/>
            <a:r>
              <a:rPr lang="de-DE" b="1" dirty="0"/>
              <a:t> </a:t>
            </a:r>
            <a:endParaRPr lang="en-US" sz="1000" b="1" dirty="0"/>
          </a:p>
          <a:p>
            <a:pPr fontAlgn="base"/>
            <a:r>
              <a:rPr lang="de-DE" b="1" dirty="0"/>
              <a:t>In addition to the contracts, current law would require Alaska Card to not only increase the amount of their bond to include NATCO as their delegate, but also the 3 NATCO delegates (Fred Meyer, Walgreens and Safeway), and the 32 physical store locations. NATCO has already included these delegates and their physical locations in the amount of bond carried by their business in Alaska. </a:t>
            </a:r>
            <a:r>
              <a:rPr lang="de-DE" dirty="0"/>
              <a:t> </a:t>
            </a:r>
            <a:endParaRPr lang="en-US" sz="1000" dirty="0"/>
          </a:p>
          <a:p>
            <a:pPr fontAlgn="base"/>
            <a:r>
              <a:rPr lang="de-DE" dirty="0"/>
              <a:t> </a:t>
            </a:r>
            <a:endParaRPr lang="en-US" sz="1000" dirty="0"/>
          </a:p>
          <a:p>
            <a:r>
              <a:rPr lang="de-DE" b="1" dirty="0"/>
              <a:t>The current contract process is not only time-consuming and expensive for Alaska Card, but the bonding requirement has also placed an unnecessary, ongoing additional financial burden on Alaska Card to maintain a higher bond amount.</a:t>
            </a:r>
            <a:endParaRPr lang="de-DE" b="1" noProof="1">
              <a:latin typeface="+mn-lt"/>
            </a:endParaRPr>
          </a:p>
        </p:txBody>
      </p:sp>
      <p:sp>
        <p:nvSpPr>
          <p:cNvPr id="4" name="Slide Number Placeholder 3"/>
          <p:cNvSpPr>
            <a:spLocks noGrp="1"/>
          </p:cNvSpPr>
          <p:nvPr>
            <p:ph type="sldNum" sz="quarter" idx="10"/>
          </p:nvPr>
        </p:nvSpPr>
        <p:spPr/>
        <p:txBody>
          <a:bodyPr/>
          <a:lstStyle/>
          <a:p>
            <a:fld id="{B550DEAF-72FD-4A26-873D-00FB742DFBCC}" type="slidenum">
              <a:rPr lang="de-DE" smtClean="0"/>
              <a:pPr/>
              <a:t>8</a:t>
            </a:fld>
            <a:endParaRPr lang="de-DE"/>
          </a:p>
        </p:txBody>
      </p:sp>
    </p:spTree>
    <p:extLst>
      <p:ext uri="{BB962C8B-B14F-4D97-AF65-F5344CB8AC3E}">
        <p14:creationId xmlns:p14="http://schemas.microsoft.com/office/powerpoint/2010/main" val="2711328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lvl="1" defTabSz="912749">
              <a:defRPr/>
            </a:pPr>
            <a:r>
              <a:rPr lang="de-DE" sz="1800" noProof="1"/>
              <a:t>HB 180 expands the definition of money transmission to include 3 relevant parties to a transaction: the </a:t>
            </a:r>
            <a:r>
              <a:rPr lang="de-DE" sz="1800" b="1" noProof="1"/>
              <a:t>licensee</a:t>
            </a:r>
            <a:r>
              <a:rPr lang="de-DE" sz="1800" noProof="1"/>
              <a:t>, the </a:t>
            </a:r>
            <a:r>
              <a:rPr lang="de-DE" sz="1800" b="1" noProof="1"/>
              <a:t>delegate</a:t>
            </a:r>
            <a:r>
              <a:rPr lang="de-DE" sz="1800" noProof="1"/>
              <a:t> of the licensee, and the </a:t>
            </a:r>
            <a:r>
              <a:rPr lang="de-DE" sz="1800" b="1" noProof="1"/>
              <a:t>subdelegate</a:t>
            </a:r>
            <a:r>
              <a:rPr lang="de-DE" sz="1800" noProof="1"/>
              <a:t> of the licensee.  </a:t>
            </a:r>
          </a:p>
          <a:p>
            <a:pPr marL="0" lvl="1" defTabSz="912749">
              <a:defRPr/>
            </a:pPr>
            <a:endParaRPr lang="de-DE" sz="1800" noProof="1"/>
          </a:p>
          <a:p>
            <a:pPr marL="0" lvl="1" defTabSz="912749">
              <a:defRPr/>
            </a:pPr>
            <a:r>
              <a:rPr lang="de-DE" sz="1800" noProof="1"/>
              <a:t>The definition for subdelegate  is new to the Money Services Act but not new to the industry.  This bill allows clear defininition of subdelegate parameters.   Why, you ask, is this important?  As noted, we currently have THREE Alaska based money-service businesses.  Two of them are located in remote areas  (Nome, Shishmareff) and provide the only locally based money services.  The current law really restricts the clients that they serve because the law only allows a delegate. </a:t>
            </a:r>
          </a:p>
          <a:p>
            <a:pPr marL="0" lvl="1" defTabSz="912749">
              <a:defRPr/>
            </a:pPr>
            <a:endParaRPr lang="de-DE" sz="1800" noProof="1"/>
          </a:p>
          <a:p>
            <a:pPr marL="0" lvl="1" defTabSz="912749">
              <a:defRPr/>
            </a:pPr>
            <a:r>
              <a:rPr lang="de-DE" sz="1800" noProof="1">
                <a:latin typeface="+mn-lt"/>
              </a:rPr>
              <a:t>The proposed process improves upon the current process in a number of ways.  </a:t>
            </a:r>
          </a:p>
          <a:p>
            <a:pPr marL="0" lvl="1" defTabSz="912749">
              <a:defRPr/>
            </a:pPr>
            <a:r>
              <a:rPr lang="de-DE" sz="1800" noProof="1">
                <a:latin typeface="+mn-lt"/>
              </a:rPr>
              <a:t>Alaska Card remains the </a:t>
            </a:r>
            <a:r>
              <a:rPr lang="de-DE" sz="1800" b="1" noProof="1">
                <a:latin typeface="+mn-lt"/>
              </a:rPr>
              <a:t>licensee</a:t>
            </a:r>
            <a:r>
              <a:rPr lang="de-DE" sz="1800" noProof="1">
                <a:latin typeface="+mn-lt"/>
              </a:rPr>
              <a:t>. </a:t>
            </a:r>
          </a:p>
          <a:p>
            <a:pPr marL="0" lvl="1" defTabSz="912749">
              <a:defRPr/>
            </a:pPr>
            <a:r>
              <a:rPr lang="de-DE" sz="1800" noProof="1">
                <a:latin typeface="+mn-lt"/>
              </a:rPr>
              <a:t>NATCO remains the </a:t>
            </a:r>
            <a:r>
              <a:rPr lang="de-DE" sz="1800" b="1" noProof="1">
                <a:latin typeface="+mn-lt"/>
              </a:rPr>
              <a:t>delegate</a:t>
            </a:r>
            <a:r>
              <a:rPr lang="de-DE" sz="1800" noProof="1">
                <a:latin typeface="+mn-lt"/>
              </a:rPr>
              <a:t>. </a:t>
            </a:r>
          </a:p>
          <a:p>
            <a:pPr marL="0" lvl="1" defTabSz="912749">
              <a:defRPr/>
            </a:pPr>
            <a:r>
              <a:rPr lang="de-DE" sz="1800" noProof="1">
                <a:latin typeface="+mn-lt"/>
              </a:rPr>
              <a:t>Alaska Card must still enter into a </a:t>
            </a:r>
            <a:r>
              <a:rPr lang="de-DE" sz="1800" b="1" noProof="1">
                <a:latin typeface="+mn-lt"/>
              </a:rPr>
              <a:t>contract</a:t>
            </a:r>
            <a:r>
              <a:rPr lang="de-DE" sz="1800" noProof="1">
                <a:latin typeface="+mn-lt"/>
              </a:rPr>
              <a:t> with NATCO to create the licensee /delegate relationship.  </a:t>
            </a:r>
          </a:p>
          <a:p>
            <a:pPr marL="0" lvl="1" defTabSz="912749">
              <a:defRPr/>
            </a:pPr>
            <a:r>
              <a:rPr lang="de-DE" sz="1800" noProof="1">
                <a:latin typeface="+mn-lt"/>
              </a:rPr>
              <a:t>However, the contract in this scenario would include the ability for Alaska Card to utilize the delegates of NATCO.  This creates a </a:t>
            </a:r>
            <a:r>
              <a:rPr lang="de-DE" sz="1800" b="1" noProof="1">
                <a:latin typeface="+mn-lt"/>
              </a:rPr>
              <a:t>licensee/subdelegate</a:t>
            </a:r>
            <a:r>
              <a:rPr lang="de-DE" sz="1800" noProof="1">
                <a:latin typeface="+mn-lt"/>
              </a:rPr>
              <a:t> relationship between Alaska Card and NATCO‘s delegates </a:t>
            </a:r>
            <a:r>
              <a:rPr lang="de-DE" sz="1800" b="1" noProof="1">
                <a:latin typeface="+mn-lt"/>
              </a:rPr>
              <a:t>and would no longer require the time and expense of implementing additional contracts with NATCO‘s delegates, nor require Alaska Card to increase their bond to cover the 32 subdelegate locations already covered by NATCO‘s bond.  </a:t>
            </a:r>
            <a:r>
              <a:rPr lang="de-DE" sz="1800" noProof="1">
                <a:latin typeface="+mn-lt"/>
              </a:rPr>
              <a:t>  </a:t>
            </a:r>
          </a:p>
          <a:p>
            <a:pPr marL="0" lvl="1" defTabSz="912749">
              <a:defRPr/>
            </a:pPr>
            <a:endParaRPr lang="de-DE" sz="1800" noProof="1">
              <a:latin typeface="+mn-lt"/>
            </a:endParaRPr>
          </a:p>
          <a:p>
            <a:pPr marL="0" lvl="1" defTabSz="912749">
              <a:defRPr/>
            </a:pPr>
            <a:endParaRPr lang="de-DE" sz="1800" noProof="1">
              <a:latin typeface="+mn-lt"/>
            </a:endParaRPr>
          </a:p>
        </p:txBody>
      </p:sp>
      <p:sp>
        <p:nvSpPr>
          <p:cNvPr id="4" name="Slide Number Placeholder 3"/>
          <p:cNvSpPr>
            <a:spLocks noGrp="1"/>
          </p:cNvSpPr>
          <p:nvPr>
            <p:ph type="sldNum" sz="quarter" idx="10"/>
          </p:nvPr>
        </p:nvSpPr>
        <p:spPr/>
        <p:txBody>
          <a:bodyPr/>
          <a:lstStyle/>
          <a:p>
            <a:fld id="{B550DEAF-72FD-4A26-873D-00FB742DFBCC}" type="slidenum">
              <a:rPr lang="de-DE" smtClean="0"/>
              <a:pPr/>
              <a:t>9</a:t>
            </a:fld>
            <a:endParaRPr lang="de-DE"/>
          </a:p>
        </p:txBody>
      </p:sp>
    </p:spTree>
    <p:extLst>
      <p:ext uri="{BB962C8B-B14F-4D97-AF65-F5344CB8AC3E}">
        <p14:creationId xmlns:p14="http://schemas.microsoft.com/office/powerpoint/2010/main" val="3116455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ABAB6F-D51B-44A1-90B9-5C6414E7A07F}"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41E2E-CBB2-4687-B52A-9121B3340DF3}" type="slidenum">
              <a:rPr lang="en-US" smtClean="0"/>
              <a:t>‹#›</a:t>
            </a:fld>
            <a:endParaRPr lang="en-US"/>
          </a:p>
        </p:txBody>
      </p:sp>
    </p:spTree>
    <p:extLst>
      <p:ext uri="{BB962C8B-B14F-4D97-AF65-F5344CB8AC3E}">
        <p14:creationId xmlns:p14="http://schemas.microsoft.com/office/powerpoint/2010/main" val="1418130134"/>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ABAB6F-D51B-44A1-90B9-5C6414E7A07F}"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FB048-B665-4A2F-9418-E5EC1A553E57}" type="slidenum">
              <a:rPr lang="en-US" smtClean="0"/>
              <a:pPr/>
              <a:t>‹#›</a:t>
            </a:fld>
            <a:endParaRPr lang="en-US" dirty="0"/>
          </a:p>
        </p:txBody>
      </p:sp>
    </p:spTree>
    <p:extLst>
      <p:ext uri="{BB962C8B-B14F-4D97-AF65-F5344CB8AC3E}">
        <p14:creationId xmlns:p14="http://schemas.microsoft.com/office/powerpoint/2010/main" val="2118770065"/>
      </p:ext>
    </p:extLst>
  </p:cSld>
  <p:clrMapOvr>
    <a:masterClrMapping/>
  </p:clrMapOvr>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ABAB6F-D51B-44A1-90B9-5C6414E7A07F}"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FB048-B665-4A2F-9418-E5EC1A553E57}"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49982013"/>
      </p:ext>
    </p:extLst>
  </p:cSld>
  <p:clrMapOvr>
    <a:masterClrMapping/>
  </p:clrMapOvr>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ABAB6F-D51B-44A1-90B9-5C6414E7A07F}"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FB048-B665-4A2F-9418-E5EC1A553E57}" type="slidenum">
              <a:rPr lang="en-US" smtClean="0"/>
              <a:pPr/>
              <a:t>‹#›</a:t>
            </a:fld>
            <a:endParaRPr lang="en-US" dirty="0"/>
          </a:p>
        </p:txBody>
      </p:sp>
    </p:spTree>
    <p:extLst>
      <p:ext uri="{BB962C8B-B14F-4D97-AF65-F5344CB8AC3E}">
        <p14:creationId xmlns:p14="http://schemas.microsoft.com/office/powerpoint/2010/main" val="659487362"/>
      </p:ext>
    </p:extLst>
  </p:cSld>
  <p:clrMapOvr>
    <a:masterClrMapping/>
  </p:clrMapOvr>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ABAB6F-D51B-44A1-90B9-5C6414E7A07F}"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FB048-B665-4A2F-9418-E5EC1A553E57}"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4497972"/>
      </p:ext>
    </p:extLst>
  </p:cSld>
  <p:clrMapOvr>
    <a:masterClrMapping/>
  </p:clrMapOvr>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ABAB6F-D51B-44A1-90B9-5C6414E7A07F}"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FB048-B665-4A2F-9418-E5EC1A553E57}" type="slidenum">
              <a:rPr lang="en-US" smtClean="0"/>
              <a:pPr/>
              <a:t>‹#›</a:t>
            </a:fld>
            <a:endParaRPr lang="en-US" dirty="0"/>
          </a:p>
        </p:txBody>
      </p:sp>
    </p:spTree>
    <p:extLst>
      <p:ext uri="{BB962C8B-B14F-4D97-AF65-F5344CB8AC3E}">
        <p14:creationId xmlns:p14="http://schemas.microsoft.com/office/powerpoint/2010/main" val="645648536"/>
      </p:ext>
    </p:extLst>
  </p:cSld>
  <p:clrMapOvr>
    <a:masterClrMapping/>
  </p:clrMapOvr>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ABAB6F-D51B-44A1-90B9-5C6414E7A07F}"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FB048-B665-4A2F-9418-E5EC1A553E57}" type="slidenum">
              <a:rPr lang="en-US" smtClean="0"/>
              <a:t>‹#›</a:t>
            </a:fld>
            <a:endParaRPr lang="en-US" dirty="0"/>
          </a:p>
        </p:txBody>
      </p:sp>
    </p:spTree>
    <p:extLst>
      <p:ext uri="{BB962C8B-B14F-4D97-AF65-F5344CB8AC3E}">
        <p14:creationId xmlns:p14="http://schemas.microsoft.com/office/powerpoint/2010/main" val="2486121718"/>
      </p:ext>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ABAB6F-D51B-44A1-90B9-5C6414E7A07F}"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FB048-B665-4A2F-9418-E5EC1A553E57}" type="slidenum">
              <a:rPr lang="en-US" smtClean="0"/>
              <a:t>‹#›</a:t>
            </a:fld>
            <a:endParaRPr lang="en-US" dirty="0"/>
          </a:p>
        </p:txBody>
      </p:sp>
    </p:spTree>
    <p:extLst>
      <p:ext uri="{BB962C8B-B14F-4D97-AF65-F5344CB8AC3E}">
        <p14:creationId xmlns:p14="http://schemas.microsoft.com/office/powerpoint/2010/main" val="2887977573"/>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Custom Layout">
    <p:bg>
      <p:bgPr>
        <a:blipFill dpi="0" rotWithShape="1">
          <a:blip r:embed="rId2">
            <a:alphaModFix amt="24000"/>
            <a:lum/>
          </a:blip>
          <a:srcRect/>
          <a:stretch>
            <a:fillRect t="15000" b="-12000"/>
          </a:stretch>
        </a:blipFill>
        <a:effectLst/>
      </p:bgPr>
    </p:bg>
    <p:spTree>
      <p:nvGrpSpPr>
        <p:cNvPr id="1" name=""/>
        <p:cNvGrpSpPr/>
        <p:nvPr/>
      </p:nvGrpSpPr>
      <p:grpSpPr>
        <a:xfrm>
          <a:off x="0" y="0"/>
          <a:ext cx="0" cy="0"/>
          <a:chOff x="0" y="0"/>
          <a:chExt cx="0" cy="0"/>
        </a:xfrm>
      </p:grpSpPr>
      <p:sp>
        <p:nvSpPr>
          <p:cNvPr id="12" name="Rectangle 11"/>
          <p:cNvSpPr/>
          <p:nvPr userDrawn="1"/>
        </p:nvSpPr>
        <p:spPr>
          <a:xfrm>
            <a:off x="-7749" y="-7749"/>
            <a:ext cx="9151749" cy="1697064"/>
          </a:xfrm>
          <a:prstGeom prst="rect">
            <a:avLst/>
          </a:prstGeom>
          <a:gradFill>
            <a:gsLst>
              <a:gs pos="4170">
                <a:srgbClr val="003764">
                  <a:alpha val="60000"/>
                </a:srgbClr>
              </a:gs>
              <a:gs pos="96000">
                <a:srgbClr val="003764">
                  <a:alpha val="60000"/>
                </a:srgbClr>
              </a:gs>
              <a:gs pos="90000">
                <a:srgbClr val="003764">
                  <a:alpha val="80000"/>
                </a:srgbClr>
              </a:gs>
              <a:gs pos="0">
                <a:srgbClr val="003764">
                  <a:alpha val="30000"/>
                </a:srgbClr>
              </a:gs>
              <a:gs pos="10000">
                <a:srgbClr val="003764">
                  <a:alpha val="80000"/>
                </a:srgbClr>
              </a:gs>
              <a:gs pos="100000">
                <a:srgbClr val="003764">
                  <a:alpha val="3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a:xfrm>
            <a:off x="2019300" y="2209800"/>
            <a:ext cx="6667500" cy="1143000"/>
          </a:xfrm>
          <a:prstGeom prst="rect">
            <a:avLst/>
          </a:prstGeom>
        </p:spPr>
        <p:txBody>
          <a:bodyPr/>
          <a:lstStyle>
            <a:lvl1pPr algn="l">
              <a:defRPr b="1" baseline="0">
                <a:solidFill>
                  <a:srgbClr val="002060"/>
                </a:solidFill>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2019300" y="3352800"/>
            <a:ext cx="57531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ext Placeholder 9"/>
          <p:cNvSpPr>
            <a:spLocks noGrp="1"/>
          </p:cNvSpPr>
          <p:nvPr>
            <p:ph type="body" sz="quarter" idx="10"/>
          </p:nvPr>
        </p:nvSpPr>
        <p:spPr>
          <a:xfrm>
            <a:off x="2895600" y="5105400"/>
            <a:ext cx="3429000" cy="609600"/>
          </a:xfrm>
        </p:spPr>
        <p:txBody>
          <a:bodyPr/>
          <a:lstStyle>
            <a:lvl1pPr marL="0" indent="0">
              <a:buNone/>
              <a:defRPr/>
            </a:lvl1pPr>
          </a:lstStyle>
          <a:p>
            <a:pPr lvl="0"/>
            <a:r>
              <a:rPr lang="en-US" dirty="0" smtClean="0"/>
              <a:t>Click to edit Master text styles</a:t>
            </a:r>
          </a:p>
        </p:txBody>
      </p:sp>
      <p:pic>
        <p:nvPicPr>
          <p:cNvPr id="2052" name="Picture 4" descr="Governor Bill Walker, 13th Governor of Alaska"/>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52750" y="198304"/>
            <a:ext cx="3371850" cy="13430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ltgov.alaska.gov/campbell_media/state_seal/seal.jpg"/>
          <p:cNvPicPr>
            <a:picLocks noChangeAspect="1" noChangeArrowheads="1"/>
          </p:cNvPicPr>
          <p:nvPr userDrawn="1"/>
        </p:nvPicPr>
        <p:blipFill>
          <a:blip r:embed="rId4">
            <a:extLst>
              <a:ext uri="{BEBA8EAE-BF5A-486C-A8C5-ECC9F3942E4B}">
                <a14:imgProps xmlns:a14="http://schemas.microsoft.com/office/drawing/2010/main">
                  <a14:imgLayer r:embed="rId5">
                    <a14:imgEffect>
                      <a14:backgroundRemoval t="8293" b="95122" l="4390" r="93659">
                        <a14:foregroundMark x1="29756" y1="12683" x2="23902" y2="15610"/>
                        <a14:foregroundMark x1="8780" y1="40976" x2="8293" y2="59024"/>
                        <a14:foregroundMark x1="41463" y1="95122" x2="59512" y2="77073"/>
                        <a14:foregroundMark x1="94146" y1="62927" x2="85366" y2="38537"/>
                        <a14:foregroundMark x1="4390" y1="44390" x2="4390" y2="48780"/>
                        <a14:backgroundMark x1="3902" y1="43902" x2="3902" y2="43902"/>
                        <a14:backgroundMark x1="3902" y1="47317" x2="3902" y2="43415"/>
                        <a14:backgroundMark x1="3902" y1="47805" x2="3902" y2="47805"/>
                        <a14:backgroundMark x1="3902" y1="48780" x2="3902" y2="48780"/>
                      </a14:backgroundRemoval>
                    </a14:imgEffect>
                  </a14:imgLayer>
                </a14:imgProps>
              </a:ext>
              <a:ext uri="{28A0092B-C50C-407E-A947-70E740481C1C}">
                <a14:useLocalDpi xmlns:a14="http://schemas.microsoft.com/office/drawing/2010/main" val="0"/>
              </a:ext>
            </a:extLst>
          </a:blip>
          <a:srcRect/>
          <a:stretch>
            <a:fillRect/>
          </a:stretch>
        </p:blipFill>
        <p:spPr bwMode="auto">
          <a:xfrm>
            <a:off x="2991495" y="198304"/>
            <a:ext cx="1270908" cy="1270908"/>
          </a:xfrm>
          <a:prstGeom prst="rect">
            <a:avLst/>
          </a:prstGeom>
          <a:noFill/>
        </p:spPr>
      </p:pic>
    </p:spTree>
    <p:extLst>
      <p:ext uri="{BB962C8B-B14F-4D97-AF65-F5344CB8AC3E}">
        <p14:creationId xmlns:p14="http://schemas.microsoft.com/office/powerpoint/2010/main" val="1534079763"/>
      </p:ext>
    </p:extLst>
  </p:cSld>
  <p:clrMapOvr>
    <a:masterClrMapping/>
  </p:clrMapOvr>
  <p:timing>
    <p:tnLst>
      <p:par>
        <p:cTn id="1" dur="indefinite" restart="never" nodeType="tmRoot"/>
      </p:par>
    </p:tn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mparison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699771"/>
          </a:xfrm>
          <a:prstGeom prst="rect">
            <a:avLst/>
          </a:prstGeo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84711" y="1751456"/>
            <a:ext cx="3566160" cy="445127"/>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84711" y="2307265"/>
            <a:ext cx="3566160" cy="424239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219254" y="2301948"/>
            <a:ext cx="3566160" cy="424770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rot="5400000">
            <a:off x="7494989" y="1828771"/>
            <a:ext cx="990599" cy="228659"/>
          </a:xfrm>
          <a:prstGeom prst="rect">
            <a:avLst/>
          </a:prstGeom>
        </p:spPr>
        <p:txBody>
          <a:bodyPr/>
          <a:lstStyle/>
          <a:p>
            <a:fld id="{85668947-15FF-4239-AEE4-8E2B9B7363C2}" type="datetime1">
              <a:rPr lang="en-US" smtClean="0"/>
              <a:t>5/4/2017</a:t>
            </a:fld>
            <a:endParaRPr lang="en-US" dirty="0"/>
          </a:p>
        </p:txBody>
      </p:sp>
      <p:sp>
        <p:nvSpPr>
          <p:cNvPr id="8" name="Footer Placeholder 7"/>
          <p:cNvSpPr>
            <a:spLocks noGrp="1"/>
          </p:cNvSpPr>
          <p:nvPr>
            <p:ph type="ftr" sz="quarter" idx="11"/>
          </p:nvPr>
        </p:nvSpPr>
        <p:spPr>
          <a:xfrm rot="5400000">
            <a:off x="6233335" y="3263371"/>
            <a:ext cx="3859795" cy="228660"/>
          </a:xfrm>
          <a:prstGeom prst="rect">
            <a:avLst/>
          </a:prstGeom>
        </p:spPr>
        <p:txBody>
          <a:bodyPr/>
          <a:lstStyle/>
          <a:p>
            <a:endParaRPr lang="de-DE"/>
          </a:p>
        </p:txBody>
      </p:sp>
      <p:sp>
        <p:nvSpPr>
          <p:cNvPr id="9" name="Slide Number Placeholder 8"/>
          <p:cNvSpPr>
            <a:spLocks noGrp="1"/>
          </p:cNvSpPr>
          <p:nvPr>
            <p:ph type="sldNum" sz="quarter" idx="12"/>
          </p:nvPr>
        </p:nvSpPr>
        <p:spPr/>
        <p:txBody>
          <a:bodyPr/>
          <a:lstStyle/>
          <a:p>
            <a:fld id="{127FB048-B665-4A2F-9418-E5EC1A553E57}" type="slidenum">
              <a:rPr lang="en-US" smtClean="0"/>
              <a:t>‹#›</a:t>
            </a:fld>
            <a:endParaRPr lang="en-US" dirty="0"/>
          </a:p>
        </p:txBody>
      </p:sp>
      <p:sp>
        <p:nvSpPr>
          <p:cNvPr id="10" name="Text Placeholder 8"/>
          <p:cNvSpPr>
            <a:spLocks noGrp="1"/>
          </p:cNvSpPr>
          <p:nvPr>
            <p:ph type="body" sz="quarter" idx="13" hasCustomPrompt="1"/>
          </p:nvPr>
        </p:nvSpPr>
        <p:spPr>
          <a:xfrm>
            <a:off x="468086" y="1152489"/>
            <a:ext cx="7620000" cy="533400"/>
          </a:xfrm>
        </p:spPr>
        <p:txBody>
          <a:bodyPr>
            <a:normAutofit/>
          </a:bodyPr>
          <a:lstStyle>
            <a:lvl1pPr marL="0" indent="0">
              <a:buNone/>
              <a:defRPr sz="2400">
                <a:solidFill>
                  <a:schemeClr val="tx2"/>
                </a:solidFill>
                <a:latin typeface="+mj-lt"/>
              </a:defRPr>
            </a:lvl1pPr>
            <a:lvl2pPr marL="411480" indent="0">
              <a:buNone/>
              <a:defRPr/>
            </a:lvl2pPr>
            <a:lvl3pPr marL="777240" indent="0">
              <a:buNone/>
              <a:defRPr/>
            </a:lvl3pPr>
            <a:lvl4pPr marL="1051560" indent="0">
              <a:buNone/>
              <a:defRPr/>
            </a:lvl4pPr>
            <a:lvl5pPr marL="1325880" indent="0">
              <a:buNone/>
              <a:defRPr/>
            </a:lvl5pPr>
          </a:lstStyle>
          <a:p>
            <a:pPr lvl="0"/>
            <a:r>
              <a:rPr lang="en-US" dirty="0" smtClean="0"/>
              <a:t>SUBTITLE</a:t>
            </a:r>
            <a:endParaRPr lang="en-US" dirty="0"/>
          </a:p>
        </p:txBody>
      </p:sp>
      <p:sp>
        <p:nvSpPr>
          <p:cNvPr id="11" name="Text Placeholder 2"/>
          <p:cNvSpPr>
            <a:spLocks noGrp="1"/>
          </p:cNvSpPr>
          <p:nvPr>
            <p:ph type="body" idx="14"/>
          </p:nvPr>
        </p:nvSpPr>
        <p:spPr>
          <a:xfrm>
            <a:off x="4219254" y="1720536"/>
            <a:ext cx="3566160" cy="445127"/>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Tree>
    <p:extLst>
      <p:ext uri="{BB962C8B-B14F-4D97-AF65-F5344CB8AC3E}">
        <p14:creationId xmlns:p14="http://schemas.microsoft.com/office/powerpoint/2010/main" val="344767607"/>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ABAB6F-D51B-44A1-90B9-5C6414E7A07F}"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FB048-B665-4A2F-9418-E5EC1A553E57}" type="slidenum">
              <a:rPr lang="en-US" smtClean="0"/>
              <a:pPr/>
              <a:t>‹#›</a:t>
            </a:fld>
            <a:endParaRPr lang="en-US" dirty="0"/>
          </a:p>
        </p:txBody>
      </p:sp>
      <p:pic>
        <p:nvPicPr>
          <p:cNvPr id="7" name="Picture 2" descr="http://ltgov.alaska.gov/campbell_media/state_seal/seal.jpg"/>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8293" b="95122" l="4390" r="93659">
                        <a14:foregroundMark x1="29756" y1="12683" x2="23902" y2="15610"/>
                        <a14:foregroundMark x1="8780" y1="40976" x2="8293" y2="59024"/>
                        <a14:foregroundMark x1="41463" y1="95122" x2="59512" y2="77073"/>
                        <a14:foregroundMark x1="94146" y1="62927" x2="85366" y2="38537"/>
                        <a14:foregroundMark x1="4390" y1="44390" x2="4390" y2="48780"/>
                        <a14:backgroundMark x1="3902" y1="43902" x2="3902" y2="43902"/>
                        <a14:backgroundMark x1="3902" y1="47317" x2="3902" y2="43415"/>
                        <a14:backgroundMark x1="3902" y1="47805" x2="3902" y2="47805"/>
                        <a14:backgroundMark x1="3902" y1="48780" x2="3902" y2="48780"/>
                      </a14:backgroundRemoval>
                    </a14:imgEffect>
                  </a14:imgLayer>
                </a14:imgProps>
              </a:ext>
              <a:ext uri="{28A0092B-C50C-407E-A947-70E740481C1C}">
                <a14:useLocalDpi xmlns:a14="http://schemas.microsoft.com/office/drawing/2010/main" val="0"/>
              </a:ext>
            </a:extLst>
          </a:blip>
          <a:srcRect/>
          <a:stretch>
            <a:fillRect/>
          </a:stretch>
        </p:blipFill>
        <p:spPr bwMode="auto">
          <a:xfrm>
            <a:off x="244366" y="211083"/>
            <a:ext cx="949434" cy="949434"/>
          </a:xfrm>
          <a:prstGeom prst="rect">
            <a:avLst/>
          </a:prstGeom>
          <a:noFill/>
        </p:spPr>
      </p:pic>
    </p:spTree>
    <p:extLst>
      <p:ext uri="{BB962C8B-B14F-4D97-AF65-F5344CB8AC3E}">
        <p14:creationId xmlns:p14="http://schemas.microsoft.com/office/powerpoint/2010/main" val="3541954820"/>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ABAB6F-D51B-44A1-90B9-5C6414E7A07F}"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FB048-B665-4A2F-9418-E5EC1A553E57}" type="slidenum">
              <a:rPr lang="en-US" smtClean="0"/>
              <a:t>‹#›</a:t>
            </a:fld>
            <a:endParaRPr lang="en-US" dirty="0"/>
          </a:p>
        </p:txBody>
      </p:sp>
    </p:spTree>
    <p:extLst>
      <p:ext uri="{BB962C8B-B14F-4D97-AF65-F5344CB8AC3E}">
        <p14:creationId xmlns:p14="http://schemas.microsoft.com/office/powerpoint/2010/main" val="167537464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8ABAB6F-D51B-44A1-90B9-5C6414E7A07F}" type="datetimeFigureOut">
              <a:rPr lang="en-US" smtClean="0"/>
              <a:t>5/4/2017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FB048-B665-4A2F-9418-E5EC1A553E57}" type="slidenum">
              <a:rPr lang="en-US" smtClean="0"/>
              <a:t>‹#›</a:t>
            </a:fld>
            <a:endParaRPr lang="en-US" dirty="0"/>
          </a:p>
        </p:txBody>
      </p:sp>
    </p:spTree>
    <p:extLst>
      <p:ext uri="{BB962C8B-B14F-4D97-AF65-F5344CB8AC3E}">
        <p14:creationId xmlns:p14="http://schemas.microsoft.com/office/powerpoint/2010/main" val="454075763"/>
      </p:ext>
    </p:extLst>
  </p:cSld>
  <p:clrMapOvr>
    <a:masterClrMapping/>
  </p:clrMapOvr>
  <p:transition spd="med">
    <p:fade/>
  </p:transition>
  <p:timing>
    <p:tnLst>
      <p:par>
        <p:cTn id="1" dur="indefinite" restart="never" nodeType="tmRoot"/>
      </p:par>
    </p:tnLst>
  </p:timing>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8ABAB6F-D51B-44A1-90B9-5C6414E7A07F}" type="datetimeFigureOut">
              <a:rPr lang="en-US" smtClean="0"/>
              <a:t>5/4/2017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7FB048-B665-4A2F-9418-E5EC1A553E57}" type="slidenum">
              <a:rPr lang="en-US" smtClean="0"/>
              <a:t>‹#›</a:t>
            </a:fld>
            <a:endParaRPr lang="en-US" dirty="0"/>
          </a:p>
        </p:txBody>
      </p:sp>
    </p:spTree>
    <p:extLst>
      <p:ext uri="{BB962C8B-B14F-4D97-AF65-F5344CB8AC3E}">
        <p14:creationId xmlns:p14="http://schemas.microsoft.com/office/powerpoint/2010/main" val="4111749546"/>
      </p:ext>
    </p:extLst>
  </p:cSld>
  <p:clrMapOvr>
    <a:masterClrMapping/>
  </p:clrMapOvr>
  <p:transition spd="med">
    <p:fade/>
  </p:transition>
  <p:timing>
    <p:tnLst>
      <p:par>
        <p:cTn id="1" dur="indefinite" restart="never" nodeType="tmRoot"/>
      </p:par>
    </p:tnLst>
  </p:timing>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8ABAB6F-D51B-44A1-90B9-5C6414E7A07F}" type="datetimeFigureOut">
              <a:rPr lang="en-US" smtClean="0"/>
              <a:t>5/4/2017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7FB048-B665-4A2F-9418-E5EC1A553E57}" type="slidenum">
              <a:rPr lang="en-US" smtClean="0"/>
              <a:t>‹#›</a:t>
            </a:fld>
            <a:endParaRPr lang="en-US" dirty="0"/>
          </a:p>
        </p:txBody>
      </p:sp>
      <p:sp>
        <p:nvSpPr>
          <p:cNvPr id="6" name="Rectangle 5"/>
          <p:cNvSpPr/>
          <p:nvPr userDrawn="1"/>
        </p:nvSpPr>
        <p:spPr>
          <a:xfrm>
            <a:off x="7696200" y="-76200"/>
            <a:ext cx="762000" cy="1219200"/>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9159720"/>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ABAB6F-D51B-44A1-90B9-5C6414E7A07F}" type="datetimeFigureOut">
              <a:rPr lang="en-US" smtClean="0"/>
              <a:t>5/4/2017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7FB048-B665-4A2F-9418-E5EC1A553E57}" type="slidenum">
              <a:rPr lang="en-US" smtClean="0"/>
              <a:pPr/>
              <a:t>‹#›</a:t>
            </a:fld>
            <a:endParaRPr lang="en-US" dirty="0"/>
          </a:p>
        </p:txBody>
      </p:sp>
    </p:spTree>
    <p:extLst>
      <p:ext uri="{BB962C8B-B14F-4D97-AF65-F5344CB8AC3E}">
        <p14:creationId xmlns:p14="http://schemas.microsoft.com/office/powerpoint/2010/main" val="1182003427"/>
      </p:ext>
    </p:extLst>
  </p:cSld>
  <p:clrMapOvr>
    <a:masterClrMapping/>
  </p:clrMapOvr>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ABAB6F-D51B-44A1-90B9-5C6414E7A07F}" type="datetimeFigureOut">
              <a:rPr lang="en-US" smtClean="0"/>
              <a:t>5/4/2017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FB048-B665-4A2F-9418-E5EC1A553E57}" type="slidenum">
              <a:rPr lang="en-US" smtClean="0"/>
              <a:t>‹#›</a:t>
            </a:fld>
            <a:endParaRPr lang="en-US" dirty="0"/>
          </a:p>
        </p:txBody>
      </p:sp>
    </p:spTree>
    <p:extLst>
      <p:ext uri="{BB962C8B-B14F-4D97-AF65-F5344CB8AC3E}">
        <p14:creationId xmlns:p14="http://schemas.microsoft.com/office/powerpoint/2010/main" val="2501994372"/>
      </p:ext>
    </p:extLst>
  </p:cSld>
  <p:clrMapOvr>
    <a:masterClrMapping/>
  </p:clrMapOvr>
  <p:transition spd="med">
    <p:fade/>
  </p:transition>
  <p:timing>
    <p:tnLst>
      <p:par>
        <p:cTn id="1" dur="indefinite" restart="never" nodeType="tmRoot"/>
      </p:par>
    </p:tnLst>
  </p:timing>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ABAB6F-D51B-44A1-90B9-5C6414E7A07F}" type="datetimeFigureOut">
              <a:rPr lang="en-US" smtClean="0"/>
              <a:t>5/4/2017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FB048-B665-4A2F-9418-E5EC1A553E57}" type="slidenum">
              <a:rPr lang="en-US" smtClean="0"/>
              <a:t>‹#›</a:t>
            </a:fld>
            <a:endParaRPr lang="en-US" dirty="0"/>
          </a:p>
        </p:txBody>
      </p:sp>
    </p:spTree>
    <p:extLst>
      <p:ext uri="{BB962C8B-B14F-4D97-AF65-F5344CB8AC3E}">
        <p14:creationId xmlns:p14="http://schemas.microsoft.com/office/powerpoint/2010/main" val="292549542"/>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cxnSp>
          <p:nvCxnSpPr>
            <p:cNvPr id="7" name="Straight Connector 6"/>
            <p:cNvCxnSpPr/>
            <p:nvPr/>
          </p:nvCxnSpPr>
          <p:spPr>
            <a:xfrm flipV="1">
              <a:off x="5130830" y="4175605"/>
              <a:ext cx="4022475" cy="2682396"/>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8ABAB6F-D51B-44A1-90B9-5C6414E7A07F}" type="datetimeFigureOut">
              <a:rPr lang="en-US" smtClean="0"/>
              <a:t>5/4/2017</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127FB048-B665-4A2F-9418-E5EC1A553E57}" type="slidenum">
              <a:rPr lang="en-US" smtClean="0"/>
              <a:pPr/>
              <a:t>‹#›</a:t>
            </a:fld>
            <a:endParaRPr lang="en-US" dirty="0"/>
          </a:p>
        </p:txBody>
      </p:sp>
      <p:sp>
        <p:nvSpPr>
          <p:cNvPr id="18" name="Rectangle 17"/>
          <p:cNvSpPr/>
          <p:nvPr userDrawn="1"/>
        </p:nvSpPr>
        <p:spPr>
          <a:xfrm rot="10800000">
            <a:off x="4192291" y="6467990"/>
            <a:ext cx="4951707" cy="223288"/>
          </a:xfrm>
          <a:prstGeom prst="rect">
            <a:avLst/>
          </a:prstGeom>
          <a:gradFill flip="none" rotWithShape="1">
            <a:gsLst>
              <a:gs pos="35000">
                <a:srgbClr val="6485A1">
                  <a:alpha val="64000"/>
                </a:srgbClr>
              </a:gs>
              <a:gs pos="0">
                <a:srgbClr val="003764"/>
              </a:gs>
              <a:gs pos="54000">
                <a:srgbClr val="C7D3DD"/>
              </a:gs>
              <a:gs pos="10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K-North to Opportunity Logo-01.png"/>
          <p:cNvPicPr>
            <a:picLocks noChangeAspect="1"/>
          </p:cNvPicPr>
          <p:nvPr userDrawn="1"/>
        </p:nvPicPr>
        <p:blipFill rotWithShape="1">
          <a:blip r:embed="rId20" cstate="email">
            <a:extLst>
              <a:ext uri="{28A0092B-C50C-407E-A947-70E740481C1C}">
                <a14:useLocalDpi xmlns:a14="http://schemas.microsoft.com/office/drawing/2010/main"/>
              </a:ext>
            </a:extLst>
          </a:blip>
          <a:srcRect l="7758" t="91661" r="45587" b="5082"/>
          <a:stretch/>
        </p:blipFill>
        <p:spPr>
          <a:xfrm>
            <a:off x="122399" y="6467990"/>
            <a:ext cx="4266246" cy="223290"/>
          </a:xfrm>
          <a:prstGeom prst="rect">
            <a:avLst/>
          </a:prstGeom>
        </p:spPr>
      </p:pic>
      <p:sp>
        <p:nvSpPr>
          <p:cNvPr id="20" name="Rectangle 19"/>
          <p:cNvSpPr/>
          <p:nvPr userDrawn="1"/>
        </p:nvSpPr>
        <p:spPr>
          <a:xfrm>
            <a:off x="-11906" y="381000"/>
            <a:ext cx="9143998" cy="609600"/>
          </a:xfrm>
          <a:prstGeom prst="rect">
            <a:avLst/>
          </a:prstGeom>
          <a:gradFill flip="none" rotWithShape="1">
            <a:gsLst>
              <a:gs pos="72000">
                <a:srgbClr val="6485A1">
                  <a:alpha val="69804"/>
                </a:srgbClr>
              </a:gs>
              <a:gs pos="50000">
                <a:srgbClr val="325E83">
                  <a:alpha val="93000"/>
                </a:srgbClr>
              </a:gs>
              <a:gs pos="0">
                <a:srgbClr val="003764">
                  <a:alpha val="89000"/>
                </a:srgbClr>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 descr="http://ltgov.alaska.gov/campbell_media/state_seal/seal.jpg"/>
          <p:cNvPicPr>
            <a:picLocks noChangeAspect="1" noChangeArrowheads="1"/>
          </p:cNvPicPr>
          <p:nvPr userDrawn="1"/>
        </p:nvPicPr>
        <p:blipFill>
          <a:blip r:embed="rId21">
            <a:extLst>
              <a:ext uri="{BEBA8EAE-BF5A-486C-A8C5-ECC9F3942E4B}">
                <a14:imgProps xmlns:a14="http://schemas.microsoft.com/office/drawing/2010/main">
                  <a14:imgLayer r:embed="rId22">
                    <a14:imgEffect>
                      <a14:backgroundRemoval t="8293" b="95122" l="4390" r="93659">
                        <a14:foregroundMark x1="29756" y1="12683" x2="23902" y2="15610"/>
                        <a14:foregroundMark x1="8780" y1="40976" x2="8293" y2="59024"/>
                        <a14:foregroundMark x1="41463" y1="95122" x2="59512" y2="77073"/>
                        <a14:foregroundMark x1="94146" y1="62927" x2="85366" y2="38537"/>
                        <a14:foregroundMark x1="4390" y1="44390" x2="4390" y2="48780"/>
                        <a14:backgroundMark x1="3902" y1="43902" x2="3902" y2="43902"/>
                        <a14:backgroundMark x1="3902" y1="47317" x2="3902" y2="43415"/>
                        <a14:backgroundMark x1="3902" y1="47805" x2="3902" y2="47805"/>
                        <a14:backgroundMark x1="3902" y1="48780" x2="3902" y2="48780"/>
                      </a14:backgroundRemoval>
                    </a14:imgEffect>
                  </a14:imgLayer>
                </a14:imgProps>
              </a:ext>
              <a:ext uri="{28A0092B-C50C-407E-A947-70E740481C1C}">
                <a14:useLocalDpi xmlns:a14="http://schemas.microsoft.com/office/drawing/2010/main" val="0"/>
              </a:ext>
            </a:extLst>
          </a:blip>
          <a:srcRect/>
          <a:stretch>
            <a:fillRect/>
          </a:stretch>
        </p:blipFill>
        <p:spPr bwMode="auto">
          <a:xfrm>
            <a:off x="244366" y="211083"/>
            <a:ext cx="949434" cy="949434"/>
          </a:xfrm>
          <a:prstGeom prst="rect">
            <a:avLst/>
          </a:prstGeom>
          <a:noFill/>
        </p:spPr>
      </p:pic>
    </p:spTree>
    <p:extLst>
      <p:ext uri="{BB962C8B-B14F-4D97-AF65-F5344CB8AC3E}">
        <p14:creationId xmlns:p14="http://schemas.microsoft.com/office/powerpoint/2010/main" val="3528096890"/>
      </p:ext>
    </p:extLst>
  </p:cSld>
  <p:clrMap bg1="dk1" tx1="lt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701" r:id="rId18"/>
  </p:sldLayoutIdLst>
  <p:transition spd="med">
    <p:fade/>
  </p:transition>
  <p:timing>
    <p:tnLst>
      <p:par>
        <p:cTn id="1" dur="indefinite" restart="never" nodeType="tmRoot"/>
      </p:par>
    </p:tnLst>
  </p:timing>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1848033"/>
            <a:ext cx="8394700" cy="1799422"/>
          </a:xfrm>
        </p:spPr>
        <p:txBody>
          <a:bodyPr>
            <a:normAutofit fontScale="90000"/>
          </a:bodyPr>
          <a:lstStyle/>
          <a:p>
            <a:pPr algn="ctr"/>
            <a:r>
              <a:rPr lang="en-US" sz="4000" cap="small" dirty="0" smtClean="0">
                <a:latin typeface="Garamond" panose="02020404030301010803" pitchFamily="18" charset="0"/>
              </a:rPr>
              <a:t>Alaska Money Services Act</a:t>
            </a:r>
            <a:r>
              <a:rPr lang="en-US" cap="small" dirty="0" smtClean="0">
                <a:latin typeface="Garamond" panose="02020404030301010803" pitchFamily="18" charset="0"/>
              </a:rPr>
              <a:t/>
            </a:r>
            <a:br>
              <a:rPr lang="en-US" cap="small" dirty="0" smtClean="0">
                <a:latin typeface="Garamond" panose="02020404030301010803" pitchFamily="18" charset="0"/>
              </a:rPr>
            </a:br>
            <a:r>
              <a:rPr lang="en-US" sz="4000" cap="small" dirty="0" smtClean="0">
                <a:latin typeface="Garamond" panose="02020404030301010803" pitchFamily="18" charset="0"/>
              </a:rPr>
              <a:t>HB 180</a:t>
            </a:r>
            <a:r>
              <a:rPr lang="en-US" sz="3200" cap="small" dirty="0" smtClean="0">
                <a:latin typeface="Garamond" panose="02020404030301010803" pitchFamily="18" charset="0"/>
              </a:rPr>
              <a:t/>
            </a:r>
            <a:br>
              <a:rPr lang="en-US" sz="3200" cap="small" dirty="0" smtClean="0">
                <a:latin typeface="Garamond" panose="02020404030301010803" pitchFamily="18" charset="0"/>
              </a:rPr>
            </a:br>
            <a:r>
              <a:rPr lang="en-US" sz="3600" dirty="0" smtClean="0">
                <a:latin typeface="Garamond" panose="02020404030301010803" pitchFamily="18" charset="0"/>
              </a:rPr>
              <a:t/>
            </a:r>
            <a:br>
              <a:rPr lang="en-US" sz="3600" dirty="0" smtClean="0">
                <a:latin typeface="Garamond" panose="02020404030301010803" pitchFamily="18" charset="0"/>
              </a:rPr>
            </a:br>
            <a:r>
              <a:rPr lang="en-US" sz="3600" dirty="0" smtClean="0">
                <a:latin typeface="Garamond" panose="02020404030301010803" pitchFamily="18" charset="0"/>
              </a:rPr>
              <a:t>House Labor and Commerce Committee</a:t>
            </a:r>
            <a:endParaRPr lang="en-US" sz="3600" dirty="0">
              <a:latin typeface="Garamond" panose="02020404030301010803" pitchFamily="18" charset="0"/>
            </a:endParaRPr>
          </a:p>
        </p:txBody>
      </p:sp>
      <p:sp>
        <p:nvSpPr>
          <p:cNvPr id="4" name="Text Placeholder 3"/>
          <p:cNvSpPr>
            <a:spLocks noGrp="1"/>
          </p:cNvSpPr>
          <p:nvPr>
            <p:ph type="body" sz="quarter" idx="10"/>
          </p:nvPr>
        </p:nvSpPr>
        <p:spPr>
          <a:xfrm>
            <a:off x="2677099" y="5287617"/>
            <a:ext cx="3944038" cy="983587"/>
          </a:xfrm>
        </p:spPr>
        <p:txBody>
          <a:bodyPr>
            <a:noAutofit/>
          </a:bodyPr>
          <a:lstStyle/>
          <a:p>
            <a:pPr algn="ctr"/>
            <a:endParaRPr lang="en-US" sz="2000" dirty="0" smtClean="0">
              <a:latin typeface="Garamond" panose="02020404030301010803" pitchFamily="18" charset="0"/>
            </a:endParaRPr>
          </a:p>
          <a:p>
            <a:pPr algn="ctr"/>
            <a:r>
              <a:rPr lang="en-US" sz="2000" dirty="0" smtClean="0">
                <a:latin typeface="Garamond" panose="02020404030301010803" pitchFamily="18" charset="0"/>
              </a:rPr>
              <a:t>May, 2017</a:t>
            </a:r>
            <a:endParaRPr lang="en-US" sz="2000" dirty="0">
              <a:latin typeface="Garamond" panose="02020404030301010803" pitchFamily="18" charset="0"/>
            </a:endParaRPr>
          </a:p>
        </p:txBody>
      </p:sp>
    </p:spTree>
    <p:extLst>
      <p:ext uri="{BB962C8B-B14F-4D97-AF65-F5344CB8AC3E}">
        <p14:creationId xmlns:p14="http://schemas.microsoft.com/office/powerpoint/2010/main" val="29792826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843" y="526774"/>
            <a:ext cx="8418444" cy="5595730"/>
          </a:xfrm>
          <a:blipFill>
            <a:blip r:embed="rId3">
              <a:alphaModFix amt="24000"/>
            </a:blip>
            <a:stretch>
              <a:fillRect/>
            </a:stretch>
          </a:blipFill>
        </p:spPr>
        <p:txBody>
          <a:bodyPr/>
          <a:lstStyle/>
          <a:p>
            <a:r>
              <a:rPr lang="en-US" dirty="0" smtClean="0">
                <a:solidFill>
                  <a:srgbClr val="003764"/>
                </a:solidFill>
              </a:rPr>
              <a:t>Questions?</a:t>
            </a:r>
            <a:endParaRPr lang="en-US" dirty="0">
              <a:solidFill>
                <a:srgbClr val="003764"/>
              </a:solidFill>
            </a:endParaRPr>
          </a:p>
        </p:txBody>
      </p:sp>
    </p:spTree>
    <p:extLst>
      <p:ext uri="{BB962C8B-B14F-4D97-AF65-F5344CB8AC3E}">
        <p14:creationId xmlns:p14="http://schemas.microsoft.com/office/powerpoint/2010/main" val="404058044"/>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4000"/>
            <a:lum/>
          </a:blip>
          <a:srcRect/>
          <a:stretch>
            <a:fillRect l="-6000" r="-6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dirty="0" smtClean="0">
                <a:solidFill>
                  <a:srgbClr val="002060"/>
                </a:solidFill>
              </a:rPr>
              <a:t>What is a Money Services Business (MSB)?</a:t>
            </a:r>
            <a:endParaRPr lang="en-US" dirty="0">
              <a:solidFill>
                <a:srgbClr val="002060"/>
              </a:solidFill>
            </a:endParaRPr>
          </a:p>
        </p:txBody>
      </p:sp>
      <p:sp>
        <p:nvSpPr>
          <p:cNvPr id="4" name="Content Placeholder 3"/>
          <p:cNvSpPr>
            <a:spLocks noGrp="1"/>
          </p:cNvSpPr>
          <p:nvPr>
            <p:ph idx="1"/>
          </p:nvPr>
        </p:nvSpPr>
        <p:spPr/>
        <p:txBody>
          <a:bodyPr>
            <a:normAutofit fontScale="92500" lnSpcReduction="20000"/>
          </a:bodyPr>
          <a:lstStyle/>
          <a:p>
            <a:pPr>
              <a:spcBef>
                <a:spcPts val="528"/>
              </a:spcBef>
            </a:pPr>
            <a:r>
              <a:rPr lang="en-US" sz="2200" b="0" noProof="1">
                <a:solidFill>
                  <a:schemeClr val="bg1"/>
                </a:solidFill>
              </a:rPr>
              <a:t>Currency </a:t>
            </a:r>
            <a:r>
              <a:rPr lang="en-US" sz="2200" b="0" noProof="1" smtClean="0">
                <a:solidFill>
                  <a:schemeClr val="bg1"/>
                </a:solidFill>
              </a:rPr>
              <a:t>Exchange/Money </a:t>
            </a:r>
            <a:r>
              <a:rPr lang="en-US" sz="2200" b="0" noProof="1">
                <a:solidFill>
                  <a:schemeClr val="bg1"/>
                </a:solidFill>
              </a:rPr>
              <a:t>Transmission </a:t>
            </a:r>
            <a:r>
              <a:rPr lang="en-US" sz="2200" b="0" noProof="1" smtClean="0">
                <a:solidFill>
                  <a:schemeClr val="bg1"/>
                </a:solidFill>
              </a:rPr>
              <a:t>functions:</a:t>
            </a:r>
            <a:br>
              <a:rPr lang="en-US" sz="2200" b="0" noProof="1" smtClean="0">
                <a:solidFill>
                  <a:schemeClr val="bg1"/>
                </a:solidFill>
              </a:rPr>
            </a:br>
            <a:endParaRPr lang="en-US" sz="2200" b="0" noProof="1">
              <a:solidFill>
                <a:schemeClr val="bg1"/>
              </a:solidFill>
            </a:endParaRPr>
          </a:p>
          <a:p>
            <a:pPr>
              <a:spcBef>
                <a:spcPts val="528"/>
              </a:spcBef>
            </a:pPr>
            <a:r>
              <a:rPr lang="en-US" sz="2200" noProof="1">
                <a:solidFill>
                  <a:schemeClr val="bg1"/>
                </a:solidFill>
              </a:rPr>
              <a:t>Currency exchange means the receipt of revenues from the exchange of money of one government for money of another government.</a:t>
            </a:r>
          </a:p>
          <a:p>
            <a:pPr marL="1025525" lvl="1" indent="-457200">
              <a:spcBef>
                <a:spcPts val="528"/>
              </a:spcBef>
              <a:buFont typeface="Arial" panose="020B0604020202020204" pitchFamily="34" charset="0"/>
              <a:buChar char="•"/>
            </a:pPr>
            <a:r>
              <a:rPr lang="en-US" sz="1800" noProof="1" smtClean="0">
                <a:solidFill>
                  <a:schemeClr val="bg1"/>
                </a:solidFill>
              </a:rPr>
              <a:t>US dollars to Euros</a:t>
            </a:r>
            <a:br>
              <a:rPr lang="en-US" sz="1800" noProof="1" smtClean="0">
                <a:solidFill>
                  <a:schemeClr val="bg1"/>
                </a:solidFill>
              </a:rPr>
            </a:br>
            <a:endParaRPr lang="en-US" sz="2200" b="0" noProof="1">
              <a:solidFill>
                <a:schemeClr val="bg1"/>
              </a:solidFill>
            </a:endParaRPr>
          </a:p>
          <a:p>
            <a:pPr>
              <a:spcBef>
                <a:spcPts val="528"/>
              </a:spcBef>
            </a:pPr>
            <a:r>
              <a:rPr lang="en-US" sz="2200" b="0" noProof="1" smtClean="0">
                <a:solidFill>
                  <a:schemeClr val="bg1"/>
                </a:solidFill>
              </a:rPr>
              <a:t>Money transmission means selling or issuing payment instruments or stored value, or receiving money or monetary value for transmission.</a:t>
            </a:r>
          </a:p>
          <a:p>
            <a:pPr marL="1025525" lvl="1" indent="-457200">
              <a:spcBef>
                <a:spcPts val="528"/>
              </a:spcBef>
              <a:buFont typeface="Arial" panose="020B0604020202020204" pitchFamily="34" charset="0"/>
              <a:buChar char="•"/>
            </a:pPr>
            <a:r>
              <a:rPr lang="en-US" sz="1800" noProof="1" smtClean="0">
                <a:solidFill>
                  <a:schemeClr val="bg1"/>
                </a:solidFill>
              </a:rPr>
              <a:t>Sending money via Western Union from Alaska to California</a:t>
            </a:r>
          </a:p>
          <a:p>
            <a:pPr marL="1025525" lvl="1" indent="-457200">
              <a:spcBef>
                <a:spcPts val="528"/>
              </a:spcBef>
              <a:buFont typeface="Arial" panose="020B0604020202020204" pitchFamily="34" charset="0"/>
              <a:buChar char="•"/>
            </a:pPr>
            <a:r>
              <a:rPr lang="en-US" sz="1800" b="0" noProof="1" smtClean="0">
                <a:solidFill>
                  <a:schemeClr val="bg1"/>
                </a:solidFill>
              </a:rPr>
              <a:t>Moving money from a deposit account to a loadable card to use or give to another person</a:t>
            </a:r>
          </a:p>
          <a:p>
            <a:pPr marL="1025525" lvl="1" indent="-457200">
              <a:spcBef>
                <a:spcPts val="528"/>
              </a:spcBef>
              <a:buFont typeface="Arial" panose="020B0604020202020204" pitchFamily="34" charset="0"/>
              <a:buChar char="•"/>
            </a:pPr>
            <a:endParaRPr lang="en-US" sz="1800" b="0" noProof="1" smtClean="0"/>
          </a:p>
          <a:p>
            <a:pPr>
              <a:spcBef>
                <a:spcPts val="528"/>
              </a:spcBef>
            </a:pPr>
            <a:endParaRPr lang="en-US" sz="2200" b="0" noProof="1" smtClean="0"/>
          </a:p>
          <a:p>
            <a:endParaRPr lang="en-US" dirty="0"/>
          </a:p>
        </p:txBody>
      </p:sp>
      <p:sp>
        <p:nvSpPr>
          <p:cNvPr id="14" name="Slide Number Placeholder 13"/>
          <p:cNvSpPr>
            <a:spLocks noGrp="1"/>
          </p:cNvSpPr>
          <p:nvPr>
            <p:ph type="sldNum" sz="quarter" idx="12"/>
          </p:nvPr>
        </p:nvSpPr>
        <p:spPr/>
        <p:txBody>
          <a:bodyPr/>
          <a:lstStyle/>
          <a:p>
            <a:fld id="{127FB048-B665-4A2F-9418-E5EC1A553E57}" type="slidenum">
              <a:rPr lang="en-US" smtClean="0"/>
              <a:pPr/>
              <a:t>2</a:t>
            </a:fld>
            <a:endParaRPr lang="en-US" dirty="0"/>
          </a:p>
        </p:txBody>
      </p:sp>
    </p:spTree>
    <p:extLst>
      <p:ext uri="{BB962C8B-B14F-4D97-AF65-F5344CB8AC3E}">
        <p14:creationId xmlns:p14="http://schemas.microsoft.com/office/powerpoint/2010/main" val="3360878610"/>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4000"/>
            <a:lum/>
          </a:blip>
          <a:srcRect/>
          <a:stretch>
            <a:fillRect l="-6000" r="-6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65760" y="381000"/>
            <a:ext cx="8130540" cy="609600"/>
          </a:xfrm>
        </p:spPr>
        <p:txBody>
          <a:bodyPr>
            <a:normAutofit fontScale="90000"/>
          </a:bodyPr>
          <a:lstStyle/>
          <a:p>
            <a:pPr lvl="0" algn="ctr"/>
            <a:r>
              <a:rPr lang="en-US" dirty="0" smtClean="0">
                <a:solidFill>
                  <a:srgbClr val="002060"/>
                </a:solidFill>
              </a:rPr>
              <a:t>Updates the Money </a:t>
            </a:r>
            <a:r>
              <a:rPr lang="en-US" dirty="0">
                <a:solidFill>
                  <a:srgbClr val="002060"/>
                </a:solidFill>
              </a:rPr>
              <a:t>Services </a:t>
            </a:r>
            <a:r>
              <a:rPr lang="en-US" dirty="0" smtClean="0">
                <a:solidFill>
                  <a:srgbClr val="002060"/>
                </a:solidFill>
              </a:rPr>
              <a:t>Act to:</a:t>
            </a:r>
            <a:endParaRPr lang="en-US" dirty="0">
              <a:solidFill>
                <a:srgbClr val="002060"/>
              </a:solidFill>
            </a:endParaRPr>
          </a:p>
        </p:txBody>
      </p:sp>
      <p:sp>
        <p:nvSpPr>
          <p:cNvPr id="4" name="Content Placeholder 3"/>
          <p:cNvSpPr>
            <a:spLocks noGrp="1"/>
          </p:cNvSpPr>
          <p:nvPr>
            <p:ph idx="1"/>
          </p:nvPr>
        </p:nvSpPr>
        <p:spPr>
          <a:xfrm>
            <a:off x="628650" y="1498515"/>
            <a:ext cx="7886700" cy="4678448"/>
          </a:xfrm>
        </p:spPr>
        <p:txBody>
          <a:bodyPr>
            <a:normAutofit fontScale="85000" lnSpcReduction="20000"/>
          </a:bodyPr>
          <a:lstStyle/>
          <a:p>
            <a:pPr marL="342900" indent="-342900">
              <a:spcBef>
                <a:spcPts val="528"/>
              </a:spcBef>
            </a:pPr>
            <a:r>
              <a:rPr lang="en-US" sz="2200" b="0" noProof="1" smtClean="0">
                <a:solidFill>
                  <a:schemeClr val="bg1"/>
                </a:solidFill>
              </a:rPr>
              <a:t>Expand the definitions of “money transmission” </a:t>
            </a:r>
            <a:r>
              <a:rPr lang="en-US" sz="2200" noProof="1" smtClean="0">
                <a:solidFill>
                  <a:schemeClr val="bg1"/>
                </a:solidFill>
              </a:rPr>
              <a:t>to </a:t>
            </a:r>
            <a:r>
              <a:rPr lang="en-US" sz="2200" b="0" noProof="1" smtClean="0">
                <a:solidFill>
                  <a:schemeClr val="bg1"/>
                </a:solidFill>
              </a:rPr>
              <a:t>include virtual currency</a:t>
            </a:r>
            <a:r>
              <a:rPr lang="en-US" sz="2200" noProof="1">
                <a:solidFill>
                  <a:schemeClr val="bg1"/>
                </a:solidFill>
              </a:rPr>
              <a:t> </a:t>
            </a:r>
            <a:r>
              <a:rPr lang="en-US" sz="2200" noProof="1" smtClean="0">
                <a:solidFill>
                  <a:schemeClr val="bg1"/>
                </a:solidFill>
              </a:rPr>
              <a:t>and</a:t>
            </a:r>
            <a:r>
              <a:rPr lang="en-US" sz="2400" noProof="1" smtClean="0">
                <a:solidFill>
                  <a:schemeClr val="bg1"/>
                </a:solidFill>
              </a:rPr>
              <a:t> </a:t>
            </a:r>
            <a:r>
              <a:rPr lang="en-US" sz="2400" noProof="1">
                <a:solidFill>
                  <a:schemeClr val="bg1"/>
                </a:solidFill>
              </a:rPr>
              <a:t>“payment instrument” </a:t>
            </a:r>
            <a:r>
              <a:rPr lang="en-US" sz="2400" noProof="1" smtClean="0">
                <a:solidFill>
                  <a:schemeClr val="bg1"/>
                </a:solidFill>
              </a:rPr>
              <a:t> to include </a:t>
            </a:r>
            <a:r>
              <a:rPr lang="en-US" sz="2400" noProof="1">
                <a:solidFill>
                  <a:schemeClr val="bg1"/>
                </a:solidFill>
              </a:rPr>
              <a:t>an electronic check or electronic instrument to capture changing </a:t>
            </a:r>
            <a:r>
              <a:rPr lang="en-US" sz="2400" noProof="1" smtClean="0">
                <a:solidFill>
                  <a:schemeClr val="bg1"/>
                </a:solidFill>
              </a:rPr>
              <a:t>technology.</a:t>
            </a:r>
            <a:endParaRPr lang="en-US" sz="2400" noProof="1">
              <a:solidFill>
                <a:schemeClr val="bg1"/>
              </a:solidFill>
            </a:endParaRPr>
          </a:p>
          <a:p>
            <a:pPr marL="0" indent="0">
              <a:spcBef>
                <a:spcPts val="528"/>
              </a:spcBef>
              <a:buNone/>
            </a:pPr>
            <a:endParaRPr lang="en-US" sz="2200" b="0" noProof="1">
              <a:solidFill>
                <a:schemeClr val="bg1"/>
              </a:solidFill>
            </a:endParaRPr>
          </a:p>
          <a:p>
            <a:pPr marL="342900" indent="-342900">
              <a:spcBef>
                <a:spcPts val="528"/>
              </a:spcBef>
              <a:buFont typeface="Arial" panose="020B0604020202020204" pitchFamily="34" charset="0"/>
              <a:buChar char="•"/>
            </a:pPr>
            <a:r>
              <a:rPr lang="en-US" sz="2200" b="0" noProof="1">
                <a:solidFill>
                  <a:schemeClr val="bg1"/>
                </a:solidFill>
              </a:rPr>
              <a:t>Incorporate alternative payment </a:t>
            </a:r>
            <a:r>
              <a:rPr lang="en-US" sz="2200" b="0" noProof="1" smtClean="0">
                <a:solidFill>
                  <a:schemeClr val="bg1"/>
                </a:solidFill>
              </a:rPr>
              <a:t>systems and instruments.</a:t>
            </a:r>
            <a:br>
              <a:rPr lang="en-US" sz="2200" b="0" noProof="1" smtClean="0">
                <a:solidFill>
                  <a:schemeClr val="bg1"/>
                </a:solidFill>
              </a:rPr>
            </a:br>
            <a:endParaRPr lang="en-US" sz="1800" b="0" noProof="1" smtClean="0">
              <a:solidFill>
                <a:schemeClr val="bg1"/>
              </a:solidFill>
            </a:endParaRPr>
          </a:p>
          <a:p>
            <a:pPr marL="342900" indent="-342900">
              <a:spcBef>
                <a:spcPts val="528"/>
              </a:spcBef>
              <a:buFont typeface="Arial" panose="020B0604020202020204" pitchFamily="34" charset="0"/>
              <a:buChar char="•"/>
            </a:pPr>
            <a:r>
              <a:rPr lang="en-US" sz="2200" b="0" noProof="1" smtClean="0">
                <a:solidFill>
                  <a:schemeClr val="bg1"/>
                </a:solidFill>
              </a:rPr>
              <a:t>Allow licensees to contract with a delegate who may then use their network of delegates (subdelegates) to reload funds onto cards without having a separate contract between a licensee and subdelegate.</a:t>
            </a:r>
            <a:br>
              <a:rPr lang="en-US" sz="2200" b="0" noProof="1" smtClean="0">
                <a:solidFill>
                  <a:schemeClr val="bg1"/>
                </a:solidFill>
              </a:rPr>
            </a:br>
            <a:endParaRPr lang="en-US" sz="2200" b="0" noProof="1">
              <a:solidFill>
                <a:schemeClr val="bg1"/>
              </a:solidFill>
            </a:endParaRPr>
          </a:p>
          <a:p>
            <a:pPr marL="342900" indent="-342900">
              <a:spcBef>
                <a:spcPts val="528"/>
              </a:spcBef>
              <a:buFont typeface="Arial" panose="020B0604020202020204" pitchFamily="34" charset="0"/>
              <a:buChar char="•"/>
            </a:pPr>
            <a:r>
              <a:rPr lang="en-US" sz="2200" b="0" noProof="1" smtClean="0">
                <a:solidFill>
                  <a:schemeClr val="bg1"/>
                </a:solidFill>
              </a:rPr>
              <a:t>Removes the out-of-state business advantage that allows applicants licensed in another state to submit minimal information and pay only half the fee an entity headquartered in Alaska pays.</a:t>
            </a:r>
            <a:br>
              <a:rPr lang="en-US" sz="2200" b="0" noProof="1" smtClean="0">
                <a:solidFill>
                  <a:schemeClr val="bg1"/>
                </a:solidFill>
              </a:rPr>
            </a:br>
            <a:endParaRPr lang="en-US" sz="2200" b="0" noProof="1" smtClean="0">
              <a:solidFill>
                <a:schemeClr val="bg1"/>
              </a:solidFill>
            </a:endParaRPr>
          </a:p>
          <a:p>
            <a:pPr marL="0" indent="0">
              <a:spcBef>
                <a:spcPts val="528"/>
              </a:spcBef>
              <a:buNone/>
            </a:pPr>
            <a:r>
              <a:rPr lang="en-US" sz="2200" b="0" noProof="1" smtClean="0">
                <a:solidFill>
                  <a:schemeClr val="bg1"/>
                </a:solidFill>
              </a:rPr>
              <a:t/>
            </a:r>
            <a:br>
              <a:rPr lang="en-US" sz="2200" b="0" noProof="1" smtClean="0">
                <a:solidFill>
                  <a:schemeClr val="bg1"/>
                </a:solidFill>
              </a:rPr>
            </a:br>
            <a:endParaRPr lang="en-US" sz="2200" b="0" noProof="1">
              <a:solidFill>
                <a:schemeClr val="bg1"/>
              </a:solidFill>
            </a:endParaRPr>
          </a:p>
          <a:p>
            <a:endParaRPr lang="en-US" dirty="0"/>
          </a:p>
        </p:txBody>
      </p:sp>
      <p:sp>
        <p:nvSpPr>
          <p:cNvPr id="14" name="Slide Number Placeholder 13"/>
          <p:cNvSpPr>
            <a:spLocks noGrp="1"/>
          </p:cNvSpPr>
          <p:nvPr>
            <p:ph type="sldNum" sz="quarter" idx="12"/>
          </p:nvPr>
        </p:nvSpPr>
        <p:spPr/>
        <p:txBody>
          <a:bodyPr/>
          <a:lstStyle/>
          <a:p>
            <a:fld id="{127FB048-B665-4A2F-9418-E5EC1A553E57}" type="slidenum">
              <a:rPr lang="en-US" smtClean="0"/>
              <a:pPr/>
              <a:t>3</a:t>
            </a:fld>
            <a:endParaRPr lang="en-US" dirty="0"/>
          </a:p>
        </p:txBody>
      </p:sp>
      <p:sp>
        <p:nvSpPr>
          <p:cNvPr id="2" name="TextBox 1"/>
          <p:cNvSpPr txBox="1"/>
          <p:nvPr/>
        </p:nvSpPr>
        <p:spPr>
          <a:xfrm>
            <a:off x="8152481" y="1090669"/>
            <a:ext cx="501267" cy="307777"/>
          </a:xfrm>
          <a:prstGeom prst="rect">
            <a:avLst/>
          </a:prstGeom>
          <a:noFill/>
        </p:spPr>
        <p:txBody>
          <a:bodyPr wrap="square" rtlCol="0">
            <a:spAutoFit/>
          </a:bodyPr>
          <a:lstStyle/>
          <a:p>
            <a:r>
              <a:rPr lang="en-US" sz="1400" b="1" dirty="0" smtClean="0">
                <a:solidFill>
                  <a:schemeClr val="bg1"/>
                </a:solidFill>
                <a:latin typeface="+mn-lt"/>
              </a:rPr>
              <a:t>29%</a:t>
            </a:r>
            <a:endParaRPr lang="en-US" sz="1400" b="1" dirty="0">
              <a:solidFill>
                <a:schemeClr val="bg1"/>
              </a:solidFill>
              <a:latin typeface="+mn-lt"/>
            </a:endParaRPr>
          </a:p>
        </p:txBody>
      </p:sp>
    </p:spTree>
    <p:extLst>
      <p:ext uri="{BB962C8B-B14F-4D97-AF65-F5344CB8AC3E}">
        <p14:creationId xmlns:p14="http://schemas.microsoft.com/office/powerpoint/2010/main" val="2367840844"/>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4000"/>
            <a:lum/>
          </a:blip>
          <a:srcRect/>
          <a:stretch>
            <a:fillRect t="-17000" b="-17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93800" y="381000"/>
            <a:ext cx="7683500" cy="609600"/>
          </a:xfrm>
        </p:spPr>
        <p:txBody>
          <a:bodyPr>
            <a:normAutofit fontScale="90000"/>
          </a:bodyPr>
          <a:lstStyle/>
          <a:p>
            <a:pPr lvl="0"/>
            <a:r>
              <a:rPr lang="en-US" dirty="0" smtClean="0">
                <a:solidFill>
                  <a:srgbClr val="003764"/>
                </a:solidFill>
              </a:rPr>
              <a:t>What does it do for current MSBs?</a:t>
            </a:r>
            <a:endParaRPr lang="en-US" dirty="0">
              <a:solidFill>
                <a:srgbClr val="003764"/>
              </a:solidFill>
            </a:endParaRPr>
          </a:p>
        </p:txBody>
      </p:sp>
      <p:sp>
        <p:nvSpPr>
          <p:cNvPr id="8" name="Content Placeholder 7"/>
          <p:cNvSpPr>
            <a:spLocks noGrp="1"/>
          </p:cNvSpPr>
          <p:nvPr>
            <p:ph idx="1"/>
          </p:nvPr>
        </p:nvSpPr>
        <p:spPr>
          <a:xfrm>
            <a:off x="424148" y="1244557"/>
            <a:ext cx="8229600" cy="4775158"/>
          </a:xfrm>
        </p:spPr>
        <p:txBody>
          <a:bodyPr>
            <a:normAutofit/>
          </a:bodyPr>
          <a:lstStyle/>
          <a:p>
            <a:pPr lvl="0"/>
            <a:r>
              <a:rPr lang="en-US" sz="2000" b="0" dirty="0">
                <a:solidFill>
                  <a:schemeClr val="bg1"/>
                </a:solidFill>
              </a:rPr>
              <a:t>Simplifies the licensing process by</a:t>
            </a:r>
            <a:r>
              <a:rPr lang="en-US" sz="2000" b="0" dirty="0" smtClean="0">
                <a:solidFill>
                  <a:schemeClr val="bg1"/>
                </a:solidFill>
              </a:rPr>
              <a:t>:</a:t>
            </a:r>
            <a:br>
              <a:rPr lang="en-US" sz="2000" b="0" dirty="0" smtClean="0">
                <a:solidFill>
                  <a:schemeClr val="bg1"/>
                </a:solidFill>
              </a:rPr>
            </a:br>
            <a:endParaRPr lang="en-US" sz="2000" b="0" dirty="0">
              <a:solidFill>
                <a:schemeClr val="bg1"/>
              </a:solidFill>
            </a:endParaRPr>
          </a:p>
          <a:p>
            <a:pPr marL="457200" indent="-457200">
              <a:buFont typeface="Arial" panose="020B0604020202020204" pitchFamily="34" charset="0"/>
              <a:buChar char="•"/>
            </a:pPr>
            <a:r>
              <a:rPr lang="en-US" sz="2000" b="0" dirty="0">
                <a:solidFill>
                  <a:schemeClr val="bg1"/>
                </a:solidFill>
              </a:rPr>
              <a:t>Requiring use of the Nationwide Multistate System and Registry (NMLS) for filing documents and paying </a:t>
            </a:r>
            <a:r>
              <a:rPr lang="en-US" sz="2000" b="0" dirty="0" smtClean="0">
                <a:solidFill>
                  <a:schemeClr val="bg1"/>
                </a:solidFill>
              </a:rPr>
              <a:t>fees; the NMLS is </a:t>
            </a:r>
            <a:r>
              <a:rPr lang="en-US" sz="2000" b="0" dirty="0">
                <a:solidFill>
                  <a:schemeClr val="bg1"/>
                </a:solidFill>
              </a:rPr>
              <a:t>currently used by over 90% of </a:t>
            </a:r>
            <a:r>
              <a:rPr lang="en-US" sz="2000" b="0" dirty="0" smtClean="0">
                <a:solidFill>
                  <a:schemeClr val="bg1"/>
                </a:solidFill>
              </a:rPr>
              <a:t>MSBs in </a:t>
            </a:r>
            <a:r>
              <a:rPr lang="en-US" sz="2000" b="0" dirty="0">
                <a:solidFill>
                  <a:schemeClr val="bg1"/>
                </a:solidFill>
              </a:rPr>
              <a:t>other states</a:t>
            </a:r>
            <a:r>
              <a:rPr lang="en-US" sz="2000" b="0" dirty="0" smtClean="0">
                <a:solidFill>
                  <a:schemeClr val="bg1"/>
                </a:solidFill>
              </a:rPr>
              <a:t>.</a:t>
            </a:r>
            <a:br>
              <a:rPr lang="en-US" sz="2000" b="0" dirty="0" smtClean="0">
                <a:solidFill>
                  <a:schemeClr val="bg1"/>
                </a:solidFill>
              </a:rPr>
            </a:br>
            <a:endParaRPr lang="en-US" sz="2000" b="0" dirty="0">
              <a:solidFill>
                <a:schemeClr val="bg1"/>
              </a:solidFill>
            </a:endParaRPr>
          </a:p>
          <a:p>
            <a:pPr marL="457200" indent="-457200">
              <a:buFont typeface="Arial" panose="020B0604020202020204" pitchFamily="34" charset="0"/>
              <a:buChar char="•"/>
            </a:pPr>
            <a:r>
              <a:rPr lang="en-US" sz="2000" b="0" dirty="0">
                <a:solidFill>
                  <a:schemeClr val="bg1"/>
                </a:solidFill>
              </a:rPr>
              <a:t>Replaces the net worth requirement  with a surety bond requirement that can be adjusted based on the risk presented by the licensee’s business model and focus</a:t>
            </a:r>
            <a:r>
              <a:rPr lang="en-US" sz="2000" b="0" dirty="0" smtClean="0">
                <a:solidFill>
                  <a:schemeClr val="bg1"/>
                </a:solidFill>
              </a:rPr>
              <a:t>.</a:t>
            </a:r>
            <a:br>
              <a:rPr lang="en-US" sz="2000" b="0" dirty="0" smtClean="0">
                <a:solidFill>
                  <a:schemeClr val="bg1"/>
                </a:solidFill>
              </a:rPr>
            </a:br>
            <a:endParaRPr lang="en-US" sz="2000" b="0" dirty="0">
              <a:solidFill>
                <a:schemeClr val="bg1"/>
              </a:solidFill>
            </a:endParaRPr>
          </a:p>
          <a:p>
            <a:pPr marL="457200" indent="-457200">
              <a:buFont typeface="Arial" panose="020B0604020202020204" pitchFamily="34" charset="0"/>
              <a:buChar char="•"/>
            </a:pPr>
            <a:r>
              <a:rPr lang="en-US" sz="2000" b="0" dirty="0">
                <a:solidFill>
                  <a:schemeClr val="bg1"/>
                </a:solidFill>
              </a:rPr>
              <a:t>Allows annual assessment fees to cover periodic examination fees and ongoing administrative costs associated with regulating the industry to be set by regulation.</a:t>
            </a:r>
          </a:p>
          <a:p>
            <a:pPr marL="457200" indent="-457200">
              <a:buFont typeface="Arial" panose="020B0604020202020204" pitchFamily="34" charset="0"/>
              <a:buChar char="•"/>
            </a:pPr>
            <a:endParaRPr lang="en-US" sz="2600" b="0" dirty="0" smtClean="0"/>
          </a:p>
          <a:p>
            <a:pPr marL="457200" indent="-457200">
              <a:buFont typeface="Arial" panose="020B0604020202020204" pitchFamily="34" charset="0"/>
              <a:buChar char="•"/>
            </a:pPr>
            <a:endParaRPr lang="en-US" dirty="0" smtClean="0"/>
          </a:p>
          <a:p>
            <a:pPr marL="1025525" lvl="1" indent="-457200">
              <a:buFont typeface="Arial" panose="020B0604020202020204" pitchFamily="34" charset="0"/>
              <a:buChar char="•"/>
            </a:pPr>
            <a:endParaRPr lang="en-US" dirty="0" smtClean="0"/>
          </a:p>
          <a:p>
            <a:pPr marL="1025525" lvl="1" indent="-457200">
              <a:buFont typeface="Arial" panose="020B0604020202020204" pitchFamily="34" charset="0"/>
              <a:buChar char="•"/>
            </a:pPr>
            <a:endParaRPr lang="en-US" dirty="0" smtClean="0"/>
          </a:p>
        </p:txBody>
      </p:sp>
      <p:sp>
        <p:nvSpPr>
          <p:cNvPr id="14" name="Slide Number Placeholder 13"/>
          <p:cNvSpPr>
            <a:spLocks noGrp="1"/>
          </p:cNvSpPr>
          <p:nvPr>
            <p:ph type="sldNum" sz="quarter" idx="12"/>
          </p:nvPr>
        </p:nvSpPr>
        <p:spPr/>
        <p:txBody>
          <a:bodyPr/>
          <a:lstStyle/>
          <a:p>
            <a:fld id="{127FB048-B665-4A2F-9418-E5EC1A553E57}" type="slidenum">
              <a:rPr lang="en-US" smtClean="0"/>
              <a:pPr/>
              <a:t>4</a:t>
            </a:fld>
            <a:endParaRPr lang="en-US" dirty="0"/>
          </a:p>
        </p:txBody>
      </p:sp>
    </p:spTree>
    <p:extLst>
      <p:ext uri="{BB962C8B-B14F-4D97-AF65-F5344CB8AC3E}">
        <p14:creationId xmlns:p14="http://schemas.microsoft.com/office/powerpoint/2010/main" val="786777522"/>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4000"/>
            <a:lum/>
          </a:blip>
          <a:srcRect/>
          <a:stretch>
            <a:fillRect l="-6000" r="-6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263374" y="271669"/>
            <a:ext cx="7950200" cy="609600"/>
          </a:xfrm>
        </p:spPr>
        <p:txBody>
          <a:bodyPr>
            <a:normAutofit fontScale="90000"/>
          </a:bodyPr>
          <a:lstStyle/>
          <a:p>
            <a:r>
              <a:rPr lang="en-US" dirty="0" smtClean="0">
                <a:solidFill>
                  <a:srgbClr val="003764"/>
                </a:solidFill>
              </a:rPr>
              <a:t>Enhances consumer protection</a:t>
            </a:r>
            <a:endParaRPr lang="en-US" dirty="0">
              <a:solidFill>
                <a:srgbClr val="003764"/>
              </a:solidFill>
            </a:endParaRPr>
          </a:p>
        </p:txBody>
      </p:sp>
      <p:sp>
        <p:nvSpPr>
          <p:cNvPr id="2" name="Content Placeholder 1"/>
          <p:cNvSpPr>
            <a:spLocks noGrp="1"/>
          </p:cNvSpPr>
          <p:nvPr>
            <p:ph idx="1"/>
          </p:nvPr>
        </p:nvSpPr>
        <p:spPr>
          <a:xfrm>
            <a:off x="443345" y="990599"/>
            <a:ext cx="8229600" cy="5636111"/>
          </a:xfrm>
        </p:spPr>
        <p:txBody>
          <a:bodyPr>
            <a:normAutofit fontScale="62500" lnSpcReduction="20000"/>
          </a:bodyPr>
          <a:lstStyle/>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400" b="0" dirty="0" smtClean="0">
                <a:solidFill>
                  <a:schemeClr val="bg1"/>
                </a:solidFill>
              </a:rPr>
              <a:t>Adds </a:t>
            </a:r>
            <a:r>
              <a:rPr lang="en-US" sz="2400" b="0" dirty="0">
                <a:solidFill>
                  <a:schemeClr val="bg1"/>
                </a:solidFill>
              </a:rPr>
              <a:t>a background check component for all control </a:t>
            </a:r>
            <a:r>
              <a:rPr lang="en-US" sz="2400" b="0" dirty="0" smtClean="0">
                <a:solidFill>
                  <a:schemeClr val="bg1"/>
                </a:solidFill>
              </a:rPr>
              <a:t>persons</a:t>
            </a:r>
          </a:p>
          <a:p>
            <a:pPr marL="0" indent="0">
              <a:buNone/>
            </a:pPr>
            <a:endParaRPr lang="en-US" sz="2400" b="0" dirty="0">
              <a:solidFill>
                <a:schemeClr val="bg1"/>
              </a:solidFill>
            </a:endParaRPr>
          </a:p>
          <a:p>
            <a:pPr marL="342900" indent="-342900">
              <a:buFont typeface="Arial" panose="020B0604020202020204" pitchFamily="34" charset="0"/>
              <a:buChar char="•"/>
            </a:pPr>
            <a:r>
              <a:rPr lang="en-US" sz="2400" b="0" dirty="0">
                <a:solidFill>
                  <a:schemeClr val="bg1"/>
                </a:solidFill>
              </a:rPr>
              <a:t>Requires licensees to comply with federal </a:t>
            </a:r>
            <a:r>
              <a:rPr lang="en-US" sz="2400" b="0" dirty="0" smtClean="0">
                <a:solidFill>
                  <a:schemeClr val="bg1"/>
                </a:solidFill>
              </a:rPr>
              <a:t>law</a:t>
            </a:r>
          </a:p>
          <a:p>
            <a:pPr marL="0" indent="0">
              <a:buNone/>
            </a:pPr>
            <a:endParaRPr lang="en-US" sz="2400" b="0" dirty="0">
              <a:solidFill>
                <a:schemeClr val="bg1"/>
              </a:solidFill>
            </a:endParaRPr>
          </a:p>
          <a:p>
            <a:pPr marL="342900" indent="-342900">
              <a:buFont typeface="Arial" panose="020B0604020202020204" pitchFamily="34" charset="0"/>
              <a:buChar char="•"/>
            </a:pPr>
            <a:r>
              <a:rPr lang="en-US" sz="2400" b="0" dirty="0">
                <a:solidFill>
                  <a:schemeClr val="bg1"/>
                </a:solidFill>
              </a:rPr>
              <a:t>Increases the record retention schedule from three to five </a:t>
            </a:r>
            <a:r>
              <a:rPr lang="en-US" sz="2400" b="0" dirty="0" smtClean="0">
                <a:solidFill>
                  <a:schemeClr val="bg1"/>
                </a:solidFill>
              </a:rPr>
              <a:t>years</a:t>
            </a:r>
          </a:p>
          <a:p>
            <a:pPr marL="0" indent="0">
              <a:buNone/>
            </a:pPr>
            <a:endParaRPr lang="en-US" sz="2400" b="0" dirty="0" smtClean="0">
              <a:solidFill>
                <a:schemeClr val="bg1"/>
              </a:solidFill>
            </a:endParaRPr>
          </a:p>
          <a:p>
            <a:pPr marL="342900" indent="-342900">
              <a:buFont typeface="Arial" panose="020B0604020202020204" pitchFamily="34" charset="0"/>
              <a:buChar char="•"/>
            </a:pPr>
            <a:r>
              <a:rPr lang="en-US" sz="2400" b="0" dirty="0" smtClean="0">
                <a:solidFill>
                  <a:schemeClr val="bg1"/>
                </a:solidFill>
              </a:rPr>
              <a:t>Removes advance exam notification requirement and allows joint examinations and investigations with other regulators</a:t>
            </a:r>
          </a:p>
          <a:p>
            <a:pPr marL="0" indent="0">
              <a:buNone/>
            </a:pPr>
            <a:endParaRPr lang="en-US" sz="2400" b="0" dirty="0">
              <a:solidFill>
                <a:schemeClr val="bg1"/>
              </a:solidFill>
            </a:endParaRPr>
          </a:p>
          <a:p>
            <a:pPr marL="342900" indent="-342900">
              <a:buFont typeface="Arial" panose="020B0604020202020204" pitchFamily="34" charset="0"/>
              <a:buChar char="•"/>
            </a:pPr>
            <a:r>
              <a:rPr lang="en-US" sz="2400" b="0" dirty="0">
                <a:solidFill>
                  <a:schemeClr val="bg1"/>
                </a:solidFill>
              </a:rPr>
              <a:t>Updates enforcement </a:t>
            </a:r>
            <a:r>
              <a:rPr lang="en-US" sz="2400" b="0" dirty="0" smtClean="0">
                <a:solidFill>
                  <a:schemeClr val="bg1"/>
                </a:solidFill>
              </a:rPr>
              <a:t>provisions</a:t>
            </a:r>
            <a:endParaRPr lang="en-US" sz="2400" b="0" dirty="0">
              <a:solidFill>
                <a:schemeClr val="bg1"/>
              </a:solidFill>
            </a:endParaRPr>
          </a:p>
          <a:p>
            <a:pPr marL="0" indent="0">
              <a:buNone/>
            </a:pPr>
            <a:r>
              <a:rPr lang="en-US" sz="2400" b="0" dirty="0" smtClean="0">
                <a:solidFill>
                  <a:schemeClr val="bg1"/>
                </a:solidFill>
              </a:rPr>
              <a:t/>
            </a:r>
            <a:br>
              <a:rPr lang="en-US" sz="2400" b="0" dirty="0" smtClean="0">
                <a:solidFill>
                  <a:schemeClr val="bg1"/>
                </a:solidFill>
              </a:rPr>
            </a:br>
            <a:endParaRPr lang="en-US" sz="2400" b="0" dirty="0" smtClean="0">
              <a:solidFill>
                <a:schemeClr val="bg1"/>
              </a:solidFill>
            </a:endParaRPr>
          </a:p>
          <a:p>
            <a:pPr marL="0" indent="0">
              <a:buNone/>
            </a:pPr>
            <a:endParaRPr lang="en-US" sz="2400" dirty="0">
              <a:solidFill>
                <a:schemeClr val="bg1"/>
              </a:solidFill>
            </a:endParaRPr>
          </a:p>
          <a:p>
            <a:r>
              <a:rPr lang="en-US" sz="2400" b="0" dirty="0" smtClean="0">
                <a:solidFill>
                  <a:schemeClr val="bg1"/>
                </a:solidFill>
              </a:rPr>
              <a:t>And, for businesses that aren’t really in the Money Services Business</a:t>
            </a:r>
            <a:br>
              <a:rPr lang="en-US" sz="2400" b="0" dirty="0" smtClean="0">
                <a:solidFill>
                  <a:schemeClr val="bg1"/>
                </a:solidFill>
              </a:rPr>
            </a:br>
            <a:endParaRPr lang="en-US" sz="2400" b="0" dirty="0">
              <a:solidFill>
                <a:schemeClr val="bg1"/>
              </a:solidFill>
            </a:endParaRPr>
          </a:p>
          <a:p>
            <a:pPr marL="342900" indent="-342900">
              <a:buFont typeface="Arial" panose="020B0604020202020204" pitchFamily="34" charset="0"/>
              <a:buChar char="•"/>
            </a:pPr>
            <a:r>
              <a:rPr lang="en-US" sz="2400" b="0" dirty="0" smtClean="0">
                <a:solidFill>
                  <a:schemeClr val="bg1"/>
                </a:solidFill>
              </a:rPr>
              <a:t>Exempts </a:t>
            </a:r>
            <a:r>
              <a:rPr lang="en-US" sz="2400" b="0" dirty="0">
                <a:solidFill>
                  <a:schemeClr val="bg1"/>
                </a:solidFill>
              </a:rPr>
              <a:t>an insurance company, title company and escrow agent or attorney that engages in ancillary money services business as part of their lawfully conducted business.</a:t>
            </a:r>
          </a:p>
          <a:p>
            <a:pPr marL="457200" indent="-457200">
              <a:buFont typeface="Arial" panose="020B0604020202020204" pitchFamily="34" charset="0"/>
              <a:buChar char="•"/>
            </a:pPr>
            <a:endParaRPr lang="en-US" sz="2200" b="0" dirty="0">
              <a:solidFill>
                <a:schemeClr val="bg1"/>
              </a:solidFill>
            </a:endParaRPr>
          </a:p>
          <a:p>
            <a:pPr marL="457200" indent="-457200">
              <a:buFont typeface="Arial" panose="020B0604020202020204" pitchFamily="34" charset="0"/>
              <a:buChar char="•"/>
            </a:pPr>
            <a:endParaRPr lang="en-US" sz="2200" b="0" dirty="0" smtClean="0">
              <a:solidFill>
                <a:schemeClr val="bg1"/>
              </a:solidFill>
            </a:endParaRPr>
          </a:p>
          <a:p>
            <a:pPr marL="457200" indent="-457200">
              <a:buFont typeface="Arial" panose="020B0604020202020204" pitchFamily="34" charset="0"/>
              <a:buChar char="•"/>
            </a:pPr>
            <a:endParaRPr lang="en-US" sz="2200" b="0" dirty="0" smtClean="0"/>
          </a:p>
          <a:p>
            <a:pPr marL="457200" indent="-457200">
              <a:buFont typeface="Arial" panose="020B0604020202020204" pitchFamily="34" charset="0"/>
              <a:buChar char="•"/>
            </a:pPr>
            <a:endParaRPr lang="en-US" sz="2200" b="0" dirty="0"/>
          </a:p>
          <a:p>
            <a:pPr marL="457200" indent="-457200">
              <a:buFont typeface="Arial" panose="020B0604020202020204" pitchFamily="34" charset="0"/>
              <a:buChar char="•"/>
            </a:pPr>
            <a:endParaRPr lang="en-US" dirty="0"/>
          </a:p>
        </p:txBody>
      </p:sp>
      <p:sp>
        <p:nvSpPr>
          <p:cNvPr id="3" name="Slide Number Placeholder 2"/>
          <p:cNvSpPr>
            <a:spLocks noGrp="1"/>
          </p:cNvSpPr>
          <p:nvPr>
            <p:ph type="sldNum" sz="quarter" idx="12"/>
          </p:nvPr>
        </p:nvSpPr>
        <p:spPr/>
        <p:txBody>
          <a:bodyPr/>
          <a:lstStyle/>
          <a:p>
            <a:fld id="{127FB048-B665-4A2F-9418-E5EC1A553E57}" type="slidenum">
              <a:rPr lang="en-US" smtClean="0"/>
              <a:pPr/>
              <a:t>5</a:t>
            </a:fld>
            <a:endParaRPr lang="en-US" dirty="0"/>
          </a:p>
        </p:txBody>
      </p:sp>
    </p:spTree>
    <p:extLst>
      <p:ext uri="{BB962C8B-B14F-4D97-AF65-F5344CB8AC3E}">
        <p14:creationId xmlns:p14="http://schemas.microsoft.com/office/powerpoint/2010/main" val="4120858272"/>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4000"/>
            <a:lum/>
          </a:blip>
          <a:srcRect/>
          <a:stretch>
            <a:fillRect l="-6000" r="-6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93799" y="381000"/>
            <a:ext cx="6851073" cy="609600"/>
          </a:xfrm>
        </p:spPr>
        <p:txBody>
          <a:bodyPr>
            <a:normAutofit fontScale="90000"/>
          </a:bodyPr>
          <a:lstStyle/>
          <a:p>
            <a:pPr lvl="0"/>
            <a:r>
              <a:rPr lang="en-US" dirty="0" smtClean="0"/>
              <a:t>“</a:t>
            </a:r>
            <a:r>
              <a:rPr lang="en-US" dirty="0" smtClean="0">
                <a:solidFill>
                  <a:srgbClr val="003764"/>
                </a:solidFill>
              </a:rPr>
              <a:t>Stored Value” cards</a:t>
            </a:r>
            <a:endParaRPr lang="en-US" dirty="0">
              <a:solidFill>
                <a:srgbClr val="003764"/>
              </a:solidFill>
            </a:endParaRPr>
          </a:p>
        </p:txBody>
      </p:sp>
      <p:sp>
        <p:nvSpPr>
          <p:cNvPr id="4" name="Content Placeholder 3"/>
          <p:cNvSpPr>
            <a:spLocks noGrp="1"/>
          </p:cNvSpPr>
          <p:nvPr>
            <p:ph idx="1"/>
          </p:nvPr>
        </p:nvSpPr>
        <p:spPr>
          <a:xfrm>
            <a:off x="628650" y="1398446"/>
            <a:ext cx="7886700" cy="4778517"/>
          </a:xfrm>
        </p:spPr>
        <p:txBody>
          <a:bodyPr>
            <a:normAutofit fontScale="92500" lnSpcReduction="10000"/>
          </a:bodyPr>
          <a:lstStyle/>
          <a:p>
            <a:pPr lvl="1" indent="0">
              <a:spcBef>
                <a:spcPts val="528"/>
              </a:spcBef>
              <a:buNone/>
            </a:pPr>
            <a:r>
              <a:rPr lang="en-US" sz="2000" noProof="1" smtClean="0">
                <a:solidFill>
                  <a:schemeClr val="bg1"/>
                </a:solidFill>
              </a:rPr>
              <a:t>This bill affects prepaid cards (stored value) that are </a:t>
            </a:r>
            <a:r>
              <a:rPr lang="en-US" sz="2000" b="1" noProof="1" smtClean="0">
                <a:solidFill>
                  <a:schemeClr val="bg1"/>
                </a:solidFill>
              </a:rPr>
              <a:t>both</a:t>
            </a:r>
            <a:r>
              <a:rPr lang="en-US" sz="2000" noProof="1" smtClean="0">
                <a:solidFill>
                  <a:schemeClr val="bg1"/>
                </a:solidFill>
              </a:rPr>
              <a:t> open loop and reloadable.  </a:t>
            </a:r>
          </a:p>
          <a:p>
            <a:pPr lvl="1" indent="0">
              <a:spcBef>
                <a:spcPts val="528"/>
              </a:spcBef>
              <a:buNone/>
            </a:pPr>
            <a:endParaRPr lang="en-US" sz="2000" noProof="1">
              <a:solidFill>
                <a:schemeClr val="bg1"/>
              </a:solidFill>
            </a:endParaRPr>
          </a:p>
          <a:p>
            <a:pPr lvl="1" indent="0">
              <a:spcBef>
                <a:spcPts val="528"/>
              </a:spcBef>
              <a:buNone/>
            </a:pPr>
            <a:r>
              <a:rPr lang="en-US" sz="2000" noProof="1" smtClean="0">
                <a:solidFill>
                  <a:schemeClr val="bg1"/>
                </a:solidFill>
              </a:rPr>
              <a:t>Updated definitions of “open loop” and “stored value”:</a:t>
            </a:r>
            <a:br>
              <a:rPr lang="en-US" sz="2000" noProof="1" smtClean="0">
                <a:solidFill>
                  <a:schemeClr val="bg1"/>
                </a:solidFill>
              </a:rPr>
            </a:br>
            <a:endParaRPr lang="en-US" sz="2000" noProof="1" smtClean="0">
              <a:solidFill>
                <a:schemeClr val="bg1"/>
              </a:solidFill>
            </a:endParaRPr>
          </a:p>
          <a:p>
            <a:pPr marL="1200150" lvl="2" indent="-285750">
              <a:spcBef>
                <a:spcPts val="528"/>
              </a:spcBef>
            </a:pPr>
            <a:r>
              <a:rPr lang="en-US" sz="2000" noProof="1" smtClean="0">
                <a:solidFill>
                  <a:schemeClr val="bg1"/>
                </a:solidFill>
              </a:rPr>
              <a:t>   </a:t>
            </a:r>
            <a:r>
              <a:rPr lang="en-US" sz="2000" noProof="1">
                <a:solidFill>
                  <a:schemeClr val="bg1"/>
                </a:solidFill>
              </a:rPr>
              <a:t>Monetary value is prefunded and reduced at each </a:t>
            </a:r>
            <a:r>
              <a:rPr lang="en-US" sz="2000" noProof="1" smtClean="0">
                <a:solidFill>
                  <a:schemeClr val="bg1"/>
                </a:solidFill>
              </a:rPr>
              <a:t>use</a:t>
            </a:r>
            <a:br>
              <a:rPr lang="en-US" sz="2000" noProof="1" smtClean="0">
                <a:solidFill>
                  <a:schemeClr val="bg1"/>
                </a:solidFill>
              </a:rPr>
            </a:br>
            <a:r>
              <a:rPr lang="en-US" sz="2000" noProof="1" smtClean="0">
                <a:solidFill>
                  <a:schemeClr val="bg1"/>
                </a:solidFill>
              </a:rPr>
              <a:t> </a:t>
            </a:r>
          </a:p>
          <a:p>
            <a:pPr marL="1200150" lvl="2" indent="-285750">
              <a:spcBef>
                <a:spcPts val="528"/>
              </a:spcBef>
            </a:pPr>
            <a:r>
              <a:rPr lang="en-US" sz="2000" noProof="1" smtClean="0">
                <a:solidFill>
                  <a:schemeClr val="bg1"/>
                </a:solidFill>
              </a:rPr>
              <a:t>   Includes an electronic device or vehicle (i.e. card code)</a:t>
            </a:r>
            <a:br>
              <a:rPr lang="en-US" sz="2000" noProof="1" smtClean="0">
                <a:solidFill>
                  <a:schemeClr val="bg1"/>
                </a:solidFill>
              </a:rPr>
            </a:br>
            <a:endParaRPr lang="en-US" sz="2000" noProof="1" smtClean="0">
              <a:solidFill>
                <a:schemeClr val="bg1"/>
              </a:solidFill>
            </a:endParaRPr>
          </a:p>
          <a:p>
            <a:pPr marL="1200150" lvl="2" indent="-285750">
              <a:spcBef>
                <a:spcPts val="528"/>
              </a:spcBef>
            </a:pPr>
            <a:r>
              <a:rPr lang="en-US" sz="2000" noProof="1" smtClean="0">
                <a:solidFill>
                  <a:schemeClr val="bg1"/>
                </a:solidFill>
              </a:rPr>
              <a:t>   Redeemable at multiple, unaffiliated merchants or</a:t>
            </a:r>
            <a:br>
              <a:rPr lang="en-US" sz="2000" noProof="1" smtClean="0">
                <a:solidFill>
                  <a:schemeClr val="bg1"/>
                </a:solidFill>
              </a:rPr>
            </a:br>
            <a:r>
              <a:rPr lang="en-US" sz="2000" noProof="1" smtClean="0">
                <a:solidFill>
                  <a:schemeClr val="bg1"/>
                </a:solidFill>
              </a:rPr>
              <a:t>   ATMs</a:t>
            </a:r>
            <a:br>
              <a:rPr lang="en-US" sz="2000" noProof="1" smtClean="0">
                <a:solidFill>
                  <a:schemeClr val="bg1"/>
                </a:solidFill>
              </a:rPr>
            </a:br>
            <a:endParaRPr lang="en-US" sz="2000" noProof="1">
              <a:solidFill>
                <a:schemeClr val="bg1"/>
              </a:solidFill>
            </a:endParaRPr>
          </a:p>
          <a:p>
            <a:pPr marL="1371600" lvl="2" indent="-457200">
              <a:spcBef>
                <a:spcPts val="528"/>
              </a:spcBef>
            </a:pPr>
            <a:r>
              <a:rPr lang="en-US" sz="2000" noProof="1" smtClean="0">
                <a:solidFill>
                  <a:schemeClr val="bg1"/>
                </a:solidFill>
              </a:rPr>
              <a:t>Does not include an electronic record that is primarlily intended to be </a:t>
            </a:r>
            <a:r>
              <a:rPr lang="en-US" sz="2000" dirty="0">
                <a:solidFill>
                  <a:schemeClr val="bg1"/>
                </a:solidFill>
              </a:rPr>
              <a:t>redeemable </a:t>
            </a:r>
            <a:r>
              <a:rPr lang="en-US" sz="2000" noProof="1" smtClean="0">
                <a:solidFill>
                  <a:schemeClr val="bg1"/>
                </a:solidFill>
              </a:rPr>
              <a:t>only for goods or services from a specific merchant </a:t>
            </a:r>
            <a:endParaRPr lang="en-US" sz="2000" noProof="1">
              <a:solidFill>
                <a:schemeClr val="bg1"/>
              </a:solidFill>
            </a:endParaRPr>
          </a:p>
          <a:p>
            <a:pPr lvl="1" indent="0">
              <a:spcBef>
                <a:spcPts val="528"/>
              </a:spcBef>
              <a:buNone/>
            </a:pPr>
            <a:endParaRPr lang="en-US" sz="2200" noProof="1" smtClean="0"/>
          </a:p>
          <a:p>
            <a:pPr marL="1371600" lvl="2" indent="-457200">
              <a:spcBef>
                <a:spcPts val="528"/>
              </a:spcBef>
            </a:pPr>
            <a:endParaRPr lang="en-US" sz="1800" noProof="1" smtClean="0"/>
          </a:p>
        </p:txBody>
      </p:sp>
      <p:sp>
        <p:nvSpPr>
          <p:cNvPr id="14" name="Slide Number Placeholder 13"/>
          <p:cNvSpPr>
            <a:spLocks noGrp="1"/>
          </p:cNvSpPr>
          <p:nvPr>
            <p:ph type="sldNum" sz="quarter" idx="12"/>
          </p:nvPr>
        </p:nvSpPr>
        <p:spPr/>
        <p:txBody>
          <a:bodyPr/>
          <a:lstStyle/>
          <a:p>
            <a:fld id="{127FB048-B665-4A2F-9418-E5EC1A553E57}" type="slidenum">
              <a:rPr lang="en-US" smtClean="0"/>
              <a:pPr/>
              <a:t>6</a:t>
            </a:fld>
            <a:endParaRPr lang="en-US" dirty="0"/>
          </a:p>
        </p:txBody>
      </p:sp>
    </p:spTree>
    <p:extLst>
      <p:ext uri="{BB962C8B-B14F-4D97-AF65-F5344CB8AC3E}">
        <p14:creationId xmlns:p14="http://schemas.microsoft.com/office/powerpoint/2010/main" val="733711235"/>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4000"/>
            <a:lum/>
          </a:blip>
          <a:srcRect/>
          <a:stretch>
            <a:fillRect l="-6000" r="-6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08892" y="381000"/>
            <a:ext cx="7197970" cy="609600"/>
          </a:xfrm>
        </p:spPr>
        <p:txBody>
          <a:bodyPr>
            <a:normAutofit fontScale="90000"/>
          </a:bodyPr>
          <a:lstStyle/>
          <a:p>
            <a:r>
              <a:rPr lang="en-US" dirty="0" smtClean="0">
                <a:solidFill>
                  <a:srgbClr val="003764"/>
                </a:solidFill>
              </a:rPr>
              <a:t>What is an open loop, </a:t>
            </a:r>
            <a:r>
              <a:rPr lang="en-US" dirty="0">
                <a:solidFill>
                  <a:srgbClr val="003764"/>
                </a:solidFill>
              </a:rPr>
              <a:t>stored </a:t>
            </a:r>
            <a:r>
              <a:rPr lang="en-US" dirty="0" smtClean="0">
                <a:solidFill>
                  <a:srgbClr val="003764"/>
                </a:solidFill>
              </a:rPr>
              <a:t>value card?</a:t>
            </a:r>
            <a:endParaRPr lang="en-US" dirty="0">
              <a:solidFill>
                <a:srgbClr val="003764"/>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41681432"/>
              </p:ext>
            </p:extLst>
          </p:nvPr>
        </p:nvGraphicFramePr>
        <p:xfrm>
          <a:off x="484094" y="1796527"/>
          <a:ext cx="7842324" cy="3081185"/>
        </p:xfrm>
        <a:graphic>
          <a:graphicData uri="http://schemas.openxmlformats.org/drawingml/2006/table">
            <a:tbl>
              <a:tblPr firstRow="1" bandRow="1">
                <a:tableStyleId>{5C22544A-7EE6-4342-B048-85BDC9FD1C3A}</a:tableStyleId>
              </a:tblPr>
              <a:tblGrid>
                <a:gridCol w="2090217">
                  <a:extLst>
                    <a:ext uri="{9D8B030D-6E8A-4147-A177-3AD203B41FA5}">
                      <a16:colId xmlns="" xmlns:a16="http://schemas.microsoft.com/office/drawing/2014/main" val="20000"/>
                    </a:ext>
                  </a:extLst>
                </a:gridCol>
                <a:gridCol w="2266630">
                  <a:extLst>
                    <a:ext uri="{9D8B030D-6E8A-4147-A177-3AD203B41FA5}">
                      <a16:colId xmlns="" xmlns:a16="http://schemas.microsoft.com/office/drawing/2014/main" val="20001"/>
                    </a:ext>
                  </a:extLst>
                </a:gridCol>
                <a:gridCol w="3485477">
                  <a:extLst>
                    <a:ext uri="{9D8B030D-6E8A-4147-A177-3AD203B41FA5}">
                      <a16:colId xmlns="" xmlns:a16="http://schemas.microsoft.com/office/drawing/2014/main" val="20002"/>
                    </a:ext>
                  </a:extLst>
                </a:gridCol>
              </a:tblGrid>
              <a:tr h="696543">
                <a:tc>
                  <a:txBody>
                    <a:bodyPr/>
                    <a:lstStyle/>
                    <a:p>
                      <a:r>
                        <a:rPr lang="en-US" sz="2000" dirty="0" smtClean="0">
                          <a:solidFill>
                            <a:schemeClr val="bg1"/>
                          </a:solidFill>
                        </a:rPr>
                        <a:t>Example:</a:t>
                      </a:r>
                      <a:endParaRPr lang="en-US" sz="2000" dirty="0">
                        <a:solidFill>
                          <a:schemeClr val="bg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rPr>
                        <a:t>Reloadable Card?</a:t>
                      </a:r>
                    </a:p>
                    <a:p>
                      <a:endParaRPr lang="en-US" sz="2000" dirty="0">
                        <a:solidFill>
                          <a:schemeClr val="bg1"/>
                        </a:solidFill>
                      </a:endParaRPr>
                    </a:p>
                  </a:txBody>
                  <a:tcPr>
                    <a:noFill/>
                  </a:tcPr>
                </a:tc>
                <a:tc>
                  <a:txBody>
                    <a:bodyPr/>
                    <a:lstStyle/>
                    <a:p>
                      <a:r>
                        <a:rPr lang="en-US" sz="2000" dirty="0" smtClean="0">
                          <a:solidFill>
                            <a:schemeClr val="bg1"/>
                          </a:solidFill>
                        </a:rPr>
                        <a:t>Requires an</a:t>
                      </a:r>
                      <a:r>
                        <a:rPr lang="en-US" sz="2000" baseline="0" dirty="0" smtClean="0">
                          <a:solidFill>
                            <a:schemeClr val="bg1"/>
                          </a:solidFill>
                        </a:rPr>
                        <a:t> MSB licensee or delegate to issue or sell?</a:t>
                      </a:r>
                      <a:endParaRPr lang="en-US" sz="2000" dirty="0">
                        <a:solidFill>
                          <a:schemeClr val="bg1"/>
                        </a:solidFill>
                      </a:endParaRPr>
                    </a:p>
                  </a:txBody>
                  <a:tcPr>
                    <a:noFill/>
                  </a:tcPr>
                </a:tc>
                <a:extLst>
                  <a:ext uri="{0D108BD9-81ED-4DB2-BD59-A6C34878D82A}">
                    <a16:rowId xmlns="" xmlns:a16="http://schemas.microsoft.com/office/drawing/2014/main" val="10000"/>
                  </a:ext>
                </a:extLst>
              </a:tr>
              <a:tr h="1102567">
                <a:tc>
                  <a:txBody>
                    <a:bodyPr/>
                    <a:lstStyle/>
                    <a:p>
                      <a:r>
                        <a:rPr lang="en-US" sz="2000" b="1" dirty="0" smtClean="0">
                          <a:solidFill>
                            <a:schemeClr val="bg1"/>
                          </a:solidFill>
                        </a:rPr>
                        <a:t>Olive Garden $50 Gift Card</a:t>
                      </a:r>
                      <a:endParaRPr lang="en-US" sz="2000" b="1" dirty="0">
                        <a:solidFill>
                          <a:schemeClr val="bg1"/>
                        </a:solidFill>
                      </a:endParaRPr>
                    </a:p>
                  </a:txBody>
                  <a:tcPr>
                    <a:noFill/>
                  </a:tcPr>
                </a:tc>
                <a:tc>
                  <a:txBody>
                    <a:bodyPr/>
                    <a:lstStyle/>
                    <a:p>
                      <a:pPr algn="ctr"/>
                      <a:r>
                        <a:rPr lang="en-US" sz="2000" dirty="0" smtClean="0">
                          <a:solidFill>
                            <a:schemeClr val="bg1"/>
                          </a:solidFill>
                        </a:rPr>
                        <a:t>No</a:t>
                      </a:r>
                      <a:endParaRPr lang="en-US" sz="2000" dirty="0">
                        <a:solidFill>
                          <a:schemeClr val="bg1"/>
                        </a:solidFill>
                      </a:endParaRPr>
                    </a:p>
                  </a:txBody>
                  <a:tcPr>
                    <a:gradFill>
                      <a:gsLst>
                        <a:gs pos="0">
                          <a:schemeClr val="accent4">
                            <a:lumMod val="40000"/>
                            <a:lumOff val="60000"/>
                          </a:schemeClr>
                        </a:gs>
                        <a:gs pos="37000">
                          <a:schemeClr val="accent4">
                            <a:lumMod val="40000"/>
                            <a:lumOff val="60000"/>
                          </a:schemeClr>
                        </a:gs>
                        <a:gs pos="82000">
                          <a:schemeClr val="accent4">
                            <a:lumMod val="40000"/>
                            <a:lumOff val="60000"/>
                          </a:schemeClr>
                        </a:gs>
                        <a:gs pos="100000">
                          <a:schemeClr val="accent5"/>
                        </a:gs>
                      </a:gsLst>
                      <a:lin ang="5400000" scaled="1"/>
                    </a:gradFill>
                  </a:tcPr>
                </a:tc>
                <a:tc>
                  <a:txBody>
                    <a:bodyPr/>
                    <a:lstStyle/>
                    <a:p>
                      <a:pPr algn="ctr"/>
                      <a:r>
                        <a:rPr lang="en-US" sz="2000" dirty="0" smtClean="0">
                          <a:solidFill>
                            <a:schemeClr val="bg1"/>
                          </a:solidFill>
                        </a:rPr>
                        <a:t>No</a:t>
                      </a:r>
                      <a:endParaRPr lang="en-US" sz="2000" dirty="0">
                        <a:solidFill>
                          <a:schemeClr val="bg1"/>
                        </a:solidFill>
                      </a:endParaRPr>
                    </a:p>
                  </a:txBody>
                  <a:tcPr>
                    <a:gradFill>
                      <a:gsLst>
                        <a:gs pos="0">
                          <a:schemeClr val="accent4">
                            <a:lumMod val="40000"/>
                            <a:lumOff val="60000"/>
                          </a:schemeClr>
                        </a:gs>
                        <a:gs pos="37000">
                          <a:schemeClr val="accent4">
                            <a:lumMod val="40000"/>
                            <a:lumOff val="60000"/>
                          </a:schemeClr>
                        </a:gs>
                        <a:gs pos="82000">
                          <a:schemeClr val="accent4">
                            <a:lumMod val="40000"/>
                            <a:lumOff val="60000"/>
                          </a:schemeClr>
                        </a:gs>
                        <a:gs pos="100000">
                          <a:schemeClr val="accent5"/>
                        </a:gs>
                      </a:gsLst>
                      <a:lin ang="5400000" scaled="1"/>
                    </a:gradFill>
                  </a:tcPr>
                </a:tc>
                <a:extLst>
                  <a:ext uri="{0D108BD9-81ED-4DB2-BD59-A6C34878D82A}">
                    <a16:rowId xmlns="" xmlns:a16="http://schemas.microsoft.com/office/drawing/2014/main" val="10001"/>
                  </a:ext>
                </a:extLst>
              </a:tr>
              <a:tr h="638789">
                <a:tc>
                  <a:txBody>
                    <a:bodyPr/>
                    <a:lstStyle/>
                    <a:p>
                      <a:r>
                        <a:rPr lang="en-US" sz="2000" b="1" dirty="0" smtClean="0">
                          <a:solidFill>
                            <a:schemeClr val="bg1"/>
                          </a:solidFill>
                        </a:rPr>
                        <a:t>VISA/Green</a:t>
                      </a:r>
                      <a:r>
                        <a:rPr lang="en-US" sz="2000" b="1" baseline="0" dirty="0" smtClean="0">
                          <a:solidFill>
                            <a:schemeClr val="bg1"/>
                          </a:solidFill>
                        </a:rPr>
                        <a:t> Dot</a:t>
                      </a:r>
                      <a:endParaRPr lang="en-US" sz="2000" b="1" dirty="0">
                        <a:solidFill>
                          <a:schemeClr val="bg1"/>
                        </a:solidFill>
                      </a:endParaRPr>
                    </a:p>
                  </a:txBody>
                  <a:tcPr>
                    <a:noFill/>
                  </a:tcPr>
                </a:tc>
                <a:tc>
                  <a:txBody>
                    <a:bodyPr/>
                    <a:lstStyle/>
                    <a:p>
                      <a:pPr algn="ctr"/>
                      <a:r>
                        <a:rPr lang="en-US" sz="2000" dirty="0" smtClean="0">
                          <a:solidFill>
                            <a:schemeClr val="bg1"/>
                          </a:solidFill>
                        </a:rPr>
                        <a:t>Yes</a:t>
                      </a:r>
                      <a:endParaRPr lang="en-US" sz="2000" dirty="0">
                        <a:solidFill>
                          <a:schemeClr val="bg1"/>
                        </a:solidFill>
                      </a:endParaRPr>
                    </a:p>
                  </a:txBody>
                  <a:tcPr>
                    <a:gradFill>
                      <a:gsLst>
                        <a:gs pos="0">
                          <a:schemeClr val="accent1">
                            <a:lumMod val="60000"/>
                            <a:lumOff val="40000"/>
                          </a:schemeClr>
                        </a:gs>
                        <a:gs pos="37000">
                          <a:schemeClr val="accent1">
                            <a:lumMod val="20000"/>
                            <a:lumOff val="80000"/>
                          </a:schemeClr>
                        </a:gs>
                        <a:gs pos="82000">
                          <a:schemeClr val="accent2">
                            <a:lumMod val="40000"/>
                            <a:lumOff val="60000"/>
                          </a:schemeClr>
                        </a:gs>
                        <a:gs pos="100000">
                          <a:schemeClr val="accent1">
                            <a:lumMod val="50000"/>
                          </a:schemeClr>
                        </a:gs>
                      </a:gsLst>
                      <a:lin ang="5400000" scaled="1"/>
                    </a:gradFill>
                  </a:tcPr>
                </a:tc>
                <a:tc>
                  <a:txBody>
                    <a:bodyPr/>
                    <a:lstStyle/>
                    <a:p>
                      <a:pPr algn="ctr"/>
                      <a:r>
                        <a:rPr lang="en-US" sz="2000" dirty="0" smtClean="0">
                          <a:solidFill>
                            <a:schemeClr val="bg1"/>
                          </a:solidFill>
                        </a:rPr>
                        <a:t>Yes</a:t>
                      </a:r>
                      <a:endParaRPr lang="en-US" sz="2000" dirty="0">
                        <a:solidFill>
                          <a:schemeClr val="bg1"/>
                        </a:solidFill>
                      </a:endParaRPr>
                    </a:p>
                  </a:txBody>
                  <a:tcPr>
                    <a:gradFill>
                      <a:gsLst>
                        <a:gs pos="0">
                          <a:schemeClr val="accent1">
                            <a:lumMod val="60000"/>
                            <a:lumOff val="40000"/>
                          </a:schemeClr>
                        </a:gs>
                        <a:gs pos="37000">
                          <a:schemeClr val="accent1">
                            <a:lumMod val="20000"/>
                            <a:lumOff val="80000"/>
                          </a:schemeClr>
                        </a:gs>
                        <a:gs pos="82000">
                          <a:schemeClr val="accent2">
                            <a:lumMod val="40000"/>
                            <a:lumOff val="60000"/>
                          </a:schemeClr>
                        </a:gs>
                        <a:gs pos="100000">
                          <a:schemeClr val="accent1">
                            <a:lumMod val="50000"/>
                          </a:schemeClr>
                        </a:gs>
                      </a:gsLst>
                      <a:lin ang="5400000" scaled="1"/>
                    </a:gradFill>
                  </a:tcPr>
                </a:tc>
                <a:extLst>
                  <a:ext uri="{0D108BD9-81ED-4DB2-BD59-A6C34878D82A}">
                    <a16:rowId xmlns="" xmlns:a16="http://schemas.microsoft.com/office/drawing/2014/main" val="10002"/>
                  </a:ext>
                </a:extLst>
              </a:tr>
              <a:tr h="638789">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extLst>
                  <a:ext uri="{0D108BD9-81ED-4DB2-BD59-A6C34878D82A}">
                    <a16:rowId xmlns="" xmlns:a16="http://schemas.microsoft.com/office/drawing/2014/main" val="10003"/>
                  </a:ext>
                </a:extLst>
              </a:tr>
            </a:tbl>
          </a:graphicData>
        </a:graphic>
      </p:graphicFrame>
      <p:sp>
        <p:nvSpPr>
          <p:cNvPr id="3" name="Slide Number Placeholder 2"/>
          <p:cNvSpPr>
            <a:spLocks noGrp="1"/>
          </p:cNvSpPr>
          <p:nvPr>
            <p:ph type="sldNum" sz="quarter" idx="12"/>
          </p:nvPr>
        </p:nvSpPr>
        <p:spPr/>
        <p:txBody>
          <a:bodyPr/>
          <a:lstStyle/>
          <a:p>
            <a:fld id="{127FB048-B665-4A2F-9418-E5EC1A553E57}" type="slidenum">
              <a:rPr lang="en-US" smtClean="0"/>
              <a:pPr/>
              <a:t>7</a:t>
            </a:fld>
            <a:endParaRPr lang="en-US" dirty="0"/>
          </a:p>
        </p:txBody>
      </p:sp>
    </p:spTree>
    <p:extLst>
      <p:ext uri="{BB962C8B-B14F-4D97-AF65-F5344CB8AC3E}">
        <p14:creationId xmlns:p14="http://schemas.microsoft.com/office/powerpoint/2010/main" val="422272945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4000"/>
            <a:lum/>
          </a:blip>
          <a:srcRect/>
          <a:stretch>
            <a:fillRect l="-6000" r="-6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28650" y="344246"/>
            <a:ext cx="7886700" cy="957429"/>
          </a:xfrm>
        </p:spPr>
        <p:txBody>
          <a:bodyPr>
            <a:normAutofit fontScale="90000"/>
          </a:bodyPr>
          <a:lstStyle/>
          <a:p>
            <a:pPr lvl="0"/>
            <a:r>
              <a:rPr lang="en-US" dirty="0" smtClean="0">
                <a:solidFill>
                  <a:srgbClr val="003764"/>
                </a:solidFill>
              </a:rPr>
              <a:t>   The Current Treatment of Subdelegates</a:t>
            </a:r>
            <a:endParaRPr lang="en-US" dirty="0">
              <a:solidFill>
                <a:srgbClr val="003764"/>
              </a:solidFill>
            </a:endParaRPr>
          </a:p>
        </p:txBody>
      </p:sp>
      <p:sp>
        <p:nvSpPr>
          <p:cNvPr id="4" name="Content Placeholder 3"/>
          <p:cNvSpPr>
            <a:spLocks noGrp="1"/>
          </p:cNvSpPr>
          <p:nvPr>
            <p:ph idx="1"/>
          </p:nvPr>
        </p:nvSpPr>
        <p:spPr/>
        <p:txBody>
          <a:bodyPr>
            <a:normAutofit/>
          </a:bodyPr>
          <a:lstStyle/>
          <a:p>
            <a:pPr lvl="1" indent="0">
              <a:spcBef>
                <a:spcPts val="528"/>
              </a:spcBef>
              <a:buNone/>
            </a:pPr>
            <a:endParaRPr lang="en-US" sz="2200" noProof="1"/>
          </a:p>
          <a:p>
            <a:pPr lvl="1" indent="0">
              <a:spcBef>
                <a:spcPts val="528"/>
              </a:spcBef>
              <a:buNone/>
            </a:pPr>
            <a:endParaRPr lang="en-US" sz="1800" noProof="1" smtClean="0"/>
          </a:p>
        </p:txBody>
      </p:sp>
      <p:sp>
        <p:nvSpPr>
          <p:cNvPr id="14" name="Slide Number Placeholder 13"/>
          <p:cNvSpPr>
            <a:spLocks noGrp="1"/>
          </p:cNvSpPr>
          <p:nvPr>
            <p:ph type="sldNum" sz="quarter" idx="12"/>
          </p:nvPr>
        </p:nvSpPr>
        <p:spPr/>
        <p:txBody>
          <a:bodyPr/>
          <a:lstStyle/>
          <a:p>
            <a:fld id="{127FB048-B665-4A2F-9418-E5EC1A553E57}" type="slidenum">
              <a:rPr lang="en-US" smtClean="0"/>
              <a:pPr/>
              <a:t>8</a:t>
            </a:fld>
            <a:endParaRPr lang="en-US" dirty="0"/>
          </a:p>
        </p:txBody>
      </p:sp>
      <p:pic>
        <p:nvPicPr>
          <p:cNvPr id="5" name="Picture 4"/>
          <p:cNvPicPr>
            <a:picLocks noChangeAspect="1"/>
          </p:cNvPicPr>
          <p:nvPr/>
        </p:nvPicPr>
        <p:blipFill>
          <a:blip r:embed="rId4"/>
          <a:stretch>
            <a:fillRect/>
          </a:stretch>
        </p:blipFill>
        <p:spPr>
          <a:xfrm>
            <a:off x="115615" y="1398445"/>
            <a:ext cx="8859512" cy="5072239"/>
          </a:xfrm>
          <a:prstGeom prst="rect">
            <a:avLst/>
          </a:prstGeom>
          <a:gradFill flip="none" rotWithShape="1">
            <a:gsLst>
              <a:gs pos="4000">
                <a:srgbClr val="00B0F0"/>
              </a:gs>
              <a:gs pos="38000">
                <a:schemeClr val="accent3">
                  <a:lumMod val="40000"/>
                  <a:lumOff val="60000"/>
                </a:schemeClr>
              </a:gs>
              <a:gs pos="83000">
                <a:schemeClr val="bg2">
                  <a:lumMod val="39000"/>
                  <a:lumOff val="61000"/>
                  <a:alpha val="97000"/>
                </a:schemeClr>
              </a:gs>
              <a:gs pos="100000">
                <a:schemeClr val="bg2">
                  <a:lumMod val="40000"/>
                  <a:lumOff val="60000"/>
                </a:schemeClr>
              </a:gs>
            </a:gsLst>
            <a:path path="rect">
              <a:fillToRect l="100000" t="100000"/>
            </a:path>
            <a:tileRect r="-100000" b="-100000"/>
          </a:gradFill>
          <a:effectLst>
            <a:glow rad="152400">
              <a:schemeClr val="bg2">
                <a:lumMod val="40000"/>
                <a:lumOff val="60000"/>
                <a:alpha val="10000"/>
              </a:schemeClr>
            </a:glow>
            <a:reflection stA="10000" endPos="65000" dist="50800" dir="5400000" sy="-100000" algn="bl" rotWithShape="0"/>
          </a:effectLst>
        </p:spPr>
      </p:pic>
    </p:spTree>
    <p:extLst>
      <p:ext uri="{BB962C8B-B14F-4D97-AF65-F5344CB8AC3E}">
        <p14:creationId xmlns:p14="http://schemas.microsoft.com/office/powerpoint/2010/main" val="2661785527"/>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4000"/>
            <a:lum/>
          </a:blip>
          <a:srcRect/>
          <a:stretch>
            <a:fillRect l="-6000" r="-6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80646" y="365126"/>
            <a:ext cx="8034704" cy="1325563"/>
          </a:xfrm>
          <a:noFill/>
        </p:spPr>
        <p:txBody>
          <a:bodyPr>
            <a:normAutofit/>
          </a:bodyPr>
          <a:lstStyle/>
          <a:p>
            <a:pPr lvl="0" algn="ctr"/>
            <a:r>
              <a:rPr lang="en-US" dirty="0" smtClean="0">
                <a:solidFill>
                  <a:srgbClr val="003764"/>
                </a:solidFill>
              </a:rPr>
              <a:t>The </a:t>
            </a:r>
            <a:r>
              <a:rPr lang="en-US" dirty="0" smtClean="0">
                <a:solidFill>
                  <a:srgbClr val="003764"/>
                </a:solidFill>
              </a:rPr>
              <a:t>Proposed Treatment of Subdelegates</a:t>
            </a:r>
            <a:endParaRPr lang="en-US" dirty="0">
              <a:solidFill>
                <a:srgbClr val="003764"/>
              </a:solidFill>
            </a:endParaRPr>
          </a:p>
        </p:txBody>
      </p:sp>
      <p:sp>
        <p:nvSpPr>
          <p:cNvPr id="4" name="Content Placeholder 3"/>
          <p:cNvSpPr>
            <a:spLocks noGrp="1"/>
          </p:cNvSpPr>
          <p:nvPr>
            <p:ph idx="1"/>
          </p:nvPr>
        </p:nvSpPr>
        <p:spPr/>
        <p:txBody>
          <a:bodyPr>
            <a:normAutofit/>
          </a:bodyPr>
          <a:lstStyle/>
          <a:p>
            <a:pPr lvl="1" indent="0">
              <a:spcBef>
                <a:spcPts val="528"/>
              </a:spcBef>
              <a:buNone/>
            </a:pPr>
            <a:endParaRPr lang="en-US" sz="2200" noProof="1"/>
          </a:p>
          <a:p>
            <a:pPr lvl="1" indent="0">
              <a:spcBef>
                <a:spcPts val="528"/>
              </a:spcBef>
              <a:buNone/>
            </a:pPr>
            <a:endParaRPr lang="en-US" sz="1800" noProof="1" smtClean="0"/>
          </a:p>
        </p:txBody>
      </p:sp>
      <p:sp>
        <p:nvSpPr>
          <p:cNvPr id="14" name="Slide Number Placeholder 13"/>
          <p:cNvSpPr>
            <a:spLocks noGrp="1"/>
          </p:cNvSpPr>
          <p:nvPr>
            <p:ph type="sldNum" sz="quarter" idx="12"/>
          </p:nvPr>
        </p:nvSpPr>
        <p:spPr/>
        <p:txBody>
          <a:bodyPr/>
          <a:lstStyle/>
          <a:p>
            <a:fld id="{127FB048-B665-4A2F-9418-E5EC1A553E57}" type="slidenum">
              <a:rPr lang="en-US" smtClean="0"/>
              <a:pPr/>
              <a:t>9</a:t>
            </a:fld>
            <a:endParaRPr lang="en-US" dirty="0"/>
          </a:p>
        </p:txBody>
      </p:sp>
      <p:sp>
        <p:nvSpPr>
          <p:cNvPr id="2" name="TextBox 1"/>
          <p:cNvSpPr txBox="1"/>
          <p:nvPr/>
        </p:nvSpPr>
        <p:spPr>
          <a:xfrm>
            <a:off x="8152481" y="1090669"/>
            <a:ext cx="501267" cy="307777"/>
          </a:xfrm>
          <a:prstGeom prst="rect">
            <a:avLst/>
          </a:prstGeom>
          <a:noFill/>
        </p:spPr>
        <p:txBody>
          <a:bodyPr wrap="square" rtlCol="0">
            <a:spAutoFit/>
          </a:bodyPr>
          <a:lstStyle/>
          <a:p>
            <a:r>
              <a:rPr lang="en-US" sz="1400" b="1" dirty="0" smtClean="0">
                <a:solidFill>
                  <a:schemeClr val="bg1"/>
                </a:solidFill>
                <a:latin typeface="+mn-lt"/>
              </a:rPr>
              <a:t>29%</a:t>
            </a:r>
            <a:endParaRPr lang="en-US" sz="1400" b="1" dirty="0">
              <a:solidFill>
                <a:schemeClr val="bg1"/>
              </a:solidFill>
              <a:latin typeface="+mn-lt"/>
            </a:endParaRPr>
          </a:p>
        </p:txBody>
      </p:sp>
      <p:pic>
        <p:nvPicPr>
          <p:cNvPr id="5" name="Picture 4"/>
          <p:cNvPicPr>
            <a:picLocks noChangeAspect="1"/>
          </p:cNvPicPr>
          <p:nvPr/>
        </p:nvPicPr>
        <p:blipFill>
          <a:blip r:embed="rId4"/>
          <a:stretch>
            <a:fillRect/>
          </a:stretch>
        </p:blipFill>
        <p:spPr>
          <a:xfrm>
            <a:off x="118438" y="1723334"/>
            <a:ext cx="8710252" cy="4661091"/>
          </a:xfrm>
          <a:prstGeom prst="rect">
            <a:avLst/>
          </a:prstGeom>
        </p:spPr>
      </p:pic>
    </p:spTree>
    <p:extLst>
      <p:ext uri="{BB962C8B-B14F-4D97-AF65-F5344CB8AC3E}">
        <p14:creationId xmlns:p14="http://schemas.microsoft.com/office/powerpoint/2010/main" val="397120847"/>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18536</TotalTime>
  <Words>1283</Words>
  <Application>Microsoft Office PowerPoint</Application>
  <PresentationFormat>On-screen Show (4:3)</PresentationFormat>
  <Paragraphs>140</Paragraphs>
  <Slides>10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Garamond</vt:lpstr>
      <vt:lpstr>Times New Roman</vt:lpstr>
      <vt:lpstr>Trebuchet MS</vt:lpstr>
      <vt:lpstr>Wingdings 3</vt:lpstr>
      <vt:lpstr>Facet</vt:lpstr>
      <vt:lpstr>Alaska Money Services Act HB 180  House Labor and Commerce Committee</vt:lpstr>
      <vt:lpstr>What is a Money Services Business (MSB)?</vt:lpstr>
      <vt:lpstr>Updates the Money Services Act to:</vt:lpstr>
      <vt:lpstr>What does it do for current MSBs?</vt:lpstr>
      <vt:lpstr>Enhances consumer protection</vt:lpstr>
      <vt:lpstr>“Stored Value” cards</vt:lpstr>
      <vt:lpstr>What is an open loop, stored value card?</vt:lpstr>
      <vt:lpstr>   The Current Treatment of Subdelegates</vt:lpstr>
      <vt:lpstr>The Proposed Treatment of Subdelegates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Anselm1</dc:creator>
  <dc:description>PresentationLoad.com</dc:description>
  <cp:lastModifiedBy>Mary Schlosser</cp:lastModifiedBy>
  <cp:revision>1121</cp:revision>
  <cp:lastPrinted>2017-05-04T23:36:09Z</cp:lastPrinted>
  <dcterms:created xsi:type="dcterms:W3CDTF">2007-11-27T23:54:21Z</dcterms:created>
  <dcterms:modified xsi:type="dcterms:W3CDTF">2017-05-04T23:38:57Z</dcterms:modified>
</cp:coreProperties>
</file>