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80" r:id="rId2"/>
    <p:sldId id="256" r:id="rId3"/>
    <p:sldId id="294" r:id="rId4"/>
    <p:sldId id="295" r:id="rId5"/>
    <p:sldId id="257" r:id="rId6"/>
    <p:sldId id="265" r:id="rId7"/>
    <p:sldId id="299" r:id="rId8"/>
    <p:sldId id="300" r:id="rId9"/>
    <p:sldId id="266" r:id="rId10"/>
    <p:sldId id="285" r:id="rId11"/>
    <p:sldId id="298" r:id="rId1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764" autoAdjust="0"/>
  </p:normalViewPr>
  <p:slideViewPr>
    <p:cSldViewPr>
      <p:cViewPr varScale="1">
        <p:scale>
          <a:sx n="59" d="100"/>
          <a:sy n="59" d="100"/>
        </p:scale>
        <p:origin x="79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026" cy="465297"/>
          </a:xfrm>
          <a:prstGeom prst="rect">
            <a:avLst/>
          </a:prstGeom>
        </p:spPr>
        <p:txBody>
          <a:bodyPr vert="horz" lIns="91468" tIns="45734" rIns="91468" bIns="45734" rtlCol="0"/>
          <a:lstStyle>
            <a:lvl1pPr algn="l">
              <a:defRPr sz="1200"/>
            </a:lvl1pPr>
          </a:lstStyle>
          <a:p>
            <a:pPr>
              <a:defRPr/>
            </a:pPr>
            <a:endParaRPr lang="en-US" dirty="0"/>
          </a:p>
        </p:txBody>
      </p:sp>
      <p:sp>
        <p:nvSpPr>
          <p:cNvPr id="3" name="Date Placeholder 2"/>
          <p:cNvSpPr>
            <a:spLocks noGrp="1"/>
          </p:cNvSpPr>
          <p:nvPr>
            <p:ph type="dt" sz="quarter" idx="1"/>
          </p:nvPr>
        </p:nvSpPr>
        <p:spPr>
          <a:xfrm>
            <a:off x="3978486" y="0"/>
            <a:ext cx="3043026" cy="465297"/>
          </a:xfrm>
          <a:prstGeom prst="rect">
            <a:avLst/>
          </a:prstGeom>
        </p:spPr>
        <p:txBody>
          <a:bodyPr vert="horz" lIns="91468" tIns="45734" rIns="91468" bIns="45734" rtlCol="0"/>
          <a:lstStyle>
            <a:lvl1pPr algn="r">
              <a:defRPr sz="1200"/>
            </a:lvl1pPr>
          </a:lstStyle>
          <a:p>
            <a:pPr>
              <a:defRPr/>
            </a:pPr>
            <a:fld id="{B890BD0B-D2E9-4E40-AE14-99E8337235A3}" type="datetimeFigureOut">
              <a:rPr lang="en-US"/>
              <a:pPr>
                <a:defRPr/>
              </a:pPr>
              <a:t>2/28/2018</a:t>
            </a:fld>
            <a:endParaRPr lang="en-US" dirty="0"/>
          </a:p>
        </p:txBody>
      </p:sp>
      <p:sp>
        <p:nvSpPr>
          <p:cNvPr id="4" name="Footer Placeholder 3"/>
          <p:cNvSpPr>
            <a:spLocks noGrp="1"/>
          </p:cNvSpPr>
          <p:nvPr>
            <p:ph type="ftr" sz="quarter" idx="2"/>
          </p:nvPr>
        </p:nvSpPr>
        <p:spPr>
          <a:xfrm>
            <a:off x="0" y="8842216"/>
            <a:ext cx="3043026" cy="465297"/>
          </a:xfrm>
          <a:prstGeom prst="rect">
            <a:avLst/>
          </a:prstGeom>
        </p:spPr>
        <p:txBody>
          <a:bodyPr vert="horz" lIns="91468" tIns="45734" rIns="91468" bIns="4573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8486" y="8842216"/>
            <a:ext cx="3043026" cy="465297"/>
          </a:xfrm>
          <a:prstGeom prst="rect">
            <a:avLst/>
          </a:prstGeom>
        </p:spPr>
        <p:txBody>
          <a:bodyPr vert="horz" lIns="91468" tIns="45734" rIns="91468" bIns="45734" rtlCol="0" anchor="b"/>
          <a:lstStyle>
            <a:lvl1pPr algn="r">
              <a:defRPr sz="1200"/>
            </a:lvl1pPr>
          </a:lstStyle>
          <a:p>
            <a:pPr>
              <a:defRPr/>
            </a:pPr>
            <a:fld id="{BAFE6728-69F3-480C-B5A0-1CA9096B49E7}" type="slidenum">
              <a:rPr lang="en-US"/>
              <a:pPr>
                <a:defRPr/>
              </a:pPr>
              <a:t>‹#›</a:t>
            </a:fld>
            <a:endParaRPr lang="en-US" dirty="0"/>
          </a:p>
        </p:txBody>
      </p:sp>
    </p:spTree>
    <p:extLst>
      <p:ext uri="{BB962C8B-B14F-4D97-AF65-F5344CB8AC3E}">
        <p14:creationId xmlns:p14="http://schemas.microsoft.com/office/powerpoint/2010/main" val="543322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026" cy="465297"/>
          </a:xfrm>
          <a:prstGeom prst="rect">
            <a:avLst/>
          </a:prstGeom>
        </p:spPr>
        <p:txBody>
          <a:bodyPr vert="horz" lIns="93315" tIns="46658" rIns="93315" bIns="46658" rtlCol="0"/>
          <a:lstStyle>
            <a:lvl1pPr algn="l">
              <a:defRPr sz="1200"/>
            </a:lvl1pPr>
          </a:lstStyle>
          <a:p>
            <a:pPr>
              <a:defRPr/>
            </a:pPr>
            <a:endParaRPr lang="en-US" dirty="0"/>
          </a:p>
        </p:txBody>
      </p:sp>
      <p:sp>
        <p:nvSpPr>
          <p:cNvPr id="3" name="Date Placeholder 2"/>
          <p:cNvSpPr>
            <a:spLocks noGrp="1"/>
          </p:cNvSpPr>
          <p:nvPr>
            <p:ph type="dt" idx="1"/>
          </p:nvPr>
        </p:nvSpPr>
        <p:spPr>
          <a:xfrm>
            <a:off x="3978486" y="0"/>
            <a:ext cx="3043026" cy="465297"/>
          </a:xfrm>
          <a:prstGeom prst="rect">
            <a:avLst/>
          </a:prstGeom>
        </p:spPr>
        <p:txBody>
          <a:bodyPr vert="horz" lIns="93315" tIns="46658" rIns="93315" bIns="46658" rtlCol="0"/>
          <a:lstStyle>
            <a:lvl1pPr algn="r">
              <a:defRPr sz="1200"/>
            </a:lvl1pPr>
          </a:lstStyle>
          <a:p>
            <a:pPr>
              <a:defRPr/>
            </a:pPr>
            <a:fld id="{45E69077-E5AE-465E-B673-F9EEFD8B1AAA}" type="datetimeFigureOut">
              <a:rPr lang="en-US"/>
              <a:pPr>
                <a:defRPr/>
              </a:pPr>
              <a:t>2/28/2018</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5" tIns="46658" rIns="93315" bIns="46658" rtlCol="0" anchor="ctr"/>
          <a:lstStyle/>
          <a:p>
            <a:pPr lvl="0"/>
            <a:endParaRPr lang="en-US" noProof="0" dirty="0"/>
          </a:p>
        </p:txBody>
      </p:sp>
      <p:sp>
        <p:nvSpPr>
          <p:cNvPr id="5" name="Notes Placeholder 4"/>
          <p:cNvSpPr>
            <a:spLocks noGrp="1"/>
          </p:cNvSpPr>
          <p:nvPr>
            <p:ph type="body" sz="quarter" idx="3"/>
          </p:nvPr>
        </p:nvSpPr>
        <p:spPr>
          <a:xfrm>
            <a:off x="701993" y="4421108"/>
            <a:ext cx="5619115" cy="4189254"/>
          </a:xfrm>
          <a:prstGeom prst="rect">
            <a:avLst/>
          </a:prstGeom>
        </p:spPr>
        <p:txBody>
          <a:bodyPr vert="horz" lIns="93315" tIns="46658" rIns="93315" bIns="4665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216"/>
            <a:ext cx="3043026" cy="465297"/>
          </a:xfrm>
          <a:prstGeom prst="rect">
            <a:avLst/>
          </a:prstGeom>
        </p:spPr>
        <p:txBody>
          <a:bodyPr vert="horz" lIns="93315" tIns="46658" rIns="93315" bIns="46658"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486" y="8842216"/>
            <a:ext cx="3043026" cy="465297"/>
          </a:xfrm>
          <a:prstGeom prst="rect">
            <a:avLst/>
          </a:prstGeom>
        </p:spPr>
        <p:txBody>
          <a:bodyPr vert="horz" lIns="93315" tIns="46658" rIns="93315" bIns="46658" rtlCol="0" anchor="b"/>
          <a:lstStyle>
            <a:lvl1pPr algn="r">
              <a:defRPr sz="1200"/>
            </a:lvl1pPr>
          </a:lstStyle>
          <a:p>
            <a:pPr>
              <a:defRPr/>
            </a:pPr>
            <a:fld id="{1D783548-1704-4D2C-81FA-BC1DF3BD976D}" type="slidenum">
              <a:rPr lang="en-US"/>
              <a:pPr>
                <a:defRPr/>
              </a:pPr>
              <a:t>‹#›</a:t>
            </a:fld>
            <a:endParaRPr lang="en-US" dirty="0"/>
          </a:p>
        </p:txBody>
      </p:sp>
    </p:spTree>
    <p:extLst>
      <p:ext uri="{BB962C8B-B14F-4D97-AF65-F5344CB8AC3E}">
        <p14:creationId xmlns:p14="http://schemas.microsoft.com/office/powerpoint/2010/main" val="36943878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10CB75B-34D9-491A-BDE3-F6C8522C0A86}" type="datetimeFigureOut">
              <a:rPr lang="en-US"/>
              <a:pPr>
                <a:defRPr/>
              </a:pPr>
              <a:t>2/28/2018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74A0F38-4196-47D9-974B-343EB0276EF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6B21A1-0E61-4505-AB52-411113671CAA}" type="datetimeFigureOut">
              <a:rPr lang="en-US"/>
              <a:pPr>
                <a:defRPr/>
              </a:pPr>
              <a:t>2/28/2018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C01DE37-B56A-41C1-BE8E-A12CF41DF7E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9109408-5CC4-4D9A-B3A8-0B0A936CC66A}" type="datetimeFigureOut">
              <a:rPr lang="en-US"/>
              <a:pPr>
                <a:defRPr/>
              </a:pPr>
              <a:t>2/28/2018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CC9517B-5CB4-4743-8A04-EA8ED8CA728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A46FD92-F5E5-457E-82BE-F5F3067262DC}" type="datetimeFigureOut">
              <a:rPr lang="en-US"/>
              <a:pPr>
                <a:defRPr/>
              </a:pPr>
              <a:t>2/28/2018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8FA3F90-A63C-4FD5-BC1A-8BA577B5C0F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4B7B695-0897-4F48-8F8D-B285CC848D35}" type="datetimeFigureOut">
              <a:rPr lang="en-US"/>
              <a:pPr>
                <a:defRPr/>
              </a:pPr>
              <a:t>2/28/2018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8874F08-23CE-443E-A19D-F361997B22D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B4558EF-C993-492F-86E1-E5B3A73FD250}" type="datetimeFigureOut">
              <a:rPr lang="en-US"/>
              <a:pPr>
                <a:defRPr/>
              </a:pPr>
              <a:t>2/28/2018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EA6714B-D076-4AED-81EB-A1A5A384FA5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43B6240-0C0A-4681-A9C3-A0261403C3B9}" type="datetimeFigureOut">
              <a:rPr lang="en-US"/>
              <a:pPr>
                <a:defRPr/>
              </a:pPr>
              <a:t>2/28/2018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BBC85C2-B94E-4863-9884-964ADFC48A0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F8FE85D-EF56-4CBD-8C93-8B6C7ABCAD9C}" type="datetimeFigureOut">
              <a:rPr lang="en-US"/>
              <a:pPr>
                <a:defRPr/>
              </a:pPr>
              <a:t>2/28/2018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C9E426D-E2CA-4915-96E1-C7FD797C8B0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123BC9B-32F3-414D-955E-E62A90FFDEB7}" type="datetimeFigureOut">
              <a:rPr lang="en-US"/>
              <a:pPr>
                <a:defRPr/>
              </a:pPr>
              <a:t>2/28/2018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0599097B-5CEB-4A4B-A6BF-D27280DF09F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E47942E-AEA1-4716-98CB-B3B5989F67F7}" type="datetimeFigureOut">
              <a:rPr lang="en-US"/>
              <a:pPr>
                <a:defRPr/>
              </a:pPr>
              <a:t>2/28/2018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A02E114-AA49-4580-A4C3-CB091009A4F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59CE8ED-3F27-40E3-950C-A20FC25D4B04}" type="datetimeFigureOut">
              <a:rPr lang="en-US"/>
              <a:pPr>
                <a:defRPr/>
              </a:pPr>
              <a:t>2/28/2018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C8412B3-E0C0-4773-8CBD-2B956061004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C2BAC9E-19D0-4EF1-8113-87944CA79431}" type="datetimeFigureOut">
              <a:rPr lang="en-US"/>
              <a:pPr>
                <a:defRPr/>
              </a:pPr>
              <a:t>2/28/2018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8357CDF-57F2-4E25-AE5A-84AB6615B2A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http://www.dabeagle.com/images/old-golden-key.jp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google.com/url?sa=i&amp;rct=j&amp;q=&amp;esrc=s&amp;frm=1&amp;source=images&amp;cd=&amp;cad=rja&amp;docid=RV4wliaVPpdsyM&amp;tbnid=RiWN-E0koFgnoM:&amp;ved=0CAUQjRw&amp;url=http://findicons.com/icon/69377/hourglass&amp;ei=SufnUuArkeqgBJyKgNAF&amp;bvm=bv.59930103,d.cGU&amp;psig=AFQjCNF4aITmzE5HjCTnGsuqmNAMcF44Fg&amp;ust=1391016099998904"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google.com/url?sa=i&amp;rct=j&amp;q=&amp;esrc=s&amp;frm=1&amp;source=images&amp;cd=&amp;cad=rja&amp;docid=Be-1VCcnOIyuEM&amp;tbnid=21gDyUQYLM2xRM:&amp;ved=0CAUQjRw&amp;url=http://www.jeremycwilson.com/2010/01/playing-wait-list-game/&amp;ei=MejnUp7CO5K6oQS57YGoCg&amp;bvm=bv.59930103,bs.1,d.cGU&amp;psig=AFQjCNGca6Gx55epwWMk4VczkPIiCxNfjA&amp;ust=1391016323321618"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0" y="2743200"/>
            <a:ext cx="9067800" cy="2743200"/>
          </a:xfrm>
        </p:spPr>
        <p:txBody>
          <a:bodyPr/>
          <a:lstStyle/>
          <a:p>
            <a:r>
              <a:rPr lang="en-US" altLang="en-US" sz="5400" dirty="0"/>
              <a:t>to</a:t>
            </a:r>
            <a:br>
              <a:rPr lang="en-US" altLang="en-US" sz="4000" dirty="0"/>
            </a:br>
            <a:r>
              <a:rPr lang="en-US" altLang="en-US" sz="6600" b="1" dirty="0">
                <a:solidFill>
                  <a:srgbClr val="003300"/>
                </a:solidFill>
              </a:rPr>
              <a:t>KEY CAMPAIGN</a:t>
            </a:r>
            <a:r>
              <a:rPr lang="en-US" altLang="en-US" b="1" dirty="0">
                <a:solidFill>
                  <a:srgbClr val="003300"/>
                </a:solidFill>
              </a:rPr>
              <a:t> </a:t>
            </a:r>
            <a:br>
              <a:rPr lang="en-US" altLang="en-US" b="1" dirty="0">
                <a:solidFill>
                  <a:srgbClr val="003300"/>
                </a:solidFill>
              </a:rPr>
            </a:br>
            <a:r>
              <a:rPr lang="en-US" altLang="en-US" sz="4800" b="1" dirty="0">
                <a:solidFill>
                  <a:srgbClr val="C00000"/>
                </a:solidFill>
              </a:rPr>
              <a:t>2018</a:t>
            </a:r>
          </a:p>
        </p:txBody>
      </p:sp>
      <p:pic>
        <p:nvPicPr>
          <p:cNvPr id="2051" name="Picture 2" descr="http://stevejball.files.wordpress.com/2012/04/welcome1.jpg"/>
          <p:cNvPicPr>
            <a:picLocks noChangeAspect="1" noChangeArrowheads="1"/>
          </p:cNvPicPr>
          <p:nvPr/>
        </p:nvPicPr>
        <p:blipFill>
          <a:blip r:embed="rId2" cstate="print"/>
          <a:srcRect/>
          <a:stretch>
            <a:fillRect/>
          </a:stretch>
        </p:blipFill>
        <p:spPr bwMode="auto">
          <a:xfrm>
            <a:off x="1752600" y="0"/>
            <a:ext cx="5229225" cy="29622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1401762"/>
          </a:xfrm>
          <a:ln w="19050">
            <a:solidFill>
              <a:schemeClr val="tx2"/>
            </a:solidFill>
          </a:ln>
        </p:spPr>
        <p:txBody>
          <a:bodyPr/>
          <a:lstStyle/>
          <a:p>
            <a:pPr eaLnBrk="1" hangingPunct="1"/>
            <a:r>
              <a:rPr lang="en-US" altLang="en-US" sz="3200" b="1" dirty="0"/>
              <a:t>Priority III</a:t>
            </a:r>
            <a:br>
              <a:rPr lang="en-US" altLang="en-US" sz="2400" dirty="0"/>
            </a:br>
            <a:r>
              <a:rPr lang="en-US" altLang="en-US" sz="2400" dirty="0"/>
              <a:t>P</a:t>
            </a:r>
            <a:r>
              <a:rPr lang="en-US" altLang="en-US" sz="2800" dirty="0">
                <a:solidFill>
                  <a:schemeClr val="tx2"/>
                </a:solidFill>
              </a:rPr>
              <a:t>ass SB 80 and HB 336</a:t>
            </a:r>
            <a:endParaRPr lang="en-US" altLang="en-US" sz="2800" b="1" dirty="0">
              <a:solidFill>
                <a:schemeClr val="tx2"/>
              </a:solidFill>
            </a:endParaRPr>
          </a:p>
        </p:txBody>
      </p:sp>
      <p:sp>
        <p:nvSpPr>
          <p:cNvPr id="3" name="Content Placeholder 2"/>
          <p:cNvSpPr>
            <a:spLocks noGrp="1"/>
          </p:cNvSpPr>
          <p:nvPr>
            <p:ph idx="1"/>
          </p:nvPr>
        </p:nvSpPr>
        <p:spPr>
          <a:xfrm>
            <a:off x="457200" y="1828800"/>
            <a:ext cx="8229600" cy="4724400"/>
          </a:xfrm>
        </p:spPr>
        <p:txBody>
          <a:bodyPr rtlCol="0">
            <a:normAutofit fontScale="92500" lnSpcReduction="20000"/>
          </a:bodyPr>
          <a:lstStyle/>
          <a:p>
            <a:pPr indent="0" eaLnBrk="1" fontAlgn="auto" hangingPunct="1">
              <a:spcAft>
                <a:spcPts val="0"/>
              </a:spcAft>
              <a:buFont typeface="Arial" pitchFamily="34" charset="0"/>
              <a:buNone/>
              <a:defRPr/>
            </a:pPr>
            <a:r>
              <a:rPr lang="en-US" sz="5100" b="1" u="sng" dirty="0">
                <a:solidFill>
                  <a:srgbClr val="C00000"/>
                </a:solidFill>
              </a:rPr>
              <a:t>WHAT:</a:t>
            </a:r>
          </a:p>
          <a:p>
            <a:pPr marL="1200150" lvl="1" indent="-457200" eaLnBrk="1" fontAlgn="auto" hangingPunct="1">
              <a:spcAft>
                <a:spcPts val="0"/>
              </a:spcAft>
              <a:buFont typeface="Wingdings" panose="05000000000000000000" pitchFamily="2" charset="2"/>
              <a:buChar char="§"/>
              <a:defRPr/>
            </a:pPr>
            <a:r>
              <a:rPr lang="en-US" sz="2400" b="1" u="sng" dirty="0">
                <a:solidFill>
                  <a:srgbClr val="C00000"/>
                </a:solidFill>
              </a:rPr>
              <a:t>SB 80:</a:t>
            </a:r>
            <a:r>
              <a:rPr lang="en-US" sz="2400" dirty="0">
                <a:solidFill>
                  <a:srgbClr val="C00000"/>
                </a:solidFill>
              </a:rPr>
              <a:t> </a:t>
            </a:r>
            <a:r>
              <a:rPr lang="en-US" sz="2400" dirty="0"/>
              <a:t>a telecommunication bill that would require telephone utilizes to provide services to subscribers who are deaf, hard of hearing or speech impaired so they can communicate by telephone with hearing persons</a:t>
            </a:r>
          </a:p>
          <a:p>
            <a:pPr marL="1200150" lvl="1" indent="-457200" eaLnBrk="1" fontAlgn="auto" hangingPunct="1">
              <a:spcAft>
                <a:spcPts val="0"/>
              </a:spcAft>
              <a:buFont typeface="Wingdings" panose="05000000000000000000" pitchFamily="2" charset="2"/>
              <a:buChar char="§"/>
              <a:defRPr/>
            </a:pPr>
            <a:r>
              <a:rPr lang="en-US" sz="2400" b="1" u="sng" dirty="0">
                <a:solidFill>
                  <a:srgbClr val="C00000"/>
                </a:solidFill>
              </a:rPr>
              <a:t>HB 336:</a:t>
            </a:r>
            <a:r>
              <a:rPr lang="en-US" sz="2400" dirty="0">
                <a:solidFill>
                  <a:srgbClr val="C00000"/>
                </a:solidFill>
              </a:rPr>
              <a:t> </a:t>
            </a:r>
            <a:r>
              <a:rPr lang="en-US" sz="2400" dirty="0"/>
              <a:t>the Supportive Decision Making Act, which would empower Alaskans with guardians to form Individualized Supported Decision Making Agreements, which foster greater independence for adults with disabilities to make life decisions with a trusted team</a:t>
            </a:r>
            <a:endParaRPr lang="en-US" sz="2400" b="1" u="sng" dirty="0">
              <a:solidFill>
                <a:srgbClr val="C00000"/>
              </a:solidFill>
            </a:endParaRPr>
          </a:p>
          <a:p>
            <a:pPr marL="1200150" lvl="1" indent="-457200" eaLnBrk="1" fontAlgn="auto" hangingPunct="1">
              <a:spcAft>
                <a:spcPts val="0"/>
              </a:spcAft>
              <a:buFont typeface="Wingdings" panose="05000000000000000000" pitchFamily="2" charset="2"/>
              <a:buChar char="§"/>
              <a:defRPr/>
            </a:pPr>
            <a:endParaRPr lang="en-US" sz="2400" b="1" dirty="0">
              <a:solidFill>
                <a:schemeClr val="accent2"/>
              </a:solidFill>
            </a:endParaRPr>
          </a:p>
          <a:p>
            <a:pPr eaLnBrk="1" fontAlgn="auto" hangingPunct="1">
              <a:spcAft>
                <a:spcPts val="0"/>
              </a:spcAft>
              <a:buFont typeface="Arial" pitchFamily="34" charset="0"/>
              <a:buNone/>
              <a:defRPr/>
            </a:pPr>
            <a:endParaRPr lang="en-US" sz="2800" dirty="0"/>
          </a:p>
          <a:p>
            <a:pPr marL="0" indent="0" eaLnBrk="1" fontAlgn="auto" hangingPunct="1">
              <a:spcAft>
                <a:spcPts val="0"/>
              </a:spcAft>
              <a:buFont typeface="Arial" charset="0"/>
              <a:buNone/>
              <a:defRPr/>
            </a:pPr>
            <a:r>
              <a:rPr lang="en-US" sz="2800" dirty="0"/>
              <a:t>	</a:t>
            </a:r>
          </a:p>
        </p:txBody>
      </p:sp>
      <p:pic>
        <p:nvPicPr>
          <p:cNvPr id="4"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39000" y="381000"/>
            <a:ext cx="1447800" cy="12573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cstate="print"/>
          <a:srcRect/>
          <a:stretch>
            <a:fillRect/>
          </a:stretch>
        </p:blipFill>
        <p:spPr>
          <a:xfrm>
            <a:off x="1905000" y="838200"/>
            <a:ext cx="5032375" cy="3352800"/>
          </a:xfrm>
          <a:effectLst>
            <a:outerShdw blurRad="292100" dist="139700" dir="2700000" algn="tl" rotWithShape="0">
              <a:srgbClr val="333333">
                <a:alpha val="65000"/>
              </a:srgbClr>
            </a:outerShdw>
          </a:effectLst>
        </p:spPr>
      </p:pic>
      <p:pic>
        <p:nvPicPr>
          <p:cNvPr id="25603" name="Picture 5" descr="http://www.dabeagle.com/images/old-golden-key.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rot="-2888517">
            <a:off x="2032794" y="1223169"/>
            <a:ext cx="971550" cy="776288"/>
          </a:xfrm>
          <a:prstGeom prst="rect">
            <a:avLst/>
          </a:prstGeom>
          <a:noFill/>
          <a:ln w="9525">
            <a:noFill/>
            <a:miter lim="800000"/>
            <a:headEnd/>
            <a:tailEnd/>
          </a:ln>
        </p:spPr>
      </p:pic>
      <p:pic>
        <p:nvPicPr>
          <p:cNvPr id="25604" name="Picture 5" descr="http://www.dabeagle.com/images/old-golden-key.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rot="-2888517">
            <a:off x="5726906" y="1139032"/>
            <a:ext cx="960437" cy="768350"/>
          </a:xfrm>
          <a:prstGeom prst="rect">
            <a:avLst/>
          </a:prstGeom>
          <a:noFill/>
          <a:ln w="9525">
            <a:noFill/>
            <a:miter lim="800000"/>
            <a:headEnd/>
            <a:tailEnd/>
          </a:ln>
        </p:spPr>
      </p:pic>
      <p:sp>
        <p:nvSpPr>
          <p:cNvPr id="25605" name="TextBox 6"/>
          <p:cNvSpPr txBox="1">
            <a:spLocks noChangeArrowheads="1"/>
          </p:cNvSpPr>
          <p:nvPr/>
        </p:nvSpPr>
        <p:spPr bwMode="auto">
          <a:xfrm>
            <a:off x="1600200" y="4495800"/>
            <a:ext cx="5867400" cy="1200329"/>
          </a:xfrm>
          <a:prstGeom prst="rect">
            <a:avLst/>
          </a:prstGeom>
          <a:noFill/>
          <a:ln w="9525">
            <a:noFill/>
            <a:miter lim="800000"/>
            <a:headEnd/>
            <a:tailEnd/>
          </a:ln>
        </p:spPr>
        <p:txBody>
          <a:bodyPr>
            <a:spAutoFit/>
          </a:bodyPr>
          <a:lstStyle/>
          <a:p>
            <a:pPr algn="ctr"/>
            <a:r>
              <a:rPr lang="en-US" altLang="en-US" sz="3600" b="1" dirty="0">
                <a:solidFill>
                  <a:srgbClr val="003300"/>
                </a:solidFill>
              </a:rPr>
              <a:t>“Visioning the Future: Full lives for All”</a:t>
            </a:r>
            <a:endParaRPr lang="en-US" altLang="en-US" sz="3600" dirty="0">
              <a:solidFill>
                <a:srgbClr val="003300"/>
              </a:solidFill>
            </a:endParaRPr>
          </a:p>
        </p:txBody>
      </p:sp>
      <p:pic>
        <p:nvPicPr>
          <p:cNvPr id="25606" name="Picture 5" descr="http://4.bp.blogspot.com/-jRC20EDOHxM/UQ-bUH5lA4I/AAAAAAAAAX0/pGJLgTctsKI/s1600/iStock_000011140043Medium.jpg"/>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810000" y="5562600"/>
            <a:ext cx="1727200" cy="1295400"/>
          </a:xfrm>
          <a:prstGeom prst="rect">
            <a:avLst/>
          </a:prstGeom>
          <a:noFill/>
          <a:ln w="9525">
            <a:noFill/>
            <a:miter lim="800000"/>
            <a:headEnd/>
            <a:tailEnd/>
          </a:ln>
        </p:spPr>
      </p:pic>
    </p:spTree>
    <p:extLst>
      <p:ext uri="{BB962C8B-B14F-4D97-AF65-F5344CB8AC3E}">
        <p14:creationId xmlns:p14="http://schemas.microsoft.com/office/powerpoint/2010/main" val="329579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F7F7F">
            <a:alpha val="23137"/>
          </a:srgbClr>
        </a:solidFill>
        <a:effectLst/>
      </p:bgPr>
    </p:bg>
    <p:spTree>
      <p:nvGrpSpPr>
        <p:cNvPr id="1" name=""/>
        <p:cNvGrpSpPr/>
        <p:nvPr/>
      </p:nvGrpSpPr>
      <p:grpSpPr>
        <a:xfrm>
          <a:off x="0" y="0"/>
          <a:ext cx="0" cy="0"/>
          <a:chOff x="0" y="0"/>
          <a:chExt cx="0" cy="0"/>
        </a:xfrm>
      </p:grpSpPr>
      <p:sp>
        <p:nvSpPr>
          <p:cNvPr id="3074" name="Title 1"/>
          <p:cNvSpPr>
            <a:spLocks noGrp="1"/>
          </p:cNvSpPr>
          <p:nvPr>
            <p:ph type="ctrTitle"/>
          </p:nvPr>
        </p:nvSpPr>
        <p:spPr>
          <a:xfrm>
            <a:off x="-304800" y="0"/>
            <a:ext cx="9144000" cy="914400"/>
          </a:xfrm>
        </p:spPr>
        <p:txBody>
          <a:bodyPr/>
          <a:lstStyle/>
          <a:p>
            <a:pPr eaLnBrk="1" hangingPunct="1"/>
            <a:r>
              <a:rPr lang="en-US" altLang="en-US" b="1" dirty="0"/>
              <a:t>Key Coalition of Alaska</a:t>
            </a:r>
          </a:p>
        </p:txBody>
      </p:sp>
      <p:sp>
        <p:nvSpPr>
          <p:cNvPr id="3075" name="Subtitle 2"/>
          <p:cNvSpPr>
            <a:spLocks noGrp="1"/>
          </p:cNvSpPr>
          <p:nvPr>
            <p:ph type="subTitle" idx="1"/>
          </p:nvPr>
        </p:nvSpPr>
        <p:spPr>
          <a:xfrm>
            <a:off x="-457200" y="5029200"/>
            <a:ext cx="9144000" cy="1841500"/>
          </a:xfrm>
        </p:spPr>
        <p:txBody>
          <a:bodyPr/>
          <a:lstStyle/>
          <a:p>
            <a:pPr eaLnBrk="1" hangingPunct="1"/>
            <a:r>
              <a:rPr lang="en-US" altLang="en-US" sz="4400" b="1" dirty="0">
                <a:solidFill>
                  <a:schemeClr val="tx2"/>
                </a:solidFill>
              </a:rPr>
              <a:t>Legislative Priorities </a:t>
            </a:r>
          </a:p>
          <a:p>
            <a:pPr eaLnBrk="1" hangingPunct="1"/>
            <a:r>
              <a:rPr lang="en-US" altLang="en-US" sz="5200" dirty="0">
                <a:solidFill>
                  <a:schemeClr val="tx2"/>
                </a:solidFill>
              </a:rPr>
              <a:t>2018</a:t>
            </a:r>
          </a:p>
          <a:p>
            <a:pPr eaLnBrk="1" hangingPunct="1"/>
            <a:endParaRPr lang="en-US" altLang="en-US" sz="5200" dirty="0">
              <a:solidFill>
                <a:schemeClr val="tx2"/>
              </a:solidFill>
            </a:endParaRPr>
          </a:p>
          <a:p>
            <a:pPr eaLnBrk="1" hangingPunct="1"/>
            <a:endParaRPr lang="en-US" altLang="en-US" sz="3500" i="1" dirty="0">
              <a:solidFill>
                <a:srgbClr val="C00000"/>
              </a:solidFill>
            </a:endParaRPr>
          </a:p>
        </p:txBody>
      </p:sp>
      <p:pic>
        <p:nvPicPr>
          <p:cNvPr id="3076" name="Picture 4"/>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5943600" y="4708525"/>
            <a:ext cx="3200400" cy="2149475"/>
          </a:xfrm>
          <a:prstGeom prst="rect">
            <a:avLst/>
          </a:prstGeom>
          <a:noFill/>
          <a:ln w="9525">
            <a:noFill/>
            <a:miter lim="800000"/>
            <a:headEnd/>
            <a:tailEnd/>
          </a:ln>
        </p:spPr>
      </p:pic>
      <p:sp>
        <p:nvSpPr>
          <p:cNvPr id="3078" name="Text Box 7"/>
          <p:cNvSpPr txBox="1">
            <a:spLocks noChangeArrowheads="1"/>
          </p:cNvSpPr>
          <p:nvPr/>
        </p:nvSpPr>
        <p:spPr bwMode="auto">
          <a:xfrm>
            <a:off x="914400" y="4343400"/>
            <a:ext cx="6705600" cy="838201"/>
          </a:xfrm>
          <a:prstGeom prst="rect">
            <a:avLst/>
          </a:prstGeom>
          <a:noFill/>
          <a:ln w="9525" algn="ctr">
            <a:noFill/>
            <a:miter lim="800000"/>
            <a:headEnd/>
            <a:tailEnd/>
          </a:ln>
        </p:spPr>
        <p:txBody>
          <a:bodyPr/>
          <a:lstStyle/>
          <a:p>
            <a:pPr algn="ctr">
              <a:spcAft>
                <a:spcPts val="1000"/>
              </a:spcAft>
            </a:pPr>
            <a:r>
              <a:rPr lang="en-US" altLang="en-US" sz="2800" b="1" dirty="0">
                <a:solidFill>
                  <a:schemeClr val="tx2"/>
                </a:solidFill>
                <a:latin typeface="Bradley Hand ITC" pitchFamily="66" charset="0"/>
              </a:rPr>
              <a:t>“Visioning the Future: Full Lives for All</a:t>
            </a:r>
          </a:p>
          <a:p>
            <a:pPr algn="ctr">
              <a:spcAft>
                <a:spcPts val="1000"/>
              </a:spcAft>
            </a:pPr>
            <a:endParaRPr lang="en-US" altLang="en-US" dirty="0">
              <a:solidFill>
                <a:schemeClr val="tx2"/>
              </a:solidFill>
            </a:endParaRPr>
          </a:p>
        </p:txBody>
      </p:sp>
      <p:pic>
        <p:nvPicPr>
          <p:cNvPr id="3079" name="Picture 8" descr="http://www.dabeagle.com/images/old-golden-key.jpg"/>
          <p:cNvPicPr>
            <a:picLocks noChangeAspect="1" noChangeArrowheads="1"/>
          </p:cNvPicPr>
          <p:nvPr/>
        </p:nvPicPr>
        <p:blipFill>
          <a:blip r:embed="rId3" r:link="rId4" cstate="print">
            <a:clrChange>
              <a:clrFrom>
                <a:srgbClr val="FFFFFF"/>
              </a:clrFrom>
              <a:clrTo>
                <a:srgbClr val="FFFFFF">
                  <a:alpha val="0"/>
                </a:srgbClr>
              </a:clrTo>
            </a:clrChange>
          </a:blip>
          <a:srcRect/>
          <a:stretch>
            <a:fillRect/>
          </a:stretch>
        </p:blipFill>
        <p:spPr bwMode="auto">
          <a:xfrm>
            <a:off x="3505200" y="304800"/>
            <a:ext cx="1374775" cy="1096963"/>
          </a:xfrm>
          <a:prstGeom prst="rect">
            <a:avLst/>
          </a:prstGeom>
          <a:noFill/>
          <a:ln w="9525">
            <a:noFill/>
            <a:miter lim="800000"/>
            <a:headEnd/>
            <a:tailEnd/>
          </a:ln>
        </p:spPr>
      </p:pic>
      <p:pic>
        <p:nvPicPr>
          <p:cNvPr id="3080" name="Picture 1" descr="N:\Network14\Key Campaign\1 Pictures from 2014\Ousman\IMG_6435.JPG"/>
          <p:cNvPicPr>
            <a:picLocks noChangeAspect="1" noChangeArrowheads="1"/>
          </p:cNvPicPr>
          <p:nvPr/>
        </p:nvPicPr>
        <p:blipFill>
          <a:blip r:embed="rId5" cstate="print"/>
          <a:srcRect/>
          <a:stretch>
            <a:fillRect/>
          </a:stretch>
        </p:blipFill>
        <p:spPr bwMode="auto">
          <a:xfrm>
            <a:off x="2209800" y="1066800"/>
            <a:ext cx="4205288" cy="31464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304800"/>
            <a:ext cx="8229600" cy="1401763"/>
          </a:xfrm>
          <a:ln w="19050">
            <a:solidFill>
              <a:schemeClr val="tx2"/>
            </a:solidFill>
          </a:ln>
        </p:spPr>
        <p:txBody>
          <a:bodyPr/>
          <a:lstStyle/>
          <a:p>
            <a:pPr eaLnBrk="1" hangingPunct="1"/>
            <a:r>
              <a:rPr lang="en-US" altLang="en-US" sz="3200" b="1" dirty="0">
                <a:solidFill>
                  <a:srgbClr val="C00000"/>
                </a:solidFill>
              </a:rPr>
              <a:t>THANKS FOR YOUR SUPPORT!</a:t>
            </a:r>
          </a:p>
        </p:txBody>
      </p:sp>
      <p:sp>
        <p:nvSpPr>
          <p:cNvPr id="3" name="Content Placeholder 2"/>
          <p:cNvSpPr>
            <a:spLocks noGrp="1"/>
          </p:cNvSpPr>
          <p:nvPr>
            <p:ph idx="1"/>
          </p:nvPr>
        </p:nvSpPr>
        <p:spPr>
          <a:xfrm>
            <a:off x="457200" y="1828800"/>
            <a:ext cx="8229600" cy="4724400"/>
          </a:xfrm>
        </p:spPr>
        <p:txBody>
          <a:bodyPr rtlCol="0">
            <a:normAutofit/>
          </a:bodyPr>
          <a:lstStyle/>
          <a:p>
            <a:pPr eaLnBrk="1" fontAlgn="auto" hangingPunct="1">
              <a:spcAft>
                <a:spcPts val="0"/>
              </a:spcAft>
              <a:buFont typeface="Wingdings" pitchFamily="2" charset="2"/>
              <a:buChar char="§"/>
              <a:defRPr/>
            </a:pPr>
            <a:endParaRPr lang="en-US" sz="2800" dirty="0"/>
          </a:p>
          <a:p>
            <a:pPr marL="0" indent="0" eaLnBrk="1" fontAlgn="auto" hangingPunct="1">
              <a:spcAft>
                <a:spcPts val="0"/>
              </a:spcAft>
              <a:buNone/>
              <a:defRPr/>
            </a:pPr>
            <a:r>
              <a:rPr lang="en-US" sz="2800" dirty="0"/>
              <a:t>Increasing day habilitation “soft cap” from an average of 8 hours weekly to an average of 12 hours weekly</a:t>
            </a:r>
          </a:p>
        </p:txBody>
      </p:sp>
      <p:pic>
        <p:nvPicPr>
          <p:cNvPr id="4"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39000" y="457200"/>
            <a:ext cx="1447800" cy="1257300"/>
          </a:xfrm>
          <a:prstGeom prst="rect">
            <a:avLst/>
          </a:prstGeom>
          <a:noFill/>
          <a:ln w="9525">
            <a:noFill/>
            <a:miter lim="800000"/>
            <a:headEnd/>
            <a:tailEnd/>
          </a:ln>
        </p:spPr>
      </p:pic>
    </p:spTree>
    <p:extLst>
      <p:ext uri="{BB962C8B-B14F-4D97-AF65-F5344CB8AC3E}">
        <p14:creationId xmlns:p14="http://schemas.microsoft.com/office/powerpoint/2010/main" val="3102115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52400"/>
            <a:ext cx="7924800" cy="1447800"/>
          </a:xfrm>
          <a:ln w="19050">
            <a:solidFill>
              <a:schemeClr val="tx2"/>
            </a:solidFill>
          </a:ln>
        </p:spPr>
        <p:txBody>
          <a:bodyPr/>
          <a:lstStyle/>
          <a:p>
            <a:pPr eaLnBrk="1" hangingPunct="1"/>
            <a:r>
              <a:rPr lang="en-US" altLang="en-US" sz="3600" b="1" dirty="0"/>
              <a:t>Priority I</a:t>
            </a:r>
            <a:br>
              <a:rPr lang="en-US" altLang="en-US" sz="3600" dirty="0"/>
            </a:br>
            <a:r>
              <a:rPr lang="en-US" altLang="en-US" sz="3200" dirty="0">
                <a:solidFill>
                  <a:schemeClr val="tx2"/>
                </a:solidFill>
              </a:rPr>
              <a:t>Pass SB 174</a:t>
            </a:r>
          </a:p>
        </p:txBody>
      </p:sp>
      <p:sp>
        <p:nvSpPr>
          <p:cNvPr id="3" name="Content Placeholder 2"/>
          <p:cNvSpPr>
            <a:spLocks noGrp="1"/>
          </p:cNvSpPr>
          <p:nvPr>
            <p:ph idx="1"/>
          </p:nvPr>
        </p:nvSpPr>
        <p:spPr>
          <a:xfrm>
            <a:off x="457200" y="2057400"/>
            <a:ext cx="8229600" cy="4800600"/>
          </a:xfrm>
        </p:spPr>
        <p:txBody>
          <a:bodyPr rtlCol="0">
            <a:normAutofit/>
          </a:bodyPr>
          <a:lstStyle/>
          <a:p>
            <a:pPr eaLnBrk="1" fontAlgn="auto" hangingPunct="1">
              <a:spcAft>
                <a:spcPts val="0"/>
              </a:spcAft>
              <a:buFont typeface="Wingdings" panose="05000000000000000000" pitchFamily="2" charset="2"/>
              <a:buChar char="§"/>
              <a:defRPr/>
            </a:pPr>
            <a:r>
              <a:rPr lang="en-US" sz="2800" dirty="0"/>
              <a:t>Put into statute a shared vision of a flexible system in which every person directs their own supports based on their strengths and abilities toward a meaningful life in their home, their job and their community</a:t>
            </a:r>
          </a:p>
          <a:p>
            <a:pPr eaLnBrk="1" fontAlgn="auto" hangingPunct="1">
              <a:spcAft>
                <a:spcPts val="0"/>
              </a:spcAft>
              <a:buFont typeface="Wingdings" panose="05000000000000000000" pitchFamily="2" charset="2"/>
              <a:buChar char="§"/>
              <a:defRPr/>
            </a:pPr>
            <a:r>
              <a:rPr lang="en-US" sz="2800" dirty="0"/>
              <a:t>The vision includes supported families, professional staff and services available throughout the state now and into the future	</a:t>
            </a:r>
            <a:endParaRPr lang="en-US" dirty="0"/>
          </a:p>
        </p:txBody>
      </p:sp>
    </p:spTree>
    <p:extLst>
      <p:ext uri="{BB962C8B-B14F-4D97-AF65-F5344CB8AC3E}">
        <p14:creationId xmlns:p14="http://schemas.microsoft.com/office/powerpoint/2010/main" val="371931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75" y="609600"/>
            <a:ext cx="7353300" cy="1295400"/>
          </a:xfrm>
        </p:spPr>
        <p:txBody>
          <a:bodyPr rtlCol="0">
            <a:normAutofit fontScale="90000"/>
          </a:bodyPr>
          <a:lstStyle/>
          <a:p>
            <a:pPr eaLnBrk="1" fontAlgn="auto" hangingPunct="1">
              <a:spcAft>
                <a:spcPts val="0"/>
              </a:spcAft>
              <a:defRPr/>
            </a:pPr>
            <a:r>
              <a:rPr lang="en-US" sz="3600" b="1" dirty="0"/>
              <a:t>Priority II</a:t>
            </a:r>
            <a:br>
              <a:rPr lang="en-US" sz="3600" dirty="0"/>
            </a:br>
            <a:r>
              <a:rPr lang="en-US" sz="3600" dirty="0"/>
              <a:t>Put in Place a</a:t>
            </a:r>
            <a:br>
              <a:rPr lang="en-US" sz="3600" dirty="0"/>
            </a:br>
            <a:r>
              <a:rPr lang="en-US" sz="3600" dirty="0"/>
              <a:t>Stable and Sustainable Fiscal Plan       </a:t>
            </a:r>
            <a:br>
              <a:rPr lang="en-US" sz="3600" dirty="0">
                <a:solidFill>
                  <a:schemeClr val="tx2"/>
                </a:solidFill>
              </a:rPr>
            </a:br>
            <a:br>
              <a:rPr lang="en-US" sz="3600" dirty="0">
                <a:solidFill>
                  <a:schemeClr val="tx2"/>
                </a:solidFill>
              </a:rPr>
            </a:br>
            <a:endParaRPr lang="en-US" sz="3600" dirty="0">
              <a:solidFill>
                <a:schemeClr val="tx2"/>
              </a:solidFill>
            </a:endParaRPr>
          </a:p>
        </p:txBody>
      </p:sp>
      <p:sp>
        <p:nvSpPr>
          <p:cNvPr id="4" name="Content Placeholder 3"/>
          <p:cNvSpPr>
            <a:spLocks noGrp="1"/>
          </p:cNvSpPr>
          <p:nvPr>
            <p:ph idx="1"/>
          </p:nvPr>
        </p:nvSpPr>
        <p:spPr>
          <a:xfrm>
            <a:off x="457200" y="1676400"/>
            <a:ext cx="8229600" cy="4876800"/>
          </a:xfrm>
        </p:spPr>
        <p:txBody>
          <a:bodyPr rtlCol="0">
            <a:normAutofit fontScale="92500" lnSpcReduction="20000"/>
          </a:bodyPr>
          <a:lstStyle/>
          <a:p>
            <a:pPr eaLnBrk="1" fontAlgn="auto" hangingPunct="1">
              <a:spcAft>
                <a:spcPts val="0"/>
              </a:spcAft>
              <a:buFont typeface="Arial" pitchFamily="34" charset="0"/>
              <a:buNone/>
              <a:defRPr/>
            </a:pPr>
            <a:endParaRPr lang="en-US" u="sng" dirty="0"/>
          </a:p>
          <a:p>
            <a:pPr indent="0" eaLnBrk="1" fontAlgn="auto" hangingPunct="1">
              <a:spcAft>
                <a:spcPts val="0"/>
              </a:spcAft>
              <a:buFont typeface="Arial" pitchFamily="34" charset="0"/>
              <a:buNone/>
              <a:defRPr/>
            </a:pPr>
            <a:r>
              <a:rPr lang="en-US" sz="2800" b="1" u="sng" dirty="0">
                <a:solidFill>
                  <a:srgbClr val="C00000"/>
                </a:solidFill>
              </a:rPr>
              <a:t>WHY</a:t>
            </a:r>
            <a:r>
              <a:rPr lang="en-US" sz="2800" b="1" dirty="0">
                <a:solidFill>
                  <a:srgbClr val="C00000"/>
                </a:solidFill>
              </a:rPr>
              <a:t>: </a:t>
            </a:r>
            <a:r>
              <a:rPr lang="en-US" sz="2800" b="1" dirty="0"/>
              <a:t>Reactivate the commitment to reduce the waitlist</a:t>
            </a:r>
            <a:r>
              <a:rPr lang="en-US" sz="2800" b="1" dirty="0">
                <a:solidFill>
                  <a:srgbClr val="C00000"/>
                </a:solidFill>
              </a:rPr>
              <a:t> (200 people per year compared to the current 50 people per year) </a:t>
            </a:r>
          </a:p>
          <a:p>
            <a:pPr indent="0" eaLnBrk="1" fontAlgn="auto" hangingPunct="1">
              <a:spcAft>
                <a:spcPts val="0"/>
              </a:spcAft>
              <a:buFont typeface="Arial" pitchFamily="34" charset="0"/>
              <a:buNone/>
              <a:defRPr/>
            </a:pPr>
            <a:endParaRPr lang="en-US" sz="2800" b="1" dirty="0">
              <a:solidFill>
                <a:srgbClr val="C00000"/>
              </a:solidFill>
            </a:endParaRPr>
          </a:p>
          <a:p>
            <a:pPr marL="800100" indent="-457200" eaLnBrk="1" fontAlgn="auto" hangingPunct="1">
              <a:spcAft>
                <a:spcPts val="0"/>
              </a:spcAft>
              <a:buFont typeface="Wingdings" panose="05000000000000000000" pitchFamily="2" charset="2"/>
              <a:buChar char="§"/>
              <a:defRPr/>
            </a:pPr>
            <a:r>
              <a:rPr lang="en-US" sz="2800" dirty="0"/>
              <a:t>When demand for waiver services outstrips the resources for providing them, Medicaid allows states to maintain a waiting list of individuals waiting to receive services. </a:t>
            </a:r>
          </a:p>
          <a:p>
            <a:pPr marL="800100" indent="-457200" eaLnBrk="1" fontAlgn="auto" hangingPunct="1">
              <a:spcAft>
                <a:spcPts val="0"/>
              </a:spcAft>
              <a:buFont typeface="Wingdings" panose="05000000000000000000" pitchFamily="2" charset="2"/>
              <a:buChar char="§"/>
              <a:defRPr/>
            </a:pPr>
            <a:r>
              <a:rPr lang="en-US" sz="2800" dirty="0"/>
              <a:t>Currently, there are 652 Alaskans with intellectual and developmental disabilities waiting for services</a:t>
            </a:r>
          </a:p>
          <a:p>
            <a:pPr eaLnBrk="1" fontAlgn="auto" hangingPunct="1">
              <a:spcAft>
                <a:spcPts val="0"/>
              </a:spcAft>
              <a:buFont typeface="Arial" pitchFamily="34" charset="0"/>
              <a:buNone/>
              <a:defRPr/>
            </a:pPr>
            <a:endParaRPr lang="en-US" sz="2800" dirty="0"/>
          </a:p>
          <a:p>
            <a:pPr marL="0" indent="0" eaLnBrk="1" fontAlgn="auto" hangingPunct="1">
              <a:spcAft>
                <a:spcPts val="0"/>
              </a:spcAft>
              <a:buNone/>
              <a:defRPr/>
            </a:pPr>
            <a:r>
              <a:rPr lang="en-US" sz="2400" dirty="0"/>
              <a:t>			</a:t>
            </a:r>
          </a:p>
          <a:p>
            <a:pPr lvl="1" eaLnBrk="1" fontAlgn="auto" hangingPunct="1">
              <a:spcAft>
                <a:spcPts val="0"/>
              </a:spcAft>
              <a:buFont typeface="Arial" pitchFamily="34" charset="0"/>
              <a:buNone/>
              <a:defRPr/>
            </a:pPr>
            <a:endParaRPr lang="en-US" dirty="0"/>
          </a:p>
        </p:txBody>
      </p:sp>
      <p:sp>
        <p:nvSpPr>
          <p:cNvPr id="6" name="Rectangle 5"/>
          <p:cNvSpPr/>
          <p:nvPr/>
        </p:nvSpPr>
        <p:spPr>
          <a:xfrm>
            <a:off x="457200" y="152400"/>
            <a:ext cx="8229600" cy="152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101"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39000" y="381000"/>
            <a:ext cx="1447800" cy="12573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228600"/>
            <a:ext cx="8229600" cy="1447800"/>
          </a:xfrm>
          <a:ln w="19050">
            <a:solidFill>
              <a:schemeClr val="tx2"/>
            </a:solidFill>
          </a:ln>
        </p:spPr>
        <p:txBody>
          <a:bodyPr/>
          <a:lstStyle/>
          <a:p>
            <a:pPr eaLnBrk="1" hangingPunct="1"/>
            <a:r>
              <a:rPr lang="en-US" altLang="en-US" sz="3600" b="1" dirty="0"/>
              <a:t>Priority II</a:t>
            </a:r>
            <a:br>
              <a:rPr lang="en-US" altLang="en-US" sz="3600" dirty="0"/>
            </a:br>
            <a:r>
              <a:rPr lang="en-US" sz="3200" dirty="0"/>
              <a:t>Put in Place a</a:t>
            </a:r>
            <a:br>
              <a:rPr lang="en-US" sz="3200" dirty="0"/>
            </a:br>
            <a:r>
              <a:rPr lang="en-US" sz="3200" dirty="0"/>
              <a:t>Stable and Sustainable Fiscal Plan</a:t>
            </a:r>
            <a:endParaRPr lang="en-US" altLang="en-US" sz="3200" dirty="0">
              <a:solidFill>
                <a:schemeClr val="tx2"/>
              </a:solidFill>
            </a:endParaRPr>
          </a:p>
        </p:txBody>
      </p:sp>
      <p:sp>
        <p:nvSpPr>
          <p:cNvPr id="3" name="Content Placeholder 2"/>
          <p:cNvSpPr>
            <a:spLocks noGrp="1"/>
          </p:cNvSpPr>
          <p:nvPr>
            <p:ph idx="1"/>
          </p:nvPr>
        </p:nvSpPr>
        <p:spPr>
          <a:xfrm>
            <a:off x="533400" y="1828800"/>
            <a:ext cx="8229600" cy="4800600"/>
          </a:xfrm>
        </p:spPr>
        <p:txBody>
          <a:bodyPr rtlCol="0">
            <a:normAutofit fontScale="92500"/>
          </a:bodyPr>
          <a:lstStyle/>
          <a:p>
            <a:pPr eaLnBrk="1" fontAlgn="auto" hangingPunct="1">
              <a:spcAft>
                <a:spcPts val="0"/>
              </a:spcAft>
              <a:buFont typeface="Arial" pitchFamily="34" charset="0"/>
              <a:buNone/>
              <a:defRPr/>
            </a:pPr>
            <a:r>
              <a:rPr lang="en-US" b="1" u="sng" dirty="0">
                <a:solidFill>
                  <a:srgbClr val="C00000"/>
                </a:solidFill>
              </a:rPr>
              <a:t>BENEFITS:</a:t>
            </a:r>
          </a:p>
          <a:p>
            <a:pPr eaLnBrk="1" fontAlgn="auto" hangingPunct="1">
              <a:spcAft>
                <a:spcPts val="0"/>
              </a:spcAft>
              <a:buFont typeface="Wingdings" pitchFamily="2" charset="2"/>
              <a:buChar char="§"/>
              <a:defRPr/>
            </a:pPr>
            <a:r>
              <a:rPr lang="en-US" sz="2800" dirty="0"/>
              <a:t> </a:t>
            </a:r>
            <a:r>
              <a:rPr lang="en-US" sz="2800" b="1" dirty="0"/>
              <a:t>When services are provided early, prior to crisis, there is a reduced cost to the State </a:t>
            </a:r>
          </a:p>
          <a:p>
            <a:pPr lvl="1" eaLnBrk="1" fontAlgn="auto" hangingPunct="1">
              <a:spcAft>
                <a:spcPts val="0"/>
              </a:spcAft>
              <a:buFont typeface="Wingdings" pitchFamily="2" charset="2"/>
              <a:buChar char="§"/>
              <a:defRPr/>
            </a:pPr>
            <a:r>
              <a:rPr lang="en-US" sz="2400" b="1" dirty="0"/>
              <a:t>Crisis = increased services and cost</a:t>
            </a:r>
          </a:p>
          <a:p>
            <a:pPr eaLnBrk="1" fontAlgn="auto" hangingPunct="1">
              <a:spcAft>
                <a:spcPts val="0"/>
              </a:spcAft>
              <a:buFont typeface="Wingdings" pitchFamily="2" charset="2"/>
              <a:buChar char="§"/>
              <a:defRPr/>
            </a:pPr>
            <a:r>
              <a:rPr lang="en-US" sz="2800" b="1" dirty="0"/>
              <a:t>Increases the probability that families stay together</a:t>
            </a:r>
          </a:p>
          <a:p>
            <a:pPr eaLnBrk="1" fontAlgn="auto" hangingPunct="1">
              <a:spcAft>
                <a:spcPts val="0"/>
              </a:spcAft>
              <a:buFont typeface="Wingdings" pitchFamily="2" charset="2"/>
              <a:buChar char="§"/>
              <a:defRPr/>
            </a:pPr>
            <a:r>
              <a:rPr lang="en-US" sz="2800" b="1" dirty="0"/>
              <a:t>Individuals experiencing disabilities are supported in their home communities close to their loved ones</a:t>
            </a:r>
          </a:p>
          <a:p>
            <a:pPr eaLnBrk="1" fontAlgn="auto" hangingPunct="1">
              <a:spcAft>
                <a:spcPts val="0"/>
              </a:spcAft>
              <a:buFont typeface="Wingdings" pitchFamily="2" charset="2"/>
              <a:buChar char="§"/>
              <a:defRPr/>
            </a:pPr>
            <a:r>
              <a:rPr lang="en-US" sz="2800" b="1" dirty="0"/>
              <a:t>Enhances local and state economy</a:t>
            </a:r>
          </a:p>
          <a:p>
            <a:pPr eaLnBrk="1" fontAlgn="auto" hangingPunct="1">
              <a:spcAft>
                <a:spcPts val="0"/>
              </a:spcAft>
              <a:buFont typeface="Wingdings" pitchFamily="2" charset="2"/>
              <a:buChar char="§"/>
              <a:defRPr/>
            </a:pPr>
            <a:r>
              <a:rPr lang="en-US" sz="2800" b="1" dirty="0"/>
              <a:t>Increases productivity, community participation and independence for the people experiencing disabiliti</a:t>
            </a:r>
            <a:r>
              <a:rPr lang="en-US" sz="2800" dirty="0"/>
              <a:t>es</a:t>
            </a:r>
          </a:p>
          <a:p>
            <a:pPr eaLnBrk="1" fontAlgn="auto" hangingPunct="1">
              <a:spcAft>
                <a:spcPts val="0"/>
              </a:spcAft>
              <a:buFont typeface="Arial" pitchFamily="34" charset="0"/>
              <a:buChar char="•"/>
              <a:defRPr/>
            </a:pPr>
            <a:endParaRPr lang="en-US" sz="2800" dirty="0"/>
          </a:p>
          <a:p>
            <a:pPr eaLnBrk="1" fontAlgn="auto" hangingPunct="1">
              <a:spcAft>
                <a:spcPts val="0"/>
              </a:spcAft>
              <a:buFont typeface="Arial" pitchFamily="34" charset="0"/>
              <a:buChar char="•"/>
              <a:defRPr/>
            </a:pPr>
            <a:endParaRPr lang="en-US" sz="2800" dirty="0"/>
          </a:p>
        </p:txBody>
      </p:sp>
      <p:pic>
        <p:nvPicPr>
          <p:cNvPr id="6148" name="Picture 11" descr="http://png-3.findicons.com/files/icons/766/base_software/256/hourglass.png">
            <a:hlinkClick r:id="rId2"/>
          </p:cNvPr>
          <p:cNvPicPr>
            <a:picLocks noChangeAspect="1" noChangeArrowheads="1"/>
          </p:cNvPicPr>
          <p:nvPr/>
        </p:nvPicPr>
        <p:blipFill>
          <a:blip r:embed="rId3" cstate="print"/>
          <a:srcRect/>
          <a:stretch>
            <a:fillRect/>
          </a:stretch>
        </p:blipFill>
        <p:spPr bwMode="auto">
          <a:xfrm>
            <a:off x="533400" y="304800"/>
            <a:ext cx="1066800" cy="1066800"/>
          </a:xfrm>
          <a:prstGeom prst="rect">
            <a:avLst/>
          </a:prstGeom>
          <a:noFill/>
          <a:ln w="9525">
            <a:noFill/>
            <a:miter lim="800000"/>
            <a:headEnd/>
            <a:tailEnd/>
          </a:ln>
        </p:spPr>
      </p:pic>
      <p:pic>
        <p:nvPicPr>
          <p:cNvPr id="6149" name="Picture 8" descr="http://www.jeremycwilson.com/wp-content/uploads/2010/01/dcolist1.jpg">
            <a:hlinkClick r:id="rId4"/>
          </p:cNvPr>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848600" y="1219200"/>
            <a:ext cx="1295400" cy="11684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75" y="609600"/>
            <a:ext cx="7353300" cy="1295400"/>
          </a:xfrm>
        </p:spPr>
        <p:txBody>
          <a:bodyPr rtlCol="0">
            <a:normAutofit fontScale="90000"/>
          </a:bodyPr>
          <a:lstStyle/>
          <a:p>
            <a:pPr eaLnBrk="1" fontAlgn="auto" hangingPunct="1">
              <a:spcAft>
                <a:spcPts val="0"/>
              </a:spcAft>
              <a:defRPr/>
            </a:pPr>
            <a:r>
              <a:rPr lang="en-US" sz="3600" b="1" dirty="0"/>
              <a:t>Priority II</a:t>
            </a:r>
            <a:br>
              <a:rPr lang="en-US" sz="3600" dirty="0"/>
            </a:br>
            <a:r>
              <a:rPr lang="en-US" sz="3600" dirty="0"/>
              <a:t>Put in Place a</a:t>
            </a:r>
            <a:br>
              <a:rPr lang="en-US" sz="3600" dirty="0"/>
            </a:br>
            <a:r>
              <a:rPr lang="en-US" sz="3600" dirty="0"/>
              <a:t>Stable and Sustainable Fiscal Plan       </a:t>
            </a:r>
            <a:br>
              <a:rPr lang="en-US" sz="3600" dirty="0">
                <a:solidFill>
                  <a:schemeClr val="tx2"/>
                </a:solidFill>
              </a:rPr>
            </a:br>
            <a:br>
              <a:rPr lang="en-US" sz="3600" dirty="0">
                <a:solidFill>
                  <a:schemeClr val="tx2"/>
                </a:solidFill>
              </a:rPr>
            </a:br>
            <a:endParaRPr lang="en-US" sz="3600" dirty="0">
              <a:solidFill>
                <a:schemeClr val="tx2"/>
              </a:solidFill>
            </a:endParaRPr>
          </a:p>
        </p:txBody>
      </p:sp>
      <p:sp>
        <p:nvSpPr>
          <p:cNvPr id="4" name="Content Placeholder 3"/>
          <p:cNvSpPr>
            <a:spLocks noGrp="1"/>
          </p:cNvSpPr>
          <p:nvPr>
            <p:ph idx="1"/>
          </p:nvPr>
        </p:nvSpPr>
        <p:spPr>
          <a:xfrm>
            <a:off x="457200" y="1676400"/>
            <a:ext cx="8229600" cy="4876800"/>
          </a:xfrm>
        </p:spPr>
        <p:txBody>
          <a:bodyPr rtlCol="0">
            <a:normAutofit fontScale="92500" lnSpcReduction="20000"/>
          </a:bodyPr>
          <a:lstStyle/>
          <a:p>
            <a:pPr eaLnBrk="1" fontAlgn="auto" hangingPunct="1">
              <a:spcAft>
                <a:spcPts val="0"/>
              </a:spcAft>
              <a:buFont typeface="Arial" pitchFamily="34" charset="0"/>
              <a:buNone/>
              <a:defRPr/>
            </a:pPr>
            <a:endParaRPr lang="en-US" u="sng" dirty="0"/>
          </a:p>
          <a:p>
            <a:pPr indent="0" eaLnBrk="1" fontAlgn="auto" hangingPunct="1">
              <a:spcAft>
                <a:spcPts val="0"/>
              </a:spcAft>
              <a:buFont typeface="Arial" pitchFamily="34" charset="0"/>
              <a:buNone/>
              <a:defRPr/>
            </a:pPr>
            <a:r>
              <a:rPr lang="en-US" sz="2800" b="1" u="sng" dirty="0">
                <a:solidFill>
                  <a:srgbClr val="C00000"/>
                </a:solidFill>
              </a:rPr>
              <a:t>WHY</a:t>
            </a:r>
            <a:r>
              <a:rPr lang="en-US" sz="2800" b="1" dirty="0">
                <a:solidFill>
                  <a:srgbClr val="C00000"/>
                </a:solidFill>
              </a:rPr>
              <a:t>: </a:t>
            </a:r>
            <a:r>
              <a:rPr lang="en-US" sz="2800" b="1" dirty="0"/>
              <a:t>Key Campaign has provided the legislature and the administration with recommendations to reduce the costs of home and community-based waivers</a:t>
            </a:r>
            <a:endParaRPr lang="en-US" sz="2800" b="1" dirty="0">
              <a:solidFill>
                <a:srgbClr val="C00000"/>
              </a:solidFill>
            </a:endParaRPr>
          </a:p>
          <a:p>
            <a:pPr indent="0" eaLnBrk="1" fontAlgn="auto" hangingPunct="1">
              <a:spcAft>
                <a:spcPts val="0"/>
              </a:spcAft>
              <a:buFont typeface="Arial" pitchFamily="34" charset="0"/>
              <a:buNone/>
              <a:defRPr/>
            </a:pPr>
            <a:endParaRPr lang="en-US" sz="2800" b="1" dirty="0">
              <a:solidFill>
                <a:srgbClr val="C00000"/>
              </a:solidFill>
            </a:endParaRPr>
          </a:p>
          <a:p>
            <a:pPr lvl="1" eaLnBrk="1" fontAlgn="auto" hangingPunct="1">
              <a:spcAft>
                <a:spcPts val="0"/>
              </a:spcAft>
              <a:buFont typeface="Wingdings" panose="05000000000000000000" pitchFamily="2" charset="2"/>
              <a:buChar char="§"/>
              <a:defRPr/>
            </a:pPr>
            <a:r>
              <a:rPr lang="en-US" sz="2400" dirty="0"/>
              <a:t>Passage of durable medical equipment re-use bill </a:t>
            </a:r>
            <a:r>
              <a:rPr lang="en-US" sz="2400" b="1" u="sng" dirty="0"/>
              <a:t>Note:</a:t>
            </a:r>
            <a:r>
              <a:rPr lang="en-US" sz="2400" dirty="0"/>
              <a:t> Kansas saw a $3.15 return on investment for every $1 spent on its re-use program</a:t>
            </a:r>
          </a:p>
          <a:p>
            <a:pPr lvl="1" eaLnBrk="1" fontAlgn="auto" hangingPunct="1">
              <a:spcAft>
                <a:spcPts val="0"/>
              </a:spcAft>
              <a:buFont typeface="Wingdings" panose="05000000000000000000" pitchFamily="2" charset="2"/>
              <a:buChar char="§"/>
              <a:defRPr/>
            </a:pPr>
            <a:r>
              <a:rPr lang="en-US" sz="2400" dirty="0"/>
              <a:t>Key Coalition provided a number of cost savings recommendations to the legislature and administration in 2015, 2016 and 2017 (use of technology, companionship services and semi-independent living services) </a:t>
            </a:r>
            <a:r>
              <a:rPr lang="en-US" sz="2400" b="1" u="sng" dirty="0"/>
              <a:t>Note:</a:t>
            </a:r>
            <a:r>
              <a:rPr lang="en-US" sz="2400" dirty="0"/>
              <a:t> Key Coalition is making the same recommendations in 2018</a:t>
            </a:r>
          </a:p>
          <a:p>
            <a:pPr marL="0" indent="0" eaLnBrk="1" fontAlgn="auto" hangingPunct="1">
              <a:spcAft>
                <a:spcPts val="0"/>
              </a:spcAft>
              <a:buNone/>
              <a:defRPr/>
            </a:pPr>
            <a:r>
              <a:rPr lang="en-US" sz="2400" dirty="0"/>
              <a:t>			</a:t>
            </a:r>
          </a:p>
          <a:p>
            <a:pPr lvl="1" eaLnBrk="1" fontAlgn="auto" hangingPunct="1">
              <a:spcAft>
                <a:spcPts val="0"/>
              </a:spcAft>
              <a:buFont typeface="Arial" pitchFamily="34" charset="0"/>
              <a:buNone/>
              <a:defRPr/>
            </a:pPr>
            <a:endParaRPr lang="en-US" dirty="0"/>
          </a:p>
        </p:txBody>
      </p:sp>
      <p:sp>
        <p:nvSpPr>
          <p:cNvPr id="6" name="Rectangle 5"/>
          <p:cNvSpPr/>
          <p:nvPr/>
        </p:nvSpPr>
        <p:spPr>
          <a:xfrm>
            <a:off x="457200" y="152400"/>
            <a:ext cx="8229600" cy="152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101"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39000" y="381000"/>
            <a:ext cx="1447800" cy="1257300"/>
          </a:xfrm>
          <a:prstGeom prst="rect">
            <a:avLst/>
          </a:prstGeom>
          <a:noFill/>
          <a:ln w="9525">
            <a:noFill/>
            <a:miter lim="800000"/>
            <a:headEnd/>
            <a:tailEnd/>
          </a:ln>
        </p:spPr>
      </p:pic>
    </p:spTree>
    <p:extLst>
      <p:ext uri="{BB962C8B-B14F-4D97-AF65-F5344CB8AC3E}">
        <p14:creationId xmlns:p14="http://schemas.microsoft.com/office/powerpoint/2010/main" val="81829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975" y="609600"/>
            <a:ext cx="7353300" cy="1295400"/>
          </a:xfrm>
        </p:spPr>
        <p:txBody>
          <a:bodyPr rtlCol="0">
            <a:normAutofit fontScale="90000"/>
          </a:bodyPr>
          <a:lstStyle/>
          <a:p>
            <a:pPr eaLnBrk="1" fontAlgn="auto" hangingPunct="1">
              <a:spcAft>
                <a:spcPts val="0"/>
              </a:spcAft>
              <a:defRPr/>
            </a:pPr>
            <a:r>
              <a:rPr lang="en-US" sz="3600" b="1" dirty="0"/>
              <a:t>Priority II</a:t>
            </a:r>
            <a:br>
              <a:rPr lang="en-US" sz="3600" dirty="0"/>
            </a:br>
            <a:r>
              <a:rPr lang="en-US" sz="3600" dirty="0"/>
              <a:t>Put in Place a</a:t>
            </a:r>
            <a:br>
              <a:rPr lang="en-US" sz="3600" dirty="0"/>
            </a:br>
            <a:r>
              <a:rPr lang="en-US" sz="3600" dirty="0"/>
              <a:t>Stable and Sustainable Fiscal Plan       </a:t>
            </a:r>
            <a:br>
              <a:rPr lang="en-US" sz="3600" dirty="0">
                <a:solidFill>
                  <a:schemeClr val="tx2"/>
                </a:solidFill>
              </a:rPr>
            </a:br>
            <a:br>
              <a:rPr lang="en-US" sz="3600" dirty="0">
                <a:solidFill>
                  <a:schemeClr val="tx2"/>
                </a:solidFill>
              </a:rPr>
            </a:br>
            <a:endParaRPr lang="en-US" sz="3600" dirty="0">
              <a:solidFill>
                <a:schemeClr val="tx2"/>
              </a:solidFill>
            </a:endParaRPr>
          </a:p>
        </p:txBody>
      </p:sp>
      <p:sp>
        <p:nvSpPr>
          <p:cNvPr id="4" name="Content Placeholder 3"/>
          <p:cNvSpPr>
            <a:spLocks noGrp="1"/>
          </p:cNvSpPr>
          <p:nvPr>
            <p:ph idx="1"/>
          </p:nvPr>
        </p:nvSpPr>
        <p:spPr>
          <a:xfrm>
            <a:off x="457200" y="1676400"/>
            <a:ext cx="8229600" cy="4876800"/>
          </a:xfrm>
        </p:spPr>
        <p:txBody>
          <a:bodyPr rtlCol="0">
            <a:normAutofit fontScale="92500"/>
          </a:bodyPr>
          <a:lstStyle/>
          <a:p>
            <a:pPr eaLnBrk="1" fontAlgn="auto" hangingPunct="1">
              <a:spcAft>
                <a:spcPts val="0"/>
              </a:spcAft>
              <a:buFont typeface="Arial" pitchFamily="34" charset="0"/>
              <a:buNone/>
              <a:defRPr/>
            </a:pPr>
            <a:endParaRPr lang="en-US" u="sng" dirty="0"/>
          </a:p>
          <a:p>
            <a:pPr indent="0" eaLnBrk="1" fontAlgn="auto" hangingPunct="1">
              <a:spcAft>
                <a:spcPts val="0"/>
              </a:spcAft>
              <a:buFont typeface="Arial" pitchFamily="34" charset="0"/>
              <a:buNone/>
              <a:defRPr/>
            </a:pPr>
            <a:r>
              <a:rPr lang="en-US" sz="2800" b="1" u="sng" dirty="0">
                <a:solidFill>
                  <a:srgbClr val="C00000"/>
                </a:solidFill>
              </a:rPr>
              <a:t>WHY</a:t>
            </a:r>
            <a:r>
              <a:rPr lang="en-US" sz="2800" b="1" dirty="0">
                <a:solidFill>
                  <a:srgbClr val="C00000"/>
                </a:solidFill>
              </a:rPr>
              <a:t>: </a:t>
            </a:r>
            <a:r>
              <a:rPr lang="en-US" sz="2800" b="1" dirty="0"/>
              <a:t>Key Coalition believes that individuals with intellectual disabilities and their families have already contributed to efforts to reduce the State budget</a:t>
            </a:r>
            <a:endParaRPr lang="en-US" sz="2800" b="1" dirty="0">
              <a:solidFill>
                <a:srgbClr val="C00000"/>
              </a:solidFill>
            </a:endParaRPr>
          </a:p>
          <a:p>
            <a:pPr indent="0" eaLnBrk="1" fontAlgn="auto" hangingPunct="1">
              <a:spcAft>
                <a:spcPts val="0"/>
              </a:spcAft>
              <a:buFont typeface="Arial" pitchFamily="34" charset="0"/>
              <a:buNone/>
              <a:defRPr/>
            </a:pPr>
            <a:endParaRPr lang="en-US" sz="2800" b="1" dirty="0">
              <a:solidFill>
                <a:srgbClr val="C00000"/>
              </a:solidFill>
            </a:endParaRPr>
          </a:p>
          <a:p>
            <a:pPr lvl="1" eaLnBrk="1" fontAlgn="auto" hangingPunct="1">
              <a:spcAft>
                <a:spcPts val="0"/>
              </a:spcAft>
              <a:buFont typeface="Wingdings" panose="05000000000000000000" pitchFamily="2" charset="2"/>
              <a:buChar char="§"/>
              <a:defRPr/>
            </a:pPr>
            <a:r>
              <a:rPr lang="en-US" sz="2400" dirty="0"/>
              <a:t>Reduction in waitlist draws from 200 to 50 per year</a:t>
            </a:r>
          </a:p>
          <a:p>
            <a:pPr lvl="1" eaLnBrk="1" fontAlgn="auto" hangingPunct="1">
              <a:spcAft>
                <a:spcPts val="0"/>
              </a:spcAft>
              <a:buFont typeface="Wingdings" panose="05000000000000000000" pitchFamily="2" charset="2"/>
              <a:buChar char="§"/>
              <a:defRPr/>
            </a:pPr>
            <a:r>
              <a:rPr lang="en-US" sz="2400" dirty="0"/>
              <a:t>Day habilitation “soft cap” of 624 hours annually </a:t>
            </a:r>
            <a:r>
              <a:rPr lang="en-US" sz="2400" b="1" u="sng" dirty="0"/>
              <a:t>Note: </a:t>
            </a:r>
            <a:r>
              <a:rPr lang="en-US" sz="2400" dirty="0"/>
              <a:t>day habilitation is the only service that helps individuals be a part of their local communities</a:t>
            </a:r>
          </a:p>
          <a:p>
            <a:pPr lvl="1" eaLnBrk="1" fontAlgn="auto" hangingPunct="1">
              <a:spcAft>
                <a:spcPts val="0"/>
              </a:spcAft>
              <a:buFont typeface="Wingdings" panose="05000000000000000000" pitchFamily="2" charset="2"/>
              <a:buChar char="§"/>
              <a:defRPr/>
            </a:pPr>
            <a:r>
              <a:rPr lang="en-US" sz="2400" dirty="0"/>
              <a:t>Out-of-pocket expenses to care for a child with developmental disabilities is estimated at $8,000 annually </a:t>
            </a:r>
            <a:r>
              <a:rPr lang="en-US" sz="2400" u="sng" dirty="0"/>
              <a:t>beyond</a:t>
            </a:r>
            <a:r>
              <a:rPr lang="en-US" sz="2400" dirty="0"/>
              <a:t> what it takes to raise a child without a disability		</a:t>
            </a:r>
          </a:p>
          <a:p>
            <a:pPr lvl="1" eaLnBrk="1" fontAlgn="auto" hangingPunct="1">
              <a:spcAft>
                <a:spcPts val="0"/>
              </a:spcAft>
              <a:buFont typeface="Arial" pitchFamily="34" charset="0"/>
              <a:buNone/>
              <a:defRPr/>
            </a:pPr>
            <a:endParaRPr lang="en-US" dirty="0"/>
          </a:p>
        </p:txBody>
      </p:sp>
      <p:sp>
        <p:nvSpPr>
          <p:cNvPr id="6" name="Rectangle 5"/>
          <p:cNvSpPr/>
          <p:nvPr/>
        </p:nvSpPr>
        <p:spPr>
          <a:xfrm>
            <a:off x="457200" y="152400"/>
            <a:ext cx="8229600" cy="1524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101"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39000" y="381000"/>
            <a:ext cx="1447800" cy="1257300"/>
          </a:xfrm>
          <a:prstGeom prst="rect">
            <a:avLst/>
          </a:prstGeom>
          <a:noFill/>
          <a:ln w="9525">
            <a:noFill/>
            <a:miter lim="800000"/>
            <a:headEnd/>
            <a:tailEnd/>
          </a:ln>
        </p:spPr>
      </p:pic>
    </p:spTree>
    <p:extLst>
      <p:ext uri="{BB962C8B-B14F-4D97-AF65-F5344CB8AC3E}">
        <p14:creationId xmlns:p14="http://schemas.microsoft.com/office/powerpoint/2010/main" val="3524105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33400" y="76200"/>
            <a:ext cx="8229600" cy="1274764"/>
          </a:xfrm>
          <a:ln w="19050">
            <a:solidFill>
              <a:schemeClr val="tx2"/>
            </a:solidFill>
          </a:ln>
        </p:spPr>
        <p:txBody>
          <a:bodyPr/>
          <a:lstStyle/>
          <a:p>
            <a:pPr eaLnBrk="1" hangingPunct="1"/>
            <a:r>
              <a:rPr lang="en-US" altLang="en-US" sz="3200" b="1" dirty="0"/>
              <a:t>Priority II</a:t>
            </a:r>
            <a:br>
              <a:rPr lang="en-US" altLang="en-US" sz="3200" dirty="0"/>
            </a:br>
            <a:r>
              <a:rPr lang="en-US" sz="3200" dirty="0"/>
              <a:t>Put in Place a</a:t>
            </a:r>
            <a:br>
              <a:rPr lang="en-US" sz="3200" dirty="0"/>
            </a:br>
            <a:r>
              <a:rPr lang="en-US" sz="3200" dirty="0"/>
              <a:t>Stable and Sustainable Fiscal Plan</a:t>
            </a:r>
            <a:endParaRPr lang="en-US" altLang="en-US" sz="3200" dirty="0">
              <a:solidFill>
                <a:schemeClr val="tx2"/>
              </a:solidFill>
            </a:endParaRPr>
          </a:p>
        </p:txBody>
      </p:sp>
      <p:sp>
        <p:nvSpPr>
          <p:cNvPr id="7171" name="Content Placeholder 2"/>
          <p:cNvSpPr>
            <a:spLocks noGrp="1"/>
          </p:cNvSpPr>
          <p:nvPr>
            <p:ph idx="1"/>
          </p:nvPr>
        </p:nvSpPr>
        <p:spPr>
          <a:xfrm>
            <a:off x="228600" y="1447800"/>
            <a:ext cx="8763000" cy="5257800"/>
          </a:xfrm>
          <a:ln w="19050">
            <a:solidFill>
              <a:schemeClr val="tx2"/>
            </a:solidFill>
          </a:ln>
        </p:spPr>
        <p:txBody>
          <a:bodyPr/>
          <a:lstStyle/>
          <a:p>
            <a:pPr algn="ctr" eaLnBrk="1" hangingPunct="1">
              <a:buFont typeface="Arial" charset="0"/>
              <a:buNone/>
            </a:pPr>
            <a:endParaRPr lang="en-US" altLang="en-US" b="1" u="sng" dirty="0">
              <a:solidFill>
                <a:srgbClr val="C00000"/>
              </a:solidFill>
            </a:endParaRPr>
          </a:p>
          <a:p>
            <a:pPr algn="ctr" eaLnBrk="1" hangingPunct="1">
              <a:buFont typeface="Arial" charset="0"/>
              <a:buNone/>
            </a:pPr>
            <a:endParaRPr lang="en-US" altLang="en-US" b="1" u="sng" dirty="0">
              <a:solidFill>
                <a:srgbClr val="C00000"/>
              </a:solidFill>
            </a:endParaRPr>
          </a:p>
          <a:p>
            <a:pPr algn="ctr" eaLnBrk="1" hangingPunct="1">
              <a:buFont typeface="Arial" charset="0"/>
              <a:buNone/>
            </a:pPr>
            <a:endParaRPr lang="en-US" altLang="en-US" b="1" u="sng" dirty="0">
              <a:solidFill>
                <a:srgbClr val="C00000"/>
              </a:solidFill>
            </a:endParaRPr>
          </a:p>
          <a:p>
            <a:pPr eaLnBrk="1" hangingPunct="1">
              <a:buFont typeface="Arial" charset="0"/>
              <a:buNone/>
            </a:pPr>
            <a:r>
              <a:rPr lang="en-US" altLang="en-US" sz="2800" dirty="0"/>
              <a:t>Key Coalition of Alaska asks the Alaska State Legislature to:</a:t>
            </a:r>
          </a:p>
          <a:p>
            <a:pPr eaLnBrk="1" hangingPunct="1">
              <a:buFont typeface="Arial" charset="0"/>
              <a:buNone/>
            </a:pPr>
            <a:endParaRPr lang="en-US" altLang="en-US" sz="2800" dirty="0"/>
          </a:p>
          <a:p>
            <a:pPr eaLnBrk="1" hangingPunct="1">
              <a:buFont typeface="Arial" charset="0"/>
              <a:buNone/>
            </a:pPr>
            <a:endParaRPr lang="en-US" altLang="en-US" sz="2800" dirty="0"/>
          </a:p>
          <a:p>
            <a:pPr eaLnBrk="1" hangingPunct="1">
              <a:buFont typeface="Arial" charset="0"/>
              <a:buNone/>
            </a:pPr>
            <a:endParaRPr lang="en-US" altLang="en-US" sz="2800" dirty="0"/>
          </a:p>
          <a:p>
            <a:pPr eaLnBrk="1" hangingPunct="1">
              <a:buFont typeface="Arial" charset="0"/>
              <a:buNone/>
            </a:pPr>
            <a:endParaRPr lang="en-US" altLang="en-US" sz="2800" dirty="0"/>
          </a:p>
          <a:p>
            <a:pPr eaLnBrk="1" hangingPunct="1">
              <a:buFont typeface="Arial" charset="0"/>
              <a:buNone/>
            </a:pPr>
            <a:endParaRPr lang="en-US" altLang="en-US" sz="2600" b="1" i="1" dirty="0"/>
          </a:p>
        </p:txBody>
      </p:sp>
      <p:pic>
        <p:nvPicPr>
          <p:cNvPr id="7172" name="Picture 2"/>
          <p:cNvPicPr>
            <a:picLocks noChangeAspect="1" noChangeArrowheads="1"/>
          </p:cNvPicPr>
          <p:nvPr/>
        </p:nvPicPr>
        <p:blipFill>
          <a:blip r:embed="rId2" cstate="print"/>
          <a:srcRect/>
          <a:stretch>
            <a:fillRect/>
          </a:stretch>
        </p:blipFill>
        <p:spPr bwMode="auto">
          <a:xfrm>
            <a:off x="304800" y="1524000"/>
            <a:ext cx="1636713" cy="1090613"/>
          </a:xfrm>
          <a:prstGeom prst="rect">
            <a:avLst/>
          </a:prstGeom>
          <a:noFill/>
          <a:ln w="9525">
            <a:noFill/>
            <a:miter lim="800000"/>
            <a:headEnd/>
            <a:tailEnd/>
          </a:ln>
        </p:spPr>
      </p:pic>
      <p:pic>
        <p:nvPicPr>
          <p:cNvPr id="7173" name="Picture 9" descr="http://4.bp.blogspot.com/-jRC20EDOHxM/UQ-bUH5lA4I/AAAAAAAAAX0/pGJLgTctsKI/s1600/iStock_000011140043Medium.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705600" y="1600200"/>
            <a:ext cx="1727200" cy="1295400"/>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p14="http://schemas.microsoft.com/office/powerpoint/2010/main" val="691850825"/>
              </p:ext>
            </p:extLst>
          </p:nvPr>
        </p:nvGraphicFramePr>
        <p:xfrm>
          <a:off x="1295400" y="4343400"/>
          <a:ext cx="6080760" cy="2173224"/>
        </p:xfrm>
        <a:graphic>
          <a:graphicData uri="http://schemas.openxmlformats.org/drawingml/2006/table">
            <a:tbl>
              <a:tblPr firstRow="1" firstCol="1" bandRow="1">
                <a:tableStyleId>{5C22544A-7EE6-4342-B048-85BDC9FD1C3A}</a:tableStyleId>
              </a:tblPr>
              <a:tblGrid>
                <a:gridCol w="6080760">
                  <a:extLst>
                    <a:ext uri="{9D8B030D-6E8A-4147-A177-3AD203B41FA5}">
                      <a16:colId xmlns:a16="http://schemas.microsoft.com/office/drawing/2014/main" val="20000"/>
                    </a:ext>
                  </a:extLst>
                </a:gridCol>
              </a:tblGrid>
              <a:tr h="0">
                <a:tc>
                  <a:txBody>
                    <a:bodyPr/>
                    <a:lstStyle/>
                    <a:p>
                      <a:pPr marL="0" marR="0">
                        <a:lnSpc>
                          <a:spcPct val="115000"/>
                        </a:lnSpc>
                        <a:spcBef>
                          <a:spcPts val="0"/>
                        </a:spcBef>
                        <a:spcAft>
                          <a:spcPts val="0"/>
                        </a:spcAft>
                      </a:pPr>
                      <a:r>
                        <a:rPr lang="en-US" sz="1600" dirty="0">
                          <a:effectLst/>
                        </a:rPr>
                        <a:t>                                           </a:t>
                      </a:r>
                      <a:endParaRPr lang="en-US" sz="1100" dirty="0">
                        <a:effectLst/>
                      </a:endParaRPr>
                    </a:p>
                    <a:p>
                      <a:pPr marL="0" marR="0">
                        <a:lnSpc>
                          <a:spcPct val="115000"/>
                        </a:lnSpc>
                        <a:spcBef>
                          <a:spcPts val="0"/>
                        </a:spcBef>
                        <a:spcAft>
                          <a:spcPts val="0"/>
                        </a:spcAft>
                      </a:pPr>
                      <a:r>
                        <a:rPr lang="en-US" sz="1800" dirty="0">
                          <a:effectLst/>
                        </a:rPr>
                        <a:t> </a:t>
                      </a:r>
                      <a:r>
                        <a:rPr lang="en-US" sz="2400" dirty="0">
                          <a:effectLst/>
                        </a:rPr>
                        <a:t>Put in place a stable and sustainable fiscal plan that includes</a:t>
                      </a:r>
                    </a:p>
                    <a:p>
                      <a:pPr marL="742950" marR="0" lvl="1" indent="-285750">
                        <a:lnSpc>
                          <a:spcPct val="115000"/>
                        </a:lnSpc>
                        <a:spcBef>
                          <a:spcPts val="0"/>
                        </a:spcBef>
                        <a:spcAft>
                          <a:spcPts val="0"/>
                        </a:spcAft>
                        <a:buFont typeface="Wingdings" panose="05000000000000000000" pitchFamily="2" charset="2"/>
                        <a:buChar char="§"/>
                      </a:pPr>
                      <a:r>
                        <a:rPr lang="en-US" sz="2000" dirty="0">
                          <a:effectLst/>
                        </a:rPr>
                        <a:t>Using Permanent Fund earnings</a:t>
                      </a:r>
                      <a:r>
                        <a:rPr lang="en-US" sz="2000" baseline="0" dirty="0">
                          <a:effectLst/>
                        </a:rPr>
                        <a:t> as basis for a long-term fiscal plan</a:t>
                      </a:r>
                    </a:p>
                    <a:p>
                      <a:pPr marL="742950" marR="0" lvl="1" indent="-285750">
                        <a:lnSpc>
                          <a:spcPct val="115000"/>
                        </a:lnSpc>
                        <a:spcBef>
                          <a:spcPts val="0"/>
                        </a:spcBef>
                        <a:spcAft>
                          <a:spcPts val="0"/>
                        </a:spcAft>
                        <a:buFont typeface="Wingdings" panose="05000000000000000000" pitchFamily="2" charset="2"/>
                        <a:buChar char="§"/>
                      </a:pPr>
                      <a:r>
                        <a:rPr lang="en-US" sz="2000" baseline="0" dirty="0">
                          <a:effectLst/>
                        </a:rPr>
                        <a:t>Creating new resources</a:t>
                      </a:r>
                      <a:r>
                        <a:rPr lang="en-US" sz="2000" dirty="0">
                          <a:effectLst/>
                        </a:rPr>
                        <a:t> </a:t>
                      </a:r>
                      <a:endParaRPr lang="en-US"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
        <p:nvSpPr>
          <p:cNvPr id="6" name="Rectangle 5"/>
          <p:cNvSpPr>
            <a:spLocks noChangeArrowheads="1"/>
          </p:cNvSpPr>
          <p:nvPr/>
        </p:nvSpPr>
        <p:spPr bwMode="auto">
          <a:xfrm>
            <a:off x="1531938" y="30749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3076" name="Picture 7" descr="Description: http://secretsoffitandhealthypeople.com/wp-content/uploads/2013/01/Action-arrow.pn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30350" y="3705225"/>
            <a:ext cx="2000250" cy="6858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1531938" y="35321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dirty="0">
                <a:ln>
                  <a:noFill/>
                </a:ln>
                <a:solidFill>
                  <a:schemeClr val="tx1"/>
                </a:solidFill>
                <a:effectLst/>
                <a:latin typeface="Arial" pitchFamily="34" charset="0"/>
                <a:cs typeface="Arial" pitchFamily="34" charset="0"/>
              </a:rPr>
            </a:br>
            <a:endParaRPr kumimoji="0" lang="en-US"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1431</TotalTime>
  <Words>519</Words>
  <Application>Microsoft Office PowerPoint</Application>
  <PresentationFormat>On-screen Show (4:3)</PresentationFormat>
  <Paragraphs>62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Bradley Hand ITC</vt:lpstr>
      <vt:lpstr>Calibri</vt:lpstr>
      <vt:lpstr>Times New Roman</vt:lpstr>
      <vt:lpstr>Wingdings</vt:lpstr>
      <vt:lpstr>Office Theme</vt:lpstr>
      <vt:lpstr>to KEY CAMPAIGN  2018</vt:lpstr>
      <vt:lpstr>Key Coalition of Alaska</vt:lpstr>
      <vt:lpstr>THANKS FOR YOUR SUPPORT!</vt:lpstr>
      <vt:lpstr>Priority I Pass SB 174</vt:lpstr>
      <vt:lpstr>Priority II Put in Place a Stable and Sustainable Fiscal Plan         </vt:lpstr>
      <vt:lpstr>Priority II Put in Place a Stable and Sustainable Fiscal Plan</vt:lpstr>
      <vt:lpstr>Priority II Put in Place a Stable and Sustainable Fiscal Plan         </vt:lpstr>
      <vt:lpstr>Priority II Put in Place a Stable and Sustainable Fiscal Plan         </vt:lpstr>
      <vt:lpstr>Priority II Put in Place a Stable and Sustainable Fiscal Plan</vt:lpstr>
      <vt:lpstr>Priority III Pass SB 80 and HB 336</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Coalition of Alaska</dc:title>
  <dc:creator>Mark</dc:creator>
  <cp:lastModifiedBy>Sonia</cp:lastModifiedBy>
  <cp:revision>137</cp:revision>
  <cp:lastPrinted>2018-02-28T01:51:39Z</cp:lastPrinted>
  <dcterms:created xsi:type="dcterms:W3CDTF">2014-01-24T20:53:02Z</dcterms:created>
  <dcterms:modified xsi:type="dcterms:W3CDTF">2018-02-28T22:34:40Z</dcterms:modified>
</cp:coreProperties>
</file>