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handoutMasterIdLst>
    <p:handoutMasterId r:id="rId31"/>
  </p:handoutMasterIdLst>
  <p:sldIdLst>
    <p:sldId id="369" r:id="rId3"/>
    <p:sldId id="379" r:id="rId4"/>
    <p:sldId id="420" r:id="rId5"/>
    <p:sldId id="446" r:id="rId6"/>
    <p:sldId id="422" r:id="rId7"/>
    <p:sldId id="423" r:id="rId8"/>
    <p:sldId id="425" r:id="rId9"/>
    <p:sldId id="424" r:id="rId10"/>
    <p:sldId id="406" r:id="rId11"/>
    <p:sldId id="426" r:id="rId12"/>
    <p:sldId id="427" r:id="rId13"/>
    <p:sldId id="428" r:id="rId14"/>
    <p:sldId id="429" r:id="rId15"/>
    <p:sldId id="430" r:id="rId16"/>
    <p:sldId id="411" r:id="rId17"/>
    <p:sldId id="412" r:id="rId18"/>
    <p:sldId id="440" r:id="rId19"/>
    <p:sldId id="441" r:id="rId20"/>
    <p:sldId id="431" r:id="rId21"/>
    <p:sldId id="432" r:id="rId22"/>
    <p:sldId id="433" r:id="rId23"/>
    <p:sldId id="434" r:id="rId24"/>
    <p:sldId id="442" r:id="rId25"/>
    <p:sldId id="443" r:id="rId26"/>
    <p:sldId id="444" r:id="rId27"/>
    <p:sldId id="445" r:id="rId28"/>
    <p:sldId id="37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8" autoAdjust="0"/>
  </p:normalViewPr>
  <p:slideViewPr>
    <p:cSldViewPr>
      <p:cViewPr>
        <p:scale>
          <a:sx n="100" d="100"/>
          <a:sy n="100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2" d="100"/>
          <a:sy n="92" d="100"/>
        </p:scale>
        <p:origin x="-3690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king1\Desktop\Production%20Scenario%20Impac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stickel\AppData\Local\Microsoft\Windows\Temporary%20Internet%20Files\Content.Outlook\XMIW5M77\Summary%20of%20SB21%20and%20CSSB21%20information%20for%20OM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king1\Desktop\Production%20Scenario%20Impac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king1\Desktop\Production%20Scenario%20Impac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At $90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Forecast Production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CS!$R$6:$W$6</c:f>
              <c:numCache>
                <c:formatCode>"$"#,##0_);[Red]\("$"#,##0\)</c:formatCode>
                <c:ptCount val="6"/>
                <c:pt idx="0">
                  <c:v>4409.5201086503384</c:v>
                </c:pt>
                <c:pt idx="1">
                  <c:v>4466.6522527579509</c:v>
                </c:pt>
                <c:pt idx="2">
                  <c:v>4428.888585976516</c:v>
                </c:pt>
                <c:pt idx="3">
                  <c:v>4344.4861862514044</c:v>
                </c:pt>
                <c:pt idx="4">
                  <c:v>4154.1444000219926</c:v>
                </c:pt>
                <c:pt idx="5">
                  <c:v>3940.3247359031566</c:v>
                </c:pt>
              </c:numCache>
            </c:numRef>
          </c:val>
        </c:ser>
        <c:ser>
          <c:idx val="1"/>
          <c:order val="1"/>
          <c:tx>
            <c:v>Scenario A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CS!$R$15:$W$15</c:f>
              <c:numCache>
                <c:formatCode>"$"#,##0_);[Red]\("$"#,##0\)</c:formatCode>
                <c:ptCount val="6"/>
                <c:pt idx="0">
                  <c:v>4409.5201086503384</c:v>
                </c:pt>
                <c:pt idx="1">
                  <c:v>4466.6522527579509</c:v>
                </c:pt>
                <c:pt idx="2">
                  <c:v>4428.888585976516</c:v>
                </c:pt>
                <c:pt idx="3">
                  <c:v>4352.9942315727831</c:v>
                </c:pt>
                <c:pt idx="4">
                  <c:v>4175.8594902020932</c:v>
                </c:pt>
                <c:pt idx="5">
                  <c:v>3972.6134672476992</c:v>
                </c:pt>
              </c:numCache>
            </c:numRef>
          </c:val>
        </c:ser>
        <c:ser>
          <c:idx val="2"/>
          <c:order val="2"/>
          <c:tx>
            <c:v>Scenario B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CS!$R$24:$W$24</c:f>
              <c:numCache>
                <c:formatCode>"$"#,##0_);[Red]\("$"#,##0\)</c:formatCode>
                <c:ptCount val="6"/>
                <c:pt idx="0">
                  <c:v>4428.9139998802639</c:v>
                </c:pt>
                <c:pt idx="1">
                  <c:v>4632.6812808508748</c:v>
                </c:pt>
                <c:pt idx="2">
                  <c:v>4702.4193888962427</c:v>
                </c:pt>
                <c:pt idx="3">
                  <c:v>4706.1482487880658</c:v>
                </c:pt>
                <c:pt idx="4">
                  <c:v>4738.4238138562405</c:v>
                </c:pt>
                <c:pt idx="5">
                  <c:v>4436.2502131631245</c:v>
                </c:pt>
              </c:numCache>
            </c:numRef>
          </c:val>
        </c:ser>
        <c:ser>
          <c:idx val="3"/>
          <c:order val="3"/>
          <c:tx>
            <c:v>Scenario C</c:v>
          </c:tx>
          <c:invertIfNegative val="0"/>
          <c:val>
            <c:numRef>
              <c:f>CS!$R$33:$W$33</c:f>
              <c:numCache>
                <c:formatCode>"$"#,##0_);[Red]\("$"#,##0\)</c:formatCode>
                <c:ptCount val="6"/>
                <c:pt idx="0">
                  <c:v>4318.5158322072675</c:v>
                </c:pt>
                <c:pt idx="1">
                  <c:v>4538.889926719381</c:v>
                </c:pt>
                <c:pt idx="2">
                  <c:v>4734.0897884940932</c:v>
                </c:pt>
                <c:pt idx="3">
                  <c:v>4926.813767835607</c:v>
                </c:pt>
                <c:pt idx="4">
                  <c:v>5553.9224593278595</c:v>
                </c:pt>
                <c:pt idx="5">
                  <c:v>5251.3965550656867</c:v>
                </c:pt>
              </c:numCache>
            </c:numRef>
          </c:val>
        </c:ser>
        <c:ser>
          <c:idx val="4"/>
          <c:order val="4"/>
          <c:tx>
            <c:v>ACES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CS!$B$6:$G$6</c:f>
              <c:numCache>
                <c:formatCode>"$"#,##0_);[Red]\("$"#,##0\)</c:formatCode>
                <c:ptCount val="6"/>
                <c:pt idx="0">
                  <c:v>4436.4618998212418</c:v>
                </c:pt>
                <c:pt idx="1">
                  <c:v>4052.1370394007204</c:v>
                </c:pt>
                <c:pt idx="2">
                  <c:v>4047.9428143475939</c:v>
                </c:pt>
                <c:pt idx="3">
                  <c:v>4081.6858109585201</c:v>
                </c:pt>
                <c:pt idx="4">
                  <c:v>4019.4363473514313</c:v>
                </c:pt>
                <c:pt idx="5">
                  <c:v>3904.6628640922381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48736"/>
        <c:axId val="96550272"/>
      </c:barChart>
      <c:catAx>
        <c:axId val="9654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550272"/>
        <c:crosses val="autoZero"/>
        <c:auto val="1"/>
        <c:lblAlgn val="ctr"/>
        <c:lblOffset val="100"/>
        <c:noMultiLvlLbl val="0"/>
      </c:catAx>
      <c:valAx>
        <c:axId val="9655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General Fund Unrestricted Revenue ($ millions)</a:t>
                </a:r>
                <a:endParaRPr lang="en-US" sz="1200" dirty="0">
                  <a:effectLst/>
                </a:endParaRPr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5487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At $100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2971561544497659"/>
          <c:y val="9.139955582475269E-2"/>
          <c:w val="0.84136122159987736"/>
          <c:h val="0.716905309913183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'Sheet1 (2)'!$A$36</c:f>
              <c:strCache>
                <c:ptCount val="1"/>
                <c:pt idx="0">
                  <c:v>Forecast Production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'Sheet1 (2)'!$B$34:$G$34</c:f>
              <c:strCache>
                <c:ptCount val="6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</c:strCache>
            </c:strRef>
          </c:cat>
          <c:val>
            <c:numRef>
              <c:f>'Sheet1 (2)'!$B$36:$G$36</c:f>
              <c:numCache>
                <c:formatCode>#,##0</c:formatCode>
                <c:ptCount val="6"/>
                <c:pt idx="0">
                  <c:v>5650</c:v>
                </c:pt>
                <c:pt idx="1">
                  <c:v>5250</c:v>
                </c:pt>
                <c:pt idx="2">
                  <c:v>5175</c:v>
                </c:pt>
                <c:pt idx="3">
                  <c:v>5050</c:v>
                </c:pt>
                <c:pt idx="4">
                  <c:v>4825</c:v>
                </c:pt>
                <c:pt idx="5">
                  <c:v>4575</c:v>
                </c:pt>
              </c:numCache>
            </c:numRef>
          </c:val>
        </c:ser>
        <c:ser>
          <c:idx val="2"/>
          <c:order val="1"/>
          <c:tx>
            <c:strRef>
              <c:f>'Sheet1 (2)'!$A$37</c:f>
              <c:strCache>
                <c:ptCount val="1"/>
                <c:pt idx="0">
                  <c:v>Scenario 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'Sheet1 (2)'!$B$34:$G$34</c:f>
              <c:strCache>
                <c:ptCount val="6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</c:strCache>
            </c:strRef>
          </c:cat>
          <c:val>
            <c:numRef>
              <c:f>'Sheet1 (2)'!$B$37:$G$37</c:f>
              <c:numCache>
                <c:formatCode>#,##0</c:formatCode>
                <c:ptCount val="6"/>
                <c:pt idx="0">
                  <c:v>5650</c:v>
                </c:pt>
                <c:pt idx="1">
                  <c:v>5250</c:v>
                </c:pt>
                <c:pt idx="2">
                  <c:v>5175</c:v>
                </c:pt>
                <c:pt idx="3">
                  <c:v>5075</c:v>
                </c:pt>
                <c:pt idx="4">
                  <c:v>4850</c:v>
                </c:pt>
                <c:pt idx="5">
                  <c:v>4600</c:v>
                </c:pt>
              </c:numCache>
            </c:numRef>
          </c:val>
        </c:ser>
        <c:ser>
          <c:idx val="3"/>
          <c:order val="2"/>
          <c:tx>
            <c:strRef>
              <c:f>'Sheet1 (2)'!$A$38</c:f>
              <c:strCache>
                <c:ptCount val="1"/>
                <c:pt idx="0">
                  <c:v>Scenario 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'Sheet1 (2)'!$B$34:$G$34</c:f>
              <c:strCache>
                <c:ptCount val="6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</c:strCache>
            </c:strRef>
          </c:cat>
          <c:val>
            <c:numRef>
              <c:f>'Sheet1 (2)'!$B$38:$G$38</c:f>
              <c:numCache>
                <c:formatCode>#,##0</c:formatCode>
                <c:ptCount val="6"/>
                <c:pt idx="0">
                  <c:v>5700</c:v>
                </c:pt>
                <c:pt idx="1">
                  <c:v>5450</c:v>
                </c:pt>
                <c:pt idx="2">
                  <c:v>5500</c:v>
                </c:pt>
                <c:pt idx="3">
                  <c:v>5500</c:v>
                </c:pt>
                <c:pt idx="4">
                  <c:v>5475</c:v>
                </c:pt>
                <c:pt idx="5">
                  <c:v>5125</c:v>
                </c:pt>
              </c:numCache>
            </c:numRef>
          </c:val>
        </c:ser>
        <c:ser>
          <c:idx val="4"/>
          <c:order val="3"/>
          <c:tx>
            <c:strRef>
              <c:f>'Sheet1 (2)'!$A$39</c:f>
              <c:strCache>
                <c:ptCount val="1"/>
                <c:pt idx="0">
                  <c:v>Scenario C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'Sheet1 (2)'!$B$34:$G$34</c:f>
              <c:strCache>
                <c:ptCount val="6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</c:strCache>
            </c:strRef>
          </c:cat>
          <c:val>
            <c:numRef>
              <c:f>'Sheet1 (2)'!$B$39:$G$39</c:f>
              <c:numCache>
                <c:formatCode>#,##0</c:formatCode>
                <c:ptCount val="6"/>
                <c:pt idx="0">
                  <c:v>5625</c:v>
                </c:pt>
                <c:pt idx="1">
                  <c:v>5400</c:v>
                </c:pt>
                <c:pt idx="2">
                  <c:v>5600</c:v>
                </c:pt>
                <c:pt idx="3">
                  <c:v>5800</c:v>
                </c:pt>
                <c:pt idx="4">
                  <c:v>6375</c:v>
                </c:pt>
                <c:pt idx="5">
                  <c:v>6000</c:v>
                </c:pt>
              </c:numCache>
            </c:numRef>
          </c:val>
        </c:ser>
        <c:ser>
          <c:idx val="0"/>
          <c:order val="4"/>
          <c:tx>
            <c:strRef>
              <c:f>'Sheet1 (2)'!$A$35</c:f>
              <c:strCache>
                <c:ptCount val="1"/>
                <c:pt idx="0">
                  <c:v>ACES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'Sheet1 (2)'!$B$34:$G$34</c:f>
              <c:strCache>
                <c:ptCount val="6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</c:strCache>
            </c:strRef>
          </c:cat>
          <c:val>
            <c:numRef>
              <c:f>'Sheet1 (2)'!$B$35:$G$35</c:f>
              <c:numCache>
                <c:formatCode>#,##0</c:formatCode>
                <c:ptCount val="6"/>
                <c:pt idx="0">
                  <c:v>5775</c:v>
                </c:pt>
                <c:pt idx="1">
                  <c:v>5250</c:v>
                </c:pt>
                <c:pt idx="2">
                  <c:v>5225</c:v>
                </c:pt>
                <c:pt idx="3">
                  <c:v>5225</c:v>
                </c:pt>
                <c:pt idx="4">
                  <c:v>5100</c:v>
                </c:pt>
                <c:pt idx="5">
                  <c:v>4825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13504"/>
        <c:axId val="96615040"/>
      </c:barChart>
      <c:catAx>
        <c:axId val="9661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615040"/>
        <c:crosses val="autoZero"/>
        <c:auto val="1"/>
        <c:lblAlgn val="ctr"/>
        <c:lblOffset val="100"/>
        <c:noMultiLvlLbl val="0"/>
      </c:catAx>
      <c:valAx>
        <c:axId val="96615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General Fund Unrestricted Revenue</a:t>
                </a:r>
                <a:r>
                  <a:rPr lang="en-US" sz="1200" baseline="0"/>
                  <a:t> ($ millions)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3.3536789842578935E-2"/>
              <c:y val="0.16425726982147035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61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917615968107086E-2"/>
          <c:y val="0.89310828016416643"/>
          <c:w val="0.90651766467335915"/>
          <c:h val="8.8218850692443909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At $120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Forecast Production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CS!$R$9:$W$9</c:f>
              <c:numCache>
                <c:formatCode>"$"#,##0_);[Red]\("$"#,##0\)</c:formatCode>
                <c:ptCount val="6"/>
                <c:pt idx="0">
                  <c:v>7522.7496897688725</c:v>
                </c:pt>
                <c:pt idx="1">
                  <c:v>6784.9304132204888</c:v>
                </c:pt>
                <c:pt idx="2">
                  <c:v>6657.212560322333</c:v>
                </c:pt>
                <c:pt idx="3">
                  <c:v>6469.4180119582161</c:v>
                </c:pt>
                <c:pt idx="4">
                  <c:v>6150.6614693924594</c:v>
                </c:pt>
                <c:pt idx="5">
                  <c:v>5821.1421902568054</c:v>
                </c:pt>
              </c:numCache>
            </c:numRef>
          </c:val>
        </c:ser>
        <c:ser>
          <c:idx val="1"/>
          <c:order val="1"/>
          <c:tx>
            <c:v>Scenario A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CS!$R$18:$W$18</c:f>
              <c:numCache>
                <c:formatCode>"$"#,##0_);[Red]\("$"#,##0\)</c:formatCode>
                <c:ptCount val="6"/>
                <c:pt idx="0">
                  <c:v>7522.7496897688725</c:v>
                </c:pt>
                <c:pt idx="1">
                  <c:v>6784.9304132204888</c:v>
                </c:pt>
                <c:pt idx="2">
                  <c:v>6657.212560322333</c:v>
                </c:pt>
                <c:pt idx="3">
                  <c:v>6481.1371203942199</c:v>
                </c:pt>
                <c:pt idx="4">
                  <c:v>6178.5529315783806</c:v>
                </c:pt>
                <c:pt idx="5">
                  <c:v>5863.5289450351429</c:v>
                </c:pt>
              </c:numCache>
            </c:numRef>
          </c:val>
        </c:ser>
        <c:ser>
          <c:idx val="2"/>
          <c:order val="2"/>
          <c:tx>
            <c:v>Scenario B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CS!$R$27:$W$27</c:f>
              <c:numCache>
                <c:formatCode>"$"#,##0_);[Red]\("$"#,##0\)</c:formatCode>
                <c:ptCount val="6"/>
                <c:pt idx="0">
                  <c:v>7576.6398456878524</c:v>
                </c:pt>
                <c:pt idx="1">
                  <c:v>7078.651538609347</c:v>
                </c:pt>
                <c:pt idx="2">
                  <c:v>7108.7437602520049</c:v>
                </c:pt>
                <c:pt idx="3">
                  <c:v>7051.1028338043016</c:v>
                </c:pt>
                <c:pt idx="4">
                  <c:v>6991.2835566793365</c:v>
                </c:pt>
                <c:pt idx="5">
                  <c:v>6535.2654269898212</c:v>
                </c:pt>
              </c:numCache>
            </c:numRef>
          </c:val>
        </c:ser>
        <c:ser>
          <c:idx val="3"/>
          <c:order val="3"/>
          <c:tx>
            <c:v>Scenario C</c:v>
          </c:tx>
          <c:invertIfNegative val="0"/>
          <c:val>
            <c:numRef>
              <c:f>CS!$R$36:$W$36</c:f>
              <c:numCache>
                <c:formatCode>"$"#,##0_);[Red]\("$"#,##0\)</c:formatCode>
                <c:ptCount val="6"/>
                <c:pt idx="0">
                  <c:v>7498.5819261608431</c:v>
                </c:pt>
                <c:pt idx="1">
                  <c:v>7114.2778506561644</c:v>
                </c:pt>
                <c:pt idx="2">
                  <c:v>7335.0210078927985</c:v>
                </c:pt>
                <c:pt idx="3">
                  <c:v>7566.2659701849971</c:v>
                </c:pt>
                <c:pt idx="4">
                  <c:v>8202.1685372476168</c:v>
                </c:pt>
                <c:pt idx="5">
                  <c:v>7748.816014048647</c:v>
                </c:pt>
              </c:numCache>
            </c:numRef>
          </c:val>
        </c:ser>
        <c:ser>
          <c:idx val="4"/>
          <c:order val="4"/>
          <c:tx>
            <c:v>ACES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CS!$B$9:$G$9</c:f>
              <c:numCache>
                <c:formatCode>"$"#,##0_);[Red]\("$"#,##0\)</c:formatCode>
                <c:ptCount val="6"/>
                <c:pt idx="0">
                  <c:v>8263.9460799078552</c:v>
                </c:pt>
                <c:pt idx="1">
                  <c:v>7630.1978388375783</c:v>
                </c:pt>
                <c:pt idx="2">
                  <c:v>7543.9542682559877</c:v>
                </c:pt>
                <c:pt idx="3">
                  <c:v>7459.6355275150863</c:v>
                </c:pt>
                <c:pt idx="4">
                  <c:v>7172.7232923573438</c:v>
                </c:pt>
                <c:pt idx="5">
                  <c:v>6878.2692596045326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64960"/>
        <c:axId val="96670848"/>
      </c:barChart>
      <c:catAx>
        <c:axId val="96664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670848"/>
        <c:crosses val="autoZero"/>
        <c:auto val="1"/>
        <c:lblAlgn val="ctr"/>
        <c:lblOffset val="100"/>
        <c:noMultiLvlLbl val="0"/>
      </c:catAx>
      <c:valAx>
        <c:axId val="96670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General Fund Unrestricted Revenue ($ millions)</a:t>
                </a:r>
                <a:endParaRPr lang="en-US" sz="1200" dirty="0">
                  <a:effectLst/>
                </a:endParaRPr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6649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At Forecast Price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Forecast Production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CS!$R$10:$W$10</c:f>
              <c:numCache>
                <c:formatCode>"$"#,##0_);[Red]\("$"#,##0\)</c:formatCode>
                <c:ptCount val="6"/>
                <c:pt idx="0">
                  <c:v>6376.7154105514473</c:v>
                </c:pt>
                <c:pt idx="1">
                  <c:v>6140.9272758792204</c:v>
                </c:pt>
                <c:pt idx="2">
                  <c:v>6276.8373186701247</c:v>
                </c:pt>
                <c:pt idx="3">
                  <c:v>6201.369352052352</c:v>
                </c:pt>
                <c:pt idx="4">
                  <c:v>5961.797994288132</c:v>
                </c:pt>
                <c:pt idx="5">
                  <c:v>5713.9685510691224</c:v>
                </c:pt>
              </c:numCache>
            </c:numRef>
          </c:val>
        </c:ser>
        <c:ser>
          <c:idx val="1"/>
          <c:order val="1"/>
          <c:tx>
            <c:v>Scenario A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CS!$R$19:$W$19</c:f>
              <c:numCache>
                <c:formatCode>"$"#,##0_);[Red]\("$"#,##0\)</c:formatCode>
                <c:ptCount val="6"/>
                <c:pt idx="0">
                  <c:v>6376.7154105514473</c:v>
                </c:pt>
                <c:pt idx="1">
                  <c:v>6140.9272758792204</c:v>
                </c:pt>
                <c:pt idx="2">
                  <c:v>6276.8373186701247</c:v>
                </c:pt>
                <c:pt idx="3">
                  <c:v>6212.6834022392704</c:v>
                </c:pt>
                <c:pt idx="4">
                  <c:v>5989.124930257175</c:v>
                </c:pt>
                <c:pt idx="5">
                  <c:v>5755.8122918302442</c:v>
                </c:pt>
              </c:numCache>
            </c:numRef>
          </c:val>
        </c:ser>
        <c:ser>
          <c:idx val="2"/>
          <c:order val="2"/>
          <c:tx>
            <c:v>Scenario B</c:v>
          </c:tx>
          <c:invertIfNegative val="0"/>
          <c:cat>
            <c:strRef>
              <c:f>CS!$J$13:$Y$13</c:f>
              <c:strCache>
                <c:ptCount val="1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  <c:pt idx="8">
                  <c:v>FY 2014</c:v>
                </c:pt>
                <c:pt idx="9">
                  <c:v>FY 2015</c:v>
                </c:pt>
                <c:pt idx="10">
                  <c:v>FY 2016</c:v>
                </c:pt>
                <c:pt idx="11">
                  <c:v>FY 2017</c:v>
                </c:pt>
                <c:pt idx="12">
                  <c:v>FY 2018</c:v>
                </c:pt>
                <c:pt idx="13">
                  <c:v>FY 2019</c:v>
                </c:pt>
              </c:strCache>
            </c:strRef>
          </c:cat>
          <c:val>
            <c:numRef>
              <c:f>CS!$R$28:$W$28</c:f>
              <c:numCache>
                <c:formatCode>"$"#,##0_);[Red]\("$"#,##0\)</c:formatCode>
                <c:ptCount val="6"/>
                <c:pt idx="0">
                  <c:v>6418.6613457155963</c:v>
                </c:pt>
                <c:pt idx="1">
                  <c:v>6399.1763372704354</c:v>
                </c:pt>
                <c:pt idx="2">
                  <c:v>6697.983823732111</c:v>
                </c:pt>
                <c:pt idx="3">
                  <c:v>6755.2994925161001</c:v>
                </c:pt>
                <c:pt idx="4">
                  <c:v>6778.2170355167509</c:v>
                </c:pt>
                <c:pt idx="5">
                  <c:v>6415.6847580049571</c:v>
                </c:pt>
              </c:numCache>
            </c:numRef>
          </c:val>
        </c:ser>
        <c:ser>
          <c:idx val="3"/>
          <c:order val="3"/>
          <c:tx>
            <c:v>Scenario C</c:v>
          </c:tx>
          <c:invertIfNegative val="0"/>
          <c:val>
            <c:numRef>
              <c:f>CS!$R$36:$W$36</c:f>
              <c:numCache>
                <c:formatCode>"$"#,##0_);[Red]\("$"#,##0\)</c:formatCode>
                <c:ptCount val="6"/>
                <c:pt idx="0">
                  <c:v>7498.5819261608431</c:v>
                </c:pt>
                <c:pt idx="1">
                  <c:v>7114.2778506561644</c:v>
                </c:pt>
                <c:pt idx="2">
                  <c:v>7335.0210078927985</c:v>
                </c:pt>
                <c:pt idx="3">
                  <c:v>7566.2659701849971</c:v>
                </c:pt>
                <c:pt idx="4">
                  <c:v>8202.1685372476168</c:v>
                </c:pt>
                <c:pt idx="5">
                  <c:v>7748.816014048647</c:v>
                </c:pt>
              </c:numCache>
            </c:numRef>
          </c:val>
        </c:ser>
        <c:ser>
          <c:idx val="4"/>
          <c:order val="4"/>
          <c:tx>
            <c:v>ACES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CS!$B$10:$G$10</c:f>
              <c:numCache>
                <c:formatCode>"$"#,##0_);[Red]\("$"#,##0\)</c:formatCode>
                <c:ptCount val="6"/>
                <c:pt idx="0">
                  <c:v>6802.514897154143</c:v>
                </c:pt>
                <c:pt idx="1">
                  <c:v>6519.7500683275184</c:v>
                </c:pt>
                <c:pt idx="2">
                  <c:v>6869.2302694617856</c:v>
                </c:pt>
                <c:pt idx="3">
                  <c:v>6975.8587900082002</c:v>
                </c:pt>
                <c:pt idx="4">
                  <c:v>6832.1730602644857</c:v>
                </c:pt>
                <c:pt idx="5">
                  <c:v>6682.1892784318097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17056"/>
        <c:axId val="96722944"/>
      </c:barChart>
      <c:catAx>
        <c:axId val="9671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722944"/>
        <c:crosses val="autoZero"/>
        <c:auto val="1"/>
        <c:lblAlgn val="ctr"/>
        <c:lblOffset val="100"/>
        <c:noMultiLvlLbl val="0"/>
      </c:catAx>
      <c:valAx>
        <c:axId val="96722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General</a:t>
                </a:r>
                <a:r>
                  <a:rPr lang="en-US" sz="1200" baseline="0" dirty="0" smtClean="0"/>
                  <a:t> Fund Unrestricted Revenue ($ millions)</a:t>
                </a:r>
                <a:endParaRPr lang="en-US" sz="1200" dirty="0"/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7170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45802CB-94A6-4F57-9DBC-E24616B27D68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2119E04-AB4D-49BF-AE8B-40E5CA46C6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5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B547BDA-00E0-48BD-90EE-E3F3EA4AA4DF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A8FF705-DD39-4543-870E-426D809DF7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69D1A6-D2C0-410C-B11A-2CB8E6247596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248400" cy="762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55080"/>
            <a:ext cx="2133600" cy="365760"/>
          </a:xfrm>
        </p:spPr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64824"/>
            <a:ext cx="1174888" cy="11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E6C66-82BE-4B67-8206-C968923F9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77435-11A6-4509-A9F4-29CF902D8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64824"/>
            <a:ext cx="1174888" cy="11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48814F30-D2BD-4A29-8389-8D6DE4B85B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6BDCF35A-861C-42B7-9EA2-4AB33DCDB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D08879F6-B560-4F35-8784-CE1427B13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2A372249-BF7A-4C00-8F5E-E17E26548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64824"/>
            <a:ext cx="1174888" cy="11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51F91DF6-5043-44D2-BB6A-3082C8221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253778CC-4DCA-4E68-A73D-A0D8E28EA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64824"/>
            <a:ext cx="1174888" cy="11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02001FE5-C520-4217-BEB2-29C5A7D9A3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4D7B9023-1EC9-4F14-9293-D98D48C22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64824"/>
            <a:ext cx="1174888" cy="11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6BDCF35A-861C-42B7-9EA2-4AB33DCDB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51F91DF6-5043-44D2-BB6A-3082C8221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55493" y="6611607"/>
            <a:ext cx="1691169" cy="1620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75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Econ One Research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802240" y="6650251"/>
            <a:ext cx="34176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75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itchFamily="2" charset="2"/>
              <a:buNone/>
            </a:pPr>
            <a:fld id="{E325DCCB-67E5-4396-BA07-27BB4535557F}" type="slidenum">
              <a:rPr lang="en-US" sz="1000" smtClean="0">
                <a:solidFill>
                  <a:srgbClr val="000000"/>
                </a:solidFill>
              </a:rPr>
              <a:pPr fontAlgn="base">
                <a:lnSpc>
                  <a:spcPct val="75000"/>
                </a:lnSpc>
                <a:spcBef>
                  <a:spcPct val="15000"/>
                </a:spcBef>
                <a:spcAft>
                  <a:spcPct val="15000"/>
                </a:spcAft>
                <a:buSzPct val="80000"/>
                <a:buFont typeface="Wingdings" pitchFamily="2" charset="2"/>
                <a:buNone/>
              </a:pPr>
              <a:t>‹#›</a:t>
            </a:fld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intranet/sites/econ_one/media/Logo%20%20Stationary/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630" y="13447"/>
            <a:ext cx="748476" cy="879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079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blipFill dpi="0" rotWithShape="1">
          <a:blip r:embed="rId2">
            <a:lum/>
          </a:blip>
          <a:srcRect/>
          <a:stretch>
            <a:fillRect b="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C264-8BAF-4EA2-988D-54AF80D470D6}" type="datetime1">
              <a:rPr lang="en-US" smtClean="0"/>
              <a:pPr>
                <a:defRPr/>
              </a:pPr>
              <a:t>3/1/2013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Alaska Department of Revenue</a:t>
            </a:r>
            <a:endParaRPr lang="en-US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95F7-19F6-484A-83CC-B3EBC1E87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69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1000" b="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14F30-D2BD-4A29-8389-8D6DE4B85BF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50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CF35A-861C-42B7-9EA2-4AB33DCDB0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4" r:id="rId8"/>
    <p:sldLayoutId id="2147483672" r:id="rId9"/>
  </p:sldLayoutIdLst>
  <p:transition spd="med"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4" y="1344614"/>
            <a:ext cx="8728075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76" tIns="49206" rIns="103176" bIns="49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5114" y="117475"/>
            <a:ext cx="78962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5" tIns="19048" rIns="0" bIns="19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7604" name="Line 4"/>
          <p:cNvSpPr>
            <a:spLocks noChangeShapeType="1"/>
          </p:cNvSpPr>
          <p:nvPr/>
        </p:nvSpPr>
        <p:spPr bwMode="auto">
          <a:xfrm>
            <a:off x="219077" y="6502400"/>
            <a:ext cx="8683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75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itchFamily="2" charset="2"/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37605" name="Line 5"/>
          <p:cNvSpPr>
            <a:spLocks noChangeShapeType="1"/>
          </p:cNvSpPr>
          <p:nvPr/>
        </p:nvSpPr>
        <p:spPr bwMode="auto">
          <a:xfrm>
            <a:off x="228601" y="1155700"/>
            <a:ext cx="8683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75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itchFamily="2" charset="2"/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1037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75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itchFamily="2" charset="2"/>
              <a:buNone/>
            </a:pPr>
            <a:fld id="{FE956B9A-C4C1-401B-947D-795E4DBCC12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lnSpc>
                  <a:spcPct val="75000"/>
                </a:lnSpc>
                <a:spcBef>
                  <a:spcPct val="15000"/>
                </a:spcBef>
                <a:spcAft>
                  <a:spcPct val="15000"/>
                </a:spcAft>
                <a:buSzPct val="80000"/>
                <a:buFont typeface="Wingdings" pitchFamily="2" charset="2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65137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defTabSz="674688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l" defTabSz="674688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674688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674688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674688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674688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defTabSz="674688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defTabSz="674688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defTabSz="674688" rtl="0" fontAlgn="base">
        <a:lnSpc>
          <a:spcPts val="32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01613" indent="-201613" algn="l" defTabSz="674688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SzPct val="80000"/>
        <a:buFont typeface="Wingdings" pitchFamily="2" charset="2"/>
        <a:buBlip>
          <a:blip r:embed="rId2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58750" algn="l" defTabSz="674688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Clr>
          <a:schemeClr val="tx1"/>
        </a:buClr>
        <a:buSzPct val="80000"/>
        <a:buFont typeface="Wingdings" pitchFamily="2" charset="2"/>
        <a:buChar char="Ÿ"/>
        <a:defRPr sz="2600">
          <a:solidFill>
            <a:schemeClr val="tx1"/>
          </a:solidFill>
          <a:latin typeface="+mn-lt"/>
        </a:defRPr>
      </a:lvl2pPr>
      <a:lvl3pPr marL="714375" indent="-149225" algn="l" defTabSz="674688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SzPct val="8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defTabSz="6746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6746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674688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674688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674688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674688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3429000"/>
            <a:ext cx="9144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For Presentation to the </a:t>
            </a:r>
          </a:p>
          <a:p>
            <a:pPr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Senate Finance Committee</a:t>
            </a:r>
          </a:p>
          <a:p>
            <a:pPr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i="1" dirty="0" smtClean="0">
                <a:solidFill>
                  <a:srgbClr val="0000CC"/>
                </a:solidFill>
              </a:rPr>
              <a:t>______________________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/>
            </a:r>
            <a:b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</a:b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March 1,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540007" y="838200"/>
            <a:ext cx="80640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ln w="12700" cmpd="sng">
                  <a:solidFill>
                    <a:schemeClr val="bg1"/>
                  </a:solidFill>
                  <a:prstDash val="solid"/>
                </a:ln>
              </a:rPr>
              <a:t>Fiscal Note</a:t>
            </a:r>
          </a:p>
          <a:p>
            <a:pPr algn="ctr">
              <a:defRPr/>
            </a:pPr>
            <a:r>
              <a:rPr lang="en-US" sz="7200" b="1" dirty="0" smtClean="0">
                <a:ln w="12700" cmpd="sng">
                  <a:solidFill>
                    <a:schemeClr val="bg1"/>
                  </a:solidFill>
                  <a:prstDash val="solid"/>
                </a:ln>
              </a:rPr>
              <a:t>Slides – CSSB21(RES)</a:t>
            </a:r>
            <a:endParaRPr lang="en-US" sz="7200" b="1" dirty="0">
              <a:ln w="12700" cmpd="sng">
                <a:solidFill>
                  <a:schemeClr val="bg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8544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Extends small producer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</a:t>
            </a:r>
            <a:r>
              <a:rPr lang="en-US" dirty="0">
                <a:solidFill>
                  <a:sysClr val="windowText" lastClr="000000"/>
                </a:solidFill>
              </a:rPr>
              <a:t>small producer credit at AS 43.55.024 is extended to the later </a:t>
            </a:r>
            <a:r>
              <a:rPr lang="en-US" dirty="0" smtClean="0">
                <a:solidFill>
                  <a:sysClr val="windowText" lastClr="000000"/>
                </a:solidFill>
              </a:rPr>
              <a:t>of: 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2022, or,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the </a:t>
            </a:r>
            <a:r>
              <a:rPr lang="en-US" dirty="0">
                <a:solidFill>
                  <a:sysClr val="windowText" lastClr="000000"/>
                </a:solidFill>
              </a:rPr>
              <a:t>ninth calendar year after the calendar year that the producer first has commercial production.  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This </a:t>
            </a:r>
            <a:r>
              <a:rPr lang="en-US" dirty="0">
                <a:solidFill>
                  <a:sysClr val="windowText" lastClr="000000"/>
                </a:solidFill>
              </a:rPr>
              <a:t>provision extends the small </a:t>
            </a:r>
            <a:r>
              <a:rPr lang="en-US" dirty="0">
                <a:solidFill>
                  <a:srgbClr val="000000"/>
                </a:solidFill>
              </a:rPr>
              <a:t>producer credit six years from the original sunset date of </a:t>
            </a:r>
            <a:r>
              <a:rPr lang="en-US" dirty="0" smtClean="0">
                <a:solidFill>
                  <a:srgbClr val="000000"/>
                </a:solidFill>
              </a:rPr>
              <a:t>2016 to 2022.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7030A0"/>
                </a:solidFill>
              </a:rPr>
              <a:t>revenue impact based on the current revenue forecast is minimal.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28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Eliminates requirement that credits be taken over two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Capital credits and Net Operating Loss credits earned had to be split across two years under ACES</a:t>
            </a:r>
          </a:p>
          <a:p>
            <a:r>
              <a:rPr lang="en-US" dirty="0" smtClean="0"/>
              <a:t>This provision allows credits to be used in the year they were earned</a:t>
            </a:r>
          </a:p>
          <a:p>
            <a:r>
              <a:rPr lang="en-US" dirty="0" smtClean="0"/>
              <a:t>This provision aligns credit treatment on the North Slope with credit treatment in all other parts of the state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Fiscal impact is neutral – simply shifts a future obligation to FY14.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$400 million total obligation shifted to FY14:  $250 million revenue impact; $150 million operating budget impact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60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Changes funding for</a:t>
            </a:r>
            <a:br>
              <a:rPr lang="en-US" dirty="0" smtClean="0"/>
            </a:br>
            <a:r>
              <a:rPr lang="en-US" dirty="0" smtClean="0"/>
              <a:t>community revenue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The </a:t>
            </a:r>
            <a:r>
              <a:rPr lang="en-US" sz="2400" dirty="0">
                <a:solidFill>
                  <a:sysClr val="windowText" lastClr="000000"/>
                </a:solidFill>
              </a:rPr>
              <a:t>community revenue sharing fund is amended to allow the legislature to make appropriations from the tax revenue collected under AS 43.20, as opposed to revenue collected under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the provision that is proposed to be repealed - AS </a:t>
            </a:r>
            <a:r>
              <a:rPr lang="en-US" sz="2400" dirty="0">
                <a:solidFill>
                  <a:sysClr val="windowText" lastClr="000000"/>
                </a:solidFill>
              </a:rPr>
              <a:t>43.55.011(g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).  </a:t>
            </a:r>
          </a:p>
          <a:p>
            <a:pPr lvl="0"/>
            <a:r>
              <a:rPr lang="en-US" sz="2400" dirty="0"/>
              <a:t>Corporate income tax </a:t>
            </a:r>
            <a:r>
              <a:rPr lang="en-US" sz="2400" dirty="0" smtClean="0"/>
              <a:t>revenue under </a:t>
            </a:r>
            <a:r>
              <a:rPr lang="en-US" sz="2400" dirty="0"/>
              <a:t>AS 43.20 is adequate to provide the maximum annual appropriation of $60 million or the amount to bring the fund up to $180 million.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</a:rPr>
              <a:t>Corporate income tax has exceeded </a:t>
            </a:r>
            <a:r>
              <a:rPr lang="en-US" sz="2400" dirty="0">
                <a:solidFill>
                  <a:sysClr val="windowText" lastClr="000000"/>
                </a:solidFill>
              </a:rPr>
              <a:t>$500 million every year for the last 8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years.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Provision substitutes eliminated revenue source for appropriations, with another adequate source.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07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Establishes per oil barrel tax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$5 credit against tax liability for each taxable oil barrel produced</a:t>
            </a:r>
          </a:p>
          <a:p>
            <a:pPr lvl="1"/>
            <a:r>
              <a:rPr lang="en-US" dirty="0" smtClean="0"/>
              <a:t>Ties credit to production</a:t>
            </a:r>
          </a:p>
          <a:p>
            <a:pPr lvl="1"/>
            <a:r>
              <a:rPr lang="en-US" dirty="0" smtClean="0"/>
              <a:t>Cannot be saved, does not accrue interest, is not transferable</a:t>
            </a:r>
          </a:p>
          <a:p>
            <a:pPr lvl="1"/>
            <a:r>
              <a:rPr lang="en-US" dirty="0" smtClean="0"/>
              <a:t>Removes regressive nature of tax system</a:t>
            </a:r>
          </a:p>
          <a:p>
            <a:pPr lvl="1"/>
            <a:r>
              <a:rPr lang="en-US" dirty="0" smtClean="0"/>
              <a:t>Specifies barrel of “oil”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Likely fiscal impact is summarized on next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25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248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 Estimated Fiscal Impact </a:t>
            </a:r>
            <a:r>
              <a:rPr lang="en-US" dirty="0" smtClean="0"/>
              <a:t>for $5 per oil barrel allowance as </a:t>
            </a:r>
            <a:r>
              <a:rPr lang="en-US" dirty="0"/>
              <a:t>compared to Fall 2012 Forecast ($</a:t>
            </a:r>
            <a:r>
              <a:rPr lang="en-US" dirty="0" smtClean="0"/>
              <a:t>millions)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917937"/>
              </p:ext>
            </p:extLst>
          </p:nvPr>
        </p:nvGraphicFramePr>
        <p:xfrm>
          <a:off x="609600" y="2209800"/>
          <a:ext cx="8077200" cy="21050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1052513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E6C66-82BE-4B67-8206-C968923F9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77435-11A6-4509-A9F4-29CF902D8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3984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Creates service industry expenditures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Corporate Income Tax Credit for oil and gas service companies</a:t>
            </a:r>
          </a:p>
          <a:p>
            <a:r>
              <a:rPr lang="en-US" dirty="0" smtClean="0"/>
              <a:t>Credit is 10% of qualifying in-state expenditures:</a:t>
            </a:r>
          </a:p>
          <a:p>
            <a:pPr lvl="1"/>
            <a:r>
              <a:rPr lang="en-US" dirty="0" smtClean="0"/>
              <a:t>Manufacturing of oil and gas equipment</a:t>
            </a:r>
          </a:p>
          <a:p>
            <a:pPr lvl="1"/>
            <a:r>
              <a:rPr lang="en-US" dirty="0" smtClean="0"/>
              <a:t>Modification of oil and gas equipment</a:t>
            </a:r>
          </a:p>
          <a:p>
            <a:pPr lvl="1"/>
            <a:r>
              <a:rPr lang="en-US" dirty="0" smtClean="0"/>
              <a:t>For in-state spending only</a:t>
            </a:r>
          </a:p>
          <a:p>
            <a:r>
              <a:rPr lang="en-US" dirty="0" smtClean="0"/>
              <a:t>Maximum $10 million per taxpayer per year, transferrable</a:t>
            </a:r>
          </a:p>
          <a:p>
            <a:r>
              <a:rPr lang="en-US" dirty="0" smtClean="0"/>
              <a:t>This provision was added in CSSB21(RES)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Fiscal Impact = Indeterminate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Difficult to estimate due to lack of data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If $500 million to $1 billion of qualifies …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Impact </a:t>
            </a:r>
            <a:r>
              <a:rPr lang="en-US" dirty="0">
                <a:solidFill>
                  <a:srgbClr val="7030A0"/>
                </a:solidFill>
              </a:rPr>
              <a:t>could be $</a:t>
            </a:r>
            <a:r>
              <a:rPr lang="en-US" dirty="0" smtClean="0">
                <a:solidFill>
                  <a:srgbClr val="7030A0"/>
                </a:solidFill>
              </a:rPr>
              <a:t>50 to $100 </a:t>
            </a:r>
            <a:r>
              <a:rPr lang="en-US" dirty="0">
                <a:solidFill>
                  <a:srgbClr val="7030A0"/>
                </a:solidFill>
              </a:rPr>
              <a:t>million / </a:t>
            </a:r>
            <a:r>
              <a:rPr lang="en-US" dirty="0" smtClean="0">
                <a:solidFill>
                  <a:srgbClr val="7030A0"/>
                </a:solidFill>
              </a:rPr>
              <a:t>year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8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Establishes Competitiveness 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New state board within DOR</a:t>
            </a:r>
          </a:p>
          <a:p>
            <a:r>
              <a:rPr lang="en-US" dirty="0" smtClean="0"/>
              <a:t>9 member board, 4 meetings per year</a:t>
            </a:r>
          </a:p>
          <a:p>
            <a:r>
              <a:rPr lang="en-US" dirty="0" smtClean="0"/>
              <a:t>Tasked with collecting and evaluating data on oil and gas development, and providing annual report to Legislature on proposed changes to fiscal system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Fiscal Impact = Estimated at $1.05 million / year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Not included in Tax fiscal note – separate Commissioner’s office fiscal note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Represents costs for travel, use of existing staff, and engaging an oil and gas consultant on an ongoing basis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8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 Extends and expands exploration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Explanation:</a:t>
            </a:r>
          </a:p>
          <a:p>
            <a:pPr lvl="1"/>
            <a:r>
              <a:rPr lang="en-US" dirty="0" smtClean="0"/>
              <a:t>Removes requirement that well be 3 miles from existing well to qualify for credit</a:t>
            </a:r>
          </a:p>
          <a:p>
            <a:pPr lvl="1"/>
            <a:r>
              <a:rPr lang="en-US" dirty="0" smtClean="0"/>
              <a:t>New exploration can earn 30% of expenses if within 25 miles of existing unit</a:t>
            </a:r>
          </a:p>
          <a:p>
            <a:pPr lvl="2"/>
            <a:r>
              <a:rPr lang="en-US" dirty="0" smtClean="0"/>
              <a:t>Must be a new target pre-approved by DNR</a:t>
            </a:r>
          </a:p>
          <a:p>
            <a:pPr lvl="2"/>
            <a:r>
              <a:rPr lang="en-US" dirty="0" smtClean="0"/>
              <a:t>40% of expenses if 25 miles outside existing unit</a:t>
            </a:r>
          </a:p>
          <a:p>
            <a:pPr lvl="1"/>
            <a:r>
              <a:rPr lang="en-US" dirty="0" smtClean="0"/>
              <a:t>Credit is transferable</a:t>
            </a:r>
          </a:p>
          <a:p>
            <a:pPr lvl="1"/>
            <a:r>
              <a:rPr lang="en-US" dirty="0" smtClean="0"/>
              <a:t>Cannot take this credit along with NOL credit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Fiscal Impact = Indeterminate (up to $100M per year in current forecast)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01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exploration credit allows additional wells to qualify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6400800"/>
            <a:ext cx="64770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Source: Presentation by Brooks Range Petroleum, Feb 18, 2013, before Senate Resources Committee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5524" r="57709" b="12476"/>
          <a:stretch/>
        </p:blipFill>
        <p:spPr bwMode="auto">
          <a:xfrm>
            <a:off x="834168" y="1219200"/>
            <a:ext cx="739543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77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778CC-4DCA-4E68-A73D-A0D8E28EA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" y="304800"/>
            <a:ext cx="8961437" cy="62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310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12 key provisions analyzed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fiscal impact under Fall 2012 forecast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Hypothetical additional production scenarios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5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Scenarios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Scenario A: </a:t>
            </a:r>
          </a:p>
          <a:p>
            <a:pPr lvl="1"/>
            <a:r>
              <a:rPr lang="en-US" sz="3600" dirty="0" smtClean="0"/>
              <a:t>New 50 Million barrel field developed by small producer without tax liability</a:t>
            </a:r>
          </a:p>
          <a:p>
            <a:pPr lvl="1"/>
            <a:r>
              <a:rPr lang="en-US" sz="3600" dirty="0" smtClean="0"/>
              <a:t>Peak production = 10,000 bbls/day</a:t>
            </a:r>
          </a:p>
          <a:p>
            <a:pPr lvl="1"/>
            <a:r>
              <a:rPr lang="en-US" sz="3600" dirty="0" smtClean="0"/>
              <a:t>Development costs = $500,000,000</a:t>
            </a:r>
          </a:p>
          <a:p>
            <a:pPr lvl="1"/>
            <a:r>
              <a:rPr lang="en-US" sz="3600" dirty="0" smtClean="0"/>
              <a:t>Qualifies for GRE and NOL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34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Scenarios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Scenario B: </a:t>
            </a:r>
          </a:p>
          <a:p>
            <a:pPr lvl="1"/>
            <a:r>
              <a:rPr lang="en-US" sz="3600" dirty="0" smtClean="0"/>
              <a:t>Operators of existing units add 4 drill rigs to current plans</a:t>
            </a:r>
          </a:p>
          <a:p>
            <a:pPr lvl="1"/>
            <a:r>
              <a:rPr lang="en-US" sz="3600" dirty="0" smtClean="0"/>
              <a:t>Each rig adds 4,000 bbls/day in new production each year</a:t>
            </a:r>
          </a:p>
          <a:p>
            <a:pPr lvl="2"/>
            <a:r>
              <a:rPr lang="en-US" sz="3600" dirty="0" smtClean="0"/>
              <a:t>Which each then decline at 15% per year</a:t>
            </a:r>
          </a:p>
          <a:p>
            <a:pPr lvl="1"/>
            <a:r>
              <a:rPr lang="en-US" sz="3600" dirty="0" smtClean="0"/>
              <a:t>Does not qualify for GRE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0809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Scenarios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Scenario C: </a:t>
            </a:r>
          </a:p>
          <a:p>
            <a:pPr lvl="1"/>
            <a:r>
              <a:rPr lang="en-US" sz="3600" dirty="0" smtClean="0"/>
              <a:t>Operator of existing legacy unit builds new drill pad</a:t>
            </a:r>
          </a:p>
          <a:p>
            <a:pPr lvl="1"/>
            <a:r>
              <a:rPr lang="en-US" sz="3600" dirty="0" smtClean="0"/>
              <a:t>Development cost = $5 billion</a:t>
            </a:r>
          </a:p>
          <a:p>
            <a:pPr lvl="1"/>
            <a:r>
              <a:rPr lang="en-US" sz="3600" dirty="0" smtClean="0"/>
              <a:t>Adds 15,000 bbls/day in 2014 increasing to peak rate of 90,000 bbls/day in 2018</a:t>
            </a:r>
          </a:p>
          <a:p>
            <a:pPr lvl="1"/>
            <a:r>
              <a:rPr lang="en-US" sz="3600" dirty="0" smtClean="0"/>
              <a:t>Does not qualify for GRE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8151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revenues under production scenarios – at $90 / barrel 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67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617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Compares CSSB21(RES) under several production scenarios, to ACES under forecast production.</a:t>
            </a:r>
            <a:endParaRPr lang="en-US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629400" y="6355080"/>
            <a:ext cx="2133600" cy="365760"/>
          </a:xfrm>
        </p:spPr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6452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revenues under production scenarios – at $100 / barrel 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Compares CSSB21(RES) under several production scenarios, to ACES under forecast production.</a:t>
            </a: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629400" y="6355080"/>
            <a:ext cx="2133600" cy="365760"/>
          </a:xfrm>
        </p:spPr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120117"/>
              </p:ext>
            </p:extLst>
          </p:nvPr>
        </p:nvGraphicFramePr>
        <p:xfrm>
          <a:off x="228600" y="1219201"/>
          <a:ext cx="843915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18096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0853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revenues under production scenarios – at $120 / barrel 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Compares CSSB21(RES) under several production scenarios, to ACES under forecast production.</a:t>
            </a: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629400" y="6355080"/>
            <a:ext cx="2133600" cy="365760"/>
          </a:xfrm>
        </p:spPr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536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367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revenues under production scenarios – at forecast ANS price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Compares CSSB21(RES) under several production scenarios, to ACES under forecast production.</a:t>
            </a: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629400" y="6355080"/>
            <a:ext cx="2133600" cy="365760"/>
          </a:xfrm>
        </p:spPr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3991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6400800" cy="762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Alaska Department of Revenue</a:t>
            </a: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55261-6ECE-4D14-9041-D1DF98428A0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59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Repeals progressive surcharge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Progressive surcharge at AS 43.55.023(g) repealed </a:t>
            </a:r>
          </a:p>
          <a:p>
            <a:r>
              <a:rPr lang="en-US" dirty="0" smtClean="0"/>
              <a:t>Progressive surcharge is an additional tax that is added to base tax</a:t>
            </a:r>
          </a:p>
          <a:p>
            <a:r>
              <a:rPr lang="en-US" dirty="0" smtClean="0"/>
              <a:t>Progressive surcharge increases tax rate at production tax values of greater than $30 / barrel</a:t>
            </a:r>
          </a:p>
          <a:p>
            <a:r>
              <a:rPr lang="en-US" dirty="0"/>
              <a:t>P</a:t>
            </a:r>
            <a:r>
              <a:rPr lang="en-US" dirty="0" smtClean="0"/>
              <a:t>rogressive surcharge may add up to 50% to the total tax rate at very high prices for a maximum total tax rate of 75%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Fiscal Impact = varies by fiscal year, up to $1.8 billion per year under our Fall 2012 forecast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46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Progressive Surcharge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2376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836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Increases base production tax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 tax rate increased to 35% from 25% under ACES</a:t>
            </a:r>
          </a:p>
          <a:p>
            <a:r>
              <a:rPr lang="en-US" dirty="0" smtClean="0"/>
              <a:t>Base tax rate of 35% applied to production tax value</a:t>
            </a:r>
          </a:p>
          <a:p>
            <a:r>
              <a:rPr lang="en-US" dirty="0" smtClean="0"/>
              <a:t>The higher base tax rate increases revenue from the base tax</a:t>
            </a:r>
          </a:p>
          <a:p>
            <a:r>
              <a:rPr lang="en-US" dirty="0" smtClean="0"/>
              <a:t>The higher base tax rate provides greater protection to the state at low oil prices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Fiscal Impact = varies by fiscal year, up to $1.1 billion per year under our Fall 2012 forecast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Limitations on capital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Production </a:t>
            </a:r>
            <a:r>
              <a:rPr lang="en-US" dirty="0">
                <a:solidFill>
                  <a:srgbClr val="000000"/>
                </a:solidFill>
              </a:rPr>
              <a:t>tax credits under AS 43.55.023(a) for qualified capital expenditures are limited to expenditures incurred before January 1, 2014 </a:t>
            </a:r>
            <a:r>
              <a:rPr lang="en-US" dirty="0" smtClean="0">
                <a:solidFill>
                  <a:srgbClr val="000000"/>
                </a:solidFill>
              </a:rPr>
              <a:t>for the North Slope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20% capital credit eliminated for North Slope after 1/1/2014 (replaced with new mechanisms that incentivize production, not spending).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ACES provisions are unchanged for Cook Inlet and Middle Earth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they retain 20% capital credit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Since capital credits are taken against liability or refunded, fiscal impact is on both revenue and budget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Likely fiscal impact is summarized on next slide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07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Changes to Net Operating Loss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Companies </a:t>
            </a:r>
            <a:r>
              <a:rPr lang="en-US" dirty="0">
                <a:solidFill>
                  <a:sysClr val="windowText" lastClr="000000"/>
                </a:solidFill>
              </a:rPr>
              <a:t>that incur net losses from leases or properties </a:t>
            </a:r>
            <a:r>
              <a:rPr lang="en-US" dirty="0" smtClean="0">
                <a:solidFill>
                  <a:sysClr val="windowText" lastClr="000000"/>
                </a:solidFill>
              </a:rPr>
              <a:t>on the North Slope </a:t>
            </a:r>
            <a:r>
              <a:rPr lang="en-US" dirty="0">
                <a:solidFill>
                  <a:sysClr val="windowText" lastClr="000000"/>
                </a:solidFill>
              </a:rPr>
              <a:t>will earn a credit of 35% of those </a:t>
            </a:r>
            <a:r>
              <a:rPr lang="en-US" dirty="0" smtClean="0">
                <a:solidFill>
                  <a:sysClr val="windowText" lastClr="000000"/>
                </a:solidFill>
              </a:rPr>
              <a:t>losses.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May be carried </a:t>
            </a:r>
            <a:r>
              <a:rPr lang="en-US" dirty="0">
                <a:solidFill>
                  <a:sysClr val="windowText" lastClr="000000"/>
                </a:solidFill>
              </a:rPr>
              <a:t>forward for a </a:t>
            </a:r>
            <a:r>
              <a:rPr lang="en-US" dirty="0" smtClean="0">
                <a:solidFill>
                  <a:sysClr val="windowText" lastClr="000000"/>
                </a:solidFill>
              </a:rPr>
              <a:t>10-year maximum period.  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</a:rPr>
              <a:t>N</a:t>
            </a:r>
            <a:r>
              <a:rPr lang="en-US" dirty="0" smtClean="0">
                <a:solidFill>
                  <a:sysClr val="windowText" lastClr="000000"/>
                </a:solidFill>
              </a:rPr>
              <a:t>et </a:t>
            </a:r>
            <a:r>
              <a:rPr lang="en-US" dirty="0">
                <a:solidFill>
                  <a:sysClr val="windowText" lastClr="000000"/>
                </a:solidFill>
              </a:rPr>
              <a:t>loss carry-forwards will increase at an annual rate of 15% beginning on January 1 of the second calendar year following the year of the loss.  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Taxpayer must have production and tax liability to use credit – not refundable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7030A0"/>
                </a:solidFill>
              </a:rPr>
              <a:t>revenue impact of this provision is confidential under our forecast, however,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Impact </a:t>
            </a:r>
            <a:r>
              <a:rPr lang="en-US" dirty="0">
                <a:solidFill>
                  <a:srgbClr val="7030A0"/>
                </a:solidFill>
              </a:rPr>
              <a:t>is expected to be minimal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In an increased development or low price scenario, protects state because NOLs can’t be refunded.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09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248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 Estimated Fiscal Impact </a:t>
            </a:r>
            <a:r>
              <a:rPr lang="en-US" dirty="0" smtClean="0"/>
              <a:t>for limitations on credits as </a:t>
            </a:r>
            <a:r>
              <a:rPr lang="en-US" dirty="0"/>
              <a:t>compared to Fall 2012 Forecast ($</a:t>
            </a:r>
            <a:r>
              <a:rPr lang="en-US" dirty="0" smtClean="0"/>
              <a:t>millions)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222368"/>
              </p:ext>
            </p:extLst>
          </p:nvPr>
        </p:nvGraphicFramePr>
        <p:xfrm>
          <a:off x="76200" y="2067877"/>
          <a:ext cx="8762999" cy="3745231"/>
        </p:xfrm>
        <a:graphic>
          <a:graphicData uri="http://schemas.openxmlformats.org/drawingml/2006/table">
            <a:tbl>
              <a:tblPr/>
              <a:tblGrid>
                <a:gridCol w="1904999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533400"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capital credits against tax liability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credits for refund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Fiscal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Impact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E6C66-82BE-4B67-8206-C968923F9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77435-11A6-4509-A9F4-29CF902D8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6096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these are positive fiscal impacts. NS credits for refund includes both capital and NOL credits refunded.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061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Establishes Gross Revenue Exclusions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Excludes a 30% of gross revenue, from taxable value for qualifying production</a:t>
            </a:r>
          </a:p>
          <a:p>
            <a:r>
              <a:rPr lang="en-US" dirty="0" smtClean="0"/>
              <a:t>Cannot reduce tax liability below zero</a:t>
            </a:r>
          </a:p>
          <a:p>
            <a:r>
              <a:rPr lang="en-US" dirty="0" smtClean="0"/>
              <a:t>Qualifying production is any of the following:</a:t>
            </a:r>
          </a:p>
          <a:p>
            <a:pPr lvl="1"/>
            <a:r>
              <a:rPr lang="en-US" dirty="0" smtClean="0"/>
              <a:t>Land was not in a unit on 1/1/2003</a:t>
            </a:r>
          </a:p>
          <a:p>
            <a:pPr lvl="1"/>
            <a:r>
              <a:rPr lang="en-US" dirty="0" smtClean="0"/>
              <a:t>New PA, in units formed before 1/1/2003</a:t>
            </a:r>
          </a:p>
          <a:p>
            <a:pPr lvl="1"/>
            <a:r>
              <a:rPr lang="en-US" dirty="0" smtClean="0"/>
              <a:t>Area added to an existing PA after 12/31/2011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CSSB21(RES) increased GRE from 20% to 30%, and added the expansion of an existing PA to qualifying production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Fiscal Impact = Indeterminate, under $50 million / year under Fall 2012 forecast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GRE benefit would apply almost entirely to “New Production” not currently in our forecast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0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essivity TAPS Throughput_dsedits_201302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D White Presentation - new">
  <a:themeElements>
    <a:clrScheme name="EPD White Presentation - new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PD White Presentation -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3176" tIns="49206" rIns="103176" bIns="49206" numCol="1" anchor="t" anchorCtr="0" compatLnSpc="1">
        <a:prstTxWarp prst="textNoShape">
          <a:avLst/>
        </a:prstTxWarp>
      </a:bodyPr>
      <a:lstStyle>
        <a:defPPr marL="228600" marR="0" indent="-228600" algn="l" defTabSz="674688" rtl="0" eaLnBrk="1" fontAlgn="base" latinLnBrk="0" hangingPunct="1">
          <a:lnSpc>
            <a:spcPct val="75000"/>
          </a:lnSpc>
          <a:spcBef>
            <a:spcPct val="15000"/>
          </a:spcBef>
          <a:spcAft>
            <a:spcPct val="15000"/>
          </a:spcAft>
          <a:buClrTx/>
          <a:buSzPct val="80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3176" tIns="49206" rIns="103176" bIns="49206" numCol="1" anchor="t" anchorCtr="0" compatLnSpc="1">
        <a:prstTxWarp prst="textNoShape">
          <a:avLst/>
        </a:prstTxWarp>
      </a:bodyPr>
      <a:lstStyle>
        <a:defPPr marL="228600" marR="0" indent="-228600" algn="l" defTabSz="674688" rtl="0" eaLnBrk="1" fontAlgn="base" latinLnBrk="0" hangingPunct="1">
          <a:lnSpc>
            <a:spcPct val="75000"/>
          </a:lnSpc>
          <a:spcBef>
            <a:spcPct val="15000"/>
          </a:spcBef>
          <a:spcAft>
            <a:spcPct val="15000"/>
          </a:spcAft>
          <a:buClrTx/>
          <a:buSzPct val="80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 lIns="0" tIns="0" rIns="0" bIns="0">
        <a:spAutoFit/>
      </a:bodyPr>
      <a:lstStyle>
        <a:defPPr>
          <a:lnSpc>
            <a:spcPct val="100000"/>
          </a:lnSpc>
          <a:spcBef>
            <a:spcPct val="0"/>
          </a:spcBef>
          <a:spcAft>
            <a:spcPct val="0"/>
          </a:spcAft>
          <a:buSzTx/>
          <a:buFontTx/>
          <a:buNone/>
          <a:defRPr sz="2000" b="1" dirty="0" smtClean="0"/>
        </a:defPPr>
      </a:lstStyle>
    </a:txDef>
  </a:objectDefaults>
  <a:extraClrSchemeLst>
    <a:extraClrScheme>
      <a:clrScheme name="EPD White Presentation - ne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D White Presentation - 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D White Presentation - ne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D White Presentation - ne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D White Presentation - ne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D White Presentation - ne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D White Presentation - ne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D White Presentation - new 8">
        <a:dk1>
          <a:srgbClr val="000000"/>
        </a:dk1>
        <a:lt1>
          <a:srgbClr val="FFFFFF"/>
        </a:lt1>
        <a:dk2>
          <a:srgbClr val="002185"/>
        </a:dk2>
        <a:lt2>
          <a:srgbClr val="FFFFFF"/>
        </a:lt2>
        <a:accent1>
          <a:srgbClr val="33CCFF"/>
        </a:accent1>
        <a:accent2>
          <a:srgbClr val="CC0000"/>
        </a:accent2>
        <a:accent3>
          <a:srgbClr val="AAABC2"/>
        </a:accent3>
        <a:accent4>
          <a:srgbClr val="DADADA"/>
        </a:accent4>
        <a:accent5>
          <a:srgbClr val="ADE2FF"/>
        </a:accent5>
        <a:accent6>
          <a:srgbClr val="B90000"/>
        </a:accent6>
        <a:hlink>
          <a:srgbClr val="00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Progressivity TAPS Throughput_dsedits_20130207</Template>
  <TotalTime>329</TotalTime>
  <Words>1595</Words>
  <Application>Microsoft Office PowerPoint</Application>
  <PresentationFormat>On-screen Show (4:3)</PresentationFormat>
  <Paragraphs>233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Progressivity TAPS Throughput_dsedits_20130207</vt:lpstr>
      <vt:lpstr>EPD White Presentation - new</vt:lpstr>
      <vt:lpstr>PowerPoint Presentation</vt:lpstr>
      <vt:lpstr>Introduction</vt:lpstr>
      <vt:lpstr>1. Repeals progressive surcharge</vt:lpstr>
      <vt:lpstr>Impact of Progressive Surcharge</vt:lpstr>
      <vt:lpstr>2. Increases base production tax rate</vt:lpstr>
      <vt:lpstr>3. Limitations on capital credits</vt:lpstr>
      <vt:lpstr>4. Changes to Net Operating Loss credit</vt:lpstr>
      <vt:lpstr> Estimated Fiscal Impact for limitations on credits as compared to Fall 2012 Forecast ($millions)</vt:lpstr>
      <vt:lpstr>5. Establishes Gross Revenue Exclusions </vt:lpstr>
      <vt:lpstr>6. Extends small producer credit</vt:lpstr>
      <vt:lpstr>7. Eliminates requirement that credits be taken over two years</vt:lpstr>
      <vt:lpstr>8. Changes funding for community revenue sharing</vt:lpstr>
      <vt:lpstr>9. Establishes per oil barrel tax credit</vt:lpstr>
      <vt:lpstr> Estimated Fiscal Impact for $5 per oil barrel allowance as compared to Fall 2012 Forecast ($millions)</vt:lpstr>
      <vt:lpstr>10. Creates service industry expenditures credit</vt:lpstr>
      <vt:lpstr>11. Establishes Competitiveness Review Board</vt:lpstr>
      <vt:lpstr>12. Extends and expands exploration credit</vt:lpstr>
      <vt:lpstr>Expanded exploration credit allows additional wells to qualify</vt:lpstr>
      <vt:lpstr>PowerPoint Presentation</vt:lpstr>
      <vt:lpstr>Production Scenarios</vt:lpstr>
      <vt:lpstr>Production Scenarios</vt:lpstr>
      <vt:lpstr>Production Scenarios</vt:lpstr>
      <vt:lpstr>Projected revenues under production scenarios – at $90 / barrel ANS</vt:lpstr>
      <vt:lpstr>Projected revenues under production scenarios – at $100 / barrel ANS</vt:lpstr>
      <vt:lpstr>Projected revenues under production scenarios – at $120 / barrel ANS</vt:lpstr>
      <vt:lpstr>Projected revenues under production scenarios – at forecast ANS price</vt:lpstr>
      <vt:lpstr>Thank You</vt:lpstr>
    </vt:vector>
  </TitlesOfParts>
  <Company>DOR-SOA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drstickel</dc:creator>
  <cp:lastModifiedBy>Administrator</cp:lastModifiedBy>
  <cp:revision>31</cp:revision>
  <cp:lastPrinted>2013-03-01T20:40:59Z</cp:lastPrinted>
  <dcterms:created xsi:type="dcterms:W3CDTF">2013-02-07T18:13:37Z</dcterms:created>
  <dcterms:modified xsi:type="dcterms:W3CDTF">2013-03-01T20:45:12Z</dcterms:modified>
</cp:coreProperties>
</file>