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56" r:id="rId2"/>
    <p:sldId id="281" r:id="rId3"/>
    <p:sldId id="412" r:id="rId4"/>
    <p:sldId id="339" r:id="rId5"/>
    <p:sldId id="386" r:id="rId6"/>
    <p:sldId id="337" r:id="rId7"/>
    <p:sldId id="426" r:id="rId8"/>
    <p:sldId id="350" r:id="rId9"/>
    <p:sldId id="415" r:id="rId10"/>
    <p:sldId id="416" r:id="rId11"/>
    <p:sldId id="417" r:id="rId12"/>
    <p:sldId id="418" r:id="rId13"/>
    <p:sldId id="419" r:id="rId14"/>
    <p:sldId id="420" r:id="rId15"/>
    <p:sldId id="421" r:id="rId16"/>
    <p:sldId id="422" r:id="rId17"/>
    <p:sldId id="423" r:id="rId18"/>
    <p:sldId id="424" r:id="rId19"/>
    <p:sldId id="425" r:id="rId20"/>
    <p:sldId id="347" r:id="rId21"/>
    <p:sldId id="355" r:id="rId22"/>
    <p:sldId id="357" r:id="rId23"/>
    <p:sldId id="338" r:id="rId24"/>
    <p:sldId id="295" r:id="rId25"/>
    <p:sldId id="306" r:id="rId26"/>
    <p:sldId id="413" r:id="rId27"/>
    <p:sldId id="414" r:id="rId28"/>
    <p:sldId id="307" r:id="rId29"/>
    <p:sldId id="407" r:id="rId30"/>
    <p:sldId id="409" r:id="rId31"/>
    <p:sldId id="408" r:id="rId32"/>
    <p:sldId id="428" r:id="rId33"/>
    <p:sldId id="360" r:id="rId34"/>
    <p:sldId id="427" r:id="rId35"/>
    <p:sldId id="429" r:id="rId36"/>
    <p:sldId id="387" r:id="rId37"/>
    <p:sldId id="388" r:id="rId38"/>
    <p:sldId id="389" r:id="rId39"/>
    <p:sldId id="390" r:id="rId40"/>
    <p:sldId id="391" r:id="rId41"/>
    <p:sldId id="392" r:id="rId42"/>
    <p:sldId id="393" r:id="rId43"/>
    <p:sldId id="394" r:id="rId44"/>
    <p:sldId id="395" r:id="rId45"/>
    <p:sldId id="396" r:id="rId46"/>
    <p:sldId id="397" r:id="rId47"/>
    <p:sldId id="403" r:id="rId48"/>
    <p:sldId id="404" r:id="rId49"/>
    <p:sldId id="405" r:id="rId50"/>
    <p:sldId id="406" r:id="rId5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t Gruening" initials="MSG" lastIdx="26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0" autoAdjust="0"/>
    <p:restoredTop sz="57688" autoAdjust="0"/>
  </p:normalViewPr>
  <p:slideViewPr>
    <p:cSldViewPr snapToGrid="0">
      <p:cViewPr varScale="1">
        <p:scale>
          <a:sx n="67" d="100"/>
          <a:sy n="67" d="100"/>
        </p:scale>
        <p:origin x="2454" y="66"/>
      </p:cViewPr>
      <p:guideLst>
        <p:guide orient="horz" pos="2160"/>
        <p:guide pos="3816"/>
      </p:guideLst>
    </p:cSldViewPr>
  </p:slideViewPr>
  <p:outlineViewPr>
    <p:cViewPr>
      <p:scale>
        <a:sx n="33" d="100"/>
        <a:sy n="33" d="100"/>
      </p:scale>
      <p:origin x="0" y="-15822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73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5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FA84E-A7E1-4F94-AD01-AA46302AE1A1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80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80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C2A87-2E5B-45DF-B7AF-C312F6042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43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5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5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A4F18-C427-4364-BEA6-92D59446D3D7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6888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8" y="4473580"/>
            <a:ext cx="560832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80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829680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315DD-31EC-4E33-AB4C-1E7FFE426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86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0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09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323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315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664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684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4791D-824A-4D11-9CE0-F51FDE938B74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619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201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08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333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7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4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60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66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51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994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15DD-31EC-4E33-AB4C-1E7FFE426D9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300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14F4-F40B-4348-8478-6FB25034D1CE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24BE3-7417-4A23-855E-272F3ECD6D32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61C7-B229-4CC5-8703-1B6AAC6CF8F2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7C2E-6087-47E9-9DA5-ED79692C09A9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313A-F490-40FC-B2F4-D22D215DD796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98A15-13D0-40D4-881E-7651C4761738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64C9D-B2CB-4454-8390-00C1F59442C8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A9D46-DDF2-4057-907E-9BF3978CFDAC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9147-7AC1-463A-AEFE-3534238F1BFF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EA70-1FF0-46CF-8D97-A1362B938F3D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2C2D6-5279-44C1-8F06-A334EDCCD29E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520-1191-435A-872D-1FA4BA1E8980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B7846-CC6B-4018-9992-73C546E0CB1B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8EB29-D4E4-4782-BE5D-49CCF161AAF3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3BB6-4E5C-4F63-AC9B-7C0EFBAC0C37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3DF2-6177-4F44-B18C-9283B57C357C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214F3-E75E-4D9E-BD68-0E2CA9229914}" type="datetime1">
              <a:rPr lang="en-US" smtClean="0"/>
              <a:t>1/27/2016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2" y="2266759"/>
            <a:ext cx="6619181" cy="2262781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latin typeface="Garamond" panose="02020404030301010803" pitchFamily="18" charset="0"/>
              </a:rPr>
              <a:t>University of Alaska</a:t>
            </a:r>
            <a:r>
              <a:rPr lang="en-US" dirty="0" smtClean="0">
                <a:latin typeface="Garamond" panose="02020404030301010803" pitchFamily="18" charset="0"/>
              </a:rPr>
              <a:t/>
            </a:r>
            <a:br>
              <a:rPr lang="en-US" dirty="0" smtClean="0">
                <a:latin typeface="Garamond" panose="02020404030301010803" pitchFamily="18" charset="0"/>
              </a:rPr>
            </a:br>
            <a:r>
              <a:rPr lang="en-US" b="1" dirty="0" smtClean="0">
                <a:latin typeface="Garamond" panose="02020404030301010803" pitchFamily="18" charset="0"/>
              </a:rPr>
              <a:t>Consolidation Proposal</a:t>
            </a: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2" y="4529540"/>
            <a:ext cx="8915399" cy="1126283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Garamond" panose="02020404030301010803" pitchFamily="18" charset="0"/>
              </a:rPr>
              <a:t>Three Universities Made into One</a:t>
            </a:r>
          </a:p>
          <a:p>
            <a:endParaRPr lang="en-US" sz="2400" b="1" dirty="0" smtClean="0">
              <a:latin typeface="Garamond" panose="020204040303010108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9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621" y="547391"/>
            <a:ext cx="9791722" cy="779687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latin typeface="Garamond" panose="02020404030301010803" pitchFamily="18" charset="0"/>
              </a:rPr>
              <a:t>Examples of Duplicate Training Programs</a:t>
            </a:r>
            <a:endParaRPr lang="en-US" sz="3500" b="1" dirty="0">
              <a:latin typeface="Garamond" panose="02020404030301010803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/>
          </p:nvPr>
        </p:nvGraphicFramePr>
        <p:xfrm>
          <a:off x="1545771" y="1402371"/>
          <a:ext cx="9100457" cy="45398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611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5611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832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882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Nursing and Health Training Programs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7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Vendor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Training Program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Site Location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Alaska Technical Center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Nurse Assistant - Certified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Alaska Technical Center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Nurse Assistant - Certified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Kotzebue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AVTEC Alaska's Institute of Technology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Nurse Assistant - Certified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Seward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Central Peninsula Hospital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Nurse Assistant - Certified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Soldotna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AVTEC Alaska's Institute of Technology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 (AAS)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Seward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AVTEC Alaska's Institute of Technology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(AAS)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Seward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(AAS)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Southeast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(CT1)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Juneau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Southeast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(CT1)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Ketchikan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Southeast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(CT1)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Sitka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Seward Providence/Seward Mountain Haven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Assistant/Aide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Seward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Southeast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Science (AA)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Juneau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Southeast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Science (AA)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Ketchikan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792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Page 2 of 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93371" y="6466101"/>
            <a:ext cx="10798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Source: Department of Labor. Research and Analysis. Alaska Training Clearinghouse, Training Programs by Name</a:t>
            </a:r>
            <a:r>
              <a:rPr lang="en-US" sz="1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 &lt;</a:t>
            </a: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http://live.laborstats.alaska.gov/atc/programsc.cfm&gt;</a:t>
            </a:r>
            <a:endParaRPr lang="en-US" sz="1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57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24" y="471192"/>
            <a:ext cx="9791722" cy="779687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latin typeface="Garamond" panose="02020404030301010803" pitchFamily="18" charset="0"/>
              </a:rPr>
              <a:t>Examples of Duplicate Training Programs</a:t>
            </a:r>
            <a:endParaRPr lang="en-US" sz="3500" b="1" dirty="0">
              <a:latin typeface="Garamond" panose="02020404030301010803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/>
          </p:nvPr>
        </p:nvGraphicFramePr>
        <p:xfrm>
          <a:off x="1393371" y="1380599"/>
          <a:ext cx="10003973" cy="48141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651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2781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1097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882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Nursing and Health Training Programs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7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Vendor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Training Program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Site Location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Southeast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(CT1)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Sitka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Seward Providence/Seward Mountain Haven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Assistant/Aide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Seward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Southeast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Science (AA)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Juneau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Southeast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Science (AA)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Ketchikan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Southeast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Science (AA)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Sitka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Science (BS)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Nursing Science (MS)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Paramedical Technician (AAS)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Kenai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Paramedical Technician (AAS)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Matanuska-Susitna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Practical Nursing (CT1)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Practical Nursing (CT2)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UAF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Community and Technical College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Pre-Nursing Qualifications (CT2)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Psychiatric and Mental Health Nurse Practitioner GCRT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792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Page 3 of 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93371" y="6466101"/>
            <a:ext cx="10798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Source: Department of Labor. Research and Analysis. Alaska Training Clearinghouse, Training Programs by Name</a:t>
            </a:r>
            <a:r>
              <a:rPr lang="en-US" sz="1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 &lt;</a:t>
            </a: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http://live.laborstats.alaska.gov/atc/programsc.cfm&gt;</a:t>
            </a:r>
            <a:endParaRPr lang="en-US" sz="1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926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2706" y="373220"/>
            <a:ext cx="9791722" cy="779687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latin typeface="Garamond" panose="02020404030301010803" pitchFamily="18" charset="0"/>
              </a:rPr>
              <a:t>Examples of Duplicate Training Programs</a:t>
            </a:r>
            <a:endParaRPr lang="en-US" sz="3500" b="1" dirty="0">
              <a:latin typeface="Garamond" panose="02020404030301010803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/>
          </p:nvPr>
        </p:nvGraphicFramePr>
        <p:xfrm>
          <a:off x="1088570" y="1469568"/>
          <a:ext cx="10232573" cy="42962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079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3278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918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8560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Welding Training Programs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560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Vendor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Training Program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Site Location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Combo (Welding, Service Oiler)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Elite Combo (640 Hours)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UAF Community and Technical College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Entry Level Welder (OEC)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Fairbanks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University of Alaska 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Indust Weld Tech (CT1)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Major Combo(Welding,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Hvy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Equipment) 480 Hours - 12 Weeks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572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NCCER Welding Lvl 1 (377.5 Hours - 8 Weeks)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NCCER Welding lvl 2 (187.5 Hours - 4 Weeks)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NCCER Welding lvl 3 (370 Hours - 8 Weeks)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NCCER Welding lvl 4 (192.5 Hours - 4 Weeks)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NIT Welding One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AVTEC Alaska's Institute of Technology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Pipe Welding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Seward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560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Page 1 of 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93371" y="6466101"/>
            <a:ext cx="10798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Source: Department of Labor. Research and Analysis. Alaska Training Clearinghouse, Training Programs by Name</a:t>
            </a:r>
            <a:r>
              <a:rPr lang="en-US" sz="1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 &lt;</a:t>
            </a: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http://live.laborstats.alaska.gov/atc/programsc.cfm&gt;</a:t>
            </a:r>
            <a:endParaRPr lang="en-US" sz="1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469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2706" y="373220"/>
            <a:ext cx="9791722" cy="779687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latin typeface="Garamond" panose="02020404030301010803" pitchFamily="18" charset="0"/>
              </a:rPr>
              <a:t>Examples of Duplicate Training Programs</a:t>
            </a:r>
            <a:endParaRPr lang="en-US" sz="3500" b="1" dirty="0">
              <a:latin typeface="Garamond" panose="02020404030301010803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/>
          </p:nvPr>
        </p:nvGraphicFramePr>
        <p:xfrm>
          <a:off x="1393371" y="1371597"/>
          <a:ext cx="9657488" cy="4840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42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452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079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8560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Welding Training Programs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560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Vendor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Training Program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Site Location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Pipe Welding (320 hours - 8 weeks)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S/E Welding (Safety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, Welding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,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Hvy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Equipment) (640 Hours)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AVTEC Alaska's Institute of Technology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Structural Welding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Seward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Structural Welding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Structural Welding - 8 Week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Structural Welding (3 week evenings)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Structural Welding (3 week)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0572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Structural Welding Lvl2 (186 hours - 4 weeks)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Southwest Alaska Vocational &amp; Education Center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Tank Farm Welding Certification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Igiugig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Ultimate Welding (640 Hours - 16 Weeks)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Charter College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Welding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Anchorage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560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Page 2 of 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93371" y="6466101"/>
            <a:ext cx="10798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Source: Department of Labor. Research and Analysis. Alaska Training Clearinghouse, Training Programs by Name</a:t>
            </a:r>
            <a:r>
              <a:rPr lang="en-US" sz="1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 &lt;</a:t>
            </a: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http://live.laborstats.alaska.gov/atc/programsc.cfm&gt;</a:t>
            </a:r>
            <a:endParaRPr lang="en-US" sz="1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28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2706" y="373220"/>
            <a:ext cx="9791722" cy="779687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latin typeface="Garamond" panose="02020404030301010803" pitchFamily="18" charset="0"/>
              </a:rPr>
              <a:t>Examples of Duplicate Training Programs</a:t>
            </a:r>
            <a:endParaRPr lang="en-US" sz="3500" b="1" dirty="0">
              <a:latin typeface="Garamond" panose="02020404030301010803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/>
          </p:nvPr>
        </p:nvGraphicFramePr>
        <p:xfrm>
          <a:off x="1393371" y="1710144"/>
          <a:ext cx="9971314" cy="34377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29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60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880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8560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Welding Training Programs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560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Vendor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Training Program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Site Location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University of Alaska Anchorage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Welding (CT1)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Kodiak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University of Alaska 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Welding and Nondestructive Testing Technology AAS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University of Alaska Southeast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Welding Technology (CT1)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Sitka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572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University of Alaska 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Welding Technology (CT2)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Kenai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University of Alaska Southeast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Welding Technology (CT2)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Ketchikan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University of Alaska Southeast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Welding Technology (OEC)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Ketchikan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University of Alaska Southeast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Welding Technology (OEC)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Sitka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University of Alaska Anchorage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Welding Technology AAS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Anchorage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560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Page 3 of 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93371" y="6466101"/>
            <a:ext cx="10798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Source: Department of Labor. Research and Analysis. Alaska Training Clearinghouse, Training Programs by Name</a:t>
            </a:r>
            <a:r>
              <a:rPr lang="en-US" sz="1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 &lt;</a:t>
            </a: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http://live.laborstats.alaska.gov/atc/programsc.cfm&gt;</a:t>
            </a:r>
            <a:endParaRPr lang="en-US" sz="1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108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2706" y="373220"/>
            <a:ext cx="9791722" cy="779687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latin typeface="Garamond" panose="02020404030301010803" pitchFamily="18" charset="0"/>
              </a:rPr>
              <a:t>Examples of Duplicate Training Programs</a:t>
            </a:r>
            <a:endParaRPr lang="en-US" sz="3500" b="1" dirty="0">
              <a:latin typeface="Garamond" panose="02020404030301010803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/>
          </p:nvPr>
        </p:nvGraphicFramePr>
        <p:xfrm>
          <a:off x="1279073" y="1598446"/>
          <a:ext cx="9808026" cy="34564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964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520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595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882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Dental Hygiene and Dental Assisting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719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Vendor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Training Program</a:t>
                      </a:r>
                      <a:endParaRPr lang="en-US" sz="2000" b="0" i="0" u="none" strike="noStrike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Site Location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2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Dental Careers Foundation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Dental Assisting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Dental Assisting (AAS)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Dental Assisting (CER)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Dental Assisting (CT1)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Dental Assisting (CT2)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Dental Hygiene (AAS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UAF Community and Technical College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Dental Assistant (AAS)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UAF Community and Technical College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Dental Assistant (CT2)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UAF Community and Technical College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Dental Hygiene (AAS)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93371" y="6466101"/>
            <a:ext cx="10798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Source: Department of Labor. Research and Analysis. Alaska Training Clearinghouse, Training Programs by Name</a:t>
            </a:r>
            <a:r>
              <a:rPr lang="en-US" sz="1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 &lt;</a:t>
            </a: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http://live.laborstats.alaska.gov/atc/programsc.cfm&gt;</a:t>
            </a:r>
            <a:endParaRPr lang="en-US" sz="1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13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467" y="537025"/>
            <a:ext cx="8911687" cy="703947"/>
          </a:xfrm>
        </p:spPr>
        <p:txBody>
          <a:bodyPr/>
          <a:lstStyle/>
          <a:p>
            <a:r>
              <a:rPr lang="en-US" b="1" dirty="0">
                <a:latin typeface="Garamond" panose="02020404030301010803" pitchFamily="18" charset="0"/>
              </a:rPr>
              <a:t>Examples of Duplicate Training Programs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197839" y="1465967"/>
          <a:ext cx="9796321" cy="4327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79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864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819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9719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Training Programs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71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Vendor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Training Program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Site Location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ABC -Associated Builders and Contractors - of Alaska, Inc.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Craft Laborer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Alaska Laborer's Training Trust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Craft Laborers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AK Teamster - Employer Training Trust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Driver Apprenticeship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Equipment Training - 4 Week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Equipment Training - 5 Week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Equipment Training - 6 Week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Equipment Training - 8 Week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UAF Community and Technical College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Management (AAS)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of Alaska 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Management (AAS)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of Alaska 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Management (BS)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of Alaska Fairbanks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Management (GCRTT)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92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Page 1 of 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93371" y="6466101"/>
            <a:ext cx="10798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Source: Department of Labor. Research and Analysis. Alaska Training Clearinghouse, Training Programs by Name</a:t>
            </a:r>
            <a:r>
              <a:rPr lang="en-US" sz="1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 &lt;</a:t>
            </a: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http://live.laborstats.alaska.gov/atc/programsc.cfm&gt;</a:t>
            </a:r>
            <a:endParaRPr lang="en-US" sz="1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283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467" y="537025"/>
            <a:ext cx="8911687" cy="703947"/>
          </a:xfrm>
        </p:spPr>
        <p:txBody>
          <a:bodyPr/>
          <a:lstStyle/>
          <a:p>
            <a:r>
              <a:rPr lang="en-US" b="1" dirty="0">
                <a:latin typeface="Garamond" panose="02020404030301010803" pitchFamily="18" charset="0"/>
              </a:rPr>
              <a:t>Examples of Duplicate Training Programs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354874" y="1476853"/>
          <a:ext cx="9482251" cy="4408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600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310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911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9719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Training Programs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71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Vendor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Training Program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Site Location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of Alaska Southeast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Technology (AAS)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Juneau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of Alaska Anchorage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Technology (CT1)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Kodiak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of Alaska Southeast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Technology (CT2)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Juneau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of Alaska Southeast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Technology (OEC)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Juneau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of Alaska Southeast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Technology (OEC)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Sitka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Center for Employment Education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Technology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Center for Employment Education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Technology Training with CDL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Alaska Operating Engineers Apprentice Training Trust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Trades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Alaska Technical Center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Trades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Alaska Technical Center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Trades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Kotzebue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Ilisagvik College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Trades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Barrow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92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Page 2 of 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93371" y="6466101"/>
            <a:ext cx="10798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Source: Department of Labor. Research and Analysis. Alaska Training Clearinghouse, Training Programs by Name</a:t>
            </a:r>
            <a:r>
              <a:rPr lang="en-US" sz="1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 &lt;</a:t>
            </a: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http://live.laborstats.alaska.gov/atc/programsc.cfm&gt;</a:t>
            </a:r>
            <a:endParaRPr lang="en-US" sz="1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357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467" y="537025"/>
            <a:ext cx="8911687" cy="703947"/>
          </a:xfrm>
        </p:spPr>
        <p:txBody>
          <a:bodyPr/>
          <a:lstStyle/>
          <a:p>
            <a:r>
              <a:rPr lang="en-US" b="1" dirty="0">
                <a:latin typeface="Garamond" panose="02020404030301010803" pitchFamily="18" charset="0"/>
              </a:rPr>
              <a:t>Examples of Duplicate Training Programs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609499" y="1509510"/>
          <a:ext cx="9200015" cy="4826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130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434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252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9719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Training Programs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71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Vendor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Training Program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Site Location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Alaska Works Partnership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Trades Apprentice Program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of Alaska Fairbanks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Trades Technology (CT2)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Interior-Aleutians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of Alaska Fairbanks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Trades Technoloty (AAS)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Interior-Aleutians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Alaska Technical Center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Trades/Plumbing Systems/Electrical Systems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Alaska Technical Center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Trades/Plumbing Systems/Electrical Systems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Kotzebue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Alaska Petroleum Academy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Cook Inlet Training Standards (CITS)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Kenai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Beacon Occupational Health &amp; Safety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Cook Inlet Training, 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Beacon Occupational Health &amp; Safety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Cook Inlet Training, Kenai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Kenai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E/T Combo (CDL &amp; Heavy Equip) (486.5 Hours)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AVTEC Alaska's Institute of Technology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Facility Maintenance Construction Trades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Seward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92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Page 3 of 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93371" y="6466101"/>
            <a:ext cx="10798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Source: Department of Labor. Research and Analysis. Alaska Training Clearinghouse, Training Programs by Name</a:t>
            </a:r>
            <a:r>
              <a:rPr lang="en-US" sz="1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 &lt;</a:t>
            </a: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http://live.laborstats.alaska.gov/atc/programsc.cfm&gt;</a:t>
            </a:r>
            <a:endParaRPr lang="en-US" sz="1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133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467" y="537025"/>
            <a:ext cx="8911687" cy="703947"/>
          </a:xfrm>
        </p:spPr>
        <p:txBody>
          <a:bodyPr/>
          <a:lstStyle/>
          <a:p>
            <a:r>
              <a:rPr lang="en-US" b="1" dirty="0">
                <a:latin typeface="Garamond" panose="02020404030301010803" pitchFamily="18" charset="0"/>
              </a:rPr>
              <a:t>Examples of Duplicate Training Programs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403463" y="1563938"/>
          <a:ext cx="9385073" cy="43181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464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452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9337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9719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Construction Training Programs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71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Vendor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Training Program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Garamond" panose="02020404030301010803" pitchFamily="18" charset="0"/>
                        </a:rPr>
                        <a:t>Site Location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Yuut Elitnaurviat Inc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General Construction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Bethel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Southwest Alaska Vocational &amp; Education Center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Heavy Equipment Operator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Igiugig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IUBAC Local 1 Bricklayers and Craftsman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Masonry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NCCER Concrete Finishing Level 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4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NCCER Concrete Finishing Level 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Northern Industrial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OSHA 10 Hour Construction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Palmer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Environmental Management Inc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OSHA 10 hour Construction Outreach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Satori Group Inc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OSHA 10 Hr Construction Outreach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Environmental Management Inc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OSHA 30 hour Construction Outreach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ABC -Associated Builders and Contractors - of Alaska, Inc.</a:t>
                      </a: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Painting/Painter and Wall Covering</a:t>
                      </a: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92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Page 4 of 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93371" y="6466101"/>
            <a:ext cx="10798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Source: Department of Labor. Research and Analysis. Alaska Training Clearinghouse, Training Programs by Name</a:t>
            </a:r>
            <a:r>
              <a:rPr lang="en-US" sz="1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 &lt;</a:t>
            </a: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http://live.laborstats.alaska.gov/atc/programsc.cfm&gt;</a:t>
            </a:r>
            <a:endParaRPr lang="en-US" sz="1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058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525" y="403560"/>
            <a:ext cx="10092744" cy="1335088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University </a:t>
            </a:r>
            <a:r>
              <a:rPr lang="en-US" b="1" dirty="0">
                <a:latin typeface="Garamond" panose="02020404030301010803" pitchFamily="18" charset="0"/>
              </a:rPr>
              <a:t>of </a:t>
            </a:r>
            <a:r>
              <a:rPr lang="en-US" b="1" dirty="0" smtClean="0">
                <a:latin typeface="Garamond" panose="02020404030301010803" pitchFamily="18" charset="0"/>
              </a:rPr>
              <a:t>Alaska: </a:t>
            </a:r>
            <a:br>
              <a:rPr lang="en-US" b="1" dirty="0" smtClean="0">
                <a:latin typeface="Garamond" panose="02020404030301010803" pitchFamily="18" charset="0"/>
              </a:rPr>
            </a:br>
            <a:r>
              <a:rPr lang="en-US" sz="3000" b="1" dirty="0" smtClean="0">
                <a:latin typeface="Garamond" panose="02020404030301010803" pitchFamily="18" charset="0"/>
              </a:rPr>
              <a:t>Three Regional University Centers </a:t>
            </a:r>
            <a:endParaRPr lang="en-US" sz="3000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1100" y="1738649"/>
            <a:ext cx="10717169" cy="4547228"/>
          </a:xfrm>
        </p:spPr>
        <p:txBody>
          <a:bodyPr numCol="2">
            <a:no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UA System</a:t>
            </a:r>
          </a:p>
          <a:p>
            <a:pPr marL="742950" lvl="2" indent="-342900"/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The University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of Alaska is composed of four major units: the system office and three separately accredited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institutions.</a:t>
            </a:r>
          </a:p>
          <a:p>
            <a:pPr marL="742950" lvl="2" indent="-342900"/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There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are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three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university centers,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twelve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community campuses, and numerous outreach centers across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Alaska.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UA Anchorage </a:t>
            </a:r>
          </a:p>
          <a:p>
            <a:pPr marL="800100" lvl="3" indent="-342900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Campuses: Anchorage College, Kenai Peninsula College, Kodiak College, Matanuska-Susitna College, Prince William Sound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College</a:t>
            </a:r>
          </a:p>
          <a:p>
            <a:pPr marL="463550" indent="-347663"/>
            <a:r>
              <a:rPr lang="en-US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UA Southeast</a:t>
            </a:r>
          </a:p>
          <a:p>
            <a:pPr marL="798513" lvl="2" indent="-334963"/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Campuses: Juneau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, Ketchikan, Sitka </a:t>
            </a:r>
            <a:endParaRPr lang="en-US" sz="20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63550" lvl="2" indent="-347663"/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UA Fairbanks</a:t>
            </a:r>
          </a:p>
          <a:p>
            <a:pPr marL="798513" lvl="2" indent="-334963"/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Campuses: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Bristol Bay, Chukchi, Fairbanks,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Interior Alaska,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Kuskokwim, Northwest, and Community and Technical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College</a:t>
            </a:r>
          </a:p>
          <a:p>
            <a:pPr marL="798513" lvl="2" indent="-334963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UAF extended sites are overseen by the College of Rural and Community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Development.</a:t>
            </a:r>
            <a:endParaRPr lang="en-US" sz="20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6828" y="6400177"/>
            <a:ext cx="49080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Garamond" panose="02020404030301010803" pitchFamily="18" charset="0"/>
              </a:rPr>
              <a:t>Sources: UA in Review 2015. </a:t>
            </a:r>
            <a:r>
              <a:rPr lang="en-US" sz="1400" dirty="0">
                <a:latin typeface="Garamond" panose="02020404030301010803" pitchFamily="18" charset="0"/>
              </a:rPr>
              <a:t>UA Institutional Research &amp; </a:t>
            </a:r>
            <a:r>
              <a:rPr lang="en-US" sz="1400" dirty="0" smtClean="0">
                <a:latin typeface="Garamond" panose="02020404030301010803" pitchFamily="18" charset="0"/>
              </a:rPr>
              <a:t>Planning. </a:t>
            </a:r>
            <a:endParaRPr lang="en-US" sz="1400" dirty="0">
              <a:latin typeface="Garamond" panose="020204040303010108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9426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641612"/>
            <a:ext cx="8911687" cy="675583"/>
          </a:xfrm>
        </p:spPr>
        <p:txBody>
          <a:bodyPr/>
          <a:lstStyle/>
          <a:p>
            <a:r>
              <a:rPr lang="en-US" b="1" dirty="0" smtClean="0">
                <a:latin typeface="Garamond" panose="02020404030301010803" pitchFamily="18" charset="0"/>
              </a:rPr>
              <a:t>Guiding </a:t>
            </a:r>
            <a:r>
              <a:rPr lang="en-US" b="1" dirty="0">
                <a:latin typeface="Garamond" panose="02020404030301010803" pitchFamily="18" charset="0"/>
              </a:rPr>
              <a:t>Principles of </a:t>
            </a:r>
            <a:r>
              <a:rPr lang="en-US" b="1" dirty="0" smtClean="0">
                <a:latin typeface="Garamond" panose="02020404030301010803" pitchFamily="18" charset="0"/>
              </a:rPr>
              <a:t>Consolidation</a:t>
            </a: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3700" y="1751527"/>
            <a:ext cx="9399252" cy="414699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Create potential </a:t>
            </a: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for economies of scale and </a:t>
            </a: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scope</a:t>
            </a: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 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Focus on cost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efficiency in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enrollment, delivery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and program offerings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Combines resources to enhance responsiveness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to economic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and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community-development needs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Recognize needs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for coordinated approach to public higher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education</a:t>
            </a:r>
            <a:endParaRPr lang="en-US" sz="24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3700" y="6581001"/>
            <a:ext cx="100457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Garamond" panose="02020404030301010803" pitchFamily="18" charset="0"/>
              </a:rPr>
              <a:t>Source: http</a:t>
            </a:r>
            <a:r>
              <a:rPr lang="en-US" sz="1200" dirty="0">
                <a:latin typeface="Garamond" panose="02020404030301010803" pitchFamily="18" charset="0"/>
              </a:rPr>
              <a:t>://www.usg.edu/news/release/regents_approve_principles_for_consolidation_of_institutions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00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556" y="624110"/>
            <a:ext cx="8911687" cy="779687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Garamond" panose="02020404030301010803" pitchFamily="18" charset="0"/>
              </a:rPr>
              <a:t>Alaska economies </a:t>
            </a:r>
            <a:r>
              <a:rPr lang="en-US" sz="4000" b="1" dirty="0">
                <a:latin typeface="Garamond" panose="02020404030301010803" pitchFamily="18" charset="0"/>
              </a:rPr>
              <a:t>of scale and scope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73458" y="1497090"/>
            <a:ext cx="9666249" cy="4464648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Provides </a:t>
            </a:r>
            <a:r>
              <a:rPr lang="en-US" sz="2200" b="1" dirty="0">
                <a:solidFill>
                  <a:schemeClr val="tx1"/>
                </a:solidFill>
                <a:latin typeface="Garamond" panose="02020404030301010803" pitchFamily="18" charset="0"/>
              </a:rPr>
              <a:t>greater access to workforce-oriented </a:t>
            </a:r>
            <a:r>
              <a:rPr lang="en-US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degrees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UAF regional campuses such as the Bristol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Bay Campus partners with UAA School Of Nursing to provide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local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residents opportunities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to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gain degrees in nursing and provide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local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employment. </a:t>
            </a:r>
            <a:r>
              <a:rPr lang="en-US" sz="2000" baseline="30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</a:t>
            </a:r>
            <a:endParaRPr lang="en-US" sz="20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r>
              <a:rPr lang="en-US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Recognizes a need for a coordinated </a:t>
            </a:r>
            <a:r>
              <a:rPr lang="en-US" sz="2200" b="1" dirty="0">
                <a:solidFill>
                  <a:schemeClr val="tx1"/>
                </a:solidFill>
                <a:latin typeface="Garamond" panose="02020404030301010803" pitchFamily="18" charset="0"/>
              </a:rPr>
              <a:t>approach </a:t>
            </a:r>
            <a:endParaRPr lang="en-US" sz="22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Example: Fishing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, Seafood and Maritime Initiative (FSMI) </a:t>
            </a:r>
            <a:r>
              <a:rPr lang="en-US" sz="2000" baseline="30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B</a:t>
            </a:r>
          </a:p>
          <a:p>
            <a:pPr lvl="2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UA is developing and improving programs in partnership with Alaska’s maritime industry to build a skilled and qualified workforce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99489" y="6218870"/>
            <a:ext cx="9695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631825" algn="l"/>
              </a:tabLst>
            </a:pPr>
            <a:r>
              <a:rPr lang="en-US" sz="1400" dirty="0" smtClean="0">
                <a:latin typeface="Garamond" panose="02020404030301010803" pitchFamily="18" charset="0"/>
              </a:rPr>
              <a:t>Sources: </a:t>
            </a:r>
            <a:r>
              <a:rPr lang="en-US" sz="1400" baseline="30000" dirty="0" smtClean="0">
                <a:latin typeface="Garamond" panose="02020404030301010803" pitchFamily="18" charset="0"/>
              </a:rPr>
              <a:t>A</a:t>
            </a:r>
            <a:r>
              <a:rPr lang="en-US" sz="1400" dirty="0">
                <a:latin typeface="Garamond" panose="02020404030301010803" pitchFamily="18" charset="0"/>
              </a:rPr>
              <a:t> </a:t>
            </a:r>
            <a:r>
              <a:rPr lang="en-US" sz="1400" dirty="0" smtClean="0">
                <a:latin typeface="Garamond" panose="02020404030301010803" pitchFamily="18" charset="0"/>
              </a:rPr>
              <a:t>University of Alaska Fairbanks. Bristol Bay Campus Degrees and Programs. A.A.S. Associate of Applied Science –Nursing </a:t>
            </a:r>
            <a:br>
              <a:rPr lang="en-US" sz="1400" dirty="0" smtClean="0">
                <a:latin typeface="Garamond" panose="02020404030301010803" pitchFamily="18" charset="0"/>
              </a:rPr>
            </a:br>
            <a:r>
              <a:rPr lang="en-US" sz="1400" baseline="30000" dirty="0" smtClean="0">
                <a:latin typeface="Garamond" panose="02020404030301010803" pitchFamily="18" charset="0"/>
              </a:rPr>
              <a:t>	B </a:t>
            </a:r>
            <a:r>
              <a:rPr lang="en-US" sz="1400" dirty="0">
                <a:latin typeface="Garamond" panose="02020404030301010803" pitchFamily="18" charset="0"/>
              </a:rPr>
              <a:t>Fishing, Seafood and Maritime Initiative (FSMI</a:t>
            </a:r>
            <a:r>
              <a:rPr lang="en-US" sz="1400" dirty="0" smtClean="0">
                <a:latin typeface="Garamond" panose="02020404030301010803" pitchFamily="18" charset="0"/>
              </a:rPr>
              <a:t>) </a:t>
            </a:r>
            <a:r>
              <a:rPr lang="en-US" sz="1400" dirty="0">
                <a:latin typeface="Garamond" panose="02020404030301010803" pitchFamily="18" charset="0"/>
              </a:rPr>
              <a:t>Statewide Academic Council </a:t>
            </a:r>
            <a:r>
              <a:rPr lang="en-US" sz="1400" dirty="0" smtClean="0">
                <a:latin typeface="Garamond" panose="02020404030301010803" pitchFamily="18" charset="0"/>
              </a:rPr>
              <a:t>Update. </a:t>
            </a:r>
            <a:r>
              <a:rPr lang="en-US" sz="1400" dirty="0">
                <a:latin typeface="Garamond" panose="02020404030301010803" pitchFamily="18" charset="0"/>
              </a:rPr>
              <a:t>September </a:t>
            </a:r>
            <a:r>
              <a:rPr lang="en-US" sz="1400" dirty="0" smtClean="0">
                <a:latin typeface="Garamond" panose="02020404030301010803" pitchFamily="18" charset="0"/>
              </a:rPr>
              <a:t>2015 </a:t>
            </a:r>
            <a:endParaRPr lang="en-US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7951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641612"/>
            <a:ext cx="8911687" cy="675583"/>
          </a:xfrm>
        </p:spPr>
        <p:txBody>
          <a:bodyPr/>
          <a:lstStyle/>
          <a:p>
            <a:r>
              <a:rPr lang="en-US" b="1" dirty="0" smtClean="0">
                <a:latin typeface="Garamond" panose="02020404030301010803" pitchFamily="18" charset="0"/>
              </a:rPr>
              <a:t>Guiding </a:t>
            </a:r>
            <a:r>
              <a:rPr lang="en-US" b="1" dirty="0">
                <a:latin typeface="Garamond" panose="02020404030301010803" pitchFamily="18" charset="0"/>
              </a:rPr>
              <a:t>Principles of </a:t>
            </a:r>
            <a:r>
              <a:rPr lang="en-US" b="1" dirty="0" smtClean="0">
                <a:latin typeface="Garamond" panose="02020404030301010803" pitchFamily="18" charset="0"/>
              </a:rPr>
              <a:t>Consolidation</a:t>
            </a: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3700" y="1751527"/>
            <a:ext cx="9399252" cy="41469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accent1"/>
                </a:solidFill>
                <a:latin typeface="Garamond" panose="02020404030301010803" pitchFamily="18" charset="0"/>
              </a:rPr>
              <a:t>4. 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Increase economic </a:t>
            </a:r>
            <a:r>
              <a:rPr lang="en-US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development across 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Alaska</a:t>
            </a:r>
            <a:r>
              <a:rPr lang="en-US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through </a:t>
            </a:r>
            <a:r>
              <a:rPr lang="en-US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enhanced degree programs, community partnerships, and improved student 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completion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Build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on existing collaboration between university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centers</a:t>
            </a:r>
          </a:p>
          <a:p>
            <a:pPr lvl="1"/>
            <a:endParaRPr lang="en-US" sz="24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3700" y="6581001"/>
            <a:ext cx="100457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Garamond" panose="02020404030301010803" pitchFamily="18" charset="0"/>
              </a:rPr>
              <a:t>Source: http</a:t>
            </a:r>
            <a:r>
              <a:rPr lang="en-US" sz="1200" dirty="0">
                <a:latin typeface="Garamond" panose="02020404030301010803" pitchFamily="18" charset="0"/>
              </a:rPr>
              <a:t>://www.usg.edu/news/release/regents_approve_principles_for_consolidation_of_institutions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2973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3700" y="1866873"/>
            <a:ext cx="9840912" cy="442586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Streamline </a:t>
            </a: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administrative services while </a:t>
            </a: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improving </a:t>
            </a: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service level and </a:t>
            </a: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quality</a:t>
            </a:r>
            <a:r>
              <a:rPr lang="en-US" sz="2600" dirty="0">
                <a:solidFill>
                  <a:schemeClr val="tx1"/>
                </a:solidFill>
                <a:latin typeface="Garamond" panose="02020404030301010803" pitchFamily="18" charset="0"/>
              </a:rPr>
              <a:t> </a:t>
            </a:r>
            <a:endParaRPr lang="en-US" sz="26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Review administrative services, core responsibilities, and efficiencies and deficiencies of the system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to streamline administrative services and reduce costs</a:t>
            </a:r>
            <a:endParaRPr lang="en-US" sz="24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3700" y="6499366"/>
            <a:ext cx="100457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Garamond" panose="02020404030301010803" pitchFamily="18" charset="0"/>
              </a:rPr>
              <a:t>Source: http</a:t>
            </a:r>
            <a:r>
              <a:rPr lang="en-US" sz="1200" dirty="0">
                <a:latin typeface="Garamond" panose="02020404030301010803" pitchFamily="18" charset="0"/>
              </a:rPr>
              <a:t>://www.usg.edu/news/release/regents_approve_principles_for_consolidation_of_institutions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63700" y="641612"/>
            <a:ext cx="8911687" cy="675583"/>
          </a:xfrm>
        </p:spPr>
        <p:txBody>
          <a:bodyPr/>
          <a:lstStyle/>
          <a:p>
            <a:r>
              <a:rPr lang="en-US" b="1" dirty="0" smtClean="0">
                <a:latin typeface="Garamond" panose="02020404030301010803" pitchFamily="18" charset="0"/>
              </a:rPr>
              <a:t>Guiding </a:t>
            </a:r>
            <a:r>
              <a:rPr lang="en-US" b="1" dirty="0">
                <a:latin typeface="Garamond" panose="02020404030301010803" pitchFamily="18" charset="0"/>
              </a:rPr>
              <a:t>Principles of </a:t>
            </a:r>
            <a:r>
              <a:rPr lang="en-US" b="1" dirty="0" smtClean="0">
                <a:latin typeface="Garamond" panose="02020404030301010803" pitchFamily="18" charset="0"/>
              </a:rPr>
              <a:t>Consolidation</a:t>
            </a:r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856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5950" y="598352"/>
            <a:ext cx="8911687" cy="779688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Streamlining Administrative Services</a:t>
            </a: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83393" y="1378040"/>
            <a:ext cx="10159107" cy="4906851"/>
          </a:xfrm>
        </p:spPr>
        <p:txBody>
          <a:bodyPr>
            <a:normAutofit/>
          </a:bodyPr>
          <a:lstStyle/>
          <a:p>
            <a:pPr marL="342900" lvl="1" indent="-342900"/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Consolidated institutions will merge functions and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leadership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positions</a:t>
            </a:r>
          </a:p>
          <a:p>
            <a:pPr marL="742950" lvl="2" indent="-342900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Inefficient and complex reporting relationships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can be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avoided</a:t>
            </a:r>
          </a:p>
          <a:p>
            <a:pPr marL="742950" lvl="2" indent="-342900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Potential for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improving administrative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efficiencies and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yielding net savings </a:t>
            </a:r>
          </a:p>
          <a:p>
            <a:pPr marL="342900" lvl="1" indent="-342900"/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The University System has four major administrative units: </a:t>
            </a:r>
            <a:b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UA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Anchorage, UA Fairbanks,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UA Southeast, and the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UA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Statewide.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chancellor heads each university center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and reports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to the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president.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Each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university center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possesses multiple levels of administrative services including: </a:t>
            </a:r>
          </a:p>
          <a:p>
            <a:pPr lvl="2"/>
            <a:r>
              <a:rPr lang="en-US" sz="1800" dirty="0">
                <a:solidFill>
                  <a:schemeClr val="tx1"/>
                </a:solidFill>
                <a:latin typeface="Garamond" panose="02020404030301010803" pitchFamily="18" charset="0"/>
              </a:rPr>
              <a:t>Vice </a:t>
            </a:r>
            <a:r>
              <a:rPr lang="en-US" sz="1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Presidents, Vice Chancellors, </a:t>
            </a:r>
            <a:r>
              <a:rPr lang="en-US" sz="1800" dirty="0">
                <a:solidFill>
                  <a:schemeClr val="tx1"/>
                </a:solidFill>
                <a:latin typeface="Garamond" panose="02020404030301010803" pitchFamily="18" charset="0"/>
              </a:rPr>
              <a:t>Associate Vice Chancellors, </a:t>
            </a:r>
            <a:r>
              <a:rPr lang="en-US" sz="1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Deans, </a:t>
            </a:r>
            <a:r>
              <a:rPr lang="en-US" sz="1800" dirty="0">
                <a:solidFill>
                  <a:schemeClr val="tx1"/>
                </a:solidFill>
                <a:latin typeface="Garamond" panose="02020404030301010803" pitchFamily="18" charset="0"/>
              </a:rPr>
              <a:t>Associate </a:t>
            </a:r>
            <a:r>
              <a:rPr lang="en-US" sz="1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Deans, </a:t>
            </a:r>
            <a:r>
              <a:rPr lang="en-US" sz="1800" dirty="0">
                <a:solidFill>
                  <a:schemeClr val="tx1"/>
                </a:solidFill>
                <a:latin typeface="Garamond" panose="02020404030301010803" pitchFamily="18" charset="0"/>
              </a:rPr>
              <a:t>Special Assistants, Provosts, </a:t>
            </a:r>
            <a:r>
              <a:rPr lang="en-US" sz="1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Directors, and </a:t>
            </a:r>
            <a:r>
              <a:rPr lang="en-US" sz="1800" dirty="0">
                <a:solidFill>
                  <a:schemeClr val="tx1"/>
                </a:solidFill>
                <a:latin typeface="Garamond" panose="02020404030301010803" pitchFamily="18" charset="0"/>
              </a:rPr>
              <a:t>Athletics Coach </a:t>
            </a:r>
            <a:r>
              <a:rPr lang="en-US" sz="1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III.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All regional university centers have extended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community campus sites across the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state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63699" y="6426557"/>
            <a:ext cx="54098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Garamond" panose="02020404030301010803" pitchFamily="18" charset="0"/>
              </a:rPr>
              <a:t>Sources</a:t>
            </a:r>
            <a:r>
              <a:rPr lang="en-US" sz="1400" dirty="0">
                <a:latin typeface="Garamond" panose="02020404030301010803" pitchFamily="18" charset="0"/>
              </a:rPr>
              <a:t>: </a:t>
            </a:r>
            <a:r>
              <a:rPr lang="en-US" sz="1400" dirty="0" smtClean="0">
                <a:latin typeface="Garamond" panose="02020404030301010803" pitchFamily="18" charset="0"/>
              </a:rPr>
              <a:t>UA </a:t>
            </a:r>
            <a:r>
              <a:rPr lang="en-US" sz="1400" dirty="0">
                <a:latin typeface="Garamond" panose="02020404030301010803" pitchFamily="18" charset="0"/>
              </a:rPr>
              <a:t>in Review 2015. University of Alaska System </a:t>
            </a:r>
            <a:r>
              <a:rPr lang="en-US" sz="1400" dirty="0" smtClean="0">
                <a:latin typeface="Garamond" panose="02020404030301010803" pitchFamily="18" charset="0"/>
              </a:rPr>
              <a:t>Profile. Page 2-6</a:t>
            </a:r>
          </a:p>
        </p:txBody>
      </p:sp>
    </p:spTree>
    <p:extLst>
      <p:ext uri="{BB962C8B-B14F-4D97-AF65-F5344CB8AC3E}">
        <p14:creationId xmlns:p14="http://schemas.microsoft.com/office/powerpoint/2010/main" val="14332566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5950" y="598352"/>
            <a:ext cx="8911687" cy="779688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Streamlining Administrative Services</a:t>
            </a: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3700" y="6396335"/>
            <a:ext cx="100457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Garamond" panose="02020404030301010803" pitchFamily="18" charset="0"/>
              </a:rPr>
              <a:t>Source: Schedule of Compensation for Executive Positions. Calendar Year </a:t>
            </a:r>
            <a:r>
              <a:rPr lang="en-US" sz="1200" dirty="0" smtClean="0">
                <a:latin typeface="Garamond" panose="02020404030301010803" pitchFamily="18" charset="0"/>
              </a:rPr>
              <a:t>2014. </a:t>
            </a:r>
            <a:r>
              <a:rPr lang="en-US" sz="1200" dirty="0">
                <a:latin typeface="Garamond" panose="02020404030301010803" pitchFamily="18" charset="0"/>
              </a:rPr>
              <a:t>http://</a:t>
            </a:r>
            <a:r>
              <a:rPr lang="en-US" sz="1200" dirty="0" smtClean="0">
                <a:latin typeface="Garamond" panose="02020404030301010803" pitchFamily="18" charset="0"/>
              </a:rPr>
              <a:t>doa.alaska.gov/dof/reports/resource/ctep/2014_comp.pdf </a:t>
            </a:r>
            <a:endParaRPr lang="en-US" sz="1200" dirty="0">
              <a:latin typeface="Garamond" panose="020204040303010108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63700" y="1378040"/>
            <a:ext cx="9270463" cy="453318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University of Alaska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compensation for executive positions </a:t>
            </a:r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Average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compensation for executive positions at the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University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of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Alaska in 2014 was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$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257,778.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 58 employees made more than $208,000 in 2014 in compensation per year, equaling $14.1 million (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The Governor of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Alaska’s compensation is $209,232 per year in the FY17 Governor’s Budget).</a:t>
            </a:r>
          </a:p>
          <a:p>
            <a:endParaRPr lang="en-US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300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875486" y="1685925"/>
          <a:ext cx="9594693" cy="5172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28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2495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2268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Job Class Title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Total </a:t>
                      </a:r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Costs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Total Number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Administrative Management 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$257,504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Assistant Professor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$493,668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Associate Dean (Admin)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$247,920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Associate Dean/Faculty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$923,195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Associate Professor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$213,062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Associate Vice Chancellor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$208,453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Athletics Coach 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$431,352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Chancellor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$1,018,146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Chief Info Technology Ofcr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$239,749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Dean (Academic)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$1,566,525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Director (Academic)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$452,143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Director (Academic-Faculty)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$1,150,950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Director (Admin)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$466,061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7432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Page 1 of 2.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875486" y="763063"/>
            <a:ext cx="8911687" cy="779688"/>
          </a:xfrm>
        </p:spPr>
        <p:txBody>
          <a:bodyPr>
            <a:noAutofit/>
          </a:bodyPr>
          <a:lstStyle/>
          <a:p>
            <a:pPr lvl="1" algn="l" defTabSz="457200" rtl="0">
              <a:spcBef>
                <a:spcPct val="0"/>
              </a:spcBef>
            </a:pPr>
            <a:r>
              <a:rPr lang="en-US" sz="2400" b="1" u="sng" dirty="0" smtClean="0">
                <a:solidFill>
                  <a:schemeClr val="tx1"/>
                </a:solidFill>
                <a:latin typeface="Garamond" panose="02020404030301010803" pitchFamily="18" charset="0"/>
              </a:rPr>
              <a:t>Streamlining Administrative Services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A total of 58 employees make more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than $208,000 in compensation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per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year. 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en-US" sz="24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6152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845950" y="1532587"/>
          <a:ext cx="9680574" cy="4137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68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268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2268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Job Class Title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Total </a:t>
                      </a:r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Costs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Total Number</a:t>
                      </a:r>
                      <a:endParaRPr lang="en-US" sz="22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General Counsel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$242,071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President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$407,680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Professor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$2,703,100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Provost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$581,944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Research Asst Professor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$222,365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Research Professor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$218,439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Research Professor/Director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$243,971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Vice Chancellor (Admin)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$972,195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Vice President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$848,441 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$14,108,934 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7432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Page 2 of 2.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663387" y="6295388"/>
            <a:ext cx="10045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Garamond" panose="02020404030301010803" pitchFamily="18" charset="0"/>
              </a:rPr>
              <a:t>Source: Schedule of Compensation for Executive Positions. Calendar Year </a:t>
            </a:r>
            <a:r>
              <a:rPr lang="en-US" sz="1200" dirty="0" smtClean="0">
                <a:latin typeface="Garamond" panose="02020404030301010803" pitchFamily="18" charset="0"/>
              </a:rPr>
              <a:t>2014. </a:t>
            </a:r>
            <a:r>
              <a:rPr lang="en-US" sz="1200" dirty="0">
                <a:latin typeface="Garamond" panose="02020404030301010803" pitchFamily="18" charset="0"/>
              </a:rPr>
              <a:t>http://</a:t>
            </a:r>
            <a:r>
              <a:rPr lang="en-US" sz="1200" dirty="0" smtClean="0">
                <a:latin typeface="Garamond" panose="02020404030301010803" pitchFamily="18" charset="0"/>
              </a:rPr>
              <a:t>doa.alaska.gov/dof/reports/resource/ctep/2014_comp.pdf </a:t>
            </a:r>
          </a:p>
          <a:p>
            <a:pPr>
              <a:tabLst>
                <a:tab pos="463550" algn="l"/>
              </a:tabLst>
            </a:pPr>
            <a:r>
              <a:rPr lang="en-US" sz="1200" dirty="0" smtClean="0">
                <a:latin typeface="Garamond" panose="02020404030301010803" pitchFamily="18" charset="0"/>
              </a:rPr>
              <a:t>	</a:t>
            </a:r>
            <a:endParaRPr lang="en-US" sz="1200" dirty="0">
              <a:latin typeface="Garamond" panose="020204040303010108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845950" y="580500"/>
            <a:ext cx="8911687" cy="7796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l" defTabSz="457200" rtl="0">
              <a:spcBef>
                <a:spcPct val="0"/>
              </a:spcBef>
            </a:pPr>
            <a:r>
              <a:rPr lang="en-US" sz="2400" b="1" u="sng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Streamlining Administrative Services</a:t>
            </a:r>
            <a:r>
              <a:rPr lang="en-US" sz="2400" b="1" kern="0" dirty="0" smtClean="0">
                <a:latin typeface="Garamond" panose="02020404030301010803" pitchFamily="18" charset="0"/>
              </a:rPr>
              <a:t/>
            </a:r>
            <a:br>
              <a:rPr lang="en-US" sz="2400" b="1" kern="0" dirty="0" smtClean="0">
                <a:latin typeface="Garamond" panose="02020404030301010803" pitchFamily="18" charset="0"/>
              </a:rPr>
            </a:br>
            <a:r>
              <a:rPr lang="en-US" sz="2000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 total of 58 employees make more than $208,000 in compensation per year.</a:t>
            </a:r>
            <a:r>
              <a:rPr lang="en-US" sz="2400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sz="2400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en-US" sz="2400" b="1" kern="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2006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5950" y="598352"/>
            <a:ext cx="8911687" cy="779688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Streamlining Administrative Services</a:t>
            </a: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3700" y="5936343"/>
            <a:ext cx="105283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Garamond" panose="02020404030301010803" pitchFamily="18" charset="0"/>
              </a:rPr>
              <a:t>Source: Schedule of Compensation for Executive Positions. Calendar Year 2014. http://doa.alaska.gov/dof/reports/resource/ctep/2014_comp.pdf </a:t>
            </a:r>
            <a:endParaRPr lang="en-US" sz="1200" dirty="0">
              <a:latin typeface="Garamond" panose="020204040303010108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63700" y="1378039"/>
            <a:ext cx="9840912" cy="4268018"/>
          </a:xfrm>
        </p:spPr>
        <p:txBody>
          <a:bodyPr>
            <a:normAutofit fontScale="92500"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Potential savings of $3,424,531 for streamlining a few executive positions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Two Associate Deans of Faculty instead of four: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potential savings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$441,686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Three Deans of Academics instead of seven: potential savings $862,639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One Athletics Coach III instead of two: potential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savings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$216,174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One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Director of Academics instead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of two: potential savings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$230,594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Two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Director of Academics-Faculty instead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of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five: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potential savings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$729,055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One Director of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Administration instead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of two: potential savings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$224,765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One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Provost instead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of two: potential savings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$274,966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Two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Vice Chancellors of Administration instead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of four: potential savings $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444,652</a:t>
            </a:r>
            <a:endParaRPr lang="en-US" sz="22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en-US" sz="22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en-US" sz="22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en-US" sz="22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en-US" sz="22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en-US" sz="22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809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5950" y="246893"/>
            <a:ext cx="8911687" cy="1081777"/>
          </a:xfrm>
        </p:spPr>
        <p:txBody>
          <a:bodyPr>
            <a:noAutofit/>
          </a:bodyPr>
          <a:lstStyle/>
          <a:p>
            <a:pPr lvl="1" algn="l" defTabSz="457200" rtl="0">
              <a:spcBef>
                <a:spcPct val="0"/>
              </a:spcBef>
            </a:pPr>
            <a:r>
              <a:rPr lang="en-US" sz="3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Higher Education Attainment Levels</a:t>
            </a:r>
            <a:r>
              <a:rPr lang="en-US" sz="3200" dirty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en-US" sz="32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3795" y="6581001"/>
            <a:ext cx="100457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Garamond" panose="02020404030301010803" pitchFamily="18" charset="0"/>
              </a:rPr>
              <a:t>Source: </a:t>
            </a:r>
            <a:r>
              <a:rPr lang="en-US" sz="1200" dirty="0" smtClean="0">
                <a:latin typeface="Garamond" panose="02020404030301010803" pitchFamily="18" charset="0"/>
              </a:rPr>
              <a:t>NCHEMS Information Center for Higher Education Policymaking and Analysis</a:t>
            </a:r>
            <a:r>
              <a:rPr lang="en-US" sz="1200" dirty="0">
                <a:latin typeface="Garamond" panose="02020404030301010803" pitchFamily="18" charset="0"/>
              </a:rPr>
              <a:t>. &lt; http://</a:t>
            </a:r>
            <a:r>
              <a:rPr lang="en-US" sz="1200" dirty="0" smtClean="0">
                <a:latin typeface="Garamond" panose="02020404030301010803" pitchFamily="18" charset="0"/>
              </a:rPr>
              <a:t>www.higheredinfo.org/dbrowser/index.php?measure=93&gt;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59248" y="1231718"/>
            <a:ext cx="8354453" cy="534928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70041" y="3438659"/>
            <a:ext cx="1846412" cy="185505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374041" y="970344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333333"/>
                </a:solidFill>
                <a:latin typeface="Garamond" panose="02020404030301010803" pitchFamily="18" charset="0"/>
              </a:rPr>
              <a:t>Retention Rates - First-Time College Freshmen Returning Their Second Year: Four-Year Total - 2010</a:t>
            </a:r>
            <a:endParaRPr lang="en-US" sz="2000" b="1" i="0" dirty="0">
              <a:solidFill>
                <a:srgbClr val="333333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75029" y="5457818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latin typeface="Garamond" panose="02020404030301010803" pitchFamily="18" charset="0"/>
              </a:rPr>
              <a:t>63.3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1845950" y="3585503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84.0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2345971" y="1590044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80.3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5065484" y="5088486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73.3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3955755" y="4366188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70.5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7085321" y="2780848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79.8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3758429" y="1939604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68.4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6987297" y="4719154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aramond" panose="02020404030301010803" pitchFamily="18" charset="0"/>
              </a:rPr>
              <a:t>72.1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4927931" y="2596182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68.2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3011819" y="4349822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70.0</a:t>
            </a:r>
            <a:endParaRPr lang="en-US" b="1" dirty="0"/>
          </a:p>
        </p:txBody>
      </p:sp>
      <p:sp>
        <p:nvSpPr>
          <p:cNvPr id="21" name="Rectangle 20"/>
          <p:cNvSpPr/>
          <p:nvPr/>
        </p:nvSpPr>
        <p:spPr>
          <a:xfrm>
            <a:off x="3919601" y="5961553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70.8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5091176" y="3698800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72.7</a:t>
            </a:r>
            <a:endParaRPr lang="en-US" b="1" dirty="0"/>
          </a:p>
        </p:txBody>
      </p:sp>
      <p:sp>
        <p:nvSpPr>
          <p:cNvPr id="23" name="Rectangle 22"/>
          <p:cNvSpPr/>
          <p:nvPr/>
        </p:nvSpPr>
        <p:spPr>
          <a:xfrm>
            <a:off x="7561991" y="4719154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73.2</a:t>
            </a:r>
            <a:endParaRPr lang="en-US" b="1" dirty="0"/>
          </a:p>
        </p:txBody>
      </p:sp>
      <p:sp>
        <p:nvSpPr>
          <p:cNvPr id="24" name="Rectangle 23"/>
          <p:cNvSpPr/>
          <p:nvPr/>
        </p:nvSpPr>
        <p:spPr>
          <a:xfrm>
            <a:off x="7763648" y="3537028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68.3</a:t>
            </a:r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3919601" y="2719597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anose="02020404030301010803" pitchFamily="18" charset="0"/>
              </a:rPr>
              <a:t>72.7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82979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868" y="0"/>
            <a:ext cx="8229600" cy="1286933"/>
          </a:xfrm>
        </p:spPr>
        <p:txBody>
          <a:bodyPr>
            <a:normAutofit/>
          </a:bodyPr>
          <a:lstStyle/>
          <a:p>
            <a:r>
              <a:rPr lang="en-US" sz="3500" b="1" dirty="0">
                <a:latin typeface="Garamond" panose="02020404030301010803" pitchFamily="18" charset="0"/>
              </a:rPr>
              <a:t>Opportunities of Consolidation for the </a:t>
            </a:r>
            <a:br>
              <a:rPr lang="en-US" sz="3500" b="1" dirty="0">
                <a:latin typeface="Garamond" panose="02020404030301010803" pitchFamily="18" charset="0"/>
              </a:rPr>
            </a:br>
            <a:r>
              <a:rPr lang="en-US" sz="3500" b="1" dirty="0">
                <a:latin typeface="Garamond" panose="02020404030301010803" pitchFamily="18" charset="0"/>
              </a:rPr>
              <a:t> 	Three Regional University Centers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286933"/>
            <a:ext cx="10989734" cy="5401733"/>
          </a:xfrm>
        </p:spPr>
        <p:txBody>
          <a:bodyPr>
            <a:normAutofit/>
          </a:bodyPr>
          <a:lstStyle/>
          <a:p>
            <a:r>
              <a:rPr lang="en-US" sz="2200" b="1" dirty="0">
                <a:solidFill>
                  <a:schemeClr val="tx1"/>
                </a:solidFill>
                <a:latin typeface="Garamond" panose="02020404030301010803" pitchFamily="18" charset="0"/>
              </a:rPr>
              <a:t>Creates unified pathways to obtaining </a:t>
            </a:r>
            <a:r>
              <a:rPr lang="en-US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degrees and certificates, providing a clear and concise direction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Through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standardized programs and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courses, students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gain the flexibility to transfer to any campus without loss of credits </a:t>
            </a:r>
            <a:endParaRPr lang="en-US" sz="22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Strengthen </a:t>
            </a:r>
            <a:r>
              <a:rPr lang="en-US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and unify academic departments to provide program opportunities across Alaska while increasing department efficiency and student service </a:t>
            </a:r>
            <a:endParaRPr lang="en-US" sz="22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r>
              <a:rPr lang="en-US" sz="2200" b="1" dirty="0">
                <a:solidFill>
                  <a:schemeClr val="tx1"/>
                </a:solidFill>
                <a:latin typeface="Garamond" panose="02020404030301010803" pitchFamily="18" charset="0"/>
              </a:rPr>
              <a:t>Creates a modern university that balances access, research, and </a:t>
            </a:r>
            <a:r>
              <a:rPr lang="en-US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public service</a:t>
            </a:r>
            <a:endParaRPr lang="en-US" sz="22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Strengthens existing research centers by incorporating broader student and faculty diversity at regional hubs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Savings from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eliminating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duplicate positions and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functions</a:t>
            </a:r>
            <a:endParaRPr lang="en-US" sz="22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Foster community development through partnerships with research departments to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evaluate service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needs while providing hands-on training for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students </a:t>
            </a:r>
            <a:endParaRPr lang="en-US" sz="22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2087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723160" y="588693"/>
            <a:ext cx="95212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2000" b="1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r>
              <a:rPr lang="en-US" sz="2800" b="1" dirty="0"/>
              <a:t>First-Time, Full-Time Freshman Graduation Rates </a:t>
            </a:r>
            <a:r>
              <a:rPr lang="en-US" sz="2800" b="1" dirty="0" smtClean="0"/>
              <a:t>for </a:t>
            </a:r>
            <a:r>
              <a:rPr lang="en-US" sz="2800" dirty="0">
                <a:latin typeface="Garamond" panose="02020404030301010803" pitchFamily="18" charset="0"/>
              </a:rPr>
              <a:t>Associate Degree, Certificate or Occupational </a:t>
            </a:r>
            <a:r>
              <a:rPr lang="en-US" sz="2800" dirty="0" smtClean="0">
                <a:latin typeface="Garamond" panose="02020404030301010803" pitchFamily="18" charset="0"/>
              </a:rPr>
              <a:t>Endorsements</a:t>
            </a:r>
            <a:endParaRPr lang="en-US" sz="2800" b="1" dirty="0"/>
          </a:p>
        </p:txBody>
      </p:sp>
      <p:sp>
        <p:nvSpPr>
          <p:cNvPr id="28" name="Rectangle 27"/>
          <p:cNvSpPr/>
          <p:nvPr/>
        </p:nvSpPr>
        <p:spPr>
          <a:xfrm>
            <a:off x="1723161" y="6220185"/>
            <a:ext cx="80256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Garamond" panose="02020404030301010803" pitchFamily="18" charset="0"/>
              </a:rPr>
              <a:t>Source: UA in Review 2015. Page 86. Table 2.02b First-Time, Full-Time Freshmen Three-Year Graduation Rates for Two-Year or Less Programs FY07 - FY14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723161" y="1608510"/>
          <a:ext cx="9521261" cy="4545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39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075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984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3334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6894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462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7879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4393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UA Anchorage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UA Fairbanks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UA Southeast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UA System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System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System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System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FY07 (Enter Fall 2004)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17.9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17.9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FY08 (Enter Fall 2005)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10.9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FY09 (Enter Fall 2006)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23.0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23.0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FY10 (Enter Fall 2007)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FY11 (Enter Fall 2008)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15.1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FY12 (Enter Fall 2009)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FY13 (Enter Fall 2010)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FY14 (Enter Fall 2011)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13.9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14.1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22.3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22.3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21.1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21.1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16.8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16.9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17.1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32594">
                <a:tc gridSpan="8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* First-Time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, Full-Time 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Associate Degree, Certificate or Occupational Endorsement Seeking Students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who 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Received Associate Degree, Certificate or Occupational Endorsements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2663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723161" y="588693"/>
            <a:ext cx="818069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r>
              <a:rPr lang="en-US" sz="2800" b="1" dirty="0"/>
              <a:t>First-Time, Full-Time Freshman Graduation Rates </a:t>
            </a:r>
            <a:r>
              <a:rPr lang="en-US" sz="2800" b="1" dirty="0" smtClean="0"/>
              <a:t>for </a:t>
            </a:r>
            <a:r>
              <a:rPr lang="en-US" sz="2800" dirty="0">
                <a:latin typeface="Garamond" panose="02020404030301010803" pitchFamily="18" charset="0"/>
              </a:rPr>
              <a:t>Baccalaureate </a:t>
            </a:r>
            <a:r>
              <a:rPr lang="en-US" sz="2800" dirty="0" smtClean="0">
                <a:latin typeface="Garamond" panose="02020404030301010803" pitchFamily="18" charset="0"/>
              </a:rPr>
              <a:t>Degrees </a:t>
            </a:r>
            <a:r>
              <a:rPr lang="en-US" sz="2800" b="1" dirty="0" smtClean="0"/>
              <a:t> </a:t>
            </a:r>
            <a:endParaRPr lang="en-US" sz="2800" b="1" dirty="0"/>
          </a:p>
        </p:txBody>
      </p:sp>
      <p:sp>
        <p:nvSpPr>
          <p:cNvPr id="28" name="Rectangle 27"/>
          <p:cNvSpPr/>
          <p:nvPr/>
        </p:nvSpPr>
        <p:spPr>
          <a:xfrm>
            <a:off x="1723161" y="6154475"/>
            <a:ext cx="80256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Garamond" panose="02020404030301010803" pitchFamily="18" charset="0"/>
              </a:rPr>
              <a:t>Source: UA in Review 2015. Page 86. Table 2.02b First-Time, Full-Time Freshmen Three-Year Graduation Rates for Two-Year or Less Programs FY07 - FY14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723161" y="1689955"/>
          <a:ext cx="9521261" cy="4317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39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075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984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3334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6894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462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7879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4393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UA Anchorage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UA Fairbanks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UA Southeast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UA System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System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System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System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FY07 (Enter Fall 2004)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22.1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23.3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30.6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31.4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15.4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17.6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25.9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FY08 (Enter Fall 2005)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FY09 (Enter Fall 2006)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32.2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29.7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FY10 (Enter Fall 2007)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24.9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33.0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27.7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FY11 (Enter Fall 2008)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32.6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28.6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FY12 (Enter Fall 2009)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33.2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28.2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FY13 (Enter Fall 2010)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28.7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37.3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FY14 (Enter Fall 2011)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27.6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29.0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42.3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43.8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13.8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15.6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32.1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25.6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26.5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33.2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34.7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16.9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19.2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28.9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32594">
                <a:tc gridSpan="8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* First-Time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, Full-Time 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Bachelor Degree-Seeking Students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who 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Received Baccalaureate Degrees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71753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aramond" panose="02020404030301010803" pitchFamily="18" charset="0"/>
              </a:rPr>
              <a:t>Potential </a:t>
            </a:r>
            <a:r>
              <a:rPr lang="en-US" dirty="0">
                <a:latin typeface="Garamond" panose="02020404030301010803" pitchFamily="18" charset="0"/>
              </a:rPr>
              <a:t>Increase </a:t>
            </a:r>
            <a:r>
              <a:rPr lang="en-US" dirty="0" smtClean="0">
                <a:latin typeface="Garamond" panose="02020404030301010803" pitchFamily="18" charset="0"/>
              </a:rPr>
              <a:t>in Funds: FY13 and FY14  </a:t>
            </a:r>
            <a:r>
              <a:rPr lang="en-US" dirty="0">
                <a:latin typeface="Garamond" panose="02020404030301010803" pitchFamily="18" charset="0"/>
              </a:rPr>
              <a:t/>
            </a:r>
            <a:br>
              <a:rPr lang="en-US" dirty="0">
                <a:latin typeface="Garamond" panose="02020404030301010803" pitchFamily="18" charset="0"/>
              </a:rPr>
            </a:br>
            <a:r>
              <a:rPr lang="en-US" dirty="0" smtClean="0">
                <a:latin typeface="Garamond" panose="02020404030301010803" pitchFamily="18" charset="0"/>
              </a:rPr>
              <a:t>If Student </a:t>
            </a:r>
            <a:r>
              <a:rPr lang="en-US" dirty="0">
                <a:latin typeface="Garamond" panose="02020404030301010803" pitchFamily="18" charset="0"/>
              </a:rPr>
              <a:t>Retention Increased </a:t>
            </a:r>
            <a:r>
              <a:rPr lang="en-US" dirty="0" smtClean="0">
                <a:latin typeface="Garamond" panose="02020404030301010803" pitchFamily="18" charset="0"/>
              </a:rPr>
              <a:t>10% and 20%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1579" y="2133600"/>
            <a:ext cx="10193033" cy="3777622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sz="2400" dirty="0" smtClean="0"/>
              <a:t>10% increase(UA System):</a:t>
            </a:r>
          </a:p>
          <a:p>
            <a:pPr lvl="2"/>
            <a:r>
              <a:rPr lang="en-US" sz="1700" dirty="0"/>
              <a:t>FY13 </a:t>
            </a:r>
            <a:r>
              <a:rPr lang="en-US" sz="1700" dirty="0" smtClean="0"/>
              <a:t>Associate $1,358,895</a:t>
            </a:r>
          </a:p>
          <a:p>
            <a:pPr lvl="2"/>
            <a:r>
              <a:rPr lang="en-US" sz="1700" dirty="0" smtClean="0"/>
              <a:t>FY13 Bachelor </a:t>
            </a:r>
            <a:r>
              <a:rPr lang="en-US" sz="1700" dirty="0" smtClean="0">
                <a:solidFill>
                  <a:srgbClr val="000000"/>
                </a:solidFill>
              </a:rPr>
              <a:t>$3,847,830</a:t>
            </a:r>
            <a:endParaRPr lang="en-US" sz="1700" dirty="0">
              <a:solidFill>
                <a:srgbClr val="000000"/>
              </a:solidFill>
            </a:endParaRPr>
          </a:p>
          <a:p>
            <a:pPr lvl="2"/>
            <a:r>
              <a:rPr lang="en-US" sz="1700" dirty="0"/>
              <a:t>FY14 </a:t>
            </a:r>
            <a:r>
              <a:rPr lang="en-US" sz="1700" dirty="0" smtClean="0"/>
              <a:t>Associate </a:t>
            </a:r>
            <a:r>
              <a:rPr lang="en-US" sz="1700" dirty="0"/>
              <a:t>$1,535,616</a:t>
            </a:r>
          </a:p>
          <a:p>
            <a:pPr lvl="2"/>
            <a:r>
              <a:rPr lang="en-US" sz="1700" dirty="0" smtClean="0"/>
              <a:t>FY14 Bachelor </a:t>
            </a:r>
            <a:r>
              <a:rPr lang="en-US" sz="1700" dirty="0" smtClean="0">
                <a:solidFill>
                  <a:srgbClr val="000000"/>
                </a:solidFill>
              </a:rPr>
              <a:t>$4,140,360</a:t>
            </a:r>
            <a:endParaRPr lang="en-US" sz="1700" dirty="0">
              <a:solidFill>
                <a:srgbClr val="000000"/>
              </a:solidFill>
            </a:endParaRPr>
          </a:p>
          <a:p>
            <a:pPr lvl="1"/>
            <a:endParaRPr lang="en-US" dirty="0"/>
          </a:p>
          <a:p>
            <a:pPr lvl="1"/>
            <a:r>
              <a:rPr lang="en-US" sz="2400" dirty="0" smtClean="0"/>
              <a:t>20% increase(UA System):</a:t>
            </a:r>
          </a:p>
          <a:p>
            <a:pPr lvl="2"/>
            <a:r>
              <a:rPr lang="en-US" sz="1700" dirty="0"/>
              <a:t>FY13 </a:t>
            </a:r>
            <a:r>
              <a:rPr lang="en-US" sz="1700" dirty="0" smtClean="0"/>
              <a:t>Associate </a:t>
            </a:r>
            <a:r>
              <a:rPr lang="en-US" sz="1700" dirty="0"/>
              <a:t>$2,717,790</a:t>
            </a:r>
          </a:p>
          <a:p>
            <a:pPr lvl="2"/>
            <a:r>
              <a:rPr lang="en-US" sz="1700" dirty="0" smtClean="0"/>
              <a:t>FY13 Bachelor $7,695,660</a:t>
            </a:r>
          </a:p>
          <a:p>
            <a:pPr lvl="2"/>
            <a:r>
              <a:rPr lang="en-US" sz="1700" dirty="0"/>
              <a:t>FY14 </a:t>
            </a:r>
            <a:r>
              <a:rPr lang="en-US" sz="1700" dirty="0" smtClean="0"/>
              <a:t>Associate </a:t>
            </a:r>
            <a:r>
              <a:rPr lang="en-US" sz="1700" dirty="0"/>
              <a:t>$</a:t>
            </a:r>
            <a:r>
              <a:rPr lang="en-US" sz="1700" dirty="0" smtClean="0"/>
              <a:t>3,071,232</a:t>
            </a:r>
          </a:p>
          <a:p>
            <a:pPr lvl="2"/>
            <a:r>
              <a:rPr lang="en-US" sz="1700" dirty="0" smtClean="0"/>
              <a:t>FY14 Bachelor $8,280,720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713403"/>
              </p:ext>
            </p:extLst>
          </p:nvPr>
        </p:nvGraphicFramePr>
        <p:xfrm>
          <a:off x="1700213" y="6007100"/>
          <a:ext cx="905510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551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Garamond" panose="02020404030301010803" pitchFamily="18" charset="0"/>
                        </a:rPr>
                        <a:t>UA in Review 2015. Page 89. Table 2.03a. Degrees, Certificates and Endorsements Awarded by Level and University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Garamond" panose="02020404030301010803" pitchFamily="18" charset="0"/>
                        </a:rPr>
                        <a:t>UA in Review 2011. Page 62. Table 2.03. Degrees, Certificates and Endorsements Awarded by Level and MAU. FY06 - FY10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  <a:latin typeface="Garamond" panose="02020404030301010803" pitchFamily="18" charset="0"/>
                        </a:rPr>
                        <a:t>UA in Review 2015. Page 136. Table 4.11b Annualized Full-Time Student Tuition Rates. AY10-AY16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8960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4254" y="525583"/>
            <a:ext cx="9929193" cy="1335088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latin typeface="Garamond" panose="02020404030301010803" pitchFamily="18" charset="0"/>
              </a:rPr>
              <a:t>Challenges of </a:t>
            </a:r>
            <a:r>
              <a:rPr lang="en-US" sz="3500" b="1" dirty="0">
                <a:latin typeface="Garamond" panose="02020404030301010803" pitchFamily="18" charset="0"/>
              </a:rPr>
              <a:t>Consolidation </a:t>
            </a:r>
            <a:r>
              <a:rPr lang="en-US" sz="3500" b="1" dirty="0" smtClean="0">
                <a:latin typeface="Garamond" panose="02020404030301010803" pitchFamily="18" charset="0"/>
              </a:rPr>
              <a:t>for the </a:t>
            </a:r>
            <a:br>
              <a:rPr lang="en-US" sz="3500" b="1" dirty="0" smtClean="0">
                <a:latin typeface="Garamond" panose="02020404030301010803" pitchFamily="18" charset="0"/>
              </a:rPr>
            </a:br>
            <a:r>
              <a:rPr lang="en-US" sz="3500" b="1" dirty="0" smtClean="0">
                <a:latin typeface="Garamond" panose="02020404030301010803" pitchFamily="18" charset="0"/>
              </a:rPr>
              <a:t>	Three </a:t>
            </a:r>
            <a:r>
              <a:rPr lang="en-US" sz="3500" b="1" dirty="0">
                <a:latin typeface="Garamond" panose="02020404030301010803" pitchFamily="18" charset="0"/>
              </a:rPr>
              <a:t>Regional University </a:t>
            </a:r>
            <a:r>
              <a:rPr lang="en-US" sz="3500" b="1" dirty="0" smtClean="0">
                <a:latin typeface="Garamond" panose="02020404030301010803" pitchFamily="18" charset="0"/>
              </a:rPr>
              <a:t>Centers</a:t>
            </a:r>
            <a:endParaRPr lang="en-US" sz="3500" b="1" dirty="0">
              <a:latin typeface="Garamond" panose="020204040303010108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60449" y="1860671"/>
            <a:ext cx="10502571" cy="4578766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Blending </a:t>
            </a:r>
            <a:r>
              <a:rPr lang="en-US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of 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Institutional </a:t>
            </a:r>
            <a:r>
              <a:rPr lang="en-US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C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ultures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Historic unhealthy competition between Fairbanks, Anchorage, and Juneau has led to distinct university cultures and pride, which has led to disunion within the University of Alaska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The regional university centers currently have different branding and marketing strategies 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Achieving </a:t>
            </a:r>
            <a:r>
              <a:rPr lang="en-US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efficiencies from </a:t>
            </a:r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three university centers and twelve community campuses will present operational challenges</a:t>
            </a:r>
          </a:p>
        </p:txBody>
      </p:sp>
    </p:spTree>
    <p:extLst>
      <p:ext uri="{BB962C8B-B14F-4D97-AF65-F5344CB8AC3E}">
        <p14:creationId xmlns:p14="http://schemas.microsoft.com/office/powerpoint/2010/main" val="10457837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5270" y="0"/>
            <a:ext cx="4601260" cy="7112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2006 and 2016 Management Plan versus FY17 Governor’s Budget</a:t>
            </a:r>
            <a:endParaRPr lang="en-US" sz="2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4658653"/>
              </p:ext>
            </p:extLst>
          </p:nvPr>
        </p:nvGraphicFramePr>
        <p:xfrm>
          <a:off x="1219198" y="653142"/>
          <a:ext cx="10972802" cy="599320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95000"/>
                    </a:srgbClr>
                  </a:outerShdw>
                </a:effectLst>
                <a:tableStyleId>{5C22544A-7EE6-4342-B048-85BDC9FD1C3A}</a:tableStyleId>
              </a:tblPr>
              <a:tblGrid>
                <a:gridCol w="1082042"/>
                <a:gridCol w="1534160"/>
                <a:gridCol w="1574800"/>
                <a:gridCol w="1397000"/>
                <a:gridCol w="1324852"/>
                <a:gridCol w="1353316"/>
                <a:gridCol w="1353316"/>
                <a:gridCol w="1353316"/>
              </a:tblGrid>
              <a:tr h="1348173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All 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Funding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Sources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50000"/>
                        <a:alpha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2006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Management 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Plan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alpha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2016 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Management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Plan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alpha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FY17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Governor’s Budget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alpha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2006 Management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 Plan versus 2016 Management Plan</a:t>
                      </a:r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alpha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Percentage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 Change 2006 </a:t>
                      </a:r>
                    </a:p>
                    <a:p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Management Plan versus 2016 Management Plan</a:t>
                      </a:r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alpha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2006 Management Plan versus FY17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 Governor’s Budget</a:t>
                      </a:r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alpha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>
                          <a:solidFill>
                            <a:schemeClr val="tx1"/>
                          </a:solidFill>
                        </a:rPr>
                        <a:t>Percentage</a:t>
                      </a:r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 Change 2006 Management Plan versus FY17</a:t>
                      </a:r>
                    </a:p>
                    <a:p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Governor’s</a:t>
                      </a:r>
                    </a:p>
                    <a:p>
                      <a:r>
                        <a:rPr lang="en-US" sz="1300" baseline="0" dirty="0" smtClean="0">
                          <a:solidFill>
                            <a:schemeClr val="tx1"/>
                          </a:solidFill>
                        </a:rPr>
                        <a:t>Budget</a:t>
                      </a:r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alpha val="95000"/>
                      </a:schemeClr>
                    </a:solidFill>
                  </a:tcPr>
                </a:tc>
              </a:tr>
              <a:tr h="444758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Total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$714,302,300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$915,593,800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$909,914,600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$201,291,500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28.2%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$195,612,300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27.4%</a:t>
                      </a:r>
                      <a:endParaRPr lang="en-US" sz="1300" dirty="0"/>
                    </a:p>
                  </a:txBody>
                  <a:tcPr/>
                </a:tc>
              </a:tr>
              <a:tr h="444758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Personal</a:t>
                      </a:r>
                    </a:p>
                    <a:p>
                      <a:r>
                        <a:rPr lang="en-US" sz="1300" dirty="0" smtClean="0"/>
                        <a:t>Services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$388,310,200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$508,574,400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$517,984,700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$120,264,200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31%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$129,674,500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33.4 %</a:t>
                      </a:r>
                      <a:endParaRPr lang="en-US" sz="1300" dirty="0"/>
                    </a:p>
                  </a:txBody>
                  <a:tcPr/>
                </a:tc>
              </a:tr>
              <a:tr h="44475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/>
                        <a:t>Travel</a:t>
                      </a:r>
                    </a:p>
                    <a:p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$18,520,600</a:t>
                      </a:r>
                    </a:p>
                    <a:p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$19,070,900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$19,070,900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$550,300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3%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$550,300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3%</a:t>
                      </a:r>
                      <a:endParaRPr lang="en-US" sz="1300" dirty="0"/>
                    </a:p>
                  </a:txBody>
                  <a:tcPr/>
                </a:tc>
              </a:tr>
              <a:tr h="44475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/>
                        <a:t>Services</a:t>
                      </a:r>
                    </a:p>
                    <a:p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$208,932,500</a:t>
                      </a:r>
                    </a:p>
                    <a:p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$248,343,300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$233,253,800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$39,410,800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18.9</a:t>
                      </a:r>
                      <a:r>
                        <a:rPr lang="en-US" sz="1300" baseline="0" dirty="0" smtClean="0"/>
                        <a:t>%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/>
                        <a:t>$24,321,300</a:t>
                      </a:r>
                    </a:p>
                    <a:p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/>
                        <a:t>11.6%</a:t>
                      </a:r>
                    </a:p>
                    <a:p>
                      <a:endParaRPr lang="en-US" sz="1300" dirty="0"/>
                    </a:p>
                  </a:txBody>
                  <a:tcPr/>
                </a:tc>
              </a:tr>
              <a:tr h="471820">
                <a:tc>
                  <a:txBody>
                    <a:bodyPr/>
                    <a:lstStyle/>
                    <a:p>
                      <a:r>
                        <a:rPr lang="en-US" sz="1300" dirty="0" err="1" smtClean="0"/>
                        <a:t>Commodi</a:t>
                      </a:r>
                      <a:r>
                        <a:rPr lang="en-US" sz="1300" dirty="0" smtClean="0"/>
                        <a:t>-ties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$61,301,400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$67,307,300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$67,307,300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$6,005,900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9.8%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$6,005,900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9.8</a:t>
                      </a:r>
                      <a:r>
                        <a:rPr lang="en-US" sz="1300" baseline="0" dirty="0" smtClean="0"/>
                        <a:t> %</a:t>
                      </a:r>
                      <a:endParaRPr lang="en-US" sz="1300" dirty="0"/>
                    </a:p>
                  </a:txBody>
                  <a:tcPr/>
                </a:tc>
              </a:tr>
              <a:tr h="444758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Capital Outlay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$15,246,700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$20,129,700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$20,129,700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$4,883,000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32%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$4,883,000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32%</a:t>
                      </a:r>
                      <a:endParaRPr lang="en-US" sz="1300" dirty="0"/>
                    </a:p>
                  </a:txBody>
                  <a:tcPr/>
                </a:tc>
              </a:tr>
              <a:tr h="444758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Grants,</a:t>
                      </a:r>
                      <a:r>
                        <a:rPr lang="en-US" sz="1300" baseline="0" dirty="0" smtClean="0"/>
                        <a:t> Benefits</a:t>
                      </a:r>
                      <a:endParaRPr lang="en-US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$17,632,900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$34,807,200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$34,807,200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$17,174,300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97.4%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$17,174,300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97.4%</a:t>
                      </a:r>
                      <a:endParaRPr lang="en-US" sz="1300" dirty="0"/>
                    </a:p>
                  </a:txBody>
                  <a:tcPr/>
                </a:tc>
              </a:tr>
              <a:tr h="444758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Misc.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$4,358,000</a:t>
                      </a:r>
                      <a:endParaRPr lang="en-US" sz="1300" dirty="0"/>
                    </a:p>
                  </a:txBody>
                  <a:tcPr>
                    <a:solidFill>
                      <a:srgbClr val="FF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$17,361,000</a:t>
                      </a:r>
                      <a:endParaRPr lang="en-US" sz="1300" dirty="0"/>
                    </a:p>
                  </a:txBody>
                  <a:tcPr>
                    <a:solidFill>
                      <a:srgbClr val="FF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$17,361,000</a:t>
                      </a:r>
                      <a:endParaRPr lang="en-US" sz="1300" dirty="0"/>
                    </a:p>
                  </a:txBody>
                  <a:tcPr>
                    <a:solidFill>
                      <a:srgbClr val="FF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$13,003,000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298%</a:t>
                      </a:r>
                      <a:endParaRPr lang="en-US" sz="1300" dirty="0"/>
                    </a:p>
                  </a:txBody>
                  <a:tcPr>
                    <a:solidFill>
                      <a:srgbClr val="FFFF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$13,003,000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$298.4%</a:t>
                      </a:r>
                      <a:endParaRPr lang="en-US" sz="1300" dirty="0"/>
                    </a:p>
                  </a:txBody>
                  <a:tcPr/>
                </a:tc>
              </a:tr>
              <a:tr h="333569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Gen Funds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$245,443,700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$350,787,000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$335,001,600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$105,343,300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42.9%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$89,557,900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36.5%</a:t>
                      </a:r>
                      <a:endParaRPr lang="en-US" sz="1300" dirty="0"/>
                    </a:p>
                  </a:txBody>
                  <a:tcPr/>
                </a:tc>
              </a:tr>
              <a:tr h="33356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3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79428" y="8258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724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868" y="0"/>
            <a:ext cx="8229600" cy="1286933"/>
          </a:xfrm>
        </p:spPr>
        <p:txBody>
          <a:bodyPr>
            <a:normAutofit fontScale="90000"/>
          </a:bodyPr>
          <a:lstStyle/>
          <a:p>
            <a:r>
              <a:rPr lang="en-US" sz="3500" b="1" dirty="0" smtClean="0">
                <a:latin typeface="Garamond" panose="02020404030301010803" pitchFamily="18" charset="0"/>
              </a:rPr>
              <a:t>In Review: Opportunities </a:t>
            </a:r>
            <a:r>
              <a:rPr lang="en-US" sz="3500" b="1" dirty="0">
                <a:latin typeface="Garamond" panose="02020404030301010803" pitchFamily="18" charset="0"/>
              </a:rPr>
              <a:t>of Consolidation for the </a:t>
            </a:r>
            <a:r>
              <a:rPr lang="en-US" sz="3500" b="1" dirty="0" smtClean="0">
                <a:latin typeface="Garamond" panose="02020404030301010803" pitchFamily="18" charset="0"/>
              </a:rPr>
              <a:t>Three </a:t>
            </a:r>
            <a:r>
              <a:rPr lang="en-US" sz="3500" b="1" dirty="0">
                <a:latin typeface="Garamond" panose="02020404030301010803" pitchFamily="18" charset="0"/>
              </a:rPr>
              <a:t>Regional University Centers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286933"/>
            <a:ext cx="10989734" cy="5401733"/>
          </a:xfrm>
        </p:spPr>
        <p:txBody>
          <a:bodyPr>
            <a:normAutofit/>
          </a:bodyPr>
          <a:lstStyle/>
          <a:p>
            <a:r>
              <a:rPr lang="en-US" sz="2200" b="1" dirty="0">
                <a:solidFill>
                  <a:schemeClr val="tx1"/>
                </a:solidFill>
                <a:latin typeface="Garamond" panose="02020404030301010803" pitchFamily="18" charset="0"/>
              </a:rPr>
              <a:t>Creates unified pathways to obtaining </a:t>
            </a:r>
            <a:r>
              <a:rPr lang="en-US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degrees and certificates, providing a clear and concise direction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Through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standardized programs and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courses, students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gain the flexibility to transfer to any campus without loss of credits </a:t>
            </a:r>
            <a:endParaRPr lang="en-US" sz="22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Strengthen </a:t>
            </a:r>
            <a:r>
              <a:rPr lang="en-US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and unify academic departments to provide program opportunities across Alaska while increasing department efficiency and student service </a:t>
            </a:r>
            <a:endParaRPr lang="en-US" sz="22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r>
              <a:rPr lang="en-US" sz="2200" b="1" dirty="0">
                <a:solidFill>
                  <a:schemeClr val="tx1"/>
                </a:solidFill>
                <a:latin typeface="Garamond" panose="02020404030301010803" pitchFamily="18" charset="0"/>
              </a:rPr>
              <a:t>Creates a modern university that balances access, research, and </a:t>
            </a:r>
            <a:r>
              <a:rPr lang="en-US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public service</a:t>
            </a:r>
            <a:endParaRPr lang="en-US" sz="22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Strengthens existing research centers by incorporating broader student and faculty diversity at regional hubs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Savings from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eliminating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duplicate positions and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functions</a:t>
            </a:r>
            <a:endParaRPr lang="en-US" sz="22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Foster community development through partnerships with research departments to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evaluate service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needs while providing hands-on training for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students </a:t>
            </a:r>
            <a:endParaRPr lang="en-US" sz="22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463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aramond" panose="02020404030301010803" pitchFamily="18" charset="0"/>
              </a:rPr>
              <a:t> University </a:t>
            </a:r>
            <a:r>
              <a:rPr lang="en-US" dirty="0">
                <a:latin typeface="Garamond" panose="02020404030301010803" pitchFamily="18" charset="0"/>
              </a:rPr>
              <a:t>of Alaska System</a:t>
            </a:r>
            <a:r>
              <a:rPr lang="en-US" dirty="0" smtClean="0">
                <a:latin typeface="Garamond" panose="02020404030301010803" pitchFamily="18" charset="0"/>
              </a:rPr>
              <a:t/>
            </a:r>
            <a:br>
              <a:rPr lang="en-US" dirty="0" smtClean="0">
                <a:latin typeface="Garamond" panose="02020404030301010803" pitchFamily="18" charset="0"/>
              </a:rPr>
            </a:br>
            <a:r>
              <a:rPr lang="en-US" dirty="0" smtClean="0">
                <a:latin typeface="Garamond" panose="02020404030301010803" pitchFamily="18" charset="0"/>
              </a:rPr>
              <a:t>			 Budget Review</a:t>
            </a:r>
            <a:br>
              <a:rPr lang="en-US" dirty="0" smtClean="0">
                <a:latin typeface="Garamond" panose="02020404030301010803" pitchFamily="18" charset="0"/>
              </a:rPr>
            </a:b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400" b="1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501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23482"/>
              </p:ext>
            </p:extLst>
          </p:nvPr>
        </p:nvGraphicFramePr>
        <p:xfrm>
          <a:off x="1065353" y="1979272"/>
          <a:ext cx="10266261" cy="424299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962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874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8066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5619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94566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00474"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Authorized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vs FY17 Governor’s Budget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11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Statewide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34,375.7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34,259.4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34,488.2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228.8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11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Office Info. Tech.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17,578.5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17,538.5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19,116.2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1,577.7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11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System Education &amp; Outreach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11,933.2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11,928.5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10,951.2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(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977.3)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11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 University Statewide Programs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63,887.4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63,726.4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64,555.6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829.2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9646"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1127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4108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Funding in Thousands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41088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 - Version of FY16 operating bill passed by the House Finance Subcommittee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41088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Includes impacts of legislative actions not included in Conf. Committee such as new legislation and vetoes.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41088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Governor’s proposed budget for the next fiscal year.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41088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vs 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Reductions and additions to the FY17 budget proposed by the Governor. 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735" y="678910"/>
            <a:ext cx="9851488" cy="1329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FY16 and FY17 Budget </a:t>
            </a:r>
            <a:r>
              <a:rPr lang="en-US" b="1" dirty="0">
                <a:latin typeface="Garamond" panose="02020404030301010803" pitchFamily="18" charset="0"/>
              </a:rPr>
              <a:t>Review</a:t>
            </a:r>
            <a:r>
              <a:rPr lang="en-US" dirty="0">
                <a:latin typeface="Garamond" panose="02020404030301010803" pitchFamily="18" charset="0"/>
              </a:rPr>
              <a:t/>
            </a:r>
            <a:br>
              <a:rPr lang="en-US" dirty="0">
                <a:latin typeface="Garamond" panose="02020404030301010803" pitchFamily="18" charset="0"/>
              </a:rPr>
            </a:br>
            <a:r>
              <a:rPr lang="en-US" dirty="0">
                <a:latin typeface="Garamond" panose="02020404030301010803" pitchFamily="18" charset="0"/>
              </a:rPr>
              <a:t>	</a:t>
            </a:r>
            <a:r>
              <a:rPr lang="en-US" sz="3200" dirty="0">
                <a:latin typeface="Garamond" panose="02020404030301010803" pitchFamily="18" charset="0"/>
              </a:rPr>
              <a:t>University Of Alaska Statewide Programs (Total Funding) </a:t>
            </a:r>
          </a:p>
        </p:txBody>
      </p:sp>
    </p:spTree>
    <p:extLst>
      <p:ext uri="{BB962C8B-B14F-4D97-AF65-F5344CB8AC3E}">
        <p14:creationId xmlns:p14="http://schemas.microsoft.com/office/powerpoint/2010/main" val="26241261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7806685"/>
              </p:ext>
            </p:extLst>
          </p:nvPr>
        </p:nvGraphicFramePr>
        <p:xfrm>
          <a:off x="1122912" y="1841540"/>
          <a:ext cx="10488612" cy="489331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735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226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481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4810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4810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74810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Authorized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vs FY17 Governor’s Budget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Anchorage Campus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267,930.5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269,310.6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273,712.8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4,402.2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Kenai Peninsula College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16,627.8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16,649.3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16,897.9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248.6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  <a:latin typeface="Garamond" panose="02020404030301010803" pitchFamily="18" charset="0"/>
                        </a:rPr>
                        <a:t>Kodiak College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5,780.5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5,795.1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6,133.7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338.6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Matanuska-Susitna College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11,209.2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11,226.4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11,525.4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Prince Wm Sound College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7,671.7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7,703.8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7,601.8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(102)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  <a:latin typeface="Garamond" panose="02020404030301010803" pitchFamily="18" charset="0"/>
                        </a:rPr>
                        <a:t>Small Business Development Ctr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3,164.9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3,181.2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3,178.1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(3.1)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Total University of Alaska Anchorage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312,384.6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313,866.4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319,049.7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5183.3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2201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Funding in Thousands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1930">
                <a:tc gridSpan="6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 - Version of FY16 operating bill passed by the House Finance Subcommittee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Includes impacts of legislative actions not included in Conf. Committee such as new legislation and vetoes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Governor’s proposed budget for the next fiscal year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</a:t>
                      </a:r>
                      <a:r>
                        <a:rPr lang="en-US" sz="1500" kern="1200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Budget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vs 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Reductions and additions to the FY17 budget proposed by the Governor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18225" y="649510"/>
            <a:ext cx="9851488" cy="14632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FY16 and FY17 Budget Review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	University Of Alaska Anchorage (Total Funding) </a:t>
            </a:r>
          </a:p>
        </p:txBody>
      </p:sp>
    </p:spTree>
    <p:extLst>
      <p:ext uri="{BB962C8B-B14F-4D97-AF65-F5344CB8AC3E}">
        <p14:creationId xmlns:p14="http://schemas.microsoft.com/office/powerpoint/2010/main" val="15938975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29" y="455152"/>
            <a:ext cx="10069170" cy="128089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FY16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and </a:t>
            </a:r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FY17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Budget Review</a:t>
            </a:r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n-US" sz="3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University of Alaska </a:t>
            </a: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Fairbanks (Total Funding)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605178"/>
              </p:ext>
            </p:extLst>
          </p:nvPr>
        </p:nvGraphicFramePr>
        <p:xfrm>
          <a:off x="1531499" y="1736042"/>
          <a:ext cx="9591773" cy="454533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388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917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830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1951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067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85194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30349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 Authorized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vs FY17 Governor’s Budget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Bristol Bay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4,090.9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4,095.1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4,085.2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(9.9)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Chukchi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2,440.7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2,442.8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2,433.1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(9.7)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Coop. Ext. Service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10,685.8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10,675.6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0.0                          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(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10,675.6)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 Campus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263,610.9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265,362.3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282,988.3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17,626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 Org. Res.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143,001.0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145,241.4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143,451.7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(1,789.7)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Interior-Aleutians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5,703.7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5,712.5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5,689.7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(22.8)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Kuskokwim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6,752.7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6,766.9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6,566.3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(200.6)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Northwest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4,571.6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4,591.8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4,460.6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(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131.2)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Rural College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11,346.5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11,417.2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10,552.0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(865.2)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UAF-CTC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14,187.5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14,187.6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14,329.3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141.7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2004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 University of Alaska Fairbanks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466,391.3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470,493.2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474,556.2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4,063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0967">
                <a:tc gridSpan="6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* Funding in Thousands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942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3072" y="624110"/>
            <a:ext cx="9564731" cy="882718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latin typeface="Garamond" panose="02020404030301010803" pitchFamily="18" charset="0"/>
              </a:rPr>
              <a:t>How Could </a:t>
            </a:r>
            <a:r>
              <a:rPr lang="en-US" sz="3500" b="1" dirty="0">
                <a:latin typeface="Garamond" panose="02020404030301010803" pitchFamily="18" charset="0"/>
              </a:rPr>
              <a:t>C</a:t>
            </a:r>
            <a:r>
              <a:rPr lang="en-US" sz="3500" b="1" dirty="0" smtClean="0">
                <a:latin typeface="Garamond" panose="02020404030301010803" pitchFamily="18" charset="0"/>
              </a:rPr>
              <a:t>onsolidation </a:t>
            </a:r>
            <a:r>
              <a:rPr lang="en-US" sz="3500" b="1" dirty="0">
                <a:latin typeface="Garamond" panose="02020404030301010803" pitchFamily="18" charset="0"/>
              </a:rPr>
              <a:t>B</a:t>
            </a:r>
            <a:r>
              <a:rPr lang="en-US" sz="3500" b="1" dirty="0" smtClean="0">
                <a:latin typeface="Garamond" panose="02020404030301010803" pitchFamily="18" charset="0"/>
              </a:rPr>
              <a:t>e </a:t>
            </a:r>
            <a:r>
              <a:rPr lang="en-US" sz="3500" b="1" dirty="0">
                <a:latin typeface="Garamond" panose="02020404030301010803" pitchFamily="18" charset="0"/>
              </a:rPr>
              <a:t>D</a:t>
            </a:r>
            <a:r>
              <a:rPr lang="en-US" sz="3500" b="1" dirty="0" smtClean="0">
                <a:latin typeface="Garamond" panose="02020404030301010803" pitchFamily="18" charset="0"/>
              </a:rPr>
              <a:t>one?</a:t>
            </a:r>
            <a:endParaRPr lang="en-US" sz="3500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7785" y="1416676"/>
            <a:ext cx="10571356" cy="5351171"/>
          </a:xfrm>
        </p:spPr>
        <p:txBody>
          <a:bodyPr>
            <a:normAutofit fontScale="92500" lnSpcReduction="10000"/>
          </a:bodyPr>
          <a:lstStyle/>
          <a:p>
            <a:r>
              <a:rPr lang="en-US" sz="25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Purpose </a:t>
            </a:r>
            <a:r>
              <a:rPr lang="en-US" sz="2500" b="1" dirty="0">
                <a:solidFill>
                  <a:schemeClr val="tx1"/>
                </a:solidFill>
                <a:latin typeface="Garamond" panose="02020404030301010803" pitchFamily="18" charset="0"/>
              </a:rPr>
              <a:t>of campus consolidation </a:t>
            </a:r>
            <a:endParaRPr lang="en-US" sz="25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To increase </a:t>
            </a:r>
            <a:r>
              <a:rPr lang="en-US" sz="2300" dirty="0">
                <a:solidFill>
                  <a:schemeClr val="tx1"/>
                </a:solidFill>
                <a:latin typeface="Garamond" panose="02020404030301010803" pitchFamily="18" charset="0"/>
              </a:rPr>
              <a:t>the system’s overall effectiveness in creating </a:t>
            </a:r>
            <a:r>
              <a:rPr lang="en-US" sz="2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more </a:t>
            </a:r>
            <a:r>
              <a:rPr lang="en-US" sz="2300" dirty="0">
                <a:solidFill>
                  <a:schemeClr val="tx1"/>
                </a:solidFill>
                <a:latin typeface="Garamond" panose="02020404030301010803" pitchFamily="18" charset="0"/>
              </a:rPr>
              <a:t>educated </a:t>
            </a:r>
            <a:r>
              <a:rPr lang="en-US" sz="2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Alaskans </a:t>
            </a:r>
            <a:endParaRPr lang="en-US" sz="23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r>
              <a:rPr lang="en-US" sz="25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Process </a:t>
            </a:r>
            <a:r>
              <a:rPr lang="en-US" sz="2500" b="1" dirty="0">
                <a:solidFill>
                  <a:schemeClr val="tx1"/>
                </a:solidFill>
                <a:latin typeface="Garamond" panose="02020404030301010803" pitchFamily="18" charset="0"/>
              </a:rPr>
              <a:t>must be transparent </a:t>
            </a:r>
            <a:r>
              <a:rPr lang="en-US" sz="25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and directly involve all shareholders</a:t>
            </a:r>
          </a:p>
          <a:p>
            <a:pPr lvl="1"/>
            <a:r>
              <a:rPr lang="en-US" sz="2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Consolidation should involve </a:t>
            </a:r>
            <a:r>
              <a:rPr lang="en-US" sz="2300" dirty="0">
                <a:solidFill>
                  <a:schemeClr val="tx1"/>
                </a:solidFill>
                <a:latin typeface="Garamond" panose="02020404030301010803" pitchFamily="18" charset="0"/>
              </a:rPr>
              <a:t>each campus </a:t>
            </a:r>
            <a:r>
              <a:rPr lang="en-US" sz="2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across Alaska</a:t>
            </a:r>
          </a:p>
          <a:p>
            <a:pPr lvl="1"/>
            <a:r>
              <a:rPr lang="en-US" sz="2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Final </a:t>
            </a:r>
            <a:r>
              <a:rPr lang="en-US" sz="2300" dirty="0">
                <a:solidFill>
                  <a:schemeClr val="tx1"/>
                </a:solidFill>
                <a:latin typeface="Garamond" panose="02020404030301010803" pitchFamily="18" charset="0"/>
              </a:rPr>
              <a:t>approval of </a:t>
            </a:r>
            <a:r>
              <a:rPr lang="en-US" sz="2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decisions should reside with </a:t>
            </a:r>
            <a:r>
              <a:rPr lang="en-US" sz="2300" dirty="0">
                <a:solidFill>
                  <a:schemeClr val="tx1"/>
                </a:solidFill>
                <a:latin typeface="Garamond" panose="02020404030301010803" pitchFamily="18" charset="0"/>
              </a:rPr>
              <a:t>the </a:t>
            </a:r>
            <a:r>
              <a:rPr lang="en-US" sz="2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Board of Regents </a:t>
            </a:r>
          </a:p>
          <a:p>
            <a:r>
              <a:rPr lang="en-US" sz="2500" b="1" dirty="0">
                <a:solidFill>
                  <a:schemeClr val="tx1"/>
                </a:solidFill>
                <a:latin typeface="Garamond" panose="02020404030301010803" pitchFamily="18" charset="0"/>
              </a:rPr>
              <a:t>Leadership for the implementation effort</a:t>
            </a:r>
          </a:p>
          <a:p>
            <a:pPr lvl="1"/>
            <a:r>
              <a:rPr lang="en-US" sz="2300" dirty="0">
                <a:solidFill>
                  <a:schemeClr val="tx1"/>
                </a:solidFill>
                <a:latin typeface="Garamond" panose="02020404030301010803" pitchFamily="18" charset="0"/>
              </a:rPr>
              <a:t>University </a:t>
            </a:r>
            <a:r>
              <a:rPr lang="en-US" sz="2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of Alaska State System can </a:t>
            </a:r>
            <a:r>
              <a:rPr lang="en-US" sz="2300" dirty="0">
                <a:solidFill>
                  <a:schemeClr val="tx1"/>
                </a:solidFill>
                <a:latin typeface="Garamond" panose="02020404030301010803" pitchFamily="18" charset="0"/>
              </a:rPr>
              <a:t>provide overall </a:t>
            </a:r>
            <a:r>
              <a:rPr lang="en-US" sz="2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leadership, direction, and funding</a:t>
            </a:r>
            <a:endParaRPr lang="en-US" sz="23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300" dirty="0">
                <a:solidFill>
                  <a:schemeClr val="tx1"/>
                </a:solidFill>
                <a:latin typeface="Garamond" panose="02020404030301010803" pitchFamily="18" charset="0"/>
              </a:rPr>
              <a:t>Campus committees should identify and recommend the resolutions for key issues </a:t>
            </a:r>
          </a:p>
          <a:p>
            <a:r>
              <a:rPr lang="en-US" sz="25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Form </a:t>
            </a:r>
            <a:r>
              <a:rPr lang="en-US" sz="2500" b="1" dirty="0">
                <a:solidFill>
                  <a:schemeClr val="tx1"/>
                </a:solidFill>
                <a:latin typeface="Garamond" panose="02020404030301010803" pitchFamily="18" charset="0"/>
              </a:rPr>
              <a:t>institutional implementation </a:t>
            </a:r>
            <a:r>
              <a:rPr lang="en-US" sz="25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committee during consolidation process</a:t>
            </a:r>
            <a:endParaRPr lang="en-US" sz="25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300" dirty="0">
                <a:solidFill>
                  <a:schemeClr val="tx1"/>
                </a:solidFill>
                <a:latin typeface="Garamond" panose="02020404030301010803" pitchFamily="18" charset="0"/>
              </a:rPr>
              <a:t>Include representatives of faculty, staff, and administration</a:t>
            </a:r>
          </a:p>
          <a:p>
            <a:pPr lvl="1"/>
            <a:r>
              <a:rPr lang="en-US" sz="2300" dirty="0">
                <a:solidFill>
                  <a:schemeClr val="tx1"/>
                </a:solidFill>
                <a:latin typeface="Garamond" panose="02020404030301010803" pitchFamily="18" charset="0"/>
              </a:rPr>
              <a:t>Include diverse representatives from all university colleges</a:t>
            </a:r>
          </a:p>
          <a:p>
            <a:pPr lvl="1"/>
            <a:r>
              <a:rPr lang="en-US" sz="2300" dirty="0">
                <a:solidFill>
                  <a:schemeClr val="tx1"/>
                </a:solidFill>
                <a:latin typeface="Garamond" panose="02020404030301010803" pitchFamily="18" charset="0"/>
              </a:rPr>
              <a:t>Include regional mentors and workforce leaders </a:t>
            </a:r>
          </a:p>
          <a:p>
            <a:pPr lvl="1"/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4340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5575916"/>
              </p:ext>
            </p:extLst>
          </p:nvPr>
        </p:nvGraphicFramePr>
        <p:xfrm>
          <a:off x="1181101" y="2142490"/>
          <a:ext cx="10488612" cy="32321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12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570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362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9730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0147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58358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</a:t>
                      </a:r>
                      <a:r>
                        <a:rPr lang="en-US" sz="1800" b="0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Authorized </a:t>
                      </a:r>
                      <a:r>
                        <a:rPr lang="en-US" sz="1800" b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vs FY17 Governor’s Budget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Juneau Campus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43,073.0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43,342.1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43,763.5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421.4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Ketchikan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5,464.5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5,474.0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5,531.1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57.1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Sitka Campus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8,104.2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8,110.7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8,228.0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117.3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 Alaska Southeast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56,641.7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56,926.8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57,522.6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595.8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7681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Funding in Thousands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1930">
                <a:tc gridSpan="6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 - Version of FY16 operating bill passed by the House Finance Subcommittee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Includes impacts of legislative actions not included in Conf. Committee such as new legislation and vetoes.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Governor’s proposed budget for the next fiscal year.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vs 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Reductions and additions to the FY17 budget proposed by the Governor. 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78329" y="649510"/>
            <a:ext cx="9991384" cy="14929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FY16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and </a:t>
            </a:r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FY17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Budget Review</a:t>
            </a:r>
            <a:r>
              <a:rPr lang="en-US" sz="3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sz="3000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>	University Of Alaska </a:t>
            </a: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Southeast (Total Funding) </a:t>
            </a:r>
          </a:p>
        </p:txBody>
      </p:sp>
    </p:spTree>
    <p:extLst>
      <p:ext uri="{BB962C8B-B14F-4D97-AF65-F5344CB8AC3E}">
        <p14:creationId xmlns:p14="http://schemas.microsoft.com/office/powerpoint/2010/main" val="35835862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1584346"/>
              </p:ext>
            </p:extLst>
          </p:nvPr>
        </p:nvGraphicFramePr>
        <p:xfrm>
          <a:off x="1404177" y="2095017"/>
          <a:ext cx="10008462" cy="472297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772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274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577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4777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9824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206983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Authorized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vs FY17 Governor’s Budget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Statewide Programs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63,887.4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63,726.4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64,555.6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829.2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Reduct’s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&amp;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Addt’s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144.9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10,581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(5,769.5)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4,811.5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of Alaska Anchorage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312,384.6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313,866.4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319,049.7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(5,183.3)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 Alaska Fairbanks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466,391.3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470,493.2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474,556.2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4,063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 Alaska Southeast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56,641.7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56,926.8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57,522.6 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595.8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 University System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899,449.9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915,593.8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909,914.6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5116.2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032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Funding in Thousands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193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 - Version of FY16 operating bill passed by the House Finance Subcommittee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5100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Includes impacts of legislative actions not included in Conf. Committee such as new legislation &amp; vetoes.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65100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Governor’s proposed budget for the next fiscal year.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65100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</a:t>
                      </a:r>
                      <a:r>
                        <a:rPr lang="en-US" sz="1500" kern="1200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vs 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Reductions and additions to the FY17 budget proposed by the Governor. 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18225" y="6495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FY16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and </a:t>
            </a:r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FY17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Budget Review</a:t>
            </a: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>	University Of Alaska </a:t>
            </a: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System (Total Funding) </a:t>
            </a:r>
          </a:p>
        </p:txBody>
      </p:sp>
    </p:spTree>
    <p:extLst>
      <p:ext uri="{BB962C8B-B14F-4D97-AF65-F5344CB8AC3E}">
        <p14:creationId xmlns:p14="http://schemas.microsoft.com/office/powerpoint/2010/main" val="10675916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5086603"/>
              </p:ext>
            </p:extLst>
          </p:nvPr>
        </p:nvGraphicFramePr>
        <p:xfrm>
          <a:off x="1282701" y="2142490"/>
          <a:ext cx="10184575" cy="42481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352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76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593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3620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9760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FY16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Authorized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FY17 Governor’s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FY16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 Authorized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vs FY17 Governor’s Budget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Statewide Programs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22,195.10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22,034.10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23,458.4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1,424.3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Reduct’s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&amp; 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Addt’s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104.5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(15,785.4)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(15,680.9)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u="none" strike="noStrike" dirty="0">
                          <a:effectLst/>
                          <a:latin typeface="Garamond" panose="02020404030301010803" pitchFamily="18" charset="0"/>
                        </a:rPr>
                        <a:t>of Alaska Anchorage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126,128.40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127,485.20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127,385.1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(100.1)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 Alaska Fairbanks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169,297.80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173,399.70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172,790.9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608.8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University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 Alaska Southeast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27,478.40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27,763.50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27,152.6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(610.9)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 University System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$ 345,099.70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350,787.00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335,001.6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(14,358.8)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23207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Funding in Thousands</a:t>
                      </a:r>
                      <a:r>
                        <a:rPr lang="en-US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of Dollars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510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FY16 House Subcommittee - Version of FY16 operating bill passed by the House Finance Subcommittee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5100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Includes impacts of legislative actions not included in Conf. Committee such as new legislation and vetoes.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50495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Governor’s proposed budget for the next fiscal year.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50495">
                <a:tc gridSpan="5">
                  <a:txBody>
                    <a:bodyPr/>
                    <a:lstStyle/>
                    <a:p>
                      <a:pPr marL="0" marR="0" lvl="2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FY16 Authorized vs FY17 Governor’s Budget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-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Reductions and additions to the FY17 budget proposed by the Governor. 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18225" y="649510"/>
            <a:ext cx="9247172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FY16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and </a:t>
            </a:r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FY17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Budget Review</a:t>
            </a: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>	University Of Alaska System (</a:t>
            </a: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>UGF </a:t>
            </a:r>
            <a:r>
              <a:rPr lang="en-US" dirty="0" smtClean="0">
                <a:solidFill>
                  <a:schemeClr val="tx1"/>
                </a:solidFill>
                <a:latin typeface="Garamond" panose="02020404030301010803" pitchFamily="18" charset="0"/>
              </a:rPr>
              <a:t>Funding) </a:t>
            </a:r>
            <a:endParaRPr lang="en-US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9923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199" y="598710"/>
            <a:ext cx="9650413" cy="6585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aramond" panose="02020404030301010803" pitchFamily="18" charset="0"/>
              </a:rPr>
              <a:t>Degrees, </a:t>
            </a:r>
            <a:r>
              <a:rPr lang="en-US" sz="3200" dirty="0" smtClean="0">
                <a:latin typeface="Garamond" panose="02020404030301010803" pitchFamily="18" charset="0"/>
              </a:rPr>
              <a:t>Certificates, </a:t>
            </a:r>
            <a:r>
              <a:rPr lang="en-US" sz="3200" dirty="0">
                <a:latin typeface="Garamond" panose="02020404030301010803" pitchFamily="18" charset="0"/>
              </a:rPr>
              <a:t>and Endorsements Awarded by </a:t>
            </a:r>
            <a:r>
              <a:rPr lang="en-US" sz="3200" dirty="0" smtClean="0">
                <a:latin typeface="Garamond" panose="02020404030301010803" pitchFamily="18" charset="0"/>
              </a:rPr>
              <a:t>Level</a:t>
            </a:r>
            <a:endParaRPr lang="en-US" sz="3200" dirty="0">
              <a:latin typeface="Garamond" panose="020204040303010108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854199" y="1257300"/>
          <a:ext cx="8457504" cy="47555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38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3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University of</a:t>
                      </a:r>
                      <a:r>
                        <a:rPr lang="en-US" sz="3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000" b="0" kern="12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Alaska </a:t>
                      </a:r>
                      <a:r>
                        <a:rPr lang="en-US" sz="3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System</a:t>
                      </a:r>
                      <a:endParaRPr lang="en-US" sz="3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OEC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80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249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267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279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395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(1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38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44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31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40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(2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159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159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264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249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296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(AAS)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630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692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773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738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834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934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298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296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295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370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407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442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Bachelor's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1,527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1,498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1,616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1,612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1,757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1,855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Licensure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160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192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205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250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Master's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537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622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641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650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679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644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Doctorate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37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46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52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3,427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3,754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3,983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4,174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4,491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4,908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4511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Source: UA in Review 2015. Page 103. https://www.alaska.edu/swbir/ir/ua-in-review/uar2015/UAR-2015_Final.pdf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6110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199" y="598710"/>
            <a:ext cx="9650413" cy="6585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aramond" panose="02020404030301010803" pitchFamily="18" charset="0"/>
              </a:rPr>
              <a:t>Degrees, </a:t>
            </a:r>
            <a:r>
              <a:rPr lang="en-US" sz="3200" dirty="0" smtClean="0">
                <a:latin typeface="Garamond" panose="02020404030301010803" pitchFamily="18" charset="0"/>
              </a:rPr>
              <a:t>Certificates, </a:t>
            </a:r>
            <a:r>
              <a:rPr lang="en-US" sz="3200" dirty="0">
                <a:latin typeface="Garamond" panose="02020404030301010803" pitchFamily="18" charset="0"/>
              </a:rPr>
              <a:t>and Endorsements Awarded by </a:t>
            </a:r>
            <a:r>
              <a:rPr lang="en-US" sz="3200" dirty="0" smtClean="0">
                <a:latin typeface="Garamond" panose="02020404030301010803" pitchFamily="18" charset="0"/>
              </a:rPr>
              <a:t>Level</a:t>
            </a:r>
            <a:endParaRPr lang="en-US" sz="3200" dirty="0">
              <a:latin typeface="Garamond" panose="020204040303010108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854199" y="1257300"/>
          <a:ext cx="8457504" cy="47536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38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  <a:r>
                        <a:rPr lang="en-US" sz="30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of Alaska</a:t>
                      </a:r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Anchorage</a:t>
                      </a:r>
                      <a:endParaRPr lang="en-US" sz="30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OEC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Certificate (1 yr)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Certificate (2 yr)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Associate (AAS)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608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Associate (AA)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Bachelor's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1,064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1,131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Licensure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Master's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Doctorate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2,071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2,171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2,326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2,307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2,489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2,633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4511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Source: UA in Review 2015. Page 103. https://www.alaska.edu/swbir/ir/ua-in-review/uar2015/UAR-2015_Final.pdf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20614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199" y="598710"/>
            <a:ext cx="9650413" cy="6585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aramond" panose="02020404030301010803" pitchFamily="18" charset="0"/>
              </a:rPr>
              <a:t>Degrees, </a:t>
            </a:r>
            <a:r>
              <a:rPr lang="en-US" sz="3200" dirty="0" smtClean="0">
                <a:latin typeface="Garamond" panose="02020404030301010803" pitchFamily="18" charset="0"/>
              </a:rPr>
              <a:t>Certificates, </a:t>
            </a:r>
            <a:r>
              <a:rPr lang="en-US" sz="3200" dirty="0">
                <a:latin typeface="Garamond" panose="02020404030301010803" pitchFamily="18" charset="0"/>
              </a:rPr>
              <a:t>and Endorsements Awarded by </a:t>
            </a:r>
            <a:r>
              <a:rPr lang="en-US" sz="3200" dirty="0" smtClean="0">
                <a:latin typeface="Garamond" panose="02020404030301010803" pitchFamily="18" charset="0"/>
              </a:rPr>
              <a:t>Level</a:t>
            </a:r>
            <a:endParaRPr lang="en-US" sz="3200" dirty="0">
              <a:latin typeface="Garamond" panose="020204040303010108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854199" y="1257300"/>
          <a:ext cx="8457504" cy="47555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38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3000" b="1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  <a:r>
                        <a:rPr lang="en-US" sz="30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of Alaska</a:t>
                      </a:r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Fairbanks</a:t>
                      </a:r>
                      <a:endParaRPr lang="en-US" sz="30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OEC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(1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(2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(AAS)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Bachelor's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579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Licensure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Master's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Doctorate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1,047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1,206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1,188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1,324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1,377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1,558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4511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Source: UA in Review 2015. Page 103. https://www.alaska.edu/swbir/ir/ua-in-review/uar2015/UAR-2015_Final.pdf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6812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199" y="598710"/>
            <a:ext cx="9650413" cy="6585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Garamond" panose="02020404030301010803" pitchFamily="18" charset="0"/>
              </a:rPr>
              <a:t>Degrees, </a:t>
            </a:r>
            <a:r>
              <a:rPr lang="en-US" sz="3200" dirty="0" smtClean="0">
                <a:latin typeface="Garamond" panose="02020404030301010803" pitchFamily="18" charset="0"/>
              </a:rPr>
              <a:t>Certificates, </a:t>
            </a:r>
            <a:r>
              <a:rPr lang="en-US" sz="3200" dirty="0">
                <a:latin typeface="Garamond" panose="02020404030301010803" pitchFamily="18" charset="0"/>
              </a:rPr>
              <a:t>and Endorsements Awarded by </a:t>
            </a:r>
            <a:r>
              <a:rPr lang="en-US" sz="3200" dirty="0" smtClean="0">
                <a:latin typeface="Garamond" panose="02020404030301010803" pitchFamily="18" charset="0"/>
              </a:rPr>
              <a:t>Level</a:t>
            </a:r>
            <a:endParaRPr lang="en-US" sz="3200" dirty="0">
              <a:latin typeface="Garamond" panose="020204040303010108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854199" y="1257300"/>
          <a:ext cx="8457504" cy="47555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738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9728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3000" b="1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University</a:t>
                      </a:r>
                      <a:r>
                        <a:rPr lang="en-US" sz="30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of Alaska</a:t>
                      </a:r>
                      <a:r>
                        <a:rPr lang="en-US" sz="3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Southeast</a:t>
                      </a:r>
                      <a:endParaRPr lang="en-US" sz="3000" b="1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FY14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OEC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(1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Certificate (2 yr)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(AAS)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Associate (AA)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Bachelor's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Licensure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Master's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153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Garamond" panose="02020404030301010803" pitchFamily="18" charset="0"/>
                        </a:rPr>
                        <a:t>Doctorate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377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469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543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625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717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45110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Source: UA in Review 2015. Page 103. https://www.alaska.edu/swbir/ir/ua-in-review/uar2015/UAR-2015_Final.pdf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0563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753" y="611067"/>
            <a:ext cx="10317543" cy="718553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Garamond" panose="02020404030301010803" pitchFamily="18" charset="0"/>
              </a:rPr>
              <a:t>Cost </a:t>
            </a:r>
            <a:r>
              <a:rPr lang="en-US" dirty="0">
                <a:latin typeface="Garamond" panose="02020404030301010803" pitchFamily="18" charset="0"/>
              </a:rPr>
              <a:t>per </a:t>
            </a:r>
            <a:r>
              <a:rPr lang="en-US" dirty="0" smtClean="0">
                <a:latin typeface="Garamond" panose="02020404030301010803" pitchFamily="18" charset="0"/>
              </a:rPr>
              <a:t>Degree for each University Campus </a:t>
            </a:r>
            <a:r>
              <a:rPr lang="en-US" dirty="0">
                <a:latin typeface="Garamond" panose="02020404030301010803" pitchFamily="18" charset="0"/>
              </a:rPr>
              <a:t>(</a:t>
            </a:r>
            <a:r>
              <a:rPr lang="en-US" dirty="0" smtClean="0">
                <a:latin typeface="Garamond" panose="02020404030301010803" pitchFamily="18" charset="0"/>
              </a:rPr>
              <a:t>UGF)</a:t>
            </a:r>
            <a:endParaRPr lang="en-US" dirty="0">
              <a:latin typeface="Garamond" panose="020204040303010108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921695" y="1594437"/>
          <a:ext cx="11023601" cy="382968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600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511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515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65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955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8350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FY14 BOR Authorized Funds (UGF)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endParaRPr lang="en-US" sz="2000" b="0" i="0" u="none" strike="noStrike" baseline="300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Degrees and Certificates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Cost </a:t>
                      </a:r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per</a:t>
                      </a:r>
                      <a:r>
                        <a:rPr lang="en-US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Anchorage Campus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114,920,600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2,043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56,251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Kenai Peninsula College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 </a:t>
                      </a:r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   </a:t>
                      </a:r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7,902,500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   161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49,084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Kodiak College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    2,951,600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     23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128,330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Matanuska-Susitna College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    5,039,900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   127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39,684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Prince Wm Sound College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    3,746,900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     19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197,205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Total University of Alaska Anchorage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134,561,500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2,373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56,705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*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Board of Regents (BOR)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FY16 Approved Operating and Capital Distribution Plan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UA in Review 2015. Page 103. 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</a:t>
                      </a:r>
                      <a:r>
                        <a:rPr 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calculated by dividing the Board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Authorized Funds by the number of Degrees and Certificates awarded (UGF)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7653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5596" y="613417"/>
            <a:ext cx="9697392" cy="713854"/>
          </a:xfrm>
        </p:spPr>
        <p:txBody>
          <a:bodyPr>
            <a:no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Cost per Degree for each University Campus (UGF)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910809" y="1676400"/>
          <a:ext cx="10845799" cy="494220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47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002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937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714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6689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8350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FY14 BOR Authorized Funds (UGF)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endParaRPr lang="en-US" sz="2000" b="0" i="0" u="none" strike="noStrike" baseline="300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Degrees and Certificates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Bristol Bay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1,718,700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78,123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Chukchi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1,093,300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1,093,300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 Campus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124,659,800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815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152,957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Interior-Aleutians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1,977,400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67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29,513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Kuskokwim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3,655,600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29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126,055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Northwest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1,853,100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  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308,850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Rural College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6,467,900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25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258,716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UAF-CTC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6,471,400 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423 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15,299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Total University of Alaska </a:t>
                      </a:r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147,897,200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1,388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106,554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*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Board of Regents (BOR)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FY16 Approved Operating and Capital Distribution Plan. Page 15.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UA in Review 2015. Page 103. 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</a:t>
                      </a:r>
                      <a:r>
                        <a:rPr 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calculated by dividing the Board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Authorized Funds by the number of Degrees and Certificates awarded (UGF)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8648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0100" y="624110"/>
            <a:ext cx="9690097" cy="1280890"/>
          </a:xfrm>
        </p:spPr>
        <p:txBody>
          <a:bodyPr>
            <a:no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Cost per Degree for each University Campus (UGF)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921695" y="1640189"/>
          <a:ext cx="10845799" cy="308800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47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002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937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714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6689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8350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FY14 BOR Authorized Funds (UGF)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endParaRPr lang="en-US" sz="2000" b="0" i="0" u="none" strike="noStrike" baseline="300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Degrees and Certificates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Juneau Campus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23,360,900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444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52,615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Ketchikan Campus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2,789,900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19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146,837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Sitka Campus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 3,655,600 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  39 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93,733 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Total University of Alaska </a:t>
                      </a:r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Southeast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29,806,400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502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59,375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*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Board of Regents (BOR)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FY16 Approved Operating and Capital Distribution Plan.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Page 15.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UA in Review 2015. Page 103. 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</a:t>
                      </a:r>
                      <a:r>
                        <a:rPr 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 calculated by dividing the Board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Authorized Funds by the number of Degrees and Certificates awarded (UGF)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49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641612"/>
            <a:ext cx="8911687" cy="675583"/>
          </a:xfrm>
        </p:spPr>
        <p:txBody>
          <a:bodyPr/>
          <a:lstStyle/>
          <a:p>
            <a:r>
              <a:rPr lang="en-US" b="1" dirty="0" smtClean="0">
                <a:latin typeface="Garamond" panose="02020404030301010803" pitchFamily="18" charset="0"/>
              </a:rPr>
              <a:t>Five Guiding </a:t>
            </a:r>
            <a:r>
              <a:rPr lang="en-US" b="1" dirty="0">
                <a:latin typeface="Garamond" panose="02020404030301010803" pitchFamily="18" charset="0"/>
              </a:rPr>
              <a:t>Principles of </a:t>
            </a:r>
            <a:r>
              <a:rPr lang="en-US" b="1" dirty="0" smtClean="0">
                <a:latin typeface="Garamond" panose="02020404030301010803" pitchFamily="18" charset="0"/>
              </a:rPr>
              <a:t>Consolidation</a:t>
            </a: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8439" y="1672682"/>
            <a:ext cx="9233210" cy="444164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Increase </a:t>
            </a: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opportunities to raise </a:t>
            </a: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education-attainment levels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Avoid duplication of academic programs while optimizing access to </a:t>
            </a: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instruction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Create potential for economies of scale and scope </a:t>
            </a:r>
            <a:endParaRPr lang="en-US" sz="26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Enhance economic </a:t>
            </a: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development across </a:t>
            </a: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Alaska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Streamline administrative services while </a:t>
            </a: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improving </a:t>
            </a: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service level and quality </a:t>
            </a:r>
          </a:p>
          <a:p>
            <a:pPr marL="457200" indent="-457200">
              <a:buFont typeface="+mj-lt"/>
              <a:buAutoNum type="arabicPeriod"/>
            </a:pPr>
            <a:endParaRPr lang="en-US" sz="2600" b="1" u="sng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6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endParaRPr lang="en-US" sz="2400" b="1" baseline="300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302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0100" y="624110"/>
            <a:ext cx="9626599" cy="799576"/>
          </a:xfrm>
        </p:spPr>
        <p:txBody>
          <a:bodyPr>
            <a:no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Cost per Degree for each University Campus (UGF)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914397" y="1617586"/>
          <a:ext cx="10782302" cy="382968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393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0587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36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9341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35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Campus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FY 14 BOR Authorized Funds (UGF)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endParaRPr lang="en-US" sz="2000" b="0" i="0" u="none" strike="noStrike" baseline="30000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Degrees and Certificates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2000" b="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Garamond" panose="02020404030301010803" pitchFamily="18" charset="0"/>
                        </a:rPr>
                        <a:t>University of Alaska Anchorage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134,561,500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         2,373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Garamond" panose="02020404030301010803" pitchFamily="18" charset="0"/>
                        </a:rPr>
                        <a:t> $       56,705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University of Alaska Fairbanks</a:t>
                      </a:r>
                      <a:endParaRPr lang="en-US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147,897,200 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1,388 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106,554 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  <a:latin typeface="Garamond" panose="02020404030301010803" pitchFamily="18" charset="0"/>
                        </a:rPr>
                        <a:t>University of Alaska Southeast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29,806,400 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   502 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59,375 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Statewide Programs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29,426,600 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Research, Development, &amp; Service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30,095,000 </a:t>
                      </a: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 dirty="0">
                          <a:effectLst/>
                          <a:latin typeface="Garamond" panose="02020404030301010803" pitchFamily="18" charset="0"/>
                        </a:rPr>
                        <a:t>Total University of Alaska </a:t>
                      </a:r>
                      <a:r>
                        <a:rPr lang="en-US" sz="2000" b="0" u="none" strike="noStrike" dirty="0" smtClean="0">
                          <a:effectLst/>
                          <a:latin typeface="Garamond" panose="02020404030301010803" pitchFamily="18" charset="0"/>
                        </a:rPr>
                        <a:t>System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371,786,700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         4,263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$       87,212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*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Board of Regents (BOR)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A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FY16 Approved Operating and Capital Distribution Plan. Page 15.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B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UA in Review 2015. Page 103. 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baseline="30000" dirty="0" smtClean="0">
                          <a:effectLst/>
                          <a:latin typeface="Garamond" panose="02020404030301010803" pitchFamily="18" charset="0"/>
                        </a:rPr>
                        <a:t>C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Source: </a:t>
                      </a:r>
                      <a:r>
                        <a:rPr 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Cost per</a:t>
                      </a:r>
                      <a:r>
                        <a:rPr lang="en-US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year per degree awarded </a:t>
                      </a:r>
                      <a:r>
                        <a:rPr lang="en-US" sz="1200" u="none" strike="noStrike" dirty="0" smtClean="0">
                          <a:effectLst/>
                          <a:latin typeface="Garamond" panose="02020404030301010803" pitchFamily="18" charset="0"/>
                        </a:rPr>
                        <a:t>calculated by dividing the Board</a:t>
                      </a:r>
                      <a:r>
                        <a:rPr lang="en-US" sz="1200" u="none" strike="noStrike" baseline="0" dirty="0" smtClean="0">
                          <a:effectLst/>
                          <a:latin typeface="Garamond" panose="02020404030301010803" pitchFamily="18" charset="0"/>
                        </a:rPr>
                        <a:t> Authorized Funds by the number of Degrees and Certificates awarded (UGF)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847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641612"/>
            <a:ext cx="8911687" cy="675583"/>
          </a:xfrm>
        </p:spPr>
        <p:txBody>
          <a:bodyPr/>
          <a:lstStyle/>
          <a:p>
            <a:r>
              <a:rPr lang="en-US" b="1" dirty="0" smtClean="0">
                <a:latin typeface="Garamond" panose="02020404030301010803" pitchFamily="18" charset="0"/>
              </a:rPr>
              <a:t>Guiding </a:t>
            </a:r>
            <a:r>
              <a:rPr lang="en-US" b="1" dirty="0">
                <a:latin typeface="Garamond" panose="02020404030301010803" pitchFamily="18" charset="0"/>
              </a:rPr>
              <a:t>Principles of </a:t>
            </a:r>
            <a:r>
              <a:rPr lang="en-US" b="1" dirty="0" smtClean="0">
                <a:latin typeface="Garamond" panose="02020404030301010803" pitchFamily="18" charset="0"/>
              </a:rPr>
              <a:t>Consolidation</a:t>
            </a: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1578" y="1648496"/>
            <a:ext cx="10279407" cy="477806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Increase </a:t>
            </a: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opportunities to raise </a:t>
            </a: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education-attainment levels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Enhance opportunities for all Alaskans</a:t>
            </a:r>
          </a:p>
          <a:p>
            <a:pPr marL="1200150" lvl="3" indent="-342900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Standardized programs and courses across all campuses</a:t>
            </a:r>
          </a:p>
          <a:p>
            <a:pPr marL="1200150" lvl="3" indent="-342900"/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Create clear and concise degree pathways</a:t>
            </a:r>
          </a:p>
          <a:p>
            <a:pPr marL="1200150" lvl="3" indent="-342900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Enhance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E-learning programs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while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evaluating business and workplace partnerships </a:t>
            </a:r>
            <a:endParaRPr lang="en-US" sz="22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742950" lvl="2" indent="-342900"/>
            <a:r>
              <a:rPr lang="en-U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Build on </a:t>
            </a:r>
            <a:r>
              <a:rPr lang="en-US" sz="2800" dirty="0">
                <a:solidFill>
                  <a:schemeClr val="tx1"/>
                </a:solidFill>
                <a:latin typeface="Garamond" panose="02020404030301010803" pitchFamily="18" charset="0"/>
              </a:rPr>
              <a:t>existing collaboration </a:t>
            </a:r>
            <a:endParaRPr lang="en-US" sz="28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1200150" lvl="3" indent="-342900"/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Strengthen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and unify academic departments to provide program </a:t>
            </a:r>
            <a:r>
              <a:rPr lang="en-U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opportunities while 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increasing department efficiency and student service </a:t>
            </a:r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endParaRPr lang="en-US" sz="2400" baseline="300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970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12192000" cy="1022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510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641612"/>
            <a:ext cx="8911687" cy="675583"/>
          </a:xfrm>
        </p:spPr>
        <p:txBody>
          <a:bodyPr/>
          <a:lstStyle/>
          <a:p>
            <a:r>
              <a:rPr lang="en-US" b="1" dirty="0" smtClean="0">
                <a:latin typeface="Garamond" panose="02020404030301010803" pitchFamily="18" charset="0"/>
              </a:rPr>
              <a:t>Guiding </a:t>
            </a:r>
            <a:r>
              <a:rPr lang="en-US" b="1" dirty="0">
                <a:latin typeface="Garamond" panose="02020404030301010803" pitchFamily="18" charset="0"/>
              </a:rPr>
              <a:t>Principles of </a:t>
            </a:r>
            <a:r>
              <a:rPr lang="en-US" b="1" dirty="0" smtClean="0">
                <a:latin typeface="Garamond" panose="02020404030301010803" pitchFamily="18" charset="0"/>
              </a:rPr>
              <a:t>Consolidation</a:t>
            </a:r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1579" y="1648495"/>
            <a:ext cx="10021830" cy="425002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Avoid </a:t>
            </a: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duplication of academic programs while optimizing access to </a:t>
            </a:r>
            <a:r>
              <a:rPr lang="en-US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instruction</a:t>
            </a:r>
            <a:r>
              <a:rPr lang="en-US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 </a:t>
            </a:r>
            <a:endParaRPr lang="en-US" sz="26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Determine needs and availability of programs</a:t>
            </a:r>
          </a:p>
          <a:p>
            <a:pPr lvl="2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Foster community development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to evaluate research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and service 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needs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Review existing program overlaps and </a:t>
            </a:r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duplications to obtain savings</a:t>
            </a:r>
            <a:endParaRPr lang="en-US" sz="24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Investigate potential partners</a:t>
            </a:r>
          </a:p>
          <a:p>
            <a:pPr lvl="2"/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Collaborate with Department of Labor training </a:t>
            </a:r>
            <a:r>
              <a:rPr lang="en-US" sz="2200" dirty="0">
                <a:solidFill>
                  <a:schemeClr val="tx1"/>
                </a:solidFill>
                <a:latin typeface="Garamond" panose="02020404030301010803" pitchFamily="18" charset="0"/>
              </a:rPr>
              <a:t>p</a:t>
            </a:r>
            <a:r>
              <a:rPr lang="en-US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rograms and community business leaders to optimize opportunities</a:t>
            </a:r>
          </a:p>
          <a:p>
            <a:pPr lvl="1"/>
            <a:endParaRPr lang="en-US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3700" y="6581001"/>
            <a:ext cx="100457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Garamond" panose="02020404030301010803" pitchFamily="18" charset="0"/>
              </a:rPr>
              <a:t>Source: http</a:t>
            </a:r>
            <a:r>
              <a:rPr lang="en-US" sz="1200" dirty="0">
                <a:latin typeface="Garamond" panose="02020404030301010803" pitchFamily="18" charset="0"/>
              </a:rPr>
              <a:t>://www.usg.edu/news/release/regents_approve_principles_for_consolidation_of_institutions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098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/>
          </p:nvPr>
        </p:nvGraphicFramePr>
        <p:xfrm>
          <a:off x="1251857" y="1512135"/>
          <a:ext cx="9960429" cy="45398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917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1588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882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Nursing and Health Training Programs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71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Vendor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Training Program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Site Location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Southwest Alaska Vocational &amp; Education Center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Emergency Management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Igiugig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Emergency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Ilisagvik College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Emergency Medical Technician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Barrow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Ilisagvik College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Emergency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Barrow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UAF Community and Technical College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Emergency Services (AAS)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UAF Community and Technical College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Emergency Services (CT2)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Fairbanks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Beacon Occupational Health &amp; Safety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Emergency Trauma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Tech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Beacon Occupational Health &amp; Safety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Emergency Trauma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Tech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Kenai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Family Nurse Practitioner (GCRT)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Family Nurse Practitioner (PGCT)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Family Nurse Practitioner (PMC)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UA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Health Sciences BS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Anchorage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79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AVTEC Alaska's Institute of Technology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Licensed Practical Nurse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Seward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792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Page 1 of 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8963" marR="8963" marT="8963" marB="0" anchor="b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93371" y="6466101"/>
            <a:ext cx="10798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Source: Department of Labor. Research and Analysis. Alaska Training Clearinghouse, Training Programs by Name</a:t>
            </a:r>
            <a:r>
              <a:rPr lang="en-US" sz="1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 &lt;</a:t>
            </a:r>
            <a:r>
              <a:rPr lang="en-US" sz="1200" dirty="0">
                <a:solidFill>
                  <a:srgbClr val="000000"/>
                </a:solidFill>
                <a:latin typeface="Garamond" panose="02020404030301010803" pitchFamily="18" charset="0"/>
              </a:rPr>
              <a:t>http://live.laborstats.alaska.gov/atc/programsc.cfm&gt;</a:t>
            </a:r>
            <a:endParaRPr lang="en-US" sz="1200" dirty="0">
              <a:latin typeface="Garamond" panose="02020404030301010803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744424" y="547391"/>
            <a:ext cx="9791722" cy="7796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500" b="1" smtClean="0">
                <a:latin typeface="Garamond" panose="02020404030301010803" pitchFamily="18" charset="0"/>
              </a:rPr>
              <a:t>Examples of Duplicate Training Programs</a:t>
            </a:r>
            <a:endParaRPr lang="en-US" sz="35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93269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7680</TotalTime>
  <Words>5552</Words>
  <Application>Microsoft Office PowerPoint</Application>
  <PresentationFormat>Widescreen</PresentationFormat>
  <Paragraphs>1711</Paragraphs>
  <Slides>50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Arial</vt:lpstr>
      <vt:lpstr>Calibri</vt:lpstr>
      <vt:lpstr>Century Gothic</vt:lpstr>
      <vt:lpstr>Garamond</vt:lpstr>
      <vt:lpstr>Wingdings 3</vt:lpstr>
      <vt:lpstr>Wisp</vt:lpstr>
      <vt:lpstr>University of Alaska Consolidation Proposal</vt:lpstr>
      <vt:lpstr>University of Alaska:  Three Regional University Centers </vt:lpstr>
      <vt:lpstr>Opportunities of Consolidation for the    Three Regional University Centers</vt:lpstr>
      <vt:lpstr>How Could Consolidation Be Done?</vt:lpstr>
      <vt:lpstr>Five Guiding Principles of Consolidation</vt:lpstr>
      <vt:lpstr>Guiding Principles of Consolidation</vt:lpstr>
      <vt:lpstr>PowerPoint Presentation</vt:lpstr>
      <vt:lpstr>Guiding Principles of Consolidation</vt:lpstr>
      <vt:lpstr>PowerPoint Presentation</vt:lpstr>
      <vt:lpstr>Examples of Duplicate Training Programs</vt:lpstr>
      <vt:lpstr>Examples of Duplicate Training Programs</vt:lpstr>
      <vt:lpstr>Examples of Duplicate Training Programs</vt:lpstr>
      <vt:lpstr>Examples of Duplicate Training Programs</vt:lpstr>
      <vt:lpstr>Examples of Duplicate Training Programs</vt:lpstr>
      <vt:lpstr>Examples of Duplicate Training Programs</vt:lpstr>
      <vt:lpstr>Examples of Duplicate Training Programs</vt:lpstr>
      <vt:lpstr>Examples of Duplicate Training Programs</vt:lpstr>
      <vt:lpstr>Examples of Duplicate Training Programs</vt:lpstr>
      <vt:lpstr>Examples of Duplicate Training Programs</vt:lpstr>
      <vt:lpstr>Guiding Principles of Consolidation</vt:lpstr>
      <vt:lpstr>Alaska economies of scale and scope </vt:lpstr>
      <vt:lpstr>Guiding Principles of Consolidation</vt:lpstr>
      <vt:lpstr>Guiding Principles of Consolidation</vt:lpstr>
      <vt:lpstr>Streamlining Administrative Services</vt:lpstr>
      <vt:lpstr>Streamlining Administrative Services</vt:lpstr>
      <vt:lpstr>Streamlining Administrative Services A total of 58 employees make more than $208,000 in compensation per year.  </vt:lpstr>
      <vt:lpstr>PowerPoint Presentation</vt:lpstr>
      <vt:lpstr>Streamlining Administrative Services</vt:lpstr>
      <vt:lpstr>Higher Education Attainment Levels </vt:lpstr>
      <vt:lpstr>PowerPoint Presentation</vt:lpstr>
      <vt:lpstr>PowerPoint Presentation</vt:lpstr>
      <vt:lpstr>Potential Increase in Funds: FY13 and FY14   If Student Retention Increased 10% and 20%</vt:lpstr>
      <vt:lpstr>Challenges of Consolidation for the   Three Regional University Centers</vt:lpstr>
      <vt:lpstr>2006 and 2016 Management Plan versus FY17 Governor’s Budget</vt:lpstr>
      <vt:lpstr>In Review: Opportunities of Consolidation for the Three Regional University Centers</vt:lpstr>
      <vt:lpstr> University of Alaska System     Budget Review </vt:lpstr>
      <vt:lpstr>PowerPoint Presentation</vt:lpstr>
      <vt:lpstr>PowerPoint Presentation</vt:lpstr>
      <vt:lpstr>FY16 and FY17 Budget Review  University of Alaska Fairbanks (Total Funding) </vt:lpstr>
      <vt:lpstr>PowerPoint Presentation</vt:lpstr>
      <vt:lpstr>PowerPoint Presentation</vt:lpstr>
      <vt:lpstr>PowerPoint Presentation</vt:lpstr>
      <vt:lpstr>Degrees, Certificates, and Endorsements Awarded by Level</vt:lpstr>
      <vt:lpstr>Degrees, Certificates, and Endorsements Awarded by Level</vt:lpstr>
      <vt:lpstr>Degrees, Certificates, and Endorsements Awarded by Level</vt:lpstr>
      <vt:lpstr>Degrees, Certificates, and Endorsements Awarded by Level</vt:lpstr>
      <vt:lpstr>Cost per Degree for each University Campus (UGF)</vt:lpstr>
      <vt:lpstr>Cost per Degree for each University Campus (UGF)</vt:lpstr>
      <vt:lpstr>Cost per Degree for each University Campus (UGF)</vt:lpstr>
      <vt:lpstr>Cost per Degree for each University Campus (UGF)</vt:lpstr>
    </vt:vector>
  </TitlesOfParts>
  <Company>Legislative Affairs Agency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Georgia Campus Consolidations</dc:title>
  <dc:creator>Rep. Tammie Wilson</dc:creator>
  <cp:lastModifiedBy>Janet Ogan</cp:lastModifiedBy>
  <cp:revision>326</cp:revision>
  <cp:lastPrinted>2016-01-27T23:38:27Z</cp:lastPrinted>
  <dcterms:created xsi:type="dcterms:W3CDTF">2015-11-17T21:49:59Z</dcterms:created>
  <dcterms:modified xsi:type="dcterms:W3CDTF">2016-01-28T00:01:55Z</dcterms:modified>
</cp:coreProperties>
</file>