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70" r:id="rId4"/>
    <p:sldId id="271" r:id="rId5"/>
    <p:sldId id="276" r:id="rId6"/>
    <p:sldId id="264" r:id="rId7"/>
    <p:sldId id="273" r:id="rId8"/>
    <p:sldId id="275" r:id="rId9"/>
    <p:sldId id="278" r:id="rId10"/>
    <p:sldId id="277" r:id="rId11"/>
    <p:sldId id="259" r:id="rId12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71636" autoAdjust="0"/>
  </p:normalViewPr>
  <p:slideViewPr>
    <p:cSldViewPr snapToGrid="0">
      <p:cViewPr varScale="1">
        <p:scale>
          <a:sx n="83" d="100"/>
          <a:sy n="83" d="100"/>
        </p:scale>
        <p:origin x="162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mvaftrfs01.dmva.ak-prepared.com\DAS\Admin%20Services\Budget\GOVERNOR%20REQUEST\FY2020%20GOV%20REQUEST\GOVERNOR'S%20AMENDED\Bar%20Chart_ASD%20Group%20Templat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85179325967516"/>
          <c:y val="2.4922114886744548E-2"/>
          <c:w val="0.85081487539785361"/>
          <c:h val="0.92167335321308852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' 20 GOV Amend'!$G$29</c:f>
              <c:strCache>
                <c:ptCount val="1"/>
                <c:pt idx="0">
                  <c:v>FED</c:v>
                </c:pt>
              </c:strCache>
            </c:strRef>
          </c:tx>
          <c:spPr>
            <a:solidFill>
              <a:schemeClr val="accent5">
                <a:tint val="58000"/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D0-4A6F-BB8C-1524047D6867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78D119C4-ECB8-45E3-B251-7AF6F46B5C84}" type="SERIESNAME">
                      <a:rPr lang="en-US" sz="1600">
                        <a:latin typeface="Garamond" panose="02020404030301010803" pitchFamily="18" charset="0"/>
                      </a:rPr>
                      <a:pPr/>
                      <a:t>[SERIES NAME]</a:t>
                    </a:fld>
                    <a:r>
                      <a:rPr lang="en-US" baseline="0"/>
                      <a:t> </a:t>
                    </a:r>
                    <a:fld id="{F2A9DF32-5481-4ECF-B05D-4FD796747666}" type="VALUE">
                      <a:rPr lang="en-US" sz="1600" baseline="0">
                        <a:latin typeface="Garamond" panose="02020404030301010803" pitchFamily="18" charset="0"/>
                      </a:rPr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0D0-4A6F-BB8C-1524047D68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 20 GOV Amend'!$H$29</c:f>
              <c:numCache>
                <c:formatCode>_("$"* #,##0.0_);_("$"* \(#,##0.0\);_("$"* "-"??_);_(@_)</c:formatCode>
                <c:ptCount val="1"/>
                <c:pt idx="0">
                  <c:v>31294.3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D0-4A6F-BB8C-1524047D6867}"/>
            </c:ext>
          </c:extLst>
        </c:ser>
        <c:ser>
          <c:idx val="2"/>
          <c:order val="1"/>
          <c:tx>
            <c:strRef>
              <c:f>' 20 GOV Amend'!$G$28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90D7FB71-62FE-44CF-B64B-CDFD654EF2A4}" type="SERIESNAME">
                      <a:rPr lang="en-US" sz="1600">
                        <a:latin typeface="Garamond" panose="02020404030301010803" pitchFamily="18" charset="0"/>
                      </a:rPr>
                      <a:pPr/>
                      <a:t>[SERIES NAME]</a:t>
                    </a:fld>
                    <a:r>
                      <a:rPr lang="en-US" sz="1600" baseline="0">
                        <a:latin typeface="Garamond" panose="02020404030301010803" pitchFamily="18" charset="0"/>
                      </a:rPr>
                      <a:t> </a:t>
                    </a:r>
                    <a:fld id="{1F6CC58B-A363-4E7C-B248-68262A427B9B}" type="VALUE">
                      <a:rPr lang="en-US" sz="1600" baseline="0">
                        <a:latin typeface="Garamond" panose="02020404030301010803" pitchFamily="18" charset="0"/>
                      </a:rPr>
                      <a:pPr/>
                      <a:t>[VALUE]</a:t>
                    </a:fld>
                    <a:endParaRPr lang="en-US" sz="1600" baseline="0">
                      <a:latin typeface="Garamond" panose="02020404030301010803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0D0-4A6F-BB8C-1524047D68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 20 GOV Amend'!$H$28</c:f>
              <c:numCache>
                <c:formatCode>_("$"* #,##0.0_);_("$"* \(#,##0.0\);_("$"* "-"??_);_(@_)</c:formatCode>
                <c:ptCount val="1"/>
                <c:pt idx="0">
                  <c:v>11321.600000000002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D0-4A6F-BB8C-1524047D6867}"/>
            </c:ext>
          </c:extLst>
        </c:ser>
        <c:ser>
          <c:idx val="1"/>
          <c:order val="2"/>
          <c:tx>
            <c:strRef>
              <c:f>' 20 GOV Amend'!$G$27</c:f>
              <c:strCache>
                <c:ptCount val="1"/>
                <c:pt idx="0">
                  <c:v>DGF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FD5FCBAD-EF20-4B5B-89AE-9FAEF044456F}" type="SERIESNAME">
                      <a:rPr lang="en-US" sz="1600">
                        <a:latin typeface="Garamond" panose="02020404030301010803" pitchFamily="18" charset="0"/>
                      </a:rPr>
                      <a:pPr/>
                      <a:t>[SERIES NAME]</a:t>
                    </a:fld>
                    <a:r>
                      <a:rPr lang="en-US" sz="1600" baseline="0">
                        <a:latin typeface="Garamond" panose="02020404030301010803" pitchFamily="18" charset="0"/>
                      </a:rPr>
                      <a:t> </a:t>
                    </a:r>
                    <a:fld id="{DEB2BD0E-A0B1-4F8D-B506-9274E56818CE}" type="VALUE">
                      <a:rPr lang="en-US" sz="1600" baseline="0">
                        <a:latin typeface="Garamond" panose="02020404030301010803" pitchFamily="18" charset="0"/>
                      </a:rPr>
                      <a:pPr/>
                      <a:t>[VALUE]</a:t>
                    </a:fld>
                    <a:endParaRPr lang="en-US" sz="1600" baseline="0">
                      <a:latin typeface="Garamond" panose="02020404030301010803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0D0-4A6F-BB8C-1524047D68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 20 GOV Amend'!$H$27</c:f>
              <c:numCache>
                <c:formatCode>_("$"* #,##0.0_);_("$"* \(#,##0.0\);_("$"* "-"??_);_(@_)</c:formatCode>
                <c:ptCount val="1"/>
                <c:pt idx="0">
                  <c:v>28.4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0D0-4A6F-BB8C-1524047D6867}"/>
            </c:ext>
          </c:extLst>
        </c:ser>
        <c:ser>
          <c:idx val="0"/>
          <c:order val="3"/>
          <c:tx>
            <c:strRef>
              <c:f>' 20 GOV Amend'!$G$26</c:f>
              <c:strCache>
                <c:ptCount val="1"/>
                <c:pt idx="0">
                  <c:v>UGF</c:v>
                </c:pt>
              </c:strCache>
            </c:strRef>
          </c:tx>
          <c:spPr>
            <a:solidFill>
              <a:schemeClr val="accent5">
                <a:shade val="58000"/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10D0-4A6F-BB8C-1524047D6867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ADCBF873-9523-4C3E-A6F9-8816EA6BBC2D}" type="SERIESNAME">
                      <a:rPr lang="en-US" sz="1600">
                        <a:latin typeface="Garamond" panose="02020404030301010803" pitchFamily="18" charset="0"/>
                      </a:rPr>
                      <a:pPr/>
                      <a:t>[SERIES NAME]</a:t>
                    </a:fld>
                    <a:r>
                      <a:rPr lang="en-US" sz="1600" baseline="0">
                        <a:latin typeface="Garamond" panose="02020404030301010803" pitchFamily="18" charset="0"/>
                      </a:rPr>
                      <a:t> </a:t>
                    </a:r>
                    <a:fld id="{E20F6BCC-1034-4450-9E2F-EF9D9A30C997}" type="VALUE">
                      <a:rPr lang="en-US" sz="1600" baseline="0">
                        <a:latin typeface="Garamond" panose="02020404030301010803" pitchFamily="18" charset="0"/>
                      </a:rPr>
                      <a:pPr/>
                      <a:t>[VALUE]</a:t>
                    </a:fld>
                    <a:endParaRPr lang="en-US" sz="1600" baseline="0">
                      <a:latin typeface="Garamond" panose="02020404030301010803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10D0-4A6F-BB8C-1524047D68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 20 GOV Amend'!$H$26</c:f>
              <c:numCache>
                <c:formatCode>_("$"* #,##0.0_);_("$"* \(#,##0.0\);_("$"* "-"??_);_(@_)</c:formatCode>
                <c:ptCount val="1"/>
                <c:pt idx="0">
                  <c:v>16029.8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0D0-4A6F-BB8C-1524047D68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20830584"/>
        <c:axId val="820831568"/>
      </c:barChart>
      <c:catAx>
        <c:axId val="820830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20831568"/>
        <c:crosses val="autoZero"/>
        <c:auto val="1"/>
        <c:lblAlgn val="ctr"/>
        <c:lblOffset val="100"/>
        <c:noMultiLvlLbl val="0"/>
      </c:catAx>
      <c:valAx>
        <c:axId val="82083156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(&quot;$&quot;* #,##0.0_);_(&quot;$&quot;* \(#,##0.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en-US"/>
          </a:p>
        </c:txPr>
        <c:crossAx val="820830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Budgeted Position Comparison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'DMVA Data'!$F$36</c:f>
              <c:strCache>
                <c:ptCount val="1"/>
                <c:pt idx="0">
                  <c:v>Permanent Full-Time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'DMVA Data'!$G$35:$H$35</c:f>
              <c:strCache>
                <c:ptCount val="2"/>
                <c:pt idx="0">
                  <c:v>FY19 Mgt Plan</c:v>
                </c:pt>
                <c:pt idx="1">
                  <c:v>FY20 Gov 2/13</c:v>
                </c:pt>
              </c:strCache>
            </c:strRef>
          </c:cat>
          <c:val>
            <c:numRef>
              <c:f>'DMVA Data'!$G$36:$H$36</c:f>
              <c:numCache>
                <c:formatCode>General</c:formatCode>
                <c:ptCount val="2"/>
                <c:pt idx="0">
                  <c:v>277</c:v>
                </c:pt>
                <c:pt idx="1">
                  <c:v>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B2-4F6D-B188-330F9849BFA0}"/>
            </c:ext>
          </c:extLst>
        </c:ser>
        <c:ser>
          <c:idx val="1"/>
          <c:order val="1"/>
          <c:tx>
            <c:strRef>
              <c:f>'DMVA Data'!$F$37</c:f>
              <c:strCache>
                <c:ptCount val="1"/>
                <c:pt idx="0">
                  <c:v>Permanent Part-Time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'DMVA Data'!$G$35:$H$35</c:f>
              <c:strCache>
                <c:ptCount val="2"/>
                <c:pt idx="0">
                  <c:v>FY19 Mgt Plan</c:v>
                </c:pt>
                <c:pt idx="1">
                  <c:v>FY20 Gov 2/13</c:v>
                </c:pt>
              </c:strCache>
            </c:strRef>
          </c:cat>
          <c:val>
            <c:numRef>
              <c:f>'DMVA Data'!$G$37:$H$37</c:f>
              <c:numCache>
                <c:formatCode>General</c:formatCode>
                <c:ptCount val="2"/>
                <c:pt idx="0">
                  <c:v>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B2-4F6D-B188-330F9849BFA0}"/>
            </c:ext>
          </c:extLst>
        </c:ser>
        <c:ser>
          <c:idx val="2"/>
          <c:order val="2"/>
          <c:tx>
            <c:strRef>
              <c:f>'DMVA Data'!$F$38</c:f>
              <c:strCache>
                <c:ptCount val="1"/>
                <c:pt idx="0">
                  <c:v>Non Permanent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2/2</a:t>
                    </a:r>
                    <a:endParaRPr lang="en-US" dirty="0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7B2-4F6D-B188-330F9849BFA0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0/0</a:t>
                    </a:r>
                    <a:endParaRPr lang="en-US" dirty="0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7B2-4F6D-B188-330F9849BFA0}"/>
                </c:ext>
              </c:extLst>
            </c:dLbl>
            <c:dLbl>
              <c:idx val="2"/>
              <c:layout>
                <c:manualLayout>
                  <c:x val="-1.0185067526415994E-16"/>
                  <c:y val="-3.809523809523809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7B2-4F6D-B188-330F9849BF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'DMVA Data'!$G$35:$H$35</c:f>
              <c:strCache>
                <c:ptCount val="2"/>
                <c:pt idx="0">
                  <c:v>FY19 Mgt Plan</c:v>
                </c:pt>
                <c:pt idx="1">
                  <c:v>FY20 Gov 2/13</c:v>
                </c:pt>
              </c:strCache>
            </c:strRef>
          </c:cat>
          <c:val>
            <c:numRef>
              <c:f>'DMVA Data'!$G$38:$H$38</c:f>
              <c:numCache>
                <c:formatCode>General</c:formatCode>
                <c:ptCount val="2"/>
                <c:pt idx="0">
                  <c:v>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B2-4F6D-B188-330F9849BFA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612229736"/>
        <c:axId val="612226784"/>
      </c:barChart>
      <c:catAx>
        <c:axId val="612229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2226784"/>
        <c:crosses val="autoZero"/>
        <c:auto val="1"/>
        <c:lblAlgn val="ctr"/>
        <c:lblOffset val="100"/>
        <c:noMultiLvlLbl val="0"/>
      </c:catAx>
      <c:valAx>
        <c:axId val="61222678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2229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3407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699" cy="463407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7F3EBF74-A1D0-4F70-918F-EEA6253A4B63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4113"/>
            <a:ext cx="5538787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11699" cy="463406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69"/>
            <a:ext cx="3011699" cy="463406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54690A-EF40-46B5-9925-0B0E8657C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756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4690A-EF40-46B5-9925-0B0E8657C5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652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4690A-EF40-46B5-9925-0B0E8657C50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410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4690A-EF40-46B5-9925-0B0E8657C50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59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4690A-EF40-46B5-9925-0B0E8657C5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4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54690A-EF40-46B5-9925-0B0E8657C50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04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54690A-EF40-46B5-9925-0B0E8657C50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49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i="0" kern="1200" baseline="0" dirty="0" smtClean="0">
              <a:solidFill>
                <a:schemeClr val="tx1"/>
              </a:solidFill>
              <a:effectLst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4690A-EF40-46B5-9925-0B0E8657C50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97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4690A-EF40-46B5-9925-0B0E8657C5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88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i="1" kern="1200" dirty="0">
              <a:solidFill>
                <a:schemeClr val="tx1"/>
              </a:solidFill>
              <a:effectLst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4690A-EF40-46B5-9925-0B0E8657C50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283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4690A-EF40-46B5-9925-0B0E8657C50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522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4690A-EF40-46B5-9925-0B0E8657C50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7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61926"/>
          </a:xfrm>
          <a:prstGeom prst="rect">
            <a:avLst/>
          </a:prstGeom>
          <a:solidFill>
            <a:srgbClr val="194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950" y="5344987"/>
            <a:ext cx="2817500" cy="1041525"/>
          </a:xfrm>
          <a:prstGeom prst="rect">
            <a:avLst/>
          </a:prstGeom>
        </p:spPr>
      </p:pic>
      <p:sp>
        <p:nvSpPr>
          <p:cNvPr id="11" name="Title 7"/>
          <p:cNvSpPr txBox="1">
            <a:spLocks/>
          </p:cNvSpPr>
          <p:nvPr/>
        </p:nvSpPr>
        <p:spPr>
          <a:xfrm>
            <a:off x="838200" y="4413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Franklin Gothic Book" panose="020B0503020102020204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072F49"/>
                </a:solidFill>
                <a:latin typeface="Franklin Gothic Medium Cond" panose="020B0606030402020204" pitchFamily="34" charset="0"/>
              </a:rPr>
              <a:t>State of Alaska</a:t>
            </a:r>
            <a:r>
              <a:rPr lang="en-US" dirty="0" smtClean="0">
                <a:solidFill>
                  <a:srgbClr val="072F49"/>
                </a:solidFill>
              </a:rPr>
              <a:t/>
            </a:r>
            <a:br>
              <a:rPr lang="en-US" dirty="0" smtClean="0">
                <a:solidFill>
                  <a:srgbClr val="072F49"/>
                </a:solidFill>
              </a:rPr>
            </a:br>
            <a:r>
              <a:rPr lang="en-US" dirty="0" smtClean="0">
                <a:solidFill>
                  <a:srgbClr val="072F49"/>
                </a:solidFill>
                <a:latin typeface="Franklin Gothic Demi Cond" panose="020B0706030402020204" pitchFamily="34" charset="0"/>
              </a:rPr>
              <a:t>Office of Management and Budget</a:t>
            </a:r>
            <a:endParaRPr lang="en-US" dirty="0">
              <a:solidFill>
                <a:srgbClr val="072F49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781550"/>
            <a:ext cx="12192000" cy="2076450"/>
          </a:xfrm>
          <a:prstGeom prst="rect">
            <a:avLst/>
          </a:prstGeom>
          <a:solidFill>
            <a:srgbClr val="194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350" y="5497387"/>
            <a:ext cx="2817500" cy="104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360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839755" y="876527"/>
            <a:ext cx="10515600" cy="17501"/>
          </a:xfrm>
          <a:prstGeom prst="line">
            <a:avLst/>
          </a:prstGeom>
          <a:ln>
            <a:solidFill>
              <a:srgbClr val="194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33019"/>
            <a:ext cx="10515600" cy="343508"/>
          </a:xfrm>
        </p:spPr>
        <p:txBody>
          <a:bodyPr lIns="0">
            <a:noAutofit/>
          </a:bodyPr>
          <a:lstStyle>
            <a:lvl1pPr marL="0" indent="0">
              <a:buNone/>
              <a:defRPr sz="2400">
                <a:latin typeface="Franklin Gothic Medium Cond" panose="020B0606030402020204" pitchFamily="34" charset="0"/>
              </a:defRPr>
            </a:lvl1pPr>
          </a:lstStyle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Franklin Gothic Medium Cond" panose="020B0606030402020204" pitchFamily="34" charset="0"/>
              </a:rPr>
              <a:t>Slide Title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981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27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839755" y="876527"/>
            <a:ext cx="10515600" cy="17501"/>
          </a:xfrm>
          <a:prstGeom prst="line">
            <a:avLst/>
          </a:prstGeom>
          <a:ln>
            <a:solidFill>
              <a:srgbClr val="194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33019"/>
            <a:ext cx="10515600" cy="343508"/>
          </a:xfrm>
        </p:spPr>
        <p:txBody>
          <a:bodyPr lIns="0">
            <a:noAutofit/>
          </a:bodyPr>
          <a:lstStyle>
            <a:lvl1pPr marL="0" indent="0">
              <a:buNone/>
              <a:defRPr sz="2400">
                <a:latin typeface="Franklin Gothic Medium Cond" panose="020B0606030402020204" pitchFamily="34" charset="0"/>
              </a:defRPr>
            </a:lvl1pPr>
          </a:lstStyle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Franklin Gothic Medium Cond" panose="020B0606030402020204" pitchFamily="34" charset="0"/>
              </a:rPr>
              <a:t>Slide Title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264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4659056" y="3281448"/>
            <a:ext cx="2873888" cy="10120"/>
          </a:xfrm>
          <a:prstGeom prst="line">
            <a:avLst/>
          </a:prstGeom>
          <a:ln>
            <a:solidFill>
              <a:srgbClr val="194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659057" y="2833816"/>
            <a:ext cx="2873888" cy="447632"/>
          </a:xfrm>
        </p:spPr>
        <p:txBody>
          <a:bodyPr lIns="0">
            <a:noAutofit/>
          </a:bodyPr>
          <a:lstStyle>
            <a:lvl1pPr marL="0" indent="0" algn="ctr">
              <a:buNone/>
              <a:defRPr sz="3200">
                <a:latin typeface="Franklin Gothic Medium Cond" panose="020B0606030402020204" pitchFamily="34" charset="0"/>
              </a:defRPr>
            </a:lvl1pPr>
          </a:lstStyle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Franklin Gothic Medium Cond" panose="020B0606030402020204" pitchFamily="34" charset="0"/>
              </a:rPr>
              <a:t>Slide Title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26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839755" y="876527"/>
            <a:ext cx="10515600" cy="17501"/>
          </a:xfrm>
          <a:prstGeom prst="line">
            <a:avLst/>
          </a:prstGeom>
          <a:ln>
            <a:solidFill>
              <a:srgbClr val="194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33019"/>
            <a:ext cx="10515600" cy="343508"/>
          </a:xfrm>
        </p:spPr>
        <p:txBody>
          <a:bodyPr lIns="0">
            <a:noAutofit/>
          </a:bodyPr>
          <a:lstStyle>
            <a:lvl1pPr marL="0" indent="0">
              <a:buNone/>
              <a:defRPr sz="2400">
                <a:latin typeface="Franklin Gothic Medium Cond" panose="020B0606030402020204" pitchFamily="34" charset="0"/>
              </a:defRPr>
            </a:lvl1pPr>
          </a:lstStyle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Franklin Gothic Medium Cond" panose="020B0606030402020204" pitchFamily="34" charset="0"/>
              </a:rPr>
              <a:t>Slide Title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96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839755" y="876527"/>
            <a:ext cx="10515600" cy="17501"/>
          </a:xfrm>
          <a:prstGeom prst="line">
            <a:avLst/>
          </a:prstGeom>
          <a:ln>
            <a:solidFill>
              <a:srgbClr val="194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33019"/>
            <a:ext cx="10515600" cy="343508"/>
          </a:xfrm>
        </p:spPr>
        <p:txBody>
          <a:bodyPr lIns="0">
            <a:noAutofit/>
          </a:bodyPr>
          <a:lstStyle>
            <a:lvl1pPr marL="0" indent="0">
              <a:buNone/>
              <a:defRPr sz="2400">
                <a:latin typeface="Franklin Gothic Medium Cond" panose="020B0606030402020204" pitchFamily="34" charset="0"/>
              </a:defRPr>
            </a:lvl1pPr>
          </a:lstStyle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Franklin Gothic Medium Cond" panose="020B0606030402020204" pitchFamily="34" charset="0"/>
              </a:rPr>
              <a:t>Slide Title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252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839755" y="876527"/>
            <a:ext cx="10515600" cy="17501"/>
          </a:xfrm>
          <a:prstGeom prst="line">
            <a:avLst/>
          </a:prstGeom>
          <a:ln>
            <a:solidFill>
              <a:srgbClr val="194B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33019"/>
            <a:ext cx="10515600" cy="343508"/>
          </a:xfrm>
        </p:spPr>
        <p:txBody>
          <a:bodyPr lIns="0">
            <a:noAutofit/>
          </a:bodyPr>
          <a:lstStyle>
            <a:lvl1pPr marL="0" indent="0">
              <a:buNone/>
              <a:defRPr sz="2400">
                <a:latin typeface="Franklin Gothic Medium Cond" panose="020B0606030402020204" pitchFamily="34" charset="0"/>
              </a:defRPr>
            </a:lvl1pPr>
          </a:lstStyle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Franklin Gothic Medium Cond" panose="020B0606030402020204" pitchFamily="34" charset="0"/>
              </a:rPr>
              <a:t>Slide Title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85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02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611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5169"/>
            <a:ext cx="2743200" cy="301756"/>
          </a:xfrm>
          <a:prstGeom prst="rect">
            <a:avLst/>
          </a:prstGeom>
        </p:spPr>
        <p:txBody>
          <a:bodyPr anchor="t"/>
          <a:lstStyle>
            <a:lvl1pPr algn="r">
              <a:defRPr sz="12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D5CB0B8B-BB4D-4E37-860D-A34F3BA5FF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313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545368"/>
            <a:ext cx="12192000" cy="312632"/>
          </a:xfrm>
          <a:prstGeom prst="rect">
            <a:avLst/>
          </a:prstGeom>
          <a:solidFill>
            <a:srgbClr val="3F78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5"/>
          <p:cNvSpPr/>
          <p:nvPr/>
        </p:nvSpPr>
        <p:spPr>
          <a:xfrm>
            <a:off x="7696200" y="6315075"/>
            <a:ext cx="4562475" cy="609600"/>
          </a:xfrm>
          <a:custGeom>
            <a:avLst/>
            <a:gdLst>
              <a:gd name="connsiteX0" fmla="*/ 0 w 4267199"/>
              <a:gd name="connsiteY0" fmla="*/ 0 h 352424"/>
              <a:gd name="connsiteX1" fmla="*/ 4267199 w 4267199"/>
              <a:gd name="connsiteY1" fmla="*/ 0 h 352424"/>
              <a:gd name="connsiteX2" fmla="*/ 4267199 w 4267199"/>
              <a:gd name="connsiteY2" fmla="*/ 352424 h 352424"/>
              <a:gd name="connsiteX3" fmla="*/ 0 w 4267199"/>
              <a:gd name="connsiteY3" fmla="*/ 352424 h 352424"/>
              <a:gd name="connsiteX4" fmla="*/ 0 w 4267199"/>
              <a:gd name="connsiteY4" fmla="*/ 0 h 352424"/>
              <a:gd name="connsiteX0" fmla="*/ 342900 w 4267199"/>
              <a:gd name="connsiteY0" fmla="*/ 9525 h 352424"/>
              <a:gd name="connsiteX1" fmla="*/ 4267199 w 4267199"/>
              <a:gd name="connsiteY1" fmla="*/ 0 h 352424"/>
              <a:gd name="connsiteX2" fmla="*/ 4267199 w 4267199"/>
              <a:gd name="connsiteY2" fmla="*/ 352424 h 352424"/>
              <a:gd name="connsiteX3" fmla="*/ 0 w 4267199"/>
              <a:gd name="connsiteY3" fmla="*/ 352424 h 352424"/>
              <a:gd name="connsiteX4" fmla="*/ 342900 w 4267199"/>
              <a:gd name="connsiteY4" fmla="*/ 9525 h 352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7199" h="352424">
                <a:moveTo>
                  <a:pt x="342900" y="9525"/>
                </a:moveTo>
                <a:lnTo>
                  <a:pt x="4267199" y="0"/>
                </a:lnTo>
                <a:lnTo>
                  <a:pt x="4267199" y="352424"/>
                </a:lnTo>
                <a:lnTo>
                  <a:pt x="0" y="352424"/>
                </a:lnTo>
                <a:lnTo>
                  <a:pt x="342900" y="9525"/>
                </a:lnTo>
                <a:close/>
              </a:path>
            </a:pathLst>
          </a:custGeom>
          <a:solidFill>
            <a:srgbClr val="194B6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873273"/>
            <a:ext cx="1664214" cy="64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32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Franklin Gothic Book" panose="020B05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mva.alaska.gov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mb.alaska.gov/html/performance/program-indicators.html?p=89&amp;r=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2232" y="4992334"/>
            <a:ext cx="86204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FY2020 Operating Budget Overview: 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Department of Military &amp; Veterans’ Affairs 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Presentation to the House Finance Subcommittee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March 12, 2019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Acting Administrative Services Director Stephanie Richard</a:t>
            </a:r>
            <a:endParaRPr lang="en-US" sz="20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70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CB0B8B-BB4D-4E37-860D-A34F3BA5FF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DMVA FY2020 Operating Budget: Change Summary ($ Thousands)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635967" y="1810140"/>
            <a:ext cx="892006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Franklin Gothic Book" panose="020B0503020102020204" pitchFamily="34" charset="0"/>
              </a:rPr>
              <a:t>Replace General Fund Authority with Statutory Designated Program Receipts ($-100.0 GF / $+100 </a:t>
            </a:r>
            <a:r>
              <a:rPr lang="en-US" sz="2800" dirty="0" smtClean="0">
                <a:latin typeface="Franklin Gothic Book" panose="020B0503020102020204" pitchFamily="34" charset="0"/>
              </a:rPr>
              <a:t>SDPR</a:t>
            </a:r>
            <a:r>
              <a:rPr lang="en-US" sz="2800" dirty="0" smtClean="0">
                <a:latin typeface="Franklin Gothic Book" panose="020B0503020102020204" pitchFamily="34" charset="0"/>
              </a:rPr>
              <a:t>)</a:t>
            </a:r>
          </a:p>
          <a:p>
            <a:endParaRPr lang="en-US" sz="2600" dirty="0" smtClean="0">
              <a:latin typeface="Franklin Gothic Book" panose="020B05030201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Franklin Gothic Book" panose="020B0503020102020204" pitchFamily="34" charset="0"/>
              </a:rPr>
              <a:t>Will allow Alaska Military Youth Academy to collect funds from corporations or tribal entities who desire to contribute financially in support of the program</a:t>
            </a:r>
            <a:endParaRPr lang="en-US" sz="26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6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CB0B8B-BB4D-4E37-860D-A34F3BA5FF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525457" y="2733675"/>
            <a:ext cx="7066218" cy="1519323"/>
          </a:xfrm>
        </p:spPr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Sustainable, Predictable, Affordable </a:t>
            </a:r>
          </a:p>
          <a:p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63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CB0B8B-BB4D-4E37-860D-A34F3BA5FF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38200" y="494071"/>
            <a:ext cx="10515600" cy="382456"/>
          </a:xfrm>
        </p:spPr>
        <p:txBody>
          <a:bodyPr/>
          <a:lstStyle/>
          <a:p>
            <a:r>
              <a:rPr lang="en-US" dirty="0" smtClean="0">
                <a:latin typeface="Franklin Gothic Medium" panose="020B0603020102020204" pitchFamily="34" charset="0"/>
              </a:rPr>
              <a:t>DMVA FY2020 Operating Budget: Metrics, Outcomes and Best Practices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20351" y="1055485"/>
            <a:ext cx="11551298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200" dirty="0" smtClean="0">
                <a:latin typeface="Franklin Gothic Book" panose="020B0503020102020204" pitchFamily="34" charset="0"/>
                <a:cs typeface="Arial" pitchFamily="34" charset="0"/>
              </a:rPr>
              <a:t>Mission: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Franklin Gothic Book" panose="020B0503020102020204" pitchFamily="34" charset="0"/>
                <a:cs typeface="Arial" pitchFamily="34" charset="0"/>
              </a:rPr>
              <a:t>Provide </a:t>
            </a:r>
            <a:r>
              <a:rPr lang="en-US" sz="2200" dirty="0">
                <a:latin typeface="Franklin Gothic Book" panose="020B0503020102020204" pitchFamily="34" charset="0"/>
                <a:cs typeface="Arial" pitchFamily="34" charset="0"/>
              </a:rPr>
              <a:t>military forces to accomplish missions in the state or around the world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Franklin Gothic Book" panose="020B0503020102020204" pitchFamily="34" charset="0"/>
                <a:cs typeface="Arial" pitchFamily="34" charset="0"/>
              </a:rPr>
              <a:t>Provide </a:t>
            </a:r>
            <a:r>
              <a:rPr lang="en-US" sz="2200" dirty="0">
                <a:latin typeface="Franklin Gothic Book" panose="020B0503020102020204" pitchFamily="34" charset="0"/>
                <a:cs typeface="Arial" pitchFamily="34" charset="0"/>
              </a:rPr>
              <a:t>homeland security and defense; emergency preparedness, response, and recovery; veterans services; and youth military style training and </a:t>
            </a:r>
            <a:r>
              <a:rPr lang="en-US" sz="2200" dirty="0" smtClean="0">
                <a:latin typeface="Franklin Gothic Book" panose="020B0503020102020204" pitchFamily="34" charset="0"/>
                <a:cs typeface="Arial" pitchFamily="34" charset="0"/>
              </a:rPr>
              <a:t>education</a:t>
            </a:r>
          </a:p>
          <a:p>
            <a:pPr>
              <a:spcAft>
                <a:spcPts val="600"/>
              </a:spcAft>
            </a:pPr>
            <a:endParaRPr lang="en-US" sz="2200" dirty="0">
              <a:latin typeface="Franklin Gothic Book" panose="020B0503020102020204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200" dirty="0">
                <a:latin typeface="Franklin Gothic Book" panose="020B0503020102020204" pitchFamily="34" charset="0"/>
                <a:cs typeface="Arial" pitchFamily="34" charset="0"/>
              </a:rPr>
              <a:t>Sources: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Franklin Gothic Book" panose="020B0503020102020204" pitchFamily="34" charset="0"/>
                <a:cs typeface="Arial" pitchFamily="34" charset="0"/>
              </a:rPr>
              <a:t>Alaska Statute 44.35.020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Franklin Gothic Book" panose="020B0503020102020204" pitchFamily="34" charset="0"/>
                <a:cs typeface="Arial" pitchFamily="34" charset="0"/>
              </a:rPr>
              <a:t>Mission, Vision, and Core Values:  </a:t>
            </a:r>
            <a:r>
              <a:rPr lang="en-US" sz="2200" dirty="0">
                <a:latin typeface="Franklin Gothic Book" panose="020B0503020102020204" pitchFamily="34" charset="0"/>
                <a:cs typeface="Arial" pitchFamily="34" charset="0"/>
                <a:hlinkClick r:id="rId3"/>
              </a:rPr>
              <a:t>https://dmva.alaska.gov/</a:t>
            </a:r>
            <a:r>
              <a:rPr lang="en-US" sz="2200" dirty="0">
                <a:latin typeface="Franklin Gothic Book" panose="020B0503020102020204" pitchFamily="34" charset="0"/>
                <a:cs typeface="Arial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endParaRPr lang="en-US" sz="2200" dirty="0">
              <a:latin typeface="Franklin Gothic Book" panose="020B0503020102020204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200" dirty="0" smtClean="0">
                <a:latin typeface="Franklin Gothic Book" panose="020B0503020102020204" pitchFamily="34" charset="0"/>
                <a:cs typeface="Arial" pitchFamily="34" charset="0"/>
              </a:rPr>
              <a:t>Department Key </a:t>
            </a:r>
            <a:r>
              <a:rPr lang="en-US" sz="2200" dirty="0">
                <a:latin typeface="Franklin Gothic Book" panose="020B0503020102020204" pitchFamily="34" charset="0"/>
                <a:cs typeface="Arial" pitchFamily="34" charset="0"/>
              </a:rPr>
              <a:t>Performance Indicators: </a:t>
            </a:r>
            <a:r>
              <a:rPr lang="en-US" sz="2200" dirty="0">
                <a:latin typeface="Franklin Gothic Book" panose="020B0503020102020204" pitchFamily="34" charset="0"/>
                <a:cs typeface="Arial" pitchFamily="34" charset="0"/>
                <a:hlinkClick r:id="rId4"/>
              </a:rPr>
              <a:t>https://www.omb.alaska.gov//</a:t>
            </a:r>
            <a:r>
              <a:rPr lang="en-US" sz="2200" dirty="0" smtClean="0">
                <a:latin typeface="Franklin Gothic Book" panose="020B0503020102020204" pitchFamily="34" charset="0"/>
                <a:cs typeface="Arial" pitchFamily="34" charset="0"/>
                <a:hlinkClick r:id="rId4"/>
              </a:rPr>
              <a:t>html/performance/program-indicators.html?p=89&amp;r=1</a:t>
            </a:r>
            <a:endParaRPr lang="en-US" sz="2200" dirty="0" smtClean="0">
              <a:latin typeface="Franklin Gothic Book" panose="020B0503020102020204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endParaRPr lang="en-US" sz="2200" dirty="0" smtClean="0">
              <a:latin typeface="Franklin Gothic Book" panose="020B0503020102020204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endParaRPr lang="en-US" sz="2200" dirty="0" smtClean="0">
              <a:latin typeface="Franklin Gothic Book" panose="020B0503020102020204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endParaRPr lang="en-US" sz="2200" dirty="0">
              <a:latin typeface="Franklin Gothic Book" panose="020B05030201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02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5F692-3670-4DF8-94C0-0DDE0050D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C70697-18E9-4F1A-A4E8-95DCE25173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33019"/>
            <a:ext cx="10515600" cy="439438"/>
          </a:xfrm>
        </p:spPr>
        <p:txBody>
          <a:bodyPr/>
          <a:lstStyle/>
          <a:p>
            <a:r>
              <a:rPr lang="en-US" dirty="0">
                <a:latin typeface="Franklin Gothic Medium" panose="020B0603020102020204" pitchFamily="34" charset="0"/>
              </a:rPr>
              <a:t>DMVA FY2020 Operating Budget: </a:t>
            </a:r>
            <a:r>
              <a:rPr lang="en-US" dirty="0" smtClean="0">
                <a:latin typeface="Franklin Gothic Medium" panose="020B0603020102020204" pitchFamily="34" charset="0"/>
              </a:rPr>
              <a:t>Breakdown </a:t>
            </a:r>
            <a:r>
              <a:rPr lang="en-US" dirty="0">
                <a:latin typeface="Franklin Gothic Medium" panose="020B0603020102020204" pitchFamily="34" charset="0"/>
              </a:rPr>
              <a:t>by Fund </a:t>
            </a:r>
            <a:r>
              <a:rPr lang="en-US" dirty="0" smtClean="0">
                <a:latin typeface="Franklin Gothic Medium" panose="020B0603020102020204" pitchFamily="34" charset="0"/>
              </a:rPr>
              <a:t>Category ($ Thousands)</a:t>
            </a:r>
          </a:p>
          <a:p>
            <a:endParaRPr lang="en-US" dirty="0">
              <a:latin typeface="Franklin Gothic Medium" panose="020B0603020102020204" pitchFamily="34" charset="0"/>
            </a:endParaRP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500326" y="1133855"/>
            <a:ext cx="548017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ranklin Gothic Book" panose="020B0503020102020204" pitchFamily="34" charset="0"/>
              </a:rPr>
              <a:t>FY20 Funding Highlights:</a:t>
            </a:r>
          </a:p>
          <a:p>
            <a:endParaRPr lang="en-US" sz="1600" dirty="0">
              <a:latin typeface="Franklin Gothic Book" panose="020B0503020102020204" pitchFamily="34" charset="0"/>
            </a:endParaRPr>
          </a:p>
          <a:p>
            <a:r>
              <a:rPr lang="en-US" sz="1600" dirty="0" smtClean="0">
                <a:latin typeface="Franklin Gothic Book" panose="020B0503020102020204" pitchFamily="34" charset="0"/>
              </a:rPr>
              <a:t>FED: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Franklin Gothic Book" panose="020B0503020102020204" pitchFamily="34" charset="0"/>
              </a:rPr>
              <a:t>Increase authority for National Oceanic and Atmospheric Grant (+$500.0)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latin typeface="Franklin Gothic Book" panose="020B0503020102020204" pitchFamily="34" charset="0"/>
            </a:endParaRPr>
          </a:p>
          <a:p>
            <a:r>
              <a:rPr lang="en-US" sz="1600" dirty="0" smtClean="0">
                <a:latin typeface="Franklin Gothic Book" panose="020B0503020102020204" pitchFamily="34" charset="0"/>
              </a:rPr>
              <a:t>GF: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Franklin Gothic Book" panose="020B0503020102020204" pitchFamily="34" charset="0"/>
              </a:rPr>
              <a:t>Increasing </a:t>
            </a:r>
            <a:r>
              <a:rPr lang="en-US" sz="1600" dirty="0">
                <a:latin typeface="Franklin Gothic Book" panose="020B0503020102020204" pitchFamily="34" charset="0"/>
              </a:rPr>
              <a:t>funding for Honor Guard Support </a:t>
            </a:r>
            <a:r>
              <a:rPr lang="en-US" sz="1600" dirty="0" smtClean="0">
                <a:latin typeface="Franklin Gothic Book" panose="020B0503020102020204" pitchFamily="34" charset="0"/>
              </a:rPr>
              <a:t>(+$50.0)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Franklin Gothic Book" panose="020B0503020102020204" pitchFamily="34" charset="0"/>
              </a:rPr>
              <a:t>Reduce funding for Special Assistant to the Commissioner, Alaska State Defense Force, Local Emergency Planning Committee, and Veteran’s Services Officer (-$772.0)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Franklin Gothic Book" panose="020B0503020102020204" pitchFamily="34" charset="0"/>
              </a:rPr>
              <a:t>50</a:t>
            </a:r>
            <a:r>
              <a:rPr lang="en-US" sz="1600" dirty="0">
                <a:latin typeface="Franklin Gothic Book" panose="020B0503020102020204" pitchFamily="34" charset="0"/>
              </a:rPr>
              <a:t>% travel reduction </a:t>
            </a:r>
            <a:r>
              <a:rPr lang="en-US" sz="1600" dirty="0" smtClean="0">
                <a:latin typeface="Franklin Gothic Book" panose="020B0503020102020204" pitchFamily="34" charset="0"/>
              </a:rPr>
              <a:t>(-$103.3)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Franklin Gothic Book" panose="020B0503020102020204" pitchFamily="34" charset="0"/>
              </a:rPr>
              <a:t>Replace GF with SDPR authority  (-$100.0)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Franklin Gothic Book" panose="020B0503020102020204" pitchFamily="34" charset="0"/>
            </a:endParaRPr>
          </a:p>
          <a:p>
            <a:r>
              <a:rPr lang="en-US" sz="1600" dirty="0" smtClean="0">
                <a:latin typeface="Franklin Gothic Book" panose="020B0503020102020204" pitchFamily="34" charset="0"/>
              </a:rPr>
              <a:t>OTHER: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Franklin Gothic Book" panose="020B0503020102020204" pitchFamily="34" charset="0"/>
              </a:rPr>
              <a:t>Increase SDPR </a:t>
            </a:r>
            <a:r>
              <a:rPr lang="en-US" sz="1600" smtClean="0">
                <a:latin typeface="Franklin Gothic Book" panose="020B0503020102020204" pitchFamily="34" charset="0"/>
              </a:rPr>
              <a:t>authority to </a:t>
            </a:r>
            <a:r>
              <a:rPr lang="en-US" sz="1600" dirty="0" smtClean="0">
                <a:latin typeface="Franklin Gothic Book" panose="020B0503020102020204" pitchFamily="34" charset="0"/>
              </a:rPr>
              <a:t>support Emergency Management Assistance Compact requests ($+300.00)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Franklin Gothic Book" panose="020B0503020102020204" pitchFamily="34" charset="0"/>
              </a:rPr>
              <a:t>Increase IA authority to allow for budgeted Reimbursable Services Agreements (+$650.0)</a:t>
            </a:r>
          </a:p>
          <a:p>
            <a:endParaRPr lang="en-US" dirty="0"/>
          </a:p>
          <a:p>
            <a:endParaRPr lang="en-US" dirty="0" smtClean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38BE9F5-50D8-4ED5-980F-CA600A37B5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8259681"/>
              </p:ext>
            </p:extLst>
          </p:nvPr>
        </p:nvGraphicFramePr>
        <p:xfrm>
          <a:off x="597159" y="1274859"/>
          <a:ext cx="5903167" cy="4251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49576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5F692-3670-4DF8-94C0-0DDE0050D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0B8B-BB4D-4E37-860D-A34F3BA5FFB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C70697-18E9-4F1A-A4E8-95DCE25173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33019"/>
            <a:ext cx="10515600" cy="439438"/>
          </a:xfrm>
        </p:spPr>
        <p:txBody>
          <a:bodyPr/>
          <a:lstStyle/>
          <a:p>
            <a:r>
              <a:rPr lang="en-US" dirty="0">
                <a:latin typeface="Franklin Gothic Medium" panose="020B0603020102020204" pitchFamily="34" charset="0"/>
              </a:rPr>
              <a:t>DMVA FY2020 Operating Budget: </a:t>
            </a:r>
            <a:r>
              <a:rPr lang="en-US" dirty="0" smtClean="0">
                <a:latin typeface="Franklin Gothic Medium" panose="020B0603020102020204" pitchFamily="34" charset="0"/>
              </a:rPr>
              <a:t>Budgeted Position Comparison</a:t>
            </a:r>
          </a:p>
          <a:p>
            <a:endParaRPr lang="en-US" dirty="0">
              <a:latin typeface="Franklin Gothic Medium" panose="020B0603020102020204" pitchFamily="34" charset="0"/>
            </a:endParaRPr>
          </a:p>
          <a:p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F828E0B-6CBE-4CD7-BDF3-0B52ADC5AD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080969"/>
              </p:ext>
            </p:extLst>
          </p:nvPr>
        </p:nvGraphicFramePr>
        <p:xfrm>
          <a:off x="960120" y="1133855"/>
          <a:ext cx="5135880" cy="4608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38123" y="1345261"/>
            <a:ext cx="550506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Franklin Gothic Book" panose="020B0503020102020204" pitchFamily="34" charset="0"/>
              </a:rPr>
              <a:t>FY20 Position Highlights:</a:t>
            </a:r>
          </a:p>
          <a:p>
            <a:endParaRPr lang="en-US" sz="1600" dirty="0">
              <a:latin typeface="Franklin Gothic Book" panose="020B0503020102020204" pitchFamily="34" charset="0"/>
            </a:endParaRPr>
          </a:p>
          <a:p>
            <a:r>
              <a:rPr lang="en-US" dirty="0" smtClean="0"/>
              <a:t>Permanent Full-Time: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Deletion of Information Officer I (mixed funding)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Deletion of Special Assistant to the Commissioner (100% GF)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Addition of Administrative Assistant III (100% FED)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 smtClean="0"/>
              <a:t>Permanent Part-Time:</a:t>
            </a:r>
          </a:p>
          <a:p>
            <a:r>
              <a:rPr lang="en-US" dirty="0" smtClean="0"/>
              <a:t>Position adjustments changing two PPT positions  to PFT</a:t>
            </a:r>
          </a:p>
          <a:p>
            <a:endParaRPr lang="en-US" dirty="0"/>
          </a:p>
          <a:p>
            <a:r>
              <a:rPr lang="en-US" dirty="0" smtClean="0"/>
              <a:t>Non-Permanent:</a:t>
            </a:r>
          </a:p>
          <a:p>
            <a:r>
              <a:rPr lang="en-US" dirty="0" smtClean="0"/>
              <a:t>Deletion of two LTNP PCNs associated with ASDF expansion 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1545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CB0B8B-BB4D-4E37-860D-A34F3BA5FF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DMVA FY2020 Operating Budget: Change Summary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38200" y="1353228"/>
            <a:ext cx="530134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 smtClean="0">
              <a:latin typeface="Franklin Gothic Book" panose="020B0503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Franklin Gothic Book" panose="020B0503020102020204" pitchFamily="34" charset="0"/>
              </a:rPr>
              <a:t>Reducing </a:t>
            </a:r>
            <a:r>
              <a:rPr lang="en-US" sz="2800" dirty="0" smtClean="0">
                <a:latin typeface="Franklin Gothic Book" panose="020B0503020102020204" pitchFamily="34" charset="0"/>
              </a:rPr>
              <a:t>dependence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Franklin Gothic Book" panose="020B0503020102020204" pitchFamily="34" charset="0"/>
              </a:rPr>
              <a:t>Business process realignment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Franklin Gothic Book" panose="020B0503020102020204" pitchFamily="34" charset="0"/>
              </a:rPr>
              <a:t>Unleashing entrepreneurialism</a:t>
            </a:r>
            <a:endParaRPr lang="en-US" sz="2800" dirty="0">
              <a:latin typeface="Franklin Gothic Book" panose="020B0503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Franklin Gothic Book" panose="020B0503020102020204" pitchFamily="34" charset="0"/>
              </a:rPr>
              <a:t>Program reform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Franklin Gothic Book" panose="020B0503020102020204" pitchFamily="34" charset="0"/>
              </a:rPr>
              <a:t>Maximizing return on assets</a:t>
            </a:r>
          </a:p>
          <a:p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6468455" y="1784114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Franklin Gothic Book" panose="020B0503020102020204" pitchFamily="34" charset="0"/>
              </a:rPr>
              <a:t>Outsourcing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Franklin Gothic Book" panose="020B0503020102020204" pitchFamily="34" charset="0"/>
              </a:rPr>
              <a:t>Reducing regulatory burden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Franklin Gothic Book" panose="020B0503020102020204" pitchFamily="34" charset="0"/>
              </a:rPr>
              <a:t>Eliminate </a:t>
            </a:r>
            <a:r>
              <a:rPr lang="en-US" sz="2800" dirty="0" smtClean="0">
                <a:latin typeface="Franklin Gothic Book" panose="020B0503020102020204" pitchFamily="34" charset="0"/>
              </a:rPr>
              <a:t>duplication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Franklin Gothic Book" panose="020B0503020102020204" pitchFamily="34" charset="0"/>
              </a:rPr>
              <a:t>Non-essential programs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Franklin Gothic Book" panose="020B0503020102020204" pitchFamily="34" charset="0"/>
              </a:rPr>
              <a:t>User </a:t>
            </a:r>
            <a:r>
              <a:rPr lang="en-US" sz="2800" dirty="0">
                <a:latin typeface="Franklin Gothic Book" panose="020B0503020102020204" pitchFamily="34" charset="0"/>
              </a:rPr>
              <a:t>pay</a:t>
            </a:r>
          </a:p>
        </p:txBody>
      </p:sp>
    </p:spTree>
    <p:extLst>
      <p:ext uri="{BB962C8B-B14F-4D97-AF65-F5344CB8AC3E}">
        <p14:creationId xmlns:p14="http://schemas.microsoft.com/office/powerpoint/2010/main" val="58536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CB0B8B-BB4D-4E37-860D-A34F3BA5FF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DMVA FY2020 Operating Budget: Change Summary ($ Thousands)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828799" y="1380931"/>
            <a:ext cx="8677469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Franklin Gothic Book" panose="020B0503020102020204" pitchFamily="34" charset="0"/>
              </a:rPr>
              <a:t>New </a:t>
            </a:r>
            <a:r>
              <a:rPr lang="en-US" sz="2800" dirty="0" smtClean="0">
                <a:latin typeface="Franklin Gothic Book" panose="020B0503020102020204" pitchFamily="34" charset="0"/>
              </a:rPr>
              <a:t>Funding </a:t>
            </a:r>
            <a:r>
              <a:rPr lang="en-US" sz="2800" dirty="0">
                <a:latin typeface="Franklin Gothic Book" panose="020B0503020102020204" pitchFamily="34" charset="0"/>
              </a:rPr>
              <a:t>for Honor Guard Support for Alaska Veterans: $50.0 GF</a:t>
            </a:r>
          </a:p>
          <a:p>
            <a:endParaRPr lang="en-US" sz="2400" dirty="0">
              <a:latin typeface="Franklin Gothic Book" panose="020B05030201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600" dirty="0">
                <a:latin typeface="Franklin Gothic Book" panose="020B0503020102020204" pitchFamily="34" charset="0"/>
              </a:rPr>
              <a:t>Funds would allow a detail, consisting of Alaska National Guard and/or Alaska State Defense Force members on State Active Duty, to conduct funeral honors for Alaska Veterans. The Department estimates that the additional detail could support approximately 25 more funerals annually. </a:t>
            </a:r>
          </a:p>
        </p:txBody>
      </p:sp>
    </p:spTree>
    <p:extLst>
      <p:ext uri="{BB962C8B-B14F-4D97-AF65-F5344CB8AC3E}">
        <p14:creationId xmlns:p14="http://schemas.microsoft.com/office/powerpoint/2010/main" val="352409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CB0B8B-BB4D-4E37-860D-A34F3BA5FF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DMVA FY2020 Operating Budget: Change Summary ($ Thousands)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73652" y="1679509"/>
            <a:ext cx="1011438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>
                <a:latin typeface="Franklin Gothic Book" panose="020B0503020102020204" pitchFamily="34" charset="0"/>
              </a:rPr>
              <a:t>Delete </a:t>
            </a:r>
            <a:r>
              <a:rPr lang="en-US" sz="2800" dirty="0" smtClean="0">
                <a:latin typeface="Franklin Gothic Book" panose="020B0503020102020204" pitchFamily="34" charset="0"/>
              </a:rPr>
              <a:t>Funding </a:t>
            </a:r>
            <a:r>
              <a:rPr lang="en-US" sz="2800" dirty="0">
                <a:latin typeface="Franklin Gothic Book" panose="020B0503020102020204" pitchFamily="34" charset="0"/>
              </a:rPr>
              <a:t>for </a:t>
            </a:r>
            <a:r>
              <a:rPr lang="en-US" sz="2800" dirty="0" smtClean="0">
                <a:latin typeface="Franklin Gothic Book" panose="020B0503020102020204" pitchFamily="34" charset="0"/>
              </a:rPr>
              <a:t>Statutory/Volunteer Programs Which Are Subject </a:t>
            </a:r>
            <a:r>
              <a:rPr lang="en-US" sz="2800" dirty="0">
                <a:latin typeface="Franklin Gothic Book" panose="020B0503020102020204" pitchFamily="34" charset="0"/>
              </a:rPr>
              <a:t>to </a:t>
            </a:r>
            <a:r>
              <a:rPr lang="en-US" sz="2800" dirty="0" smtClean="0">
                <a:latin typeface="Franklin Gothic Book" panose="020B0503020102020204" pitchFamily="34" charset="0"/>
              </a:rPr>
              <a:t>Funding </a:t>
            </a:r>
            <a:r>
              <a:rPr lang="en-US" sz="2800" dirty="0">
                <a:latin typeface="Franklin Gothic Book" panose="020B0503020102020204" pitchFamily="34" charset="0"/>
              </a:rPr>
              <a:t>A</a:t>
            </a:r>
            <a:r>
              <a:rPr lang="en-US" sz="2800" dirty="0" smtClean="0">
                <a:latin typeface="Franklin Gothic Book" panose="020B0503020102020204" pitchFamily="34" charset="0"/>
              </a:rPr>
              <a:t>ppropriation</a:t>
            </a:r>
          </a:p>
          <a:p>
            <a:pPr lvl="0"/>
            <a:endParaRPr lang="en-US" dirty="0" smtClean="0">
              <a:latin typeface="Franklin Gothic Book" panose="020B05030201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Franklin Gothic Book" panose="020B0503020102020204" pitchFamily="34" charset="0"/>
              </a:rPr>
              <a:t>Local </a:t>
            </a:r>
            <a:r>
              <a:rPr lang="en-US" sz="2600" dirty="0">
                <a:latin typeface="Franklin Gothic Book" panose="020B0503020102020204" pitchFamily="34" charset="0"/>
              </a:rPr>
              <a:t>Emergency Planning </a:t>
            </a:r>
            <a:r>
              <a:rPr lang="en-US" sz="2600" dirty="0" smtClean="0">
                <a:latin typeface="Franklin Gothic Book" panose="020B0503020102020204" pitchFamily="34" charset="0"/>
              </a:rPr>
              <a:t>Committee (-$300.0 GF)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Franklin Gothic Book" panose="020B0503020102020204" pitchFamily="34" charset="0"/>
              </a:rPr>
              <a:t>21 LEPCs statewide, average grant per community $13.1</a:t>
            </a:r>
          </a:p>
          <a:p>
            <a:pPr lvl="1"/>
            <a:r>
              <a:rPr lang="en-US" sz="2600" dirty="0">
                <a:latin typeface="Franklin Gothic Book" panose="020B0503020102020204" pitchFamily="34" charset="0"/>
              </a:rPr>
              <a:t>	</a:t>
            </a:r>
            <a:endParaRPr lang="en-US" sz="2600" dirty="0" smtClean="0">
              <a:latin typeface="Franklin Gothic Book" panose="020B05030201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Franklin Gothic Book" panose="020B0503020102020204" pitchFamily="34" charset="0"/>
              </a:rPr>
              <a:t> Alaska </a:t>
            </a:r>
            <a:r>
              <a:rPr lang="en-US" sz="2600" dirty="0">
                <a:latin typeface="Franklin Gothic Book" panose="020B0503020102020204" pitchFamily="34" charset="0"/>
              </a:rPr>
              <a:t>State Defense Force (-$210.9 GF</a:t>
            </a:r>
            <a:r>
              <a:rPr lang="en-US" sz="2600" dirty="0" smtClean="0">
                <a:latin typeface="Franklin Gothic Book" panose="020B0503020102020204" pitchFamily="34" charset="0"/>
              </a:rPr>
              <a:t>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Franklin Gothic Book" panose="020B0503020102020204" pitchFamily="34" charset="0"/>
              </a:rPr>
              <a:t>~ 135 volunteer members</a:t>
            </a:r>
            <a:endParaRPr lang="en-US" sz="26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54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CB0B8B-BB4D-4E37-860D-A34F3BA5FF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DMVA FY2020 Operating Budget: Change Summary ($ Thousands)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67543" y="1623527"/>
            <a:ext cx="8186057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Franklin Gothic Book" panose="020B0503020102020204" pitchFamily="34" charset="0"/>
              </a:rPr>
              <a:t>S</a:t>
            </a:r>
            <a:r>
              <a:rPr lang="en-US" sz="2800" dirty="0" smtClean="0">
                <a:latin typeface="Franklin Gothic Book" panose="020B0503020102020204" pitchFamily="34" charset="0"/>
              </a:rPr>
              <a:t>tatewide </a:t>
            </a:r>
            <a:r>
              <a:rPr lang="en-US" sz="2800" dirty="0">
                <a:latin typeface="Franklin Gothic Book" panose="020B0503020102020204" pitchFamily="34" charset="0"/>
              </a:rPr>
              <a:t>S</a:t>
            </a:r>
            <a:r>
              <a:rPr lang="en-US" sz="2800" dirty="0" smtClean="0">
                <a:latin typeface="Franklin Gothic Book" panose="020B0503020102020204" pitchFamily="34" charset="0"/>
              </a:rPr>
              <a:t>upport </a:t>
            </a:r>
            <a:r>
              <a:rPr lang="en-US" sz="2800" dirty="0">
                <a:latin typeface="Franklin Gothic Book" panose="020B0503020102020204" pitchFamily="34" charset="0"/>
              </a:rPr>
              <a:t>– Executive Branch 50% T</a:t>
            </a:r>
            <a:r>
              <a:rPr lang="en-US" sz="2800" dirty="0" smtClean="0">
                <a:latin typeface="Franklin Gothic Book" panose="020B0503020102020204" pitchFamily="34" charset="0"/>
              </a:rPr>
              <a:t>ravel </a:t>
            </a:r>
            <a:r>
              <a:rPr lang="en-US" sz="2800" dirty="0">
                <a:latin typeface="Franklin Gothic Book" panose="020B0503020102020204" pitchFamily="34" charset="0"/>
              </a:rPr>
              <a:t>R</a:t>
            </a:r>
            <a:r>
              <a:rPr lang="en-US" sz="2800" dirty="0" smtClean="0">
                <a:latin typeface="Franklin Gothic Book" panose="020B0503020102020204" pitchFamily="34" charset="0"/>
              </a:rPr>
              <a:t>eduction </a:t>
            </a:r>
            <a:r>
              <a:rPr lang="en-US" sz="2800" dirty="0">
                <a:latin typeface="Franklin Gothic Book" panose="020B0503020102020204" pitchFamily="34" charset="0"/>
              </a:rPr>
              <a:t>(-$103.3 </a:t>
            </a:r>
            <a:r>
              <a:rPr lang="en-US" sz="2800" dirty="0" smtClean="0">
                <a:latin typeface="Franklin Gothic Book" panose="020B0503020102020204" pitchFamily="34" charset="0"/>
              </a:rPr>
              <a:t>GF)</a:t>
            </a:r>
          </a:p>
          <a:p>
            <a:endParaRPr lang="en-US" sz="2600" dirty="0" smtClean="0">
              <a:latin typeface="Franklin Gothic Book" panose="020B05030201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Franklin Gothic Book" panose="020B0503020102020204" pitchFamily="34" charset="0"/>
              </a:rPr>
              <a:t>Homeland </a:t>
            </a:r>
            <a:r>
              <a:rPr lang="en-US" sz="2600" dirty="0">
                <a:latin typeface="Franklin Gothic Book" panose="020B0503020102020204" pitchFamily="34" charset="0"/>
              </a:rPr>
              <a:t>Security and Emergency Management and State Active Duty are </a:t>
            </a:r>
            <a:r>
              <a:rPr lang="en-US" sz="2600" dirty="0" smtClean="0">
                <a:latin typeface="Franklin Gothic Book" panose="020B0503020102020204" pitchFamily="34" charset="0"/>
              </a:rPr>
              <a:t>exempt </a:t>
            </a:r>
            <a:r>
              <a:rPr lang="en-US" sz="2600" dirty="0">
                <a:latin typeface="Franklin Gothic Book" panose="020B0503020102020204" pitchFamily="34" charset="0"/>
              </a:rPr>
              <a:t>from this travel reduction </a:t>
            </a:r>
            <a:r>
              <a:rPr lang="en-US" sz="2600" dirty="0" smtClean="0">
                <a:latin typeface="Franklin Gothic Book" panose="020B0503020102020204" pitchFamily="34" charset="0"/>
              </a:rPr>
              <a:t>to allow DMVA to provide responses to requests for assistance from the Emergency Management Assistance Compact (EMAC)</a:t>
            </a:r>
            <a:endParaRPr lang="en-US" sz="26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CB0B8B-BB4D-4E37-860D-A34F3BA5FF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DMVA FY2020 Operating Budget: Change Summary ($ Thousands)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8200" y="1790918"/>
            <a:ext cx="978003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Franklin Gothic Book" panose="020B0503020102020204" pitchFamily="34" charset="0"/>
              </a:rPr>
              <a:t>Reverse One-Time </a:t>
            </a:r>
            <a:r>
              <a:rPr lang="en-US" sz="2800" dirty="0">
                <a:latin typeface="Franklin Gothic Book" panose="020B0503020102020204" pitchFamily="34" charset="0"/>
              </a:rPr>
              <a:t>I</a:t>
            </a:r>
            <a:r>
              <a:rPr lang="en-US" sz="2800" dirty="0" smtClean="0">
                <a:latin typeface="Franklin Gothic Book" panose="020B0503020102020204" pitchFamily="34" charset="0"/>
              </a:rPr>
              <a:t>ncrement for an Additional Veterans’ Service Officer</a:t>
            </a:r>
            <a:r>
              <a:rPr lang="en-US" sz="2800" dirty="0">
                <a:latin typeface="Franklin Gothic Book" panose="020B0503020102020204" pitchFamily="34" charset="0"/>
              </a:rPr>
              <a:t> </a:t>
            </a:r>
            <a:r>
              <a:rPr lang="en-US" sz="2800" dirty="0" smtClean="0">
                <a:latin typeface="Franklin Gothic Book" panose="020B0503020102020204" pitchFamily="34" charset="0"/>
              </a:rPr>
              <a:t>(-100.0 GF)</a:t>
            </a:r>
          </a:p>
          <a:p>
            <a:endParaRPr lang="en-US" sz="2800" dirty="0" smtClean="0">
              <a:latin typeface="Franklin Gothic Book" panose="020B0503020102020204" pitchFamily="34" charset="0"/>
            </a:endParaRPr>
          </a:p>
          <a:p>
            <a:r>
              <a:rPr lang="en-US" sz="2600" dirty="0" smtClean="0">
                <a:latin typeface="Franklin Gothic Book" panose="020B0503020102020204" pitchFamily="34" charset="0"/>
              </a:rPr>
              <a:t>	FY19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Franklin Gothic Book" panose="020B0503020102020204" pitchFamily="34" charset="0"/>
              </a:rPr>
              <a:t>Fed authority $+100.0 for State Approving Agency grant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Franklin Gothic Book" panose="020B0503020102020204" pitchFamily="34" charset="0"/>
              </a:rPr>
              <a:t>GF One-time increment -$100.0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600" dirty="0" smtClean="0">
              <a:latin typeface="Franklin Gothic Book" panose="020B0503020102020204" pitchFamily="34" charset="0"/>
            </a:endParaRPr>
          </a:p>
          <a:p>
            <a:pPr lvl="1"/>
            <a:endParaRPr lang="en-US" sz="2600" dirty="0" smtClean="0">
              <a:latin typeface="Franklin Gothic Book" panose="020B0503020102020204" pitchFamily="34" charset="0"/>
            </a:endParaRPr>
          </a:p>
          <a:p>
            <a:r>
              <a:rPr lang="en-US" sz="2600" dirty="0">
                <a:latin typeface="Franklin Gothic Book" panose="020B0503020102020204" pitchFamily="34" charset="0"/>
              </a:rPr>
              <a:t>	</a:t>
            </a:r>
            <a:endParaRPr lang="en-US" sz="2800" dirty="0" smtClean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14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9OMB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OMB" id="{ACEE59BD-DF0A-4CCA-BD1B-BBD1C3830DA9}" vid="{3E9C3D14-9C63-47E1-82BC-0FAABA4A5E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2019OMB</Template>
  <TotalTime>4423</TotalTime>
  <Words>590</Words>
  <Application>Microsoft Office PowerPoint</Application>
  <PresentationFormat>Widescreen</PresentationFormat>
  <Paragraphs>115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Franklin Gothic Book</vt:lpstr>
      <vt:lpstr>Franklin Gothic Demi Cond</vt:lpstr>
      <vt:lpstr>Franklin Gothic Medium</vt:lpstr>
      <vt:lpstr>Franklin Gothic Medium Cond</vt:lpstr>
      <vt:lpstr>Garamond</vt:lpstr>
      <vt:lpstr>Wingdings</vt:lpstr>
      <vt:lpstr>2019OMB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B. Cramer</dc:creator>
  <cp:lastModifiedBy>Stephanie A. Richard</cp:lastModifiedBy>
  <cp:revision>122</cp:revision>
  <cp:lastPrinted>2019-03-11T16:03:38Z</cp:lastPrinted>
  <dcterms:created xsi:type="dcterms:W3CDTF">2019-01-23T02:03:16Z</dcterms:created>
  <dcterms:modified xsi:type="dcterms:W3CDTF">2019-03-12T16:10:33Z</dcterms:modified>
</cp:coreProperties>
</file>