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sldIdLst>
    <p:sldId id="256" r:id="rId2"/>
    <p:sldId id="258" r:id="rId3"/>
    <p:sldId id="257" r:id="rId4"/>
    <p:sldId id="259" r:id="rId5"/>
    <p:sldId id="263" r:id="rId6"/>
    <p:sldId id="260" r:id="rId7"/>
    <p:sldId id="261" r:id="rId8"/>
    <p:sldId id="262" r:id="rId9"/>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A3C96844-F959-4B54-AB19-9B41FAA62FD1}" type="datetimeFigureOut">
              <a:rPr lang="en-US" smtClean="0"/>
              <a:t>3/3/2020</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057A65AC-5870-4EBD-B7C1-052F744EAB5A}" type="slidenum">
              <a:rPr lang="en-US" smtClean="0"/>
              <a:t>‹#›</a:t>
            </a:fld>
            <a:endParaRPr lang="en-US"/>
          </a:p>
        </p:txBody>
      </p:sp>
    </p:spTree>
    <p:extLst>
      <p:ext uri="{BB962C8B-B14F-4D97-AF65-F5344CB8AC3E}">
        <p14:creationId xmlns:p14="http://schemas.microsoft.com/office/powerpoint/2010/main" val="140809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86F360A-7562-417F-9DCA-260AA3D1A0A9}" type="datetime1">
              <a:rPr lang="en-US" smtClean="0"/>
              <a:t>3/3/2020</a:t>
            </a:fld>
            <a:endParaRPr lang="en-US"/>
          </a:p>
        </p:txBody>
      </p:sp>
      <p:sp>
        <p:nvSpPr>
          <p:cNvPr id="5" name="Footer Placeholder 4"/>
          <p:cNvSpPr>
            <a:spLocks noGrp="1"/>
          </p:cNvSpPr>
          <p:nvPr>
            <p:ph type="ftr" sz="quarter" idx="11"/>
          </p:nvPr>
        </p:nvSpPr>
        <p:spPr>
          <a:xfrm>
            <a:off x="5332412" y="5883275"/>
            <a:ext cx="4324044" cy="365125"/>
          </a:xfrm>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4125729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A86A5B-848E-40CE-8E17-8610470AE065}" type="datetime1">
              <a:rPr lang="en-US" smtClean="0"/>
              <a:t>3/3/2020</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922400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60C122-B489-4C7E-8F19-EC468666D6FB}"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4090416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6C455C-836C-4349-A1AA-80AF451B30A5}"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5652434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5E71F-5A61-4F51-866B-775AD8A521CE}"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329385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876A2D-FD7A-448B-80DA-0FA6FA7978EF}"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503227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55FA9F-CCCE-45BF-8D0B-5E90E6A3F5D1}"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2993494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194004-FC42-4CE2-BD3E-75402942B46D}"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2882650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E95FFA-3F7A-4A5C-B67E-54F2432CB63D}"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416020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7CEBE1-F848-4863-9974-27DB2893E5F8}"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a:xfrm>
            <a:off x="10951856" y="5867131"/>
            <a:ext cx="551167" cy="365125"/>
          </a:xfrm>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283221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E5D477-2582-4C1B-8158-F65678E9C277}" type="datetime1">
              <a:rPr lang="en-US" smtClean="0"/>
              <a:t>3/3/2020</a:t>
            </a:fld>
            <a:endParaRPr lang="en-US"/>
          </a:p>
        </p:txBody>
      </p:sp>
      <p:sp>
        <p:nvSpPr>
          <p:cNvPr id="5" name="Footer Placeholder 4"/>
          <p:cNvSpPr>
            <a:spLocks noGrp="1"/>
          </p:cNvSpPr>
          <p:nvPr>
            <p:ph type="ftr" sz="quarter" idx="11"/>
          </p:nvPr>
        </p:nvSpPr>
        <p:spPr/>
        <p:txBody>
          <a:bodyPr/>
          <a:lstStyle/>
          <a:p>
            <a:r>
              <a:rPr lang="en-US"/>
              <a:t>SB 115 Motor Fuel Tax - Senate Finance Committee - 2.21.2020</a:t>
            </a:r>
          </a:p>
        </p:txBody>
      </p:sp>
      <p:sp>
        <p:nvSpPr>
          <p:cNvPr id="6" name="Slide Number Placeholder 5"/>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1838839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644DE9-364D-464D-90C3-C0102D91DA8B}" type="datetime1">
              <a:rPr lang="en-US" smtClean="0"/>
              <a:t>3/3/2020</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849461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549D06-3515-4736-90E8-7BA5CC30C90B}" type="datetime1">
              <a:rPr lang="en-US" smtClean="0"/>
              <a:t>3/3/2020</a:t>
            </a:fld>
            <a:endParaRPr lang="en-US"/>
          </a:p>
        </p:txBody>
      </p:sp>
      <p:sp>
        <p:nvSpPr>
          <p:cNvPr id="8" name="Footer Placeholder 7"/>
          <p:cNvSpPr>
            <a:spLocks noGrp="1"/>
          </p:cNvSpPr>
          <p:nvPr>
            <p:ph type="ftr" sz="quarter" idx="11"/>
          </p:nvPr>
        </p:nvSpPr>
        <p:spPr/>
        <p:txBody>
          <a:bodyPr/>
          <a:lstStyle/>
          <a:p>
            <a:r>
              <a:rPr lang="en-US"/>
              <a:t>SB 115 Motor Fuel Tax - Senate Finance Committee - 2.21.2020</a:t>
            </a:r>
          </a:p>
        </p:txBody>
      </p:sp>
      <p:sp>
        <p:nvSpPr>
          <p:cNvPr id="9" name="Slide Number Placeholder 8"/>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884408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F9D9B3-364A-49E7-A4D4-F10BC994B84C}" type="datetime1">
              <a:rPr lang="en-US" smtClean="0"/>
              <a:t>3/3/2020</a:t>
            </a:fld>
            <a:endParaRPr lang="en-US"/>
          </a:p>
        </p:txBody>
      </p:sp>
      <p:sp>
        <p:nvSpPr>
          <p:cNvPr id="4" name="Footer Placeholder 3"/>
          <p:cNvSpPr>
            <a:spLocks noGrp="1"/>
          </p:cNvSpPr>
          <p:nvPr>
            <p:ph type="ftr" sz="quarter" idx="11"/>
          </p:nvPr>
        </p:nvSpPr>
        <p:spPr/>
        <p:txBody>
          <a:bodyPr/>
          <a:lstStyle/>
          <a:p>
            <a:r>
              <a:rPr lang="en-US"/>
              <a:t>SB 115 Motor Fuel Tax - Senate Finance Committee - 2.21.2020</a:t>
            </a:r>
          </a:p>
        </p:txBody>
      </p:sp>
      <p:sp>
        <p:nvSpPr>
          <p:cNvPr id="5" name="Slide Number Placeholder 4"/>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32102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B978E-E16A-4E76-9F9C-42E56467AC7A}" type="datetime1">
              <a:rPr lang="en-US" smtClean="0"/>
              <a:t>3/3/2020</a:t>
            </a:fld>
            <a:endParaRPr lang="en-US"/>
          </a:p>
        </p:txBody>
      </p:sp>
      <p:sp>
        <p:nvSpPr>
          <p:cNvPr id="3" name="Footer Placeholder 2"/>
          <p:cNvSpPr>
            <a:spLocks noGrp="1"/>
          </p:cNvSpPr>
          <p:nvPr>
            <p:ph type="ftr" sz="quarter" idx="11"/>
          </p:nvPr>
        </p:nvSpPr>
        <p:spPr/>
        <p:txBody>
          <a:bodyPr/>
          <a:lstStyle/>
          <a:p>
            <a:r>
              <a:rPr lang="en-US"/>
              <a:t>SB 115 Motor Fuel Tax - Senate Finance Committee - 2.21.2020</a:t>
            </a:r>
          </a:p>
        </p:txBody>
      </p:sp>
      <p:sp>
        <p:nvSpPr>
          <p:cNvPr id="4" name="Slide Number Placeholder 3"/>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84165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2A9A9-62C2-4A06-9416-1FB14182D03E}" type="datetime1">
              <a:rPr lang="en-US" smtClean="0"/>
              <a:t>3/3/2020</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1807025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6D1AD0-9EC4-47D3-A111-8C1CE7619C68}" type="datetime1">
              <a:rPr lang="en-US" smtClean="0"/>
              <a:t>3/3/2020</a:t>
            </a:fld>
            <a:endParaRPr lang="en-US"/>
          </a:p>
        </p:txBody>
      </p:sp>
      <p:sp>
        <p:nvSpPr>
          <p:cNvPr id="6" name="Footer Placeholder 5"/>
          <p:cNvSpPr>
            <a:spLocks noGrp="1"/>
          </p:cNvSpPr>
          <p:nvPr>
            <p:ph type="ftr" sz="quarter" idx="11"/>
          </p:nvPr>
        </p:nvSpPr>
        <p:spPr/>
        <p:txBody>
          <a:bodyPr/>
          <a:lstStyle/>
          <a:p>
            <a:r>
              <a:rPr lang="en-US"/>
              <a:t>SB 115 Motor Fuel Tax - Senate Finance Committee - 2.21.2020</a:t>
            </a:r>
          </a:p>
        </p:txBody>
      </p:sp>
      <p:sp>
        <p:nvSpPr>
          <p:cNvPr id="7" name="Slide Number Placeholder 6"/>
          <p:cNvSpPr>
            <a:spLocks noGrp="1"/>
          </p:cNvSpPr>
          <p:nvPr>
            <p:ph type="sldNum" sz="quarter" idx="12"/>
          </p:nvPr>
        </p:nvSpPr>
        <p:spPr/>
        <p:txBody>
          <a:bodyPr/>
          <a:lstStyle/>
          <a:p>
            <a:fld id="{2F0308CE-B4A5-432D-827B-F23D85156A41}" type="slidenum">
              <a:rPr lang="en-US" smtClean="0"/>
              <a:t>‹#›</a:t>
            </a:fld>
            <a:endParaRPr lang="en-US"/>
          </a:p>
        </p:txBody>
      </p:sp>
    </p:spTree>
    <p:extLst>
      <p:ext uri="{BB962C8B-B14F-4D97-AF65-F5344CB8AC3E}">
        <p14:creationId xmlns:p14="http://schemas.microsoft.com/office/powerpoint/2010/main" val="3454806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duotone>
              <a:schemeClr val="bg2">
                <a:shade val="76000"/>
                <a:satMod val="180000"/>
              </a:schemeClr>
              <a:schemeClr val="bg2">
                <a:tint val="80000"/>
                <a:satMod val="120000"/>
                <a:lumMod val="180000"/>
              </a:schemeClr>
            </a:duotone>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CFB5094-EB22-4D73-9D3E-D5C6027DAA86}" type="datetime1">
              <a:rPr lang="en-US" smtClean="0"/>
              <a:t>3/3/2020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SB 115 Motor Fuel Tax - Senate Finance Committee - 2.21.2020</a:t>
            </a: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F0308CE-B4A5-432D-827B-F23D85156A41}" type="slidenum">
              <a:rPr lang="en-US" smtClean="0"/>
              <a:t>‹#›</a:t>
            </a:fld>
            <a:endParaRPr lang="en-US"/>
          </a:p>
        </p:txBody>
      </p:sp>
    </p:spTree>
    <p:extLst>
      <p:ext uri="{BB962C8B-B14F-4D97-AF65-F5344CB8AC3E}">
        <p14:creationId xmlns:p14="http://schemas.microsoft.com/office/powerpoint/2010/main" val="1317559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19" name="Freeform: Shape 18">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21" name="Freeform: Shape 20">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3" name="Freeform: Shape 22">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5" name="Freeform: Shape 24">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0E3328AB-02F3-4FA4-BC18-1F3A2775F333}"/>
              </a:ext>
            </a:extLst>
          </p:cNvPr>
          <p:cNvSpPr>
            <a:spLocks noGrp="1"/>
          </p:cNvSpPr>
          <p:nvPr>
            <p:ph type="ctrTitle"/>
          </p:nvPr>
        </p:nvSpPr>
        <p:spPr>
          <a:xfrm>
            <a:off x="1524000" y="643468"/>
            <a:ext cx="9144000" cy="3618898"/>
          </a:xfrm>
        </p:spPr>
        <p:txBody>
          <a:bodyPr anchor="b">
            <a:normAutofit/>
          </a:bodyPr>
          <a:lstStyle/>
          <a:p>
            <a:pPr algn="ctr">
              <a:lnSpc>
                <a:spcPct val="90000"/>
              </a:lnSpc>
            </a:pPr>
            <a:r>
              <a:rPr lang="en-US" sz="6100" dirty="0">
                <a:latin typeface="Georgia Pro Black" panose="02040A02050405020203" pitchFamily="18" charset="0"/>
              </a:rPr>
              <a:t>Senate Bill 115</a:t>
            </a:r>
            <a:br>
              <a:rPr lang="en-US" sz="6100" dirty="0">
                <a:latin typeface="Georgia Pro Black" panose="02040A02050405020203" pitchFamily="18" charset="0"/>
              </a:rPr>
            </a:br>
            <a:r>
              <a:rPr lang="en-US" sz="6100" dirty="0">
                <a:latin typeface="Georgia Pro Black" panose="02040A02050405020203" pitchFamily="18" charset="0"/>
              </a:rPr>
              <a:t> Motor Fuel Tax</a:t>
            </a:r>
            <a:br>
              <a:rPr lang="en-US" sz="6100" dirty="0">
                <a:latin typeface="Georgia Pro Black" panose="02040A02050405020203" pitchFamily="18" charset="0"/>
              </a:rPr>
            </a:br>
            <a:br>
              <a:rPr lang="en-US" sz="6100" dirty="0">
                <a:latin typeface="Georgia Pro Black" panose="02040A02050405020203" pitchFamily="18" charset="0"/>
              </a:rPr>
            </a:br>
            <a:r>
              <a:rPr lang="en-US" sz="6100" dirty="0">
                <a:latin typeface="Georgia Pro Black" panose="02040A02050405020203" pitchFamily="18" charset="0"/>
              </a:rPr>
              <a:t>Senator Click Bishop</a:t>
            </a:r>
          </a:p>
        </p:txBody>
      </p:sp>
      <p:sp>
        <p:nvSpPr>
          <p:cNvPr id="3" name="Subtitle 2">
            <a:extLst>
              <a:ext uri="{FF2B5EF4-FFF2-40B4-BE49-F238E27FC236}">
                <a16:creationId xmlns:a16="http://schemas.microsoft.com/office/drawing/2014/main" id="{FF7E6CAC-97B1-4F7F-8775-90AF244D7058}"/>
              </a:ext>
            </a:extLst>
          </p:cNvPr>
          <p:cNvSpPr>
            <a:spLocks noGrp="1"/>
          </p:cNvSpPr>
          <p:nvPr>
            <p:ph type="subTitle" idx="1"/>
          </p:nvPr>
        </p:nvSpPr>
        <p:spPr>
          <a:xfrm>
            <a:off x="2719546" y="4552335"/>
            <a:ext cx="6752908" cy="1091381"/>
          </a:xfrm>
        </p:spPr>
        <p:txBody>
          <a:bodyPr>
            <a:normAutofit/>
          </a:bodyPr>
          <a:lstStyle/>
          <a:p>
            <a:pPr algn="ctr">
              <a:lnSpc>
                <a:spcPct val="90000"/>
              </a:lnSpc>
            </a:pPr>
            <a:endParaRPr lang="en-US" sz="1700" dirty="0">
              <a:latin typeface="Arial Black" panose="020B0A04020102020204" pitchFamily="34" charset="0"/>
            </a:endParaRPr>
          </a:p>
          <a:p>
            <a:pPr algn="ctr">
              <a:lnSpc>
                <a:spcPct val="90000"/>
              </a:lnSpc>
            </a:pPr>
            <a:r>
              <a:rPr lang="en-US" sz="1700" dirty="0">
                <a:latin typeface="Georgia Pro Black" panose="02040A02050405020203" pitchFamily="18" charset="0"/>
              </a:rPr>
              <a:t>March 3, 2020</a:t>
            </a:r>
          </a:p>
          <a:p>
            <a:pPr algn="ctr">
              <a:lnSpc>
                <a:spcPct val="90000"/>
              </a:lnSpc>
            </a:pPr>
            <a:r>
              <a:rPr lang="en-US" sz="1700" dirty="0">
                <a:latin typeface="Georgia Pro Black" panose="02040A02050405020203" pitchFamily="18" charset="0"/>
              </a:rPr>
              <a:t>House Transportation Committee</a:t>
            </a:r>
          </a:p>
        </p:txBody>
      </p:sp>
    </p:spTree>
    <p:extLst>
      <p:ext uri="{BB962C8B-B14F-4D97-AF65-F5344CB8AC3E}">
        <p14:creationId xmlns:p14="http://schemas.microsoft.com/office/powerpoint/2010/main" val="419007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fontScale="90000"/>
          </a:bodyPr>
          <a:lstStyle/>
          <a:p>
            <a:pPr algn="l"/>
            <a:r>
              <a:rPr lang="en-US" sz="3600" dirty="0">
                <a:latin typeface="Georgia Pro Black" panose="020B0604020202020204" pitchFamily="18" charset="0"/>
              </a:rPr>
              <a:t>Motor Fuel Tax History</a:t>
            </a:r>
            <a:br>
              <a:rPr lang="en-US" sz="28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r>
              <a:rPr lang="en-US" sz="1800" dirty="0">
                <a:latin typeface="Georgia Pro Black" panose="02040A02050405020203" pitchFamily="18" charset="0"/>
              </a:rPr>
              <a:t>1945 – Alaska’s first motor fuel tax levied at $.01/gallon     </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1970 – Motor fuel tax was increased to $.08/gallon</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1977 – Marine fuel tax was increased to $.05/gallon</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1994 – Aviation fuel tax was increased to $.047/gallon</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Sept. 1, 2008 – Aug. 31, 2009 – Motor fuel tax suspended on all fuel types</a:t>
            </a:r>
            <a:br>
              <a:rPr lang="en-US" sz="1800" dirty="0">
                <a:latin typeface="Georgia Pro Black" panose="02040A02050405020203" pitchFamily="18" charset="0"/>
              </a:rPr>
            </a:br>
            <a:br>
              <a:rPr lang="en-US" sz="1800" dirty="0">
                <a:latin typeface="Georgia Pro Black" panose="02040A02050405020203" pitchFamily="18" charset="0"/>
              </a:rPr>
            </a:br>
            <a:r>
              <a:rPr lang="en-US" sz="1800" dirty="0">
                <a:latin typeface="Georgia Pro Black" panose="02040A02050405020203" pitchFamily="18" charset="0"/>
              </a:rPr>
              <a:t>2015 – HB 158 added a $.0095/gallon surcharge on motor fuel intended for     </a:t>
            </a:r>
            <a:br>
              <a:rPr lang="en-US" sz="1800" dirty="0">
                <a:latin typeface="Georgia Pro Black" panose="02040A02050405020203" pitchFamily="18" charset="0"/>
              </a:rPr>
            </a:br>
            <a:r>
              <a:rPr lang="en-US" sz="1800" dirty="0">
                <a:latin typeface="Georgia Pro Black" panose="02040A02050405020203" pitchFamily="18" charset="0"/>
              </a:rPr>
              <a:t>                spill prevention and response fund</a:t>
            </a: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708FBEBF-DC90-47A9-AFD8-2C73E3F88C21}"/>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2</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A0D90201-C9B6-412C-97C9-70093C9623D9}"/>
              </a:ext>
            </a:extLst>
          </p:cNvPr>
          <p:cNvSpPr>
            <a:spLocks noGrp="1"/>
          </p:cNvSpPr>
          <p:nvPr>
            <p:ph type="ftr" sz="quarter" idx="11"/>
          </p:nvPr>
        </p:nvSpPr>
        <p:spPr/>
        <p:txBody>
          <a:bodyPr/>
          <a:lstStyle/>
          <a:p>
            <a:pPr algn="ctr"/>
            <a:r>
              <a:rPr lang="en-US" dirty="0"/>
              <a:t>SB 115 Motor Fuel Tax – House Transportation Committee – 3.3.2020</a:t>
            </a:r>
          </a:p>
        </p:txBody>
      </p:sp>
    </p:spTree>
    <p:extLst>
      <p:ext uri="{BB962C8B-B14F-4D97-AF65-F5344CB8AC3E}">
        <p14:creationId xmlns:p14="http://schemas.microsoft.com/office/powerpoint/2010/main" val="2527171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fontScale="90000"/>
          </a:bodyPr>
          <a:lstStyle/>
          <a:p>
            <a:r>
              <a:rPr lang="en-US" sz="3600" dirty="0">
                <a:latin typeface="Georgia Pro Black" panose="020B0604020202020204" pitchFamily="18" charset="0"/>
              </a:rPr>
              <a:t>	Motor Fuel Tax Rates</a:t>
            </a:r>
            <a:r>
              <a:rPr lang="en-US" sz="1400" dirty="0">
                <a:latin typeface="Georgia Pro Black" panose="020B0604020202020204" pitchFamily="18" charset="0"/>
              </a:rPr>
              <a:t> </a:t>
            </a:r>
            <a:r>
              <a:rPr lang="en-US" sz="1800" dirty="0">
                <a:latin typeface="Georgia Pro Black" panose="020B0604020202020204" pitchFamily="18" charset="0"/>
              </a:rPr>
              <a:t>(cents/gallon)</a:t>
            </a:r>
            <a:br>
              <a:rPr lang="en-US" sz="3600" dirty="0">
                <a:latin typeface="Georgia Pro Black" panose="020B0604020202020204" pitchFamily="18" charset="0"/>
              </a:rPr>
            </a:br>
            <a:br>
              <a:rPr lang="en-US" sz="3600" dirty="0">
                <a:latin typeface="Georgia Pro Black" panose="020B0604020202020204" pitchFamily="18" charset="0"/>
              </a:rPr>
            </a:br>
            <a:br>
              <a:rPr lang="en-US" sz="3600" dirty="0">
                <a:latin typeface="Georgia Pro Black" panose="020B0604020202020204" pitchFamily="18" charset="0"/>
              </a:rPr>
            </a:br>
            <a:r>
              <a:rPr lang="en-US" sz="1800" dirty="0">
                <a:latin typeface="Georgia Pro Black" panose="020B0604020202020204" pitchFamily="18" charset="0"/>
              </a:rPr>
              <a:t>									</a:t>
            </a:r>
            <a:r>
              <a:rPr lang="en-US" sz="1800" u="sng" dirty="0">
                <a:latin typeface="Georgia Pro Black" panose="020B0604020202020204" pitchFamily="18" charset="0"/>
              </a:rPr>
              <a:t>Current	</a:t>
            </a:r>
            <a:r>
              <a:rPr lang="en-US" sz="1800" dirty="0">
                <a:latin typeface="Georgia Pro Black" panose="020B0604020202020204" pitchFamily="18" charset="0"/>
              </a:rPr>
              <a:t>		</a:t>
            </a:r>
            <a:r>
              <a:rPr lang="en-US" sz="1800" u="sng" dirty="0">
                <a:latin typeface="Georgia Pro Black" panose="020B0604020202020204" pitchFamily="18" charset="0"/>
              </a:rPr>
              <a:t>SB 115 (proposed)</a:t>
            </a:r>
            <a:br>
              <a:rPr lang="en-US" sz="1200" u="sng" dirty="0">
                <a:latin typeface="Georgia Pro Black" panose="020B0604020202020204" pitchFamily="18" charset="0"/>
              </a:rPr>
            </a:br>
            <a:br>
              <a:rPr lang="en-US" sz="1800" u="sng" dirty="0">
                <a:latin typeface="Georgia Pro Black" panose="020B0604020202020204" pitchFamily="18" charset="0"/>
              </a:rPr>
            </a:br>
            <a:r>
              <a:rPr lang="en-US" sz="1800" dirty="0">
                <a:latin typeface="Georgia Pro Black" panose="020B0604020202020204" pitchFamily="18" charset="0"/>
              </a:rPr>
              <a:t>			Highway Fuel				$.08				$.16					</a:t>
            </a:r>
            <a:br>
              <a:rPr lang="en-US" sz="1800" dirty="0">
                <a:latin typeface="Georgia Pro Black" panose="020B0604020202020204" pitchFamily="18" charset="0"/>
              </a:rPr>
            </a:br>
            <a:r>
              <a:rPr lang="en-US" sz="1800" dirty="0">
                <a:latin typeface="Georgia Pro Black" panose="020B0604020202020204" pitchFamily="18" charset="0"/>
              </a:rPr>
              <a:t>			Marine Fuel					$.05				$.10									</a:t>
            </a:r>
            <a:br>
              <a:rPr lang="en-US" sz="1800" dirty="0">
                <a:latin typeface="Georgia Pro Black" panose="020B0604020202020204" pitchFamily="18" charset="0"/>
              </a:rPr>
            </a:br>
            <a:r>
              <a:rPr lang="en-US" sz="1800" dirty="0">
                <a:latin typeface="Georgia Pro Black" panose="020B0604020202020204" pitchFamily="18" charset="0"/>
              </a:rPr>
              <a:t>			Aviation Fuel				$.047				$.047								</a:t>
            </a:r>
            <a:br>
              <a:rPr lang="en-US" sz="1800" dirty="0">
                <a:latin typeface="Georgia Pro Black" panose="020B0604020202020204" pitchFamily="18" charset="0"/>
              </a:rPr>
            </a:br>
            <a:r>
              <a:rPr lang="en-US" sz="1800" dirty="0">
                <a:latin typeface="Georgia Pro Black" panose="020B0604020202020204" pitchFamily="18" charset="0"/>
              </a:rPr>
              <a:t>			Jet Fuel						$.032				$.032								</a:t>
            </a:r>
            <a:br>
              <a:rPr lang="en-US" sz="1800" dirty="0">
                <a:latin typeface="Georgia Pro Black" panose="020B0604020202020204" pitchFamily="18" charset="0"/>
              </a:rPr>
            </a:br>
            <a:r>
              <a:rPr lang="en-US" sz="1800" dirty="0">
                <a:latin typeface="Georgia Pro Black" panose="020B0604020202020204" pitchFamily="18" charset="0"/>
              </a:rPr>
              <a:t>			Off-Road Use Refund 		$.06				$.12	</a:t>
            </a:r>
            <a:r>
              <a:rPr lang="en-US" sz="1600" dirty="0">
                <a:latin typeface="Georgia Pro Black" panose="020B0604020202020204" pitchFamily="18" charset="0"/>
              </a:rPr>
              <a:t>			</a:t>
            </a: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098EAA28-2ED6-47CF-9030-BDEE23B62A4A}"/>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3</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D5331205-FE7E-426A-A5E8-E5EAB1C75AF8}"/>
              </a:ext>
            </a:extLst>
          </p:cNvPr>
          <p:cNvSpPr>
            <a:spLocks noGrp="1"/>
          </p:cNvSpPr>
          <p:nvPr>
            <p:ph type="ftr" sz="quarter" idx="11"/>
          </p:nvPr>
        </p:nvSpPr>
        <p:spPr/>
        <p:txBody>
          <a:bodyPr/>
          <a:lstStyle/>
          <a:p>
            <a:pPr algn="ctr"/>
            <a:r>
              <a:rPr lang="en-US" dirty="0"/>
              <a:t>SB 115 Motor Fuel Tax – House Transportation Committee – 3.3.2020</a:t>
            </a:r>
          </a:p>
        </p:txBody>
      </p:sp>
    </p:spTree>
    <p:extLst>
      <p:ext uri="{BB962C8B-B14F-4D97-AF65-F5344CB8AC3E}">
        <p14:creationId xmlns:p14="http://schemas.microsoft.com/office/powerpoint/2010/main" val="2792066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2019300" y="558333"/>
            <a:ext cx="9144000" cy="4239559"/>
          </a:xfrm>
        </p:spPr>
        <p:txBody>
          <a:bodyPr vert="horz" lIns="91440" tIns="45720" rIns="91440" bIns="45720" rtlCol="0" anchor="b">
            <a:normAutofit fontScale="90000"/>
          </a:bodyPr>
          <a:lstStyle/>
          <a:p>
            <a:pPr algn="l"/>
            <a:r>
              <a:rPr lang="en-US" sz="1600" dirty="0">
                <a:latin typeface="Georgia Pro Black" panose="020B0604020202020204" pitchFamily="18" charset="0"/>
              </a:rPr>
              <a:t>	</a:t>
            </a: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r>
              <a:rPr lang="en-US" sz="3600" dirty="0">
                <a:latin typeface="Georgia Pro Black" panose="020B0604020202020204" pitchFamily="18" charset="0"/>
              </a:rPr>
              <a:t>Impact on Average Alaska Consumer</a:t>
            </a: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br>
              <a:rPr lang="en-US" sz="1200" dirty="0">
                <a:latin typeface="Georgia Pro Black" panose="020B0604020202020204" pitchFamily="18" charset="0"/>
              </a:rPr>
            </a:br>
            <a:r>
              <a:rPr lang="en-US" sz="1600" dirty="0">
                <a:latin typeface="Georgia Pro Black" panose="020B0604020202020204" pitchFamily="18" charset="0"/>
              </a:rPr>
              <a:t>Registered Passenger Vehicles (cars and trucks only)  = 		654,826 </a:t>
            </a:r>
            <a:r>
              <a:rPr lang="en-US" sz="1300" baseline="30000" dirty="0">
                <a:latin typeface="Georgia Pro Black" panose="020B0604020202020204" pitchFamily="18" charset="0"/>
              </a:rPr>
              <a:t>1</a:t>
            </a: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r>
              <a:rPr lang="en-US" sz="1600" dirty="0">
                <a:latin typeface="Georgia Pro Black" panose="020B0604020202020204" pitchFamily="18" charset="0"/>
              </a:rPr>
              <a:t>Average Miles per Year per Vehicle  = 					15,000 </a:t>
            </a:r>
            <a:r>
              <a:rPr lang="en-US" sz="1600" baseline="30000" dirty="0">
                <a:latin typeface="Georgia Pro Black" panose="020B0604020202020204" pitchFamily="18" charset="0"/>
              </a:rPr>
              <a:t>2</a:t>
            </a: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Average Miles Per Gallon (24.2 (cars) + 17.5 (trucks) / 2)  = 	20.85 </a:t>
            </a:r>
            <a:r>
              <a:rPr lang="en-US" sz="1600" baseline="30000" dirty="0">
                <a:latin typeface="Georgia Pro Black" panose="020B0604020202020204" pitchFamily="18" charset="0"/>
              </a:rPr>
              <a:t>3</a:t>
            </a: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Gallons of Fuel per Year (15,000/20.85)  = 				719</a:t>
            </a: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Annual Cost per Vehicle (719 x $.08) =					$57.52</a:t>
            </a:r>
            <a:br>
              <a:rPr lang="en-US" sz="1200" dirty="0">
                <a:latin typeface="Georgia Pro Black" panose="020B0604020202020204" pitchFamily="18" charset="0"/>
              </a:rPr>
            </a:br>
            <a:r>
              <a:rPr lang="en-US" sz="1200" dirty="0">
                <a:latin typeface="Georgia Pro Black" panose="020B0604020202020204" pitchFamily="18" charset="0"/>
              </a:rPr>
              <a:t>	</a:t>
            </a:r>
            <a:br>
              <a:rPr lang="en-US" sz="1200" dirty="0">
                <a:latin typeface="Georgia Pro Black" panose="020B0604020202020204" pitchFamily="18" charset="0"/>
              </a:rPr>
            </a:br>
            <a:br>
              <a:rPr lang="en-US" sz="1200" dirty="0">
                <a:latin typeface="Georgia Pro Black" panose="020B0604020202020204" pitchFamily="18" charset="0"/>
              </a:rPr>
            </a:br>
            <a:endParaRPr lang="en-US" sz="12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B0EF5DA9-9646-483C-9A7B-401D54443C52}"/>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4</a:t>
            </a:fld>
            <a:endParaRPr lang="en-US" sz="1200" dirty="0">
              <a:latin typeface="Georgia Pro Black" panose="02040A02050405020203" pitchFamily="18" charset="0"/>
            </a:endParaRPr>
          </a:p>
        </p:txBody>
      </p:sp>
      <p:sp>
        <p:nvSpPr>
          <p:cNvPr id="5" name="TextBox 4">
            <a:extLst>
              <a:ext uri="{FF2B5EF4-FFF2-40B4-BE49-F238E27FC236}">
                <a16:creationId xmlns:a16="http://schemas.microsoft.com/office/drawing/2014/main" id="{DE745B68-E565-4284-B5A6-5B37527400D9}"/>
              </a:ext>
            </a:extLst>
          </p:cNvPr>
          <p:cNvSpPr txBox="1"/>
          <p:nvPr/>
        </p:nvSpPr>
        <p:spPr>
          <a:xfrm>
            <a:off x="4014946" y="5155387"/>
            <a:ext cx="6944412" cy="830997"/>
          </a:xfrm>
          <a:prstGeom prst="rect">
            <a:avLst/>
          </a:prstGeom>
          <a:noFill/>
        </p:spPr>
        <p:txBody>
          <a:bodyPr wrap="square" rtlCol="0">
            <a:spAutoFit/>
          </a:bodyPr>
          <a:lstStyle/>
          <a:p>
            <a:r>
              <a:rPr lang="en-US" sz="1000" baseline="30000" dirty="0">
                <a:latin typeface="Georgia Pro Black" panose="02040A02050405020203" pitchFamily="18" charset="0"/>
              </a:rPr>
              <a:t>1</a:t>
            </a:r>
            <a:r>
              <a:rPr lang="en-US" sz="1000" dirty="0">
                <a:latin typeface="Georgia Pro Black" panose="02040A02050405020203" pitchFamily="18" charset="0"/>
              </a:rPr>
              <a:t> Per Division of Motor Vehicles</a:t>
            </a:r>
          </a:p>
          <a:p>
            <a:r>
              <a:rPr lang="en-US" sz="1000" baseline="30000" dirty="0">
                <a:latin typeface="Georgia Pro Black" panose="02040A02050405020203" pitchFamily="18" charset="0"/>
              </a:rPr>
              <a:t>2</a:t>
            </a:r>
            <a:r>
              <a:rPr lang="en-US" sz="1000" dirty="0">
                <a:latin typeface="Georgia Pro Black" panose="02040A02050405020203" pitchFamily="18" charset="0"/>
              </a:rPr>
              <a:t> Per Kelley Blue Book</a:t>
            </a:r>
          </a:p>
          <a:p>
            <a:r>
              <a:rPr lang="en-US" sz="1000" baseline="30000" dirty="0">
                <a:latin typeface="Georgia Pro Black" panose="02040A02050405020203" pitchFamily="18" charset="0"/>
              </a:rPr>
              <a:t>3</a:t>
            </a:r>
            <a:r>
              <a:rPr lang="en-US" sz="1000" dirty="0">
                <a:latin typeface="Georgia Pro Black" panose="02040A02050405020203" pitchFamily="18" charset="0"/>
              </a:rPr>
              <a:t> Per Department of Transportation &amp; Public Facilities </a:t>
            </a:r>
          </a:p>
          <a:p>
            <a:endParaRPr lang="en-US" dirty="0"/>
          </a:p>
        </p:txBody>
      </p:sp>
      <p:sp>
        <p:nvSpPr>
          <p:cNvPr id="3" name="Footer Placeholder 2">
            <a:extLst>
              <a:ext uri="{FF2B5EF4-FFF2-40B4-BE49-F238E27FC236}">
                <a16:creationId xmlns:a16="http://schemas.microsoft.com/office/drawing/2014/main" id="{56DB8269-470A-46D9-BC25-004D90EE91E6}"/>
              </a:ext>
            </a:extLst>
          </p:cNvPr>
          <p:cNvSpPr>
            <a:spLocks noGrp="1"/>
          </p:cNvSpPr>
          <p:nvPr>
            <p:ph type="ftr" sz="quarter" idx="11"/>
          </p:nvPr>
        </p:nvSpPr>
        <p:spPr/>
        <p:txBody>
          <a:bodyPr/>
          <a:lstStyle/>
          <a:p>
            <a:pPr algn="ctr"/>
            <a:r>
              <a:rPr lang="en-US" dirty="0"/>
              <a:t>SB 115 Motor Fuel Tax – House Transportation Committee – 3.3.2020</a:t>
            </a:r>
          </a:p>
        </p:txBody>
      </p:sp>
    </p:spTree>
    <p:extLst>
      <p:ext uri="{BB962C8B-B14F-4D97-AF65-F5344CB8AC3E}">
        <p14:creationId xmlns:p14="http://schemas.microsoft.com/office/powerpoint/2010/main" val="918430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4" name="Slide Number Placeholder 3">
            <a:extLst>
              <a:ext uri="{FF2B5EF4-FFF2-40B4-BE49-F238E27FC236}">
                <a16:creationId xmlns:a16="http://schemas.microsoft.com/office/drawing/2014/main" id="{B0EF5DA9-9646-483C-9A7B-401D54443C52}"/>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5</a:t>
            </a:fld>
            <a:endParaRPr lang="en-US" sz="1200" dirty="0">
              <a:latin typeface="Georgia Pro Black" panose="02040A02050405020203" pitchFamily="18" charset="0"/>
            </a:endParaRPr>
          </a:p>
        </p:txBody>
      </p:sp>
      <p:sp>
        <p:nvSpPr>
          <p:cNvPr id="3" name="TextBox 2">
            <a:extLst>
              <a:ext uri="{FF2B5EF4-FFF2-40B4-BE49-F238E27FC236}">
                <a16:creationId xmlns:a16="http://schemas.microsoft.com/office/drawing/2014/main" id="{6A55EB5A-4B55-4D87-B5A7-7E7BE193D87D}"/>
              </a:ext>
            </a:extLst>
          </p:cNvPr>
          <p:cNvSpPr txBox="1"/>
          <p:nvPr/>
        </p:nvSpPr>
        <p:spPr>
          <a:xfrm>
            <a:off x="1746802" y="668622"/>
            <a:ext cx="9812821" cy="5447645"/>
          </a:xfrm>
          <a:prstGeom prst="rect">
            <a:avLst/>
          </a:prstGeom>
          <a:noFill/>
        </p:spPr>
        <p:txBody>
          <a:bodyPr wrap="square" rtlCol="0">
            <a:spAutoFit/>
          </a:bodyPr>
          <a:lstStyle/>
          <a:p>
            <a:r>
              <a:rPr lang="en-US" sz="3200" dirty="0">
                <a:latin typeface="Georgia Pro Black" panose="020B0604020202020204" pitchFamily="18" charset="0"/>
              </a:rPr>
              <a:t>Electric Vehicle Registration Fee</a:t>
            </a:r>
          </a:p>
          <a:p>
            <a:endParaRPr lang="en-US" dirty="0">
              <a:latin typeface="Georgia Pro Black" panose="02040A02050405020203" pitchFamily="18" charset="0"/>
            </a:endParaRPr>
          </a:p>
          <a:p>
            <a:r>
              <a:rPr lang="en-US" sz="1400" u="sng" dirty="0">
                <a:latin typeface="Georgia Pro Black" panose="02040A02050405020203" pitchFamily="18" charset="0"/>
              </a:rPr>
              <a:t>Electric Vehicle</a:t>
            </a:r>
            <a:r>
              <a:rPr lang="en-US" sz="1400" dirty="0">
                <a:latin typeface="Georgia Pro Black" panose="02040A02050405020203" pitchFamily="18" charset="0"/>
              </a:rPr>
              <a:t> – a vehicle that is powered solely by an electric motor drawing current from rechargeable batteries, fuel cells or other portable sources of electrical current and manufactured primarily for use on public streets, roads and highways.</a:t>
            </a:r>
            <a:br>
              <a:rPr lang="en-US" sz="1400" dirty="0">
                <a:latin typeface="Georgia Pro Black" panose="02040A02050405020203" pitchFamily="18" charset="0"/>
              </a:rPr>
            </a:br>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Biennial registration fee increases from $100 to $200</a:t>
            </a:r>
          </a:p>
          <a:p>
            <a:pPr marL="285750" indent="-285750">
              <a:buFont typeface="Arial" panose="020B0604020202020204" pitchFamily="34" charset="0"/>
              <a:buChar char="•"/>
            </a:pPr>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Collected by the Division of Motor Vehicles and deposited into the highway maintenance fund</a:t>
            </a:r>
          </a:p>
          <a:p>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Approximately 600+ in Alaska</a:t>
            </a:r>
          </a:p>
          <a:p>
            <a:pPr marL="285750" indent="-285750">
              <a:buFont typeface="Arial" panose="020B0604020202020204" pitchFamily="34" charset="0"/>
              <a:buChar char="•"/>
            </a:pPr>
            <a:endParaRPr lang="en-US" sz="1400" dirty="0">
              <a:latin typeface="Georgia Pro Black" panose="020B0604020202020204" pitchFamily="18" charset="0"/>
            </a:endParaRPr>
          </a:p>
          <a:p>
            <a:r>
              <a:rPr lang="en-US" sz="1400" u="sng" dirty="0">
                <a:latin typeface="Georgia Pro Black" panose="02040A02050405020203" pitchFamily="18" charset="0"/>
              </a:rPr>
              <a:t>Plug-In Hybrid Vehicle</a:t>
            </a:r>
            <a:r>
              <a:rPr lang="en-US" sz="1400" dirty="0">
                <a:latin typeface="Georgia Pro Black" panose="02040A02050405020203" pitchFamily="18" charset="0"/>
              </a:rPr>
              <a:t> – a vehicle that is capable of using gasoline, diesel fuel, or alternative fuel and is powered in part by electrical energy using a battery storage system capable of being recharged from an external source of electricity and manufactured primarily for use on public streets, roads and highways. </a:t>
            </a:r>
          </a:p>
          <a:p>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Biennial registration fee increases from $100 to $150</a:t>
            </a:r>
          </a:p>
          <a:p>
            <a:pPr marL="285750" indent="-285750">
              <a:buFont typeface="Arial" panose="020B0604020202020204" pitchFamily="34" charset="0"/>
              <a:buChar char="•"/>
            </a:pPr>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Collected by the Division of Motor Vehicles and deposited into the highway maintenance fund</a:t>
            </a:r>
          </a:p>
          <a:p>
            <a:endParaRPr lang="en-US" sz="1400" dirty="0">
              <a:latin typeface="Georgia Pro Black" panose="020B0604020202020204" pitchFamily="18" charset="0"/>
            </a:endParaRPr>
          </a:p>
          <a:p>
            <a:pPr marL="285750" indent="-285750">
              <a:buFont typeface="Arial" panose="020B0604020202020204" pitchFamily="34" charset="0"/>
              <a:buChar char="•"/>
            </a:pPr>
            <a:r>
              <a:rPr lang="en-US" sz="1400" dirty="0">
                <a:latin typeface="Georgia Pro Black" panose="020B0604020202020204" pitchFamily="18" charset="0"/>
              </a:rPr>
              <a:t>Approximately 300+ in Alaska</a:t>
            </a:r>
          </a:p>
          <a:p>
            <a:endParaRPr lang="en-US" dirty="0"/>
          </a:p>
        </p:txBody>
      </p:sp>
      <p:sp>
        <p:nvSpPr>
          <p:cNvPr id="2" name="Footer Placeholder 1">
            <a:extLst>
              <a:ext uri="{FF2B5EF4-FFF2-40B4-BE49-F238E27FC236}">
                <a16:creationId xmlns:a16="http://schemas.microsoft.com/office/drawing/2014/main" id="{58398A88-5661-4D7C-B09C-C39250AC1142}"/>
              </a:ext>
            </a:extLst>
          </p:cNvPr>
          <p:cNvSpPr>
            <a:spLocks noGrp="1"/>
          </p:cNvSpPr>
          <p:nvPr>
            <p:ph type="ftr" sz="quarter" idx="11"/>
          </p:nvPr>
        </p:nvSpPr>
        <p:spPr/>
        <p:txBody>
          <a:bodyPr/>
          <a:lstStyle/>
          <a:p>
            <a:pPr algn="ctr"/>
            <a:r>
              <a:rPr lang="en-US" dirty="0"/>
              <a:t>SB 115 Motor Fuel Tax – House Transportation Committee – 3.3.2020</a:t>
            </a:r>
          </a:p>
        </p:txBody>
      </p:sp>
    </p:spTree>
    <p:extLst>
      <p:ext uri="{BB962C8B-B14F-4D97-AF65-F5344CB8AC3E}">
        <p14:creationId xmlns:p14="http://schemas.microsoft.com/office/powerpoint/2010/main" val="1631515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fontScale="90000"/>
          </a:bodyPr>
          <a:lstStyle/>
          <a:p>
            <a:pPr algn="l"/>
            <a:r>
              <a:rPr lang="en-US" sz="3600" dirty="0">
                <a:latin typeface="Georgia Pro Black" panose="020B0604020202020204" pitchFamily="18" charset="0"/>
              </a:rPr>
              <a:t>Comparison to Other States</a:t>
            </a: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800" dirty="0">
                <a:latin typeface="Georgia Pro Black" panose="020B0604020202020204" pitchFamily="18" charset="0"/>
              </a:rPr>
              <a:t>Alaska has the lowest tax rate on highway fuel and marine fuel of any state (in most states, the marine rate is the same as the highway rate).</a:t>
            </a:r>
            <a:br>
              <a:rPr lang="en-US" sz="1800" dirty="0">
                <a:latin typeface="Georgia Pro Black" panose="020B0604020202020204" pitchFamily="18" charset="0"/>
              </a:rPr>
            </a:br>
            <a:br>
              <a:rPr lang="en-US" sz="1800" dirty="0">
                <a:latin typeface="Georgia Pro Black" panose="020B0604020202020204" pitchFamily="18" charset="0"/>
              </a:rPr>
            </a:br>
            <a:br>
              <a:rPr lang="en-US" sz="1800" dirty="0">
                <a:latin typeface="Georgia Pro Black" panose="020B0604020202020204" pitchFamily="18" charset="0"/>
              </a:rPr>
            </a:br>
            <a:r>
              <a:rPr lang="en-US" sz="1800" dirty="0">
                <a:latin typeface="Georgia Pro Black" panose="020B0604020202020204" pitchFamily="18" charset="0"/>
              </a:rPr>
              <a:t>With passage of SB 115, Alaska would remain well below the national average moving from 50</a:t>
            </a:r>
            <a:r>
              <a:rPr lang="en-US" sz="1800" baseline="30000" dirty="0">
                <a:latin typeface="Georgia Pro Black" panose="020B0604020202020204" pitchFamily="18" charset="0"/>
              </a:rPr>
              <a:t>th</a:t>
            </a:r>
            <a:r>
              <a:rPr lang="en-US" sz="1800" dirty="0">
                <a:latin typeface="Georgia Pro Black" panose="020B0604020202020204" pitchFamily="18" charset="0"/>
              </a:rPr>
              <a:t> to 41</a:t>
            </a:r>
            <a:r>
              <a:rPr lang="en-US" sz="1800" baseline="30000" dirty="0">
                <a:latin typeface="Georgia Pro Black" panose="020B0604020202020204" pitchFamily="18" charset="0"/>
              </a:rPr>
              <a:t>st</a:t>
            </a:r>
            <a:r>
              <a:rPr lang="en-US" sz="1800" dirty="0">
                <a:latin typeface="Georgia Pro Black" panose="020B0604020202020204" pitchFamily="18" charset="0"/>
              </a:rPr>
              <a:t> in comparison to other states. </a:t>
            </a:r>
            <a:br>
              <a:rPr lang="en-US" sz="1800" dirty="0">
                <a:latin typeface="Georgia Pro Black" panose="020B0604020202020204" pitchFamily="18" charset="0"/>
              </a:rPr>
            </a:br>
            <a:r>
              <a:rPr lang="en-US" sz="1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			</a:t>
            </a:r>
            <a:br>
              <a:rPr lang="en-US" sz="1800" dirty="0">
                <a:latin typeface="Georgia Pro Black" panose="020B0604020202020204" pitchFamily="18" charset="0"/>
              </a:rPr>
            </a:br>
            <a:r>
              <a:rPr lang="en-US" sz="1800" dirty="0">
                <a:latin typeface="Georgia Pro Black" panose="020B0604020202020204" pitchFamily="18" charset="0"/>
              </a:rPr>
              <a:t>Alaska currently has a more competitive ranking among other states for jet fuel (36</a:t>
            </a:r>
            <a:r>
              <a:rPr lang="en-US" sz="1800" baseline="30000" dirty="0">
                <a:latin typeface="Georgia Pro Black" panose="020B0604020202020204" pitchFamily="18" charset="0"/>
              </a:rPr>
              <a:t>th</a:t>
            </a:r>
            <a:r>
              <a:rPr lang="en-US" sz="1800" dirty="0">
                <a:latin typeface="Georgia Pro Black" panose="020B0604020202020204" pitchFamily="18" charset="0"/>
              </a:rPr>
              <a:t>) and aviation fuel (40</a:t>
            </a:r>
            <a:r>
              <a:rPr lang="en-US" sz="1800" baseline="30000" dirty="0">
                <a:latin typeface="Georgia Pro Black" panose="020B0604020202020204" pitchFamily="18" charset="0"/>
              </a:rPr>
              <a:t>th</a:t>
            </a:r>
            <a:r>
              <a:rPr lang="en-US" sz="18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2AF17636-B93F-4F48-AECF-7E1029CBA419}"/>
              </a:ext>
            </a:extLst>
          </p:cNvPr>
          <p:cNvSpPr>
            <a:spLocks noGrp="1"/>
          </p:cNvSpPr>
          <p:nvPr>
            <p:ph type="sldNum" sz="quarter" idx="12"/>
          </p:nvPr>
        </p:nvSpPr>
        <p:spPr>
          <a:xfrm>
            <a:off x="10927404" y="5883275"/>
            <a:ext cx="551167" cy="365125"/>
          </a:xfrm>
        </p:spPr>
        <p:txBody>
          <a:bodyPr/>
          <a:lstStyle/>
          <a:p>
            <a:fld id="{2F0308CE-B4A5-432D-827B-F23D85156A41}" type="slidenum">
              <a:rPr lang="en-US" sz="1200" smtClean="0">
                <a:latin typeface="Georgia Pro Black" panose="02040A02050405020203" pitchFamily="18" charset="0"/>
              </a:rPr>
              <a:t>6</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912A9734-5255-4712-AF19-4806E57487D7}"/>
              </a:ext>
            </a:extLst>
          </p:cNvPr>
          <p:cNvSpPr>
            <a:spLocks noGrp="1"/>
          </p:cNvSpPr>
          <p:nvPr>
            <p:ph type="ftr" sz="quarter" idx="11"/>
          </p:nvPr>
        </p:nvSpPr>
        <p:spPr/>
        <p:txBody>
          <a:bodyPr/>
          <a:lstStyle/>
          <a:p>
            <a:pPr algn="ctr"/>
            <a:r>
              <a:rPr lang="en-US" dirty="0"/>
              <a:t>SB 115 Motor Fuel Tax – House Transportation Committee – 3.3.2020</a:t>
            </a:r>
          </a:p>
        </p:txBody>
      </p:sp>
    </p:spTree>
    <p:extLst>
      <p:ext uri="{BB962C8B-B14F-4D97-AF65-F5344CB8AC3E}">
        <p14:creationId xmlns:p14="http://schemas.microsoft.com/office/powerpoint/2010/main" val="1941129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4" name="Slide Number Placeholder 3">
            <a:extLst>
              <a:ext uri="{FF2B5EF4-FFF2-40B4-BE49-F238E27FC236}">
                <a16:creationId xmlns:a16="http://schemas.microsoft.com/office/drawing/2014/main" id="{30F41123-BC90-476C-A041-01EA764375A9}"/>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7</a:t>
            </a:fld>
            <a:endParaRPr lang="en-US" sz="1200" dirty="0">
              <a:latin typeface="Georgia Pro Black" panose="02040A02050405020203" pitchFamily="18" charset="0"/>
            </a:endParaRPr>
          </a:p>
        </p:txBody>
      </p:sp>
      <p:pic>
        <p:nvPicPr>
          <p:cNvPr id="19" name="Picture 18">
            <a:extLst>
              <a:ext uri="{FF2B5EF4-FFF2-40B4-BE49-F238E27FC236}">
                <a16:creationId xmlns:a16="http://schemas.microsoft.com/office/drawing/2014/main" id="{1659C4FE-0679-4561-9946-FCCEB7681497}"/>
              </a:ext>
            </a:extLst>
          </p:cNvPr>
          <p:cNvPicPr>
            <a:picLocks noChangeAspect="1"/>
          </p:cNvPicPr>
          <p:nvPr/>
        </p:nvPicPr>
        <p:blipFill>
          <a:blip r:embed="rId2"/>
          <a:stretch>
            <a:fillRect/>
          </a:stretch>
        </p:blipFill>
        <p:spPr>
          <a:xfrm>
            <a:off x="2630095" y="0"/>
            <a:ext cx="8621227" cy="6858000"/>
          </a:xfrm>
          <a:prstGeom prst="rect">
            <a:avLst/>
          </a:prstGeom>
        </p:spPr>
      </p:pic>
    </p:spTree>
    <p:extLst>
      <p:ext uri="{BB962C8B-B14F-4D97-AF65-F5344CB8AC3E}">
        <p14:creationId xmlns:p14="http://schemas.microsoft.com/office/powerpoint/2010/main" val="1244989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28" name="Rectangle 14">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29" name="Freeform: Shape 16">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0" name="Freeform: Shape 18">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1" name="Freeform: Shape 20">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3" name="Freeform: Shape 22">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2" name="Title 1">
            <a:extLst>
              <a:ext uri="{FF2B5EF4-FFF2-40B4-BE49-F238E27FC236}">
                <a16:creationId xmlns:a16="http://schemas.microsoft.com/office/drawing/2014/main" id="{58338ED3-B6D4-4373-9513-4AB9938798C1}"/>
              </a:ext>
            </a:extLst>
          </p:cNvPr>
          <p:cNvSpPr>
            <a:spLocks noGrp="1"/>
          </p:cNvSpPr>
          <p:nvPr>
            <p:ph type="title"/>
          </p:nvPr>
        </p:nvSpPr>
        <p:spPr>
          <a:xfrm>
            <a:off x="1524000" y="530404"/>
            <a:ext cx="9144000" cy="4630207"/>
          </a:xfrm>
        </p:spPr>
        <p:txBody>
          <a:bodyPr vert="horz" lIns="91440" tIns="45720" rIns="91440" bIns="45720" rtlCol="0" anchor="b">
            <a:normAutofit/>
          </a:bodyPr>
          <a:lstStyle/>
          <a:p>
            <a:r>
              <a:rPr lang="en-US" dirty="0">
                <a:latin typeface="Georgia Pro Black" panose="020B0604020202020204" pitchFamily="18" charset="0"/>
              </a:rPr>
              <a:t>Questions?</a:t>
            </a:r>
            <a:r>
              <a:rPr lang="en-US" sz="1600" dirty="0">
                <a:latin typeface="Georgia Pro Black" panose="020B0604020202020204" pitchFamily="18" charset="0"/>
              </a:rPr>
              <a:t>	</a:t>
            </a: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br>
              <a:rPr lang="en-US" sz="1600" dirty="0">
                <a:latin typeface="Georgia Pro Black" panose="020B0604020202020204" pitchFamily="18" charset="0"/>
              </a:rPr>
            </a:br>
            <a:r>
              <a:rPr lang="en-US" sz="1600" dirty="0">
                <a:latin typeface="Georgia Pro Black" panose="020B0604020202020204" pitchFamily="18" charset="0"/>
              </a:rPr>
              <a:t>				</a:t>
            </a:r>
            <a:br>
              <a:rPr lang="en-US" sz="1600" dirty="0">
                <a:latin typeface="Georgia Pro Black" panose="020B0604020202020204" pitchFamily="18" charset="0"/>
              </a:rPr>
            </a:br>
            <a:endParaRPr lang="en-US" sz="3600" dirty="0">
              <a:latin typeface="Georgia Pro Black" panose="020B0604020202020204" pitchFamily="18" charset="0"/>
            </a:endParaRPr>
          </a:p>
        </p:txBody>
      </p:sp>
      <p:sp>
        <p:nvSpPr>
          <p:cNvPr id="4" name="Slide Number Placeholder 3">
            <a:extLst>
              <a:ext uri="{FF2B5EF4-FFF2-40B4-BE49-F238E27FC236}">
                <a16:creationId xmlns:a16="http://schemas.microsoft.com/office/drawing/2014/main" id="{30F41123-BC90-476C-A041-01EA764375A9}"/>
              </a:ext>
            </a:extLst>
          </p:cNvPr>
          <p:cNvSpPr>
            <a:spLocks noGrp="1"/>
          </p:cNvSpPr>
          <p:nvPr>
            <p:ph type="sldNum" sz="quarter" idx="12"/>
          </p:nvPr>
        </p:nvSpPr>
        <p:spPr/>
        <p:txBody>
          <a:bodyPr/>
          <a:lstStyle/>
          <a:p>
            <a:fld id="{2F0308CE-B4A5-432D-827B-F23D85156A41}" type="slidenum">
              <a:rPr lang="en-US" sz="1200" smtClean="0">
                <a:latin typeface="Georgia Pro Black" panose="02040A02050405020203" pitchFamily="18" charset="0"/>
              </a:rPr>
              <a:t>8</a:t>
            </a:fld>
            <a:endParaRPr lang="en-US" sz="1200" dirty="0">
              <a:latin typeface="Georgia Pro Black" panose="02040A02050405020203" pitchFamily="18" charset="0"/>
            </a:endParaRPr>
          </a:p>
        </p:txBody>
      </p:sp>
      <p:sp>
        <p:nvSpPr>
          <p:cNvPr id="3" name="Footer Placeholder 2">
            <a:extLst>
              <a:ext uri="{FF2B5EF4-FFF2-40B4-BE49-F238E27FC236}">
                <a16:creationId xmlns:a16="http://schemas.microsoft.com/office/drawing/2014/main" id="{78E5F602-6C28-4653-9E14-44BAABEBC2F3}"/>
              </a:ext>
            </a:extLst>
          </p:cNvPr>
          <p:cNvSpPr>
            <a:spLocks noGrp="1"/>
          </p:cNvSpPr>
          <p:nvPr>
            <p:ph type="ftr" sz="quarter" idx="11"/>
          </p:nvPr>
        </p:nvSpPr>
        <p:spPr/>
        <p:txBody>
          <a:bodyPr/>
          <a:lstStyle/>
          <a:p>
            <a:pPr algn="ctr"/>
            <a:r>
              <a:rPr lang="en-US" dirty="0"/>
              <a:t>SB 115 Motor Fuel Tax – House Transportation Committee – 3.3.2020</a:t>
            </a:r>
          </a:p>
        </p:txBody>
      </p:sp>
    </p:spTree>
    <p:extLst>
      <p:ext uri="{BB962C8B-B14F-4D97-AF65-F5344CB8AC3E}">
        <p14:creationId xmlns:p14="http://schemas.microsoft.com/office/powerpoint/2010/main" val="17000843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TotalTime>
  <Words>157</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Calibri</vt:lpstr>
      <vt:lpstr>Corbel</vt:lpstr>
      <vt:lpstr>Georgia Pro Black</vt:lpstr>
      <vt:lpstr>Parallax</vt:lpstr>
      <vt:lpstr>Senate Bill 115  Motor Fuel Tax  Senator Click Bishop</vt:lpstr>
      <vt:lpstr>Motor Fuel Tax History     1945 – Alaska’s first motor fuel tax levied at $.01/gallon       1970 – Motor fuel tax was increased to $.08/gallon  1977 – Marine fuel tax was increased to $.05/gallon  1994 – Aviation fuel tax was increased to $.047/gallon  Sept. 1, 2008 – Aug. 31, 2009 – Motor fuel tax suspended on all fuel types  2015 – HB 158 added a $.0095/gallon surcharge on motor fuel intended for                      spill prevention and response fund   </vt:lpstr>
      <vt:lpstr> Motor Fuel Tax Rates (cents/gallon)            Current   SB 115 (proposed)     Highway Fuel    $.08    $.16         Marine Fuel     $.05    $.10             Aviation Fuel    $.047    $.047            Jet Fuel      $.032    $.032            Off-Road Use Refund   $.06    $.12    </vt:lpstr>
      <vt:lpstr>                                            Impact on Average Alaska Consumer      Registered Passenger Vehicles (cars and trucks only)  =   654,826 1             Average Miles per Year per Vehicle  =      15,000 2  Average Miles Per Gallon (24.2 (cars) + 17.5 (trucks) / 2)  =  20.85 3  Gallons of Fuel per Year (15,000/20.85)  =     719  Annual Cost per Vehicle (719 x $.08) =     $57.52    </vt:lpstr>
      <vt:lpstr>PowerPoint Presentation</vt:lpstr>
      <vt:lpstr>Comparison to Other States    Alaska has the lowest tax rate on highway fuel and marine fuel of any state (in most states, the marine rate is the same as the highway rate).   With passage of SB 115, Alaska would remain well below the national average moving from 50th to 41st in comparison to other states.        Alaska currently has a more competitive ranking among other states for jet fuel (36th) and aviation fuel (40th).    </vt:lpstr>
      <vt:lpstr>PowerPoint Presentation</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Senate Bill 115  Motor Fuel Tax  Senator Click Bishop</dc:title>
  <dc:creator>Fabienne Peter-Contesse</dc:creator>
  <cp:lastModifiedBy>Darwin Peterson</cp:lastModifiedBy>
  <cp:revision>14</cp:revision>
  <cp:lastPrinted>2020-02-12T20:34:50Z</cp:lastPrinted>
  <dcterms:created xsi:type="dcterms:W3CDTF">2020-02-12T19:58:24Z</dcterms:created>
  <dcterms:modified xsi:type="dcterms:W3CDTF">2020-03-03T21:03:03Z</dcterms:modified>
</cp:coreProperties>
</file>