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6" r:id="rId2"/>
    <p:sldMasterId id="2147483672" r:id="rId3"/>
  </p:sldMasterIdLst>
  <p:sldIdLst>
    <p:sldId id="256" r:id="rId4"/>
    <p:sldId id="257" r:id="rId5"/>
    <p:sldId id="258" r:id="rId6"/>
    <p:sldId id="259" r:id="rId7"/>
  </p:sldIdLst>
  <p:sldSz cx="7556500" cy="10693400"/>
  <p:notesSz cx="7556500" cy="10693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267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8"/>
            <a:ext cx="6428422" cy="4924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32" y="5988310"/>
            <a:ext cx="5293995"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2164809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6738" y="3314954"/>
            <a:ext cx="6423025" cy="46166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3475" y="5988304"/>
            <a:ext cx="528955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38846927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767777"/>
                </a:solidFill>
                <a:latin typeface="Microsoft Sans Serif"/>
                <a:cs typeface="Microsoft Sans Serif"/>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4291761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767777"/>
                </a:solidFill>
                <a:latin typeface="Microsoft Sans Serif"/>
                <a:cs typeface="Microsoft Sans Serif"/>
              </a:defRPr>
            </a:lvl1pPr>
          </a:lstStyle>
          <a:p>
            <a:endParaRPr/>
          </a:p>
        </p:txBody>
      </p:sp>
      <p:sp>
        <p:nvSpPr>
          <p:cNvPr id="3" name="Holder 3"/>
          <p:cNvSpPr>
            <a:spLocks noGrp="1"/>
          </p:cNvSpPr>
          <p:nvPr>
            <p:ph sz="half" idx="2"/>
          </p:nvPr>
        </p:nvSpPr>
        <p:spPr>
          <a:xfrm>
            <a:off x="377825" y="2459482"/>
            <a:ext cx="3287078"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1597" y="2459482"/>
            <a:ext cx="3287078"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18060298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767777"/>
                </a:solidFill>
                <a:latin typeface="Microsoft Sans Serif"/>
                <a:cs typeface="Microsoft Sans Serif"/>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14464537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924247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4D4D4F"/>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4D4D4F"/>
                </a:solidFill>
                <a:latin typeface="Arial"/>
                <a:cs typeface="Arial"/>
              </a:defRPr>
            </a:lvl1pPr>
          </a:lstStyle>
          <a:p>
            <a:endParaRPr/>
          </a:p>
        </p:txBody>
      </p:sp>
      <p:sp>
        <p:nvSpPr>
          <p:cNvPr id="3" name="Holder 3"/>
          <p:cNvSpPr>
            <a:spLocks noGrp="1"/>
          </p:cNvSpPr>
          <p:nvPr>
            <p:ph sz="half" idx="2"/>
          </p:nvPr>
        </p:nvSpPr>
        <p:spPr>
          <a:xfrm>
            <a:off x="378144" y="2459488"/>
            <a:ext cx="328983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9" y="2459488"/>
            <a:ext cx="3289839"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4D4D4F"/>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3/21/2019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6738" y="3314954"/>
            <a:ext cx="6423025" cy="68480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3475" y="5988307"/>
            <a:ext cx="528955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1430756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50" b="1" i="0">
                <a:solidFill>
                  <a:srgbClr val="09254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3157636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50" b="1" i="0">
                <a:solidFill>
                  <a:srgbClr val="092544"/>
                </a:solidFill>
                <a:latin typeface="Calibri"/>
                <a:cs typeface="Calibri"/>
              </a:defRPr>
            </a:lvl1pPr>
          </a:lstStyle>
          <a:p>
            <a:endParaRPr/>
          </a:p>
        </p:txBody>
      </p:sp>
      <p:sp>
        <p:nvSpPr>
          <p:cNvPr id="3" name="Holder 3"/>
          <p:cNvSpPr>
            <a:spLocks noGrp="1"/>
          </p:cNvSpPr>
          <p:nvPr>
            <p:ph sz="half" idx="2"/>
          </p:nvPr>
        </p:nvSpPr>
        <p:spPr>
          <a:xfrm>
            <a:off x="377826" y="2459485"/>
            <a:ext cx="3287078"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1597" y="2459485"/>
            <a:ext cx="3287078"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501118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50" b="1" i="0">
                <a:solidFill>
                  <a:srgbClr val="09254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solidFill>
                <a:prstClr val="black">
                  <a:tint val="75000"/>
                </a:prstClr>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31271934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8.png"/><Relationship Id="rId3" Type="http://schemas.openxmlformats.org/officeDocument/2006/relationships/slideLayout" Target="../slideLayouts/slideLayout13.xml"/><Relationship Id="rId7" Type="http://schemas.openxmlformats.org/officeDocument/2006/relationships/image" Target="../media/image2.png"/><Relationship Id="rId12" Type="http://schemas.openxmlformats.org/officeDocument/2006/relationships/image" Target="../media/image7.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11" Type="http://schemas.openxmlformats.org/officeDocument/2006/relationships/image" Target="../media/image6.png"/><Relationship Id="rId5" Type="http://schemas.openxmlformats.org/officeDocument/2006/relationships/slideLayout" Target="../slideLayouts/slideLayout15.xml"/><Relationship Id="rId10" Type="http://schemas.openxmlformats.org/officeDocument/2006/relationships/image" Target="../media/image5.png"/><Relationship Id="rId4" Type="http://schemas.openxmlformats.org/officeDocument/2006/relationships/slideLayout" Target="../slideLayouts/slideLayout14.xml"/><Relationship Id="rId9" Type="http://schemas.openxmlformats.org/officeDocument/2006/relationships/image" Target="../media/image4.png"/><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4553248" y="546105"/>
            <a:ext cx="2538306" cy="444500"/>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469900" y="1587507"/>
            <a:ext cx="6623050" cy="492443"/>
          </a:xfrm>
          <a:prstGeom prst="rect">
            <a:avLst/>
          </a:prstGeom>
        </p:spPr>
        <p:txBody>
          <a:bodyPr wrap="square" lIns="0" tIns="0" rIns="0" bIns="0">
            <a:spAutoFit/>
          </a:bodyPr>
          <a:lstStyle>
            <a:lvl1pPr>
              <a:defRPr sz="3200" b="1" i="0">
                <a:solidFill>
                  <a:srgbClr val="4D4D4F"/>
                </a:solidFill>
                <a:latin typeface="Arial"/>
                <a:cs typeface="Arial"/>
              </a:defRPr>
            </a:lvl1pPr>
          </a:lstStyle>
          <a:p>
            <a:endParaRPr/>
          </a:p>
        </p:txBody>
      </p:sp>
      <p:sp>
        <p:nvSpPr>
          <p:cNvPr id="3" name="Holder 3"/>
          <p:cNvSpPr>
            <a:spLocks noGrp="1"/>
          </p:cNvSpPr>
          <p:nvPr>
            <p:ph type="body" idx="1"/>
          </p:nvPr>
        </p:nvSpPr>
        <p:spPr>
          <a:xfrm>
            <a:off x="378147" y="2459488"/>
            <a:ext cx="6806565"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70" y="9944868"/>
            <a:ext cx="2420112"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5" y="9944868"/>
            <a:ext cx="1739455"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3/21/2019</a:t>
            </a:fld>
            <a:endParaRPr lang="en-US"/>
          </a:p>
        </p:txBody>
      </p:sp>
      <p:sp>
        <p:nvSpPr>
          <p:cNvPr id="6" name="Holder 6"/>
          <p:cNvSpPr>
            <a:spLocks noGrp="1"/>
          </p:cNvSpPr>
          <p:nvPr>
            <p:ph type="sldNum" sz="quarter" idx="7"/>
          </p:nvPr>
        </p:nvSpPr>
        <p:spPr>
          <a:xfrm>
            <a:off x="5445256" y="9944868"/>
            <a:ext cx="1739455"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2015935"/>
            <a:ext cx="7556500" cy="1516924"/>
          </a:xfrm>
          <a:custGeom>
            <a:avLst/>
            <a:gdLst/>
            <a:ahLst/>
            <a:cxnLst/>
            <a:rect l="l" t="t" r="r" b="b"/>
            <a:pathLst>
              <a:path w="7772400" h="1426845">
                <a:moveTo>
                  <a:pt x="0" y="1426768"/>
                </a:moveTo>
                <a:lnTo>
                  <a:pt x="7772400" y="1426768"/>
                </a:lnTo>
                <a:lnTo>
                  <a:pt x="7772400" y="0"/>
                </a:lnTo>
                <a:lnTo>
                  <a:pt x="0" y="0"/>
                </a:lnTo>
                <a:lnTo>
                  <a:pt x="0" y="1426768"/>
                </a:lnTo>
                <a:close/>
              </a:path>
            </a:pathLst>
          </a:custGeom>
          <a:solidFill>
            <a:srgbClr val="092544"/>
          </a:solidFill>
        </p:spPr>
        <p:txBody>
          <a:bodyPr wrap="square" lIns="0" tIns="0" rIns="0" bIns="0" rtlCol="0"/>
          <a:lstStyle/>
          <a:p>
            <a:endParaRPr>
              <a:solidFill>
                <a:prstClr val="black"/>
              </a:solidFill>
            </a:endParaRPr>
          </a:p>
        </p:txBody>
      </p:sp>
      <p:sp>
        <p:nvSpPr>
          <p:cNvPr id="17" name="bk object 17"/>
          <p:cNvSpPr/>
          <p:nvPr/>
        </p:nvSpPr>
        <p:spPr>
          <a:xfrm>
            <a:off x="0" y="942246"/>
            <a:ext cx="7556500" cy="0"/>
          </a:xfrm>
          <a:custGeom>
            <a:avLst/>
            <a:gdLst/>
            <a:ahLst/>
            <a:cxnLst/>
            <a:rect l="l" t="t" r="r" b="b"/>
            <a:pathLst>
              <a:path w="7772400">
                <a:moveTo>
                  <a:pt x="0" y="0"/>
                </a:moveTo>
                <a:lnTo>
                  <a:pt x="7772400" y="0"/>
                </a:lnTo>
              </a:path>
            </a:pathLst>
          </a:custGeom>
          <a:ln w="38100">
            <a:solidFill>
              <a:srgbClr val="DC1F2B"/>
            </a:solidFill>
          </a:ln>
        </p:spPr>
        <p:txBody>
          <a:bodyPr wrap="square" lIns="0" tIns="0" rIns="0" bIns="0" rtlCol="0"/>
          <a:lstStyle/>
          <a:p>
            <a:endParaRPr>
              <a:solidFill>
                <a:prstClr val="black"/>
              </a:solidFill>
            </a:endParaRPr>
          </a:p>
        </p:txBody>
      </p:sp>
      <p:sp>
        <p:nvSpPr>
          <p:cNvPr id="2" name="Holder 2"/>
          <p:cNvSpPr>
            <a:spLocks noGrp="1"/>
          </p:cNvSpPr>
          <p:nvPr>
            <p:ph type="title"/>
          </p:nvPr>
        </p:nvSpPr>
        <p:spPr>
          <a:xfrm>
            <a:off x="244967" y="158252"/>
            <a:ext cx="7066567" cy="684803"/>
          </a:xfrm>
          <a:prstGeom prst="rect">
            <a:avLst/>
          </a:prstGeom>
        </p:spPr>
        <p:txBody>
          <a:bodyPr wrap="square" lIns="0" tIns="0" rIns="0" bIns="0">
            <a:spAutoFit/>
          </a:bodyPr>
          <a:lstStyle>
            <a:lvl1pPr>
              <a:defRPr sz="4450" b="1" i="0">
                <a:solidFill>
                  <a:srgbClr val="092544"/>
                </a:solidFill>
                <a:latin typeface="Calibri"/>
                <a:cs typeface="Calibri"/>
              </a:defRPr>
            </a:lvl1pPr>
          </a:lstStyle>
          <a:p>
            <a:endParaRPr/>
          </a:p>
        </p:txBody>
      </p:sp>
      <p:sp>
        <p:nvSpPr>
          <p:cNvPr id="3" name="Holder 3"/>
          <p:cNvSpPr>
            <a:spLocks noGrp="1"/>
          </p:cNvSpPr>
          <p:nvPr>
            <p:ph type="body" idx="1"/>
          </p:nvPr>
        </p:nvSpPr>
        <p:spPr>
          <a:xfrm>
            <a:off x="377825" y="2459485"/>
            <a:ext cx="680085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69210" y="9944865"/>
            <a:ext cx="2418080" cy="276999"/>
          </a:xfrm>
          <a:prstGeom prst="rect">
            <a:avLst/>
          </a:prstGeom>
        </p:spPr>
        <p:txBody>
          <a:bodyPr wrap="square" lIns="0" tIns="0" rIns="0" bIns="0">
            <a:spAutoFit/>
          </a:bodyPr>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a:xfrm>
            <a:off x="377827" y="9944865"/>
            <a:ext cx="1737995"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6" name="Holder 6"/>
          <p:cNvSpPr>
            <a:spLocks noGrp="1"/>
          </p:cNvSpPr>
          <p:nvPr>
            <p:ph type="sldNum" sz="quarter" idx="7"/>
          </p:nvPr>
        </p:nvSpPr>
        <p:spPr>
          <a:xfrm>
            <a:off x="5440682" y="9944865"/>
            <a:ext cx="1737995"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242995311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037864" y="1009931"/>
            <a:ext cx="1220298" cy="1496552"/>
          </a:xfrm>
          <a:custGeom>
            <a:avLst/>
            <a:gdLst/>
            <a:ahLst/>
            <a:cxnLst/>
            <a:rect l="l" t="t" r="r" b="b"/>
            <a:pathLst>
              <a:path w="1624330" h="1087755">
                <a:moveTo>
                  <a:pt x="0" y="1087615"/>
                </a:moveTo>
                <a:lnTo>
                  <a:pt x="1623771" y="1087615"/>
                </a:lnTo>
                <a:lnTo>
                  <a:pt x="1623771" y="0"/>
                </a:lnTo>
                <a:lnTo>
                  <a:pt x="0" y="0"/>
                </a:lnTo>
                <a:lnTo>
                  <a:pt x="0" y="1087615"/>
                </a:lnTo>
                <a:close/>
              </a:path>
            </a:pathLst>
          </a:custGeom>
          <a:solidFill>
            <a:srgbClr val="17224B"/>
          </a:solidFill>
        </p:spPr>
        <p:txBody>
          <a:bodyPr wrap="square" lIns="0" tIns="0" rIns="0" bIns="0" rtlCol="0"/>
          <a:lstStyle/>
          <a:p>
            <a:endParaRPr>
              <a:solidFill>
                <a:prstClr val="black"/>
              </a:solidFill>
            </a:endParaRPr>
          </a:p>
        </p:txBody>
      </p:sp>
      <p:sp>
        <p:nvSpPr>
          <p:cNvPr id="17" name="bk object 17"/>
          <p:cNvSpPr/>
          <p:nvPr/>
        </p:nvSpPr>
        <p:spPr>
          <a:xfrm>
            <a:off x="1224377" y="1551893"/>
            <a:ext cx="52017" cy="90771"/>
          </a:xfrm>
          <a:prstGeom prst="rect">
            <a:avLst/>
          </a:prstGeom>
          <a:blipFill>
            <a:blip r:embed="rId7" cstate="print"/>
            <a:stretch>
              <a:fillRect/>
            </a:stretch>
          </a:blipFill>
        </p:spPr>
        <p:txBody>
          <a:bodyPr wrap="square" lIns="0" tIns="0" rIns="0" bIns="0" rtlCol="0"/>
          <a:lstStyle/>
          <a:p>
            <a:endParaRPr>
              <a:solidFill>
                <a:prstClr val="black"/>
              </a:solidFill>
            </a:endParaRPr>
          </a:p>
        </p:txBody>
      </p:sp>
      <p:sp>
        <p:nvSpPr>
          <p:cNvPr id="18" name="bk object 18"/>
          <p:cNvSpPr/>
          <p:nvPr/>
        </p:nvSpPr>
        <p:spPr>
          <a:xfrm>
            <a:off x="1361918" y="1641672"/>
            <a:ext cx="52017" cy="90771"/>
          </a:xfrm>
          <a:prstGeom prst="rect">
            <a:avLst/>
          </a:prstGeom>
          <a:blipFill>
            <a:blip r:embed="rId8" cstate="print"/>
            <a:stretch>
              <a:fillRect/>
            </a:stretch>
          </a:blipFill>
        </p:spPr>
        <p:txBody>
          <a:bodyPr wrap="square" lIns="0" tIns="0" rIns="0" bIns="0" rtlCol="0"/>
          <a:lstStyle/>
          <a:p>
            <a:endParaRPr>
              <a:solidFill>
                <a:prstClr val="black"/>
              </a:solidFill>
            </a:endParaRPr>
          </a:p>
        </p:txBody>
      </p:sp>
      <p:sp>
        <p:nvSpPr>
          <p:cNvPr id="19" name="bk object 19"/>
          <p:cNvSpPr/>
          <p:nvPr/>
        </p:nvSpPr>
        <p:spPr>
          <a:xfrm>
            <a:off x="1429326" y="1776328"/>
            <a:ext cx="52027" cy="90789"/>
          </a:xfrm>
          <a:prstGeom prst="rect">
            <a:avLst/>
          </a:prstGeom>
          <a:blipFill>
            <a:blip r:embed="rId9" cstate="print"/>
            <a:stretch>
              <a:fillRect/>
            </a:stretch>
          </a:blipFill>
        </p:spPr>
        <p:txBody>
          <a:bodyPr wrap="square" lIns="0" tIns="0" rIns="0" bIns="0" rtlCol="0"/>
          <a:lstStyle/>
          <a:p>
            <a:endParaRPr>
              <a:solidFill>
                <a:prstClr val="black"/>
              </a:solidFill>
            </a:endParaRPr>
          </a:p>
        </p:txBody>
      </p:sp>
      <p:sp>
        <p:nvSpPr>
          <p:cNvPr id="20" name="bk object 20"/>
          <p:cNvSpPr/>
          <p:nvPr/>
        </p:nvSpPr>
        <p:spPr>
          <a:xfrm>
            <a:off x="1499464" y="1918495"/>
            <a:ext cx="52017" cy="90789"/>
          </a:xfrm>
          <a:prstGeom prst="rect">
            <a:avLst/>
          </a:prstGeom>
          <a:blipFill>
            <a:blip r:embed="rId10" cstate="print"/>
            <a:stretch>
              <a:fillRect/>
            </a:stretch>
          </a:blipFill>
        </p:spPr>
        <p:txBody>
          <a:bodyPr wrap="square" lIns="0" tIns="0" rIns="0" bIns="0" rtlCol="0"/>
          <a:lstStyle/>
          <a:p>
            <a:endParaRPr>
              <a:solidFill>
                <a:prstClr val="black"/>
              </a:solidFill>
            </a:endParaRPr>
          </a:p>
        </p:txBody>
      </p:sp>
      <p:sp>
        <p:nvSpPr>
          <p:cNvPr id="21" name="bk object 21"/>
          <p:cNvSpPr/>
          <p:nvPr/>
        </p:nvSpPr>
        <p:spPr>
          <a:xfrm>
            <a:off x="1489931" y="2115515"/>
            <a:ext cx="52017" cy="90789"/>
          </a:xfrm>
          <a:prstGeom prst="rect">
            <a:avLst/>
          </a:prstGeom>
          <a:blipFill>
            <a:blip r:embed="rId11" cstate="print"/>
            <a:stretch>
              <a:fillRect/>
            </a:stretch>
          </a:blipFill>
        </p:spPr>
        <p:txBody>
          <a:bodyPr wrap="square" lIns="0" tIns="0" rIns="0" bIns="0" rtlCol="0"/>
          <a:lstStyle/>
          <a:p>
            <a:endParaRPr>
              <a:solidFill>
                <a:prstClr val="black"/>
              </a:solidFill>
            </a:endParaRPr>
          </a:p>
        </p:txBody>
      </p:sp>
      <p:sp>
        <p:nvSpPr>
          <p:cNvPr id="22" name="bk object 22"/>
          <p:cNvSpPr/>
          <p:nvPr/>
        </p:nvSpPr>
        <p:spPr>
          <a:xfrm>
            <a:off x="1644498" y="2207789"/>
            <a:ext cx="52017" cy="90789"/>
          </a:xfrm>
          <a:prstGeom prst="rect">
            <a:avLst/>
          </a:prstGeom>
          <a:blipFill>
            <a:blip r:embed="rId12" cstate="print"/>
            <a:stretch>
              <a:fillRect/>
            </a:stretch>
          </a:blipFill>
        </p:spPr>
        <p:txBody>
          <a:bodyPr wrap="square" lIns="0" tIns="0" rIns="0" bIns="0" rtlCol="0"/>
          <a:lstStyle/>
          <a:p>
            <a:endParaRPr>
              <a:solidFill>
                <a:prstClr val="black"/>
              </a:solidFill>
            </a:endParaRPr>
          </a:p>
        </p:txBody>
      </p:sp>
      <p:sp>
        <p:nvSpPr>
          <p:cNvPr id="23" name="bk object 23"/>
          <p:cNvSpPr/>
          <p:nvPr/>
        </p:nvSpPr>
        <p:spPr>
          <a:xfrm>
            <a:off x="1705102" y="2050681"/>
            <a:ext cx="52017" cy="90771"/>
          </a:xfrm>
          <a:prstGeom prst="rect">
            <a:avLst/>
          </a:prstGeom>
          <a:blipFill>
            <a:blip r:embed="rId13" cstate="print"/>
            <a:stretch>
              <a:fillRect/>
            </a:stretch>
          </a:blipFill>
        </p:spPr>
        <p:txBody>
          <a:bodyPr wrap="square" lIns="0" tIns="0" rIns="0" bIns="0" rtlCol="0"/>
          <a:lstStyle/>
          <a:p>
            <a:endParaRPr>
              <a:solidFill>
                <a:prstClr val="black"/>
              </a:solidFill>
            </a:endParaRPr>
          </a:p>
        </p:txBody>
      </p:sp>
      <p:sp>
        <p:nvSpPr>
          <p:cNvPr id="24" name="bk object 24"/>
          <p:cNvSpPr/>
          <p:nvPr/>
        </p:nvSpPr>
        <p:spPr>
          <a:xfrm>
            <a:off x="1969550" y="1192370"/>
            <a:ext cx="89656" cy="156451"/>
          </a:xfrm>
          <a:prstGeom prst="rect">
            <a:avLst/>
          </a:prstGeom>
          <a:blipFill>
            <a:blip r:embed="rId14" cstate="print"/>
            <a:stretch>
              <a:fillRect/>
            </a:stretch>
          </a:blipFill>
        </p:spPr>
        <p:txBody>
          <a:bodyPr wrap="square" lIns="0" tIns="0" rIns="0" bIns="0" rtlCol="0"/>
          <a:lstStyle/>
          <a:p>
            <a:endParaRPr>
              <a:solidFill>
                <a:prstClr val="black"/>
              </a:solidFill>
            </a:endParaRPr>
          </a:p>
        </p:txBody>
      </p:sp>
      <p:sp>
        <p:nvSpPr>
          <p:cNvPr id="25" name="bk object 25"/>
          <p:cNvSpPr/>
          <p:nvPr/>
        </p:nvSpPr>
        <p:spPr>
          <a:xfrm>
            <a:off x="1033351" y="1009931"/>
            <a:ext cx="1228885" cy="1496552"/>
          </a:xfrm>
          <a:custGeom>
            <a:avLst/>
            <a:gdLst/>
            <a:ahLst/>
            <a:cxnLst/>
            <a:rect l="l" t="t" r="r" b="b"/>
            <a:pathLst>
              <a:path w="1635760" h="1087755">
                <a:moveTo>
                  <a:pt x="0" y="1087615"/>
                </a:moveTo>
                <a:lnTo>
                  <a:pt x="1635760" y="1087615"/>
                </a:lnTo>
                <a:lnTo>
                  <a:pt x="1635760" y="0"/>
                </a:lnTo>
                <a:lnTo>
                  <a:pt x="0" y="0"/>
                </a:lnTo>
                <a:lnTo>
                  <a:pt x="0" y="1087615"/>
                </a:lnTo>
                <a:close/>
              </a:path>
            </a:pathLst>
          </a:custGeom>
          <a:ln w="25400">
            <a:solidFill>
              <a:srgbClr val="B2B4B6"/>
            </a:solidFill>
          </a:ln>
        </p:spPr>
        <p:txBody>
          <a:bodyPr wrap="square" lIns="0" tIns="0" rIns="0" bIns="0" rtlCol="0"/>
          <a:lstStyle/>
          <a:p>
            <a:endParaRPr>
              <a:solidFill>
                <a:prstClr val="black"/>
              </a:solidFill>
            </a:endParaRPr>
          </a:p>
        </p:txBody>
      </p:sp>
      <p:sp>
        <p:nvSpPr>
          <p:cNvPr id="26" name="bk object 26"/>
          <p:cNvSpPr/>
          <p:nvPr/>
        </p:nvSpPr>
        <p:spPr>
          <a:xfrm>
            <a:off x="0" y="4072"/>
            <a:ext cx="385458" cy="10689904"/>
          </a:xfrm>
          <a:custGeom>
            <a:avLst/>
            <a:gdLst/>
            <a:ahLst/>
            <a:cxnLst/>
            <a:rect l="l" t="t" r="r" b="b"/>
            <a:pathLst>
              <a:path w="513080" h="7769859">
                <a:moveTo>
                  <a:pt x="0" y="7769440"/>
                </a:moveTo>
                <a:lnTo>
                  <a:pt x="513080" y="7769440"/>
                </a:lnTo>
                <a:lnTo>
                  <a:pt x="513080" y="0"/>
                </a:lnTo>
                <a:lnTo>
                  <a:pt x="0" y="0"/>
                </a:lnTo>
                <a:lnTo>
                  <a:pt x="0" y="7769440"/>
                </a:lnTo>
                <a:close/>
              </a:path>
            </a:pathLst>
          </a:custGeom>
          <a:solidFill>
            <a:srgbClr val="DBE1E3"/>
          </a:solidFill>
        </p:spPr>
        <p:txBody>
          <a:bodyPr wrap="square" lIns="0" tIns="0" rIns="0" bIns="0" rtlCol="0"/>
          <a:lstStyle/>
          <a:p>
            <a:endParaRPr>
              <a:solidFill>
                <a:prstClr val="black"/>
              </a:solidFill>
            </a:endParaRPr>
          </a:p>
        </p:txBody>
      </p:sp>
      <p:sp>
        <p:nvSpPr>
          <p:cNvPr id="2" name="Holder 2"/>
          <p:cNvSpPr>
            <a:spLocks noGrp="1"/>
          </p:cNvSpPr>
          <p:nvPr>
            <p:ph type="title"/>
          </p:nvPr>
        </p:nvSpPr>
        <p:spPr>
          <a:xfrm>
            <a:off x="1625716" y="1068516"/>
            <a:ext cx="4305068" cy="461665"/>
          </a:xfrm>
          <a:prstGeom prst="rect">
            <a:avLst/>
          </a:prstGeom>
        </p:spPr>
        <p:txBody>
          <a:bodyPr wrap="square" lIns="0" tIns="0" rIns="0" bIns="0">
            <a:spAutoFit/>
          </a:bodyPr>
          <a:lstStyle>
            <a:lvl1pPr>
              <a:defRPr sz="3000" b="0" i="0">
                <a:solidFill>
                  <a:srgbClr val="767777"/>
                </a:solidFill>
                <a:latin typeface="Microsoft Sans Serif"/>
                <a:cs typeface="Microsoft Sans Serif"/>
              </a:defRPr>
            </a:lvl1pPr>
          </a:lstStyle>
          <a:p>
            <a:endParaRPr/>
          </a:p>
        </p:txBody>
      </p:sp>
      <p:sp>
        <p:nvSpPr>
          <p:cNvPr id="3" name="Holder 3"/>
          <p:cNvSpPr>
            <a:spLocks noGrp="1"/>
          </p:cNvSpPr>
          <p:nvPr>
            <p:ph type="body" idx="1"/>
          </p:nvPr>
        </p:nvSpPr>
        <p:spPr>
          <a:xfrm>
            <a:off x="377825" y="2459482"/>
            <a:ext cx="680085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69210" y="9944862"/>
            <a:ext cx="2418080" cy="276999"/>
          </a:xfrm>
          <a:prstGeom prst="rect">
            <a:avLst/>
          </a:prstGeom>
        </p:spPr>
        <p:txBody>
          <a:bodyPr wrap="square" lIns="0" tIns="0" rIns="0" bIns="0">
            <a:spAutoFit/>
          </a:bodyPr>
          <a:lstStyle>
            <a:lvl1pPr algn="ctr">
              <a:defRPr>
                <a:solidFill>
                  <a:schemeClr val="tx1">
                    <a:tint val="75000"/>
                  </a:schemeClr>
                </a:solidFill>
              </a:defRPr>
            </a:lvl1pPr>
          </a:lstStyle>
          <a:p>
            <a:endParaRPr>
              <a:solidFill>
                <a:prstClr val="black">
                  <a:tint val="75000"/>
                </a:prstClr>
              </a:solidFill>
            </a:endParaRPr>
          </a:p>
        </p:txBody>
      </p:sp>
      <p:sp>
        <p:nvSpPr>
          <p:cNvPr id="5" name="Holder 5"/>
          <p:cNvSpPr>
            <a:spLocks noGrp="1"/>
          </p:cNvSpPr>
          <p:nvPr>
            <p:ph type="dt" sz="half" idx="6"/>
          </p:nvPr>
        </p:nvSpPr>
        <p:spPr>
          <a:xfrm>
            <a:off x="377825" y="9944862"/>
            <a:ext cx="1737995"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3/21/2019</a:t>
            </a:fld>
            <a:endParaRPr lang="en-US">
              <a:solidFill>
                <a:prstClr val="black">
                  <a:tint val="75000"/>
                </a:prstClr>
              </a:solidFill>
            </a:endParaRPr>
          </a:p>
        </p:txBody>
      </p:sp>
      <p:sp>
        <p:nvSpPr>
          <p:cNvPr id="6" name="Holder 6"/>
          <p:cNvSpPr>
            <a:spLocks noGrp="1"/>
          </p:cNvSpPr>
          <p:nvPr>
            <p:ph type="sldNum" sz="quarter" idx="7"/>
          </p:nvPr>
        </p:nvSpPr>
        <p:spPr>
          <a:xfrm>
            <a:off x="5440680" y="9944862"/>
            <a:ext cx="1737995"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val="7145823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TheWrongApproach.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image" Target="../media/image21.png"/></Relationships>
</file>

<file path=ppt/slides/_rels/slide4.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69900" y="1587506"/>
            <a:ext cx="4588510" cy="992579"/>
          </a:xfrm>
          <a:prstGeom prst="rect">
            <a:avLst/>
          </a:prstGeom>
        </p:spPr>
        <p:txBody>
          <a:bodyPr vert="horz" wrap="square" lIns="0" tIns="43180" rIns="0" bIns="0" rtlCol="0">
            <a:spAutoFit/>
          </a:bodyPr>
          <a:lstStyle/>
          <a:p>
            <a:pPr marL="12700" marR="5080">
              <a:lnSpc>
                <a:spcPts val="3700"/>
              </a:lnSpc>
              <a:spcBef>
                <a:spcPts val="340"/>
              </a:spcBef>
            </a:pPr>
            <a:r>
              <a:rPr dirty="0"/>
              <a:t>Trade works for</a:t>
            </a:r>
            <a:r>
              <a:rPr spc="-280" dirty="0"/>
              <a:t> </a:t>
            </a:r>
            <a:r>
              <a:rPr dirty="0"/>
              <a:t>Alaska.  Tariffs</a:t>
            </a:r>
            <a:r>
              <a:rPr spc="-275" dirty="0"/>
              <a:t> </a:t>
            </a:r>
            <a:r>
              <a:rPr dirty="0"/>
              <a:t>don't.</a:t>
            </a:r>
          </a:p>
        </p:txBody>
      </p:sp>
      <p:sp>
        <p:nvSpPr>
          <p:cNvPr id="3" name="object 3"/>
          <p:cNvSpPr txBox="1"/>
          <p:nvPr/>
        </p:nvSpPr>
        <p:spPr>
          <a:xfrm>
            <a:off x="469900" y="2743206"/>
            <a:ext cx="6630034" cy="1838965"/>
          </a:xfrm>
          <a:prstGeom prst="rect">
            <a:avLst/>
          </a:prstGeom>
        </p:spPr>
        <p:txBody>
          <a:bodyPr vert="horz" wrap="square" lIns="0" tIns="22860" rIns="0" bIns="0" rtlCol="0">
            <a:spAutoFit/>
          </a:bodyPr>
          <a:lstStyle/>
          <a:p>
            <a:pPr marL="12700" marR="5080">
              <a:lnSpc>
                <a:spcPts val="1400"/>
              </a:lnSpc>
              <a:spcBef>
                <a:spcPts val="180"/>
              </a:spcBef>
            </a:pPr>
            <a:r>
              <a:rPr sz="1200" dirty="0">
                <a:solidFill>
                  <a:srgbClr val="4D4D4F"/>
                </a:solidFill>
                <a:latin typeface="Arial"/>
                <a:cs typeface="Arial"/>
              </a:rPr>
              <a:t>The administration's new tariffs threaten to spark a global trade war. Canada, Mexico, the EU,</a:t>
            </a:r>
            <a:r>
              <a:rPr sz="1200" spc="-195" dirty="0">
                <a:solidFill>
                  <a:srgbClr val="4D4D4F"/>
                </a:solidFill>
                <a:latin typeface="Arial"/>
                <a:cs typeface="Arial"/>
              </a:rPr>
              <a:t> </a:t>
            </a:r>
            <a:r>
              <a:rPr sz="1200" dirty="0">
                <a:solidFill>
                  <a:srgbClr val="4D4D4F"/>
                </a:solidFill>
                <a:latin typeface="Arial"/>
                <a:cs typeface="Arial"/>
              </a:rPr>
              <a:t>and  China have already retaliated or announced plans to retaliate with billions of dollars in tariffs on  American-made</a:t>
            </a:r>
            <a:r>
              <a:rPr sz="1200" spc="-45" dirty="0">
                <a:solidFill>
                  <a:srgbClr val="4D4D4F"/>
                </a:solidFill>
                <a:latin typeface="Arial"/>
                <a:cs typeface="Arial"/>
              </a:rPr>
              <a:t> </a:t>
            </a:r>
            <a:r>
              <a:rPr sz="1200" dirty="0">
                <a:solidFill>
                  <a:srgbClr val="4D4D4F"/>
                </a:solidFill>
                <a:latin typeface="Arial"/>
                <a:cs typeface="Arial"/>
              </a:rPr>
              <a:t>products.</a:t>
            </a:r>
            <a:endParaRPr sz="1200">
              <a:latin typeface="Arial"/>
              <a:cs typeface="Arial"/>
            </a:endParaRPr>
          </a:p>
          <a:p>
            <a:pPr>
              <a:lnSpc>
                <a:spcPct val="100000"/>
              </a:lnSpc>
              <a:spcBef>
                <a:spcPts val="5"/>
              </a:spcBef>
            </a:pPr>
            <a:endParaRPr sz="1300">
              <a:latin typeface="Times New Roman"/>
              <a:cs typeface="Times New Roman"/>
            </a:endParaRPr>
          </a:p>
          <a:p>
            <a:pPr marL="12700" marR="30480">
              <a:lnSpc>
                <a:spcPts val="1400"/>
              </a:lnSpc>
            </a:pPr>
            <a:r>
              <a:rPr sz="1200" dirty="0">
                <a:solidFill>
                  <a:srgbClr val="4D4D4F"/>
                </a:solidFill>
                <a:latin typeface="Arial"/>
                <a:cs typeface="Arial"/>
              </a:rPr>
              <a:t>Tariffs imposed by the United States are nothing more than a tax increase on American  consumers and businesses, including manufacturers, farmers, and technology companies, who  will all pay more for commonly used products and materials. Retaliatory tariffs imposed by other  countries on U.S. exports will make </a:t>
            </a:r>
            <a:r>
              <a:rPr sz="1200" spc="-10" dirty="0">
                <a:solidFill>
                  <a:srgbClr val="4D4D4F"/>
                </a:solidFill>
                <a:latin typeface="Arial"/>
                <a:cs typeface="Arial"/>
              </a:rPr>
              <a:t>American-made </a:t>
            </a:r>
            <a:r>
              <a:rPr sz="1200" dirty="0">
                <a:solidFill>
                  <a:srgbClr val="4D4D4F"/>
                </a:solidFill>
                <a:latin typeface="Arial"/>
                <a:cs typeface="Arial"/>
              </a:rPr>
              <a:t>goods more expensive, resulting in lost sales  and ultimately lost jobs here at home. This is the wrong approach, and it threatens to derail our  nation's recent economic</a:t>
            </a:r>
            <a:r>
              <a:rPr sz="1200" spc="20" dirty="0">
                <a:solidFill>
                  <a:srgbClr val="4D4D4F"/>
                </a:solidFill>
                <a:latin typeface="Arial"/>
                <a:cs typeface="Arial"/>
              </a:rPr>
              <a:t> </a:t>
            </a:r>
            <a:r>
              <a:rPr sz="1200" dirty="0">
                <a:solidFill>
                  <a:srgbClr val="4D4D4F"/>
                </a:solidFill>
                <a:latin typeface="Arial"/>
                <a:cs typeface="Arial"/>
              </a:rPr>
              <a:t>resurgence.</a:t>
            </a:r>
            <a:endParaRPr sz="1200">
              <a:latin typeface="Arial"/>
              <a:cs typeface="Arial"/>
            </a:endParaRPr>
          </a:p>
        </p:txBody>
      </p:sp>
      <p:sp>
        <p:nvSpPr>
          <p:cNvPr id="4" name="object 4"/>
          <p:cNvSpPr txBox="1"/>
          <p:nvPr/>
        </p:nvSpPr>
        <p:spPr>
          <a:xfrm>
            <a:off x="482600" y="4749805"/>
            <a:ext cx="6604000" cy="615553"/>
          </a:xfrm>
          <a:prstGeom prst="rect">
            <a:avLst/>
          </a:prstGeom>
          <a:solidFill>
            <a:srgbClr val="E5544F"/>
          </a:solidFill>
        </p:spPr>
        <p:txBody>
          <a:bodyPr vert="horz" wrap="square" lIns="0" tIns="127000" rIns="0" bIns="0" rtlCol="0">
            <a:spAutoFit/>
          </a:bodyPr>
          <a:lstStyle/>
          <a:p>
            <a:pPr algn="ctr">
              <a:lnSpc>
                <a:spcPts val="1860"/>
              </a:lnSpc>
              <a:spcBef>
                <a:spcPts val="1000"/>
              </a:spcBef>
            </a:pPr>
            <a:r>
              <a:rPr sz="1600" dirty="0">
                <a:solidFill>
                  <a:srgbClr val="FFFFFF"/>
                </a:solidFill>
                <a:latin typeface="Arial"/>
                <a:cs typeface="Arial"/>
              </a:rPr>
              <a:t>Alaska Jobs Supported by Trade:</a:t>
            </a:r>
            <a:r>
              <a:rPr sz="1600" spc="-90" dirty="0">
                <a:solidFill>
                  <a:srgbClr val="FFFFFF"/>
                </a:solidFill>
                <a:latin typeface="Arial"/>
                <a:cs typeface="Arial"/>
              </a:rPr>
              <a:t> </a:t>
            </a:r>
            <a:r>
              <a:rPr sz="1600" dirty="0">
                <a:solidFill>
                  <a:srgbClr val="FFFFFF"/>
                </a:solidFill>
                <a:latin typeface="Arial"/>
                <a:cs typeface="Arial"/>
              </a:rPr>
              <a:t>90,900</a:t>
            </a:r>
            <a:endParaRPr sz="1600">
              <a:latin typeface="Arial"/>
              <a:cs typeface="Arial"/>
            </a:endParaRPr>
          </a:p>
          <a:p>
            <a:pPr algn="ctr">
              <a:lnSpc>
                <a:spcPts val="1860"/>
              </a:lnSpc>
            </a:pPr>
            <a:r>
              <a:rPr sz="1600" dirty="0">
                <a:solidFill>
                  <a:srgbClr val="FFFFFF"/>
                </a:solidFill>
                <a:latin typeface="Arial"/>
                <a:cs typeface="Arial"/>
              </a:rPr>
              <a:t>Total</a:t>
            </a:r>
            <a:r>
              <a:rPr sz="1600" spc="-114" dirty="0">
                <a:solidFill>
                  <a:srgbClr val="FFFFFF"/>
                </a:solidFill>
                <a:latin typeface="Arial"/>
                <a:cs typeface="Arial"/>
              </a:rPr>
              <a:t> </a:t>
            </a:r>
            <a:r>
              <a:rPr sz="1600" dirty="0">
                <a:solidFill>
                  <a:srgbClr val="FFFFFF"/>
                </a:solidFill>
                <a:latin typeface="Arial"/>
                <a:cs typeface="Arial"/>
              </a:rPr>
              <a:t>State</a:t>
            </a:r>
            <a:r>
              <a:rPr sz="1600" spc="-90" dirty="0">
                <a:solidFill>
                  <a:srgbClr val="FFFFFF"/>
                </a:solidFill>
                <a:latin typeface="Arial"/>
                <a:cs typeface="Arial"/>
              </a:rPr>
              <a:t> </a:t>
            </a:r>
            <a:r>
              <a:rPr sz="1600" dirty="0">
                <a:solidFill>
                  <a:srgbClr val="FFFFFF"/>
                </a:solidFill>
                <a:latin typeface="Arial"/>
                <a:cs typeface="Arial"/>
              </a:rPr>
              <a:t>Exports</a:t>
            </a:r>
            <a:r>
              <a:rPr sz="1600" spc="25" dirty="0">
                <a:solidFill>
                  <a:srgbClr val="FFFFFF"/>
                </a:solidFill>
                <a:latin typeface="Arial"/>
                <a:cs typeface="Arial"/>
              </a:rPr>
              <a:t> </a:t>
            </a:r>
            <a:r>
              <a:rPr sz="1600" dirty="0">
                <a:solidFill>
                  <a:srgbClr val="FFFFFF"/>
                </a:solidFill>
                <a:latin typeface="Arial"/>
                <a:cs typeface="Arial"/>
              </a:rPr>
              <a:t>Threatened</a:t>
            </a:r>
            <a:r>
              <a:rPr sz="1600" spc="-35" dirty="0">
                <a:solidFill>
                  <a:srgbClr val="FFFFFF"/>
                </a:solidFill>
                <a:latin typeface="Arial"/>
                <a:cs typeface="Arial"/>
              </a:rPr>
              <a:t> </a:t>
            </a:r>
            <a:r>
              <a:rPr sz="1600" dirty="0">
                <a:solidFill>
                  <a:srgbClr val="FFFFFF"/>
                </a:solidFill>
                <a:latin typeface="Arial"/>
                <a:cs typeface="Arial"/>
              </a:rPr>
              <a:t>by</a:t>
            </a:r>
            <a:r>
              <a:rPr sz="1600" spc="55" dirty="0">
                <a:solidFill>
                  <a:srgbClr val="FFFFFF"/>
                </a:solidFill>
                <a:latin typeface="Arial"/>
                <a:cs typeface="Arial"/>
              </a:rPr>
              <a:t> </a:t>
            </a:r>
            <a:r>
              <a:rPr sz="1600" dirty="0">
                <a:solidFill>
                  <a:srgbClr val="FFFFFF"/>
                </a:solidFill>
                <a:latin typeface="Arial"/>
                <a:cs typeface="Arial"/>
              </a:rPr>
              <a:t>New</a:t>
            </a:r>
            <a:r>
              <a:rPr sz="1600" spc="-55" dirty="0">
                <a:solidFill>
                  <a:srgbClr val="FFFFFF"/>
                </a:solidFill>
                <a:latin typeface="Arial"/>
                <a:cs typeface="Arial"/>
              </a:rPr>
              <a:t> </a:t>
            </a:r>
            <a:r>
              <a:rPr sz="1600" dirty="0">
                <a:solidFill>
                  <a:srgbClr val="FFFFFF"/>
                </a:solidFill>
                <a:latin typeface="Arial"/>
                <a:cs typeface="Arial"/>
              </a:rPr>
              <a:t>Tariffs:</a:t>
            </a:r>
            <a:r>
              <a:rPr sz="1600" spc="-195" dirty="0">
                <a:solidFill>
                  <a:srgbClr val="FFFFFF"/>
                </a:solidFill>
                <a:latin typeface="Arial"/>
                <a:cs typeface="Arial"/>
              </a:rPr>
              <a:t> </a:t>
            </a:r>
            <a:r>
              <a:rPr sz="1600" dirty="0">
                <a:solidFill>
                  <a:srgbClr val="FFFFFF"/>
                </a:solidFill>
                <a:latin typeface="Arial"/>
                <a:cs typeface="Arial"/>
              </a:rPr>
              <a:t>$1,271,359,459</a:t>
            </a:r>
            <a:endParaRPr sz="1600">
              <a:latin typeface="Arial"/>
              <a:cs typeface="Arial"/>
            </a:endParaRPr>
          </a:p>
        </p:txBody>
      </p:sp>
      <p:sp>
        <p:nvSpPr>
          <p:cNvPr id="5" name="object 5"/>
          <p:cNvSpPr txBox="1"/>
          <p:nvPr/>
        </p:nvSpPr>
        <p:spPr>
          <a:xfrm>
            <a:off x="482600" y="5638800"/>
            <a:ext cx="6604000" cy="3936334"/>
          </a:xfrm>
          <a:prstGeom prst="rect">
            <a:avLst/>
          </a:prstGeom>
          <a:solidFill>
            <a:srgbClr val="A8DBF7"/>
          </a:solidFill>
        </p:spPr>
        <p:txBody>
          <a:bodyPr vert="horz" wrap="square" lIns="0" tIns="4445" rIns="0" bIns="0" rtlCol="0">
            <a:spAutoFit/>
          </a:bodyPr>
          <a:lstStyle/>
          <a:p>
            <a:pPr>
              <a:lnSpc>
                <a:spcPct val="100000"/>
              </a:lnSpc>
              <a:spcBef>
                <a:spcPts val="35"/>
              </a:spcBef>
            </a:pPr>
            <a:endParaRPr sz="1750">
              <a:latin typeface="Times New Roman"/>
              <a:cs typeface="Times New Roman"/>
            </a:endParaRPr>
          </a:p>
          <a:p>
            <a:pPr marL="406400">
              <a:lnSpc>
                <a:spcPct val="100000"/>
              </a:lnSpc>
            </a:pPr>
            <a:r>
              <a:rPr sz="1400" b="1" dirty="0">
                <a:solidFill>
                  <a:srgbClr val="4D4D4F"/>
                </a:solidFill>
                <a:latin typeface="Arial"/>
                <a:cs typeface="Arial"/>
              </a:rPr>
              <a:t>Total Exports to Canada Threatened by New Tariffs:</a:t>
            </a:r>
            <a:r>
              <a:rPr sz="1400" b="1" spc="-195" dirty="0">
                <a:solidFill>
                  <a:srgbClr val="4D4D4F"/>
                </a:solidFill>
                <a:latin typeface="Arial"/>
                <a:cs typeface="Arial"/>
              </a:rPr>
              <a:t> </a:t>
            </a:r>
            <a:r>
              <a:rPr sz="1400" b="1" dirty="0">
                <a:solidFill>
                  <a:srgbClr val="4D4D4F"/>
                </a:solidFill>
                <a:latin typeface="Arial"/>
                <a:cs typeface="Arial"/>
              </a:rPr>
              <a:t>$422,057</a:t>
            </a:r>
            <a:endParaRPr sz="1400">
              <a:latin typeface="Arial"/>
              <a:cs typeface="Arial"/>
            </a:endParaRPr>
          </a:p>
          <a:p>
            <a:pPr marL="533400" indent="-127000">
              <a:lnSpc>
                <a:spcPct val="100000"/>
              </a:lnSpc>
              <a:spcBef>
                <a:spcPts val="245"/>
              </a:spcBef>
              <a:buAutoNum type="arabicPeriod"/>
              <a:tabLst>
                <a:tab pos="533400" algn="l"/>
              </a:tabLst>
            </a:pPr>
            <a:r>
              <a:rPr sz="900" dirty="0">
                <a:solidFill>
                  <a:srgbClr val="4D4D4F"/>
                </a:solidFill>
                <a:latin typeface="Arial"/>
                <a:cs typeface="Arial"/>
              </a:rPr>
              <a:t>Motorboats, Other Than Outboard Motorboats:</a:t>
            </a:r>
            <a:r>
              <a:rPr sz="900" spc="165" dirty="0">
                <a:solidFill>
                  <a:srgbClr val="4D4D4F"/>
                </a:solidFill>
                <a:latin typeface="Arial"/>
                <a:cs typeface="Arial"/>
              </a:rPr>
              <a:t> </a:t>
            </a:r>
            <a:r>
              <a:rPr sz="900" dirty="0">
                <a:solidFill>
                  <a:srgbClr val="4D4D4F"/>
                </a:solidFill>
                <a:latin typeface="Arial"/>
                <a:cs typeface="Arial"/>
              </a:rPr>
              <a:t>$244,539</a:t>
            </a:r>
            <a:endParaRPr sz="900">
              <a:latin typeface="Arial"/>
              <a:cs typeface="Arial"/>
            </a:endParaRPr>
          </a:p>
          <a:p>
            <a:pPr marL="533400" indent="-127000">
              <a:lnSpc>
                <a:spcPct val="100000"/>
              </a:lnSpc>
              <a:spcBef>
                <a:spcPts val="220"/>
              </a:spcBef>
              <a:buAutoNum type="arabicPeriod"/>
              <a:tabLst>
                <a:tab pos="533400" algn="l"/>
              </a:tabLst>
            </a:pPr>
            <a:r>
              <a:rPr sz="900" dirty="0">
                <a:solidFill>
                  <a:srgbClr val="4D4D4F"/>
                </a:solidFill>
                <a:latin typeface="Arial"/>
                <a:cs typeface="Arial"/>
              </a:rPr>
              <a:t>Sacks &amp; Bags (including Cones) Of Plastics:</a:t>
            </a:r>
            <a:r>
              <a:rPr sz="900" spc="155" dirty="0">
                <a:solidFill>
                  <a:srgbClr val="4D4D4F"/>
                </a:solidFill>
                <a:latin typeface="Arial"/>
                <a:cs typeface="Arial"/>
              </a:rPr>
              <a:t> </a:t>
            </a:r>
            <a:r>
              <a:rPr sz="900" dirty="0">
                <a:solidFill>
                  <a:srgbClr val="4D4D4F"/>
                </a:solidFill>
                <a:latin typeface="Arial"/>
                <a:cs typeface="Arial"/>
              </a:rPr>
              <a:t>$27,701</a:t>
            </a:r>
            <a:endParaRPr sz="900">
              <a:latin typeface="Arial"/>
              <a:cs typeface="Arial"/>
            </a:endParaRPr>
          </a:p>
          <a:p>
            <a:pPr marL="533400" indent="-127000">
              <a:lnSpc>
                <a:spcPct val="100000"/>
              </a:lnSpc>
              <a:spcBef>
                <a:spcPts val="220"/>
              </a:spcBef>
              <a:buAutoNum type="arabicPeriod"/>
              <a:tabLst>
                <a:tab pos="533400" algn="l"/>
              </a:tabLst>
            </a:pPr>
            <a:r>
              <a:rPr sz="900" dirty="0">
                <a:solidFill>
                  <a:srgbClr val="4D4D4F"/>
                </a:solidFill>
                <a:latin typeface="Arial"/>
                <a:cs typeface="Arial"/>
              </a:rPr>
              <a:t>Line Pipe For Oil Or Gas Lines:</a:t>
            </a:r>
            <a:r>
              <a:rPr sz="900" spc="20" dirty="0">
                <a:solidFill>
                  <a:srgbClr val="4D4D4F"/>
                </a:solidFill>
                <a:latin typeface="Arial"/>
                <a:cs typeface="Arial"/>
              </a:rPr>
              <a:t> </a:t>
            </a:r>
            <a:r>
              <a:rPr sz="900" dirty="0">
                <a:solidFill>
                  <a:srgbClr val="4D4D4F"/>
                </a:solidFill>
                <a:latin typeface="Arial"/>
                <a:cs typeface="Arial"/>
              </a:rPr>
              <a:t>$21,378</a:t>
            </a:r>
            <a:endParaRPr sz="900">
              <a:latin typeface="Arial"/>
              <a:cs typeface="Arial"/>
            </a:endParaRPr>
          </a:p>
          <a:p>
            <a:pPr>
              <a:lnSpc>
                <a:spcPct val="100000"/>
              </a:lnSpc>
            </a:pPr>
            <a:endParaRPr sz="1000">
              <a:latin typeface="Times New Roman"/>
              <a:cs typeface="Times New Roman"/>
            </a:endParaRPr>
          </a:p>
          <a:p>
            <a:pPr>
              <a:lnSpc>
                <a:spcPct val="100000"/>
              </a:lnSpc>
              <a:spcBef>
                <a:spcPts val="25"/>
              </a:spcBef>
            </a:pPr>
            <a:endParaRPr sz="800">
              <a:latin typeface="Times New Roman"/>
              <a:cs typeface="Times New Roman"/>
            </a:endParaRPr>
          </a:p>
          <a:p>
            <a:pPr marL="406400">
              <a:lnSpc>
                <a:spcPct val="100000"/>
              </a:lnSpc>
            </a:pPr>
            <a:r>
              <a:rPr sz="1400" b="1" dirty="0">
                <a:solidFill>
                  <a:srgbClr val="4D4D4F"/>
                </a:solidFill>
                <a:latin typeface="Arial"/>
                <a:cs typeface="Arial"/>
              </a:rPr>
              <a:t>Total Exports to China Threatened by New Tariffs:</a:t>
            </a:r>
            <a:r>
              <a:rPr sz="1400" b="1" spc="125" dirty="0">
                <a:solidFill>
                  <a:srgbClr val="4D4D4F"/>
                </a:solidFill>
                <a:latin typeface="Arial"/>
                <a:cs typeface="Arial"/>
              </a:rPr>
              <a:t> </a:t>
            </a:r>
            <a:r>
              <a:rPr sz="1400" b="1" dirty="0">
                <a:solidFill>
                  <a:srgbClr val="4D4D4F"/>
                </a:solidFill>
                <a:latin typeface="Arial"/>
                <a:cs typeface="Arial"/>
              </a:rPr>
              <a:t>$1,268,945,407</a:t>
            </a:r>
            <a:endParaRPr sz="1400">
              <a:latin typeface="Arial"/>
              <a:cs typeface="Arial"/>
            </a:endParaRPr>
          </a:p>
          <a:p>
            <a:pPr marL="533400" indent="-127000">
              <a:lnSpc>
                <a:spcPct val="100000"/>
              </a:lnSpc>
              <a:spcBef>
                <a:spcPts val="245"/>
              </a:spcBef>
              <a:buAutoNum type="arabicPeriod"/>
              <a:tabLst>
                <a:tab pos="533400" algn="l"/>
              </a:tabLst>
            </a:pPr>
            <a:r>
              <a:rPr sz="900" dirty="0">
                <a:solidFill>
                  <a:srgbClr val="4D4D4F"/>
                </a:solidFill>
                <a:latin typeface="Arial"/>
                <a:cs typeface="Arial"/>
              </a:rPr>
              <a:t>Lead Ores And Concentrates:</a:t>
            </a:r>
            <a:r>
              <a:rPr sz="900" spc="-75" dirty="0">
                <a:solidFill>
                  <a:srgbClr val="4D4D4F"/>
                </a:solidFill>
                <a:latin typeface="Arial"/>
                <a:cs typeface="Arial"/>
              </a:rPr>
              <a:t> </a:t>
            </a:r>
            <a:r>
              <a:rPr sz="900" dirty="0">
                <a:solidFill>
                  <a:srgbClr val="4D4D4F"/>
                </a:solidFill>
                <a:latin typeface="Arial"/>
                <a:cs typeface="Arial"/>
              </a:rPr>
              <a:t>$224,481,655</a:t>
            </a:r>
            <a:endParaRPr sz="900">
              <a:latin typeface="Arial"/>
              <a:cs typeface="Arial"/>
            </a:endParaRPr>
          </a:p>
          <a:p>
            <a:pPr marL="533400" indent="-127000">
              <a:lnSpc>
                <a:spcPct val="100000"/>
              </a:lnSpc>
              <a:spcBef>
                <a:spcPts val="220"/>
              </a:spcBef>
              <a:buAutoNum type="arabicPeriod"/>
              <a:tabLst>
                <a:tab pos="533400" algn="l"/>
              </a:tabLst>
            </a:pPr>
            <a:r>
              <a:rPr sz="900" dirty="0">
                <a:solidFill>
                  <a:srgbClr val="4D4D4F"/>
                </a:solidFill>
                <a:latin typeface="Arial"/>
                <a:cs typeface="Arial"/>
              </a:rPr>
              <a:t>Pacific Salmon, Frozen:</a:t>
            </a:r>
            <a:r>
              <a:rPr sz="900" spc="80" dirty="0">
                <a:solidFill>
                  <a:srgbClr val="4D4D4F"/>
                </a:solidFill>
                <a:latin typeface="Arial"/>
                <a:cs typeface="Arial"/>
              </a:rPr>
              <a:t> </a:t>
            </a:r>
            <a:r>
              <a:rPr sz="900" dirty="0">
                <a:solidFill>
                  <a:srgbClr val="4D4D4F"/>
                </a:solidFill>
                <a:latin typeface="Arial"/>
                <a:cs typeface="Arial"/>
              </a:rPr>
              <a:t>$220,616,125</a:t>
            </a:r>
            <a:endParaRPr sz="900">
              <a:latin typeface="Arial"/>
              <a:cs typeface="Arial"/>
            </a:endParaRPr>
          </a:p>
          <a:p>
            <a:pPr marL="533400" indent="-127000">
              <a:lnSpc>
                <a:spcPct val="100000"/>
              </a:lnSpc>
              <a:spcBef>
                <a:spcPts val="220"/>
              </a:spcBef>
              <a:buAutoNum type="arabicPeriod"/>
              <a:tabLst>
                <a:tab pos="533400" algn="l"/>
              </a:tabLst>
            </a:pPr>
            <a:r>
              <a:rPr sz="900" dirty="0">
                <a:solidFill>
                  <a:srgbClr val="4D4D4F"/>
                </a:solidFill>
                <a:latin typeface="Arial"/>
                <a:cs typeface="Arial"/>
              </a:rPr>
              <a:t>Precious Metal Ores &amp; Concentrates, Except Silver:</a:t>
            </a:r>
            <a:r>
              <a:rPr sz="900" spc="50" dirty="0">
                <a:solidFill>
                  <a:srgbClr val="4D4D4F"/>
                </a:solidFill>
                <a:latin typeface="Arial"/>
                <a:cs typeface="Arial"/>
              </a:rPr>
              <a:t> </a:t>
            </a:r>
            <a:r>
              <a:rPr sz="900" dirty="0">
                <a:solidFill>
                  <a:srgbClr val="4D4D4F"/>
                </a:solidFill>
                <a:latin typeface="Arial"/>
                <a:cs typeface="Arial"/>
              </a:rPr>
              <a:t>$131,193,190</a:t>
            </a:r>
            <a:endParaRPr sz="900">
              <a:latin typeface="Arial"/>
              <a:cs typeface="Arial"/>
            </a:endParaRPr>
          </a:p>
          <a:p>
            <a:pPr>
              <a:lnSpc>
                <a:spcPct val="100000"/>
              </a:lnSpc>
            </a:pPr>
            <a:endParaRPr sz="1000">
              <a:latin typeface="Times New Roman"/>
              <a:cs typeface="Times New Roman"/>
            </a:endParaRPr>
          </a:p>
          <a:p>
            <a:pPr>
              <a:lnSpc>
                <a:spcPct val="100000"/>
              </a:lnSpc>
              <a:spcBef>
                <a:spcPts val="25"/>
              </a:spcBef>
            </a:pPr>
            <a:endParaRPr sz="800">
              <a:latin typeface="Times New Roman"/>
              <a:cs typeface="Times New Roman"/>
            </a:endParaRPr>
          </a:p>
          <a:p>
            <a:pPr marL="406400">
              <a:lnSpc>
                <a:spcPct val="100000"/>
              </a:lnSpc>
            </a:pPr>
            <a:r>
              <a:rPr sz="1400" b="1" dirty="0">
                <a:solidFill>
                  <a:srgbClr val="4D4D4F"/>
                </a:solidFill>
                <a:latin typeface="Arial"/>
                <a:cs typeface="Arial"/>
              </a:rPr>
              <a:t>Total Exports to EU Threatened by New Tariffs:</a:t>
            </a:r>
            <a:r>
              <a:rPr sz="1400" b="1" spc="55" dirty="0">
                <a:solidFill>
                  <a:srgbClr val="4D4D4F"/>
                </a:solidFill>
                <a:latin typeface="Arial"/>
                <a:cs typeface="Arial"/>
              </a:rPr>
              <a:t> </a:t>
            </a:r>
            <a:r>
              <a:rPr sz="1400" b="1" dirty="0">
                <a:solidFill>
                  <a:srgbClr val="4D4D4F"/>
                </a:solidFill>
                <a:latin typeface="Arial"/>
                <a:cs typeface="Arial"/>
              </a:rPr>
              <a:t>$372,914</a:t>
            </a:r>
            <a:endParaRPr sz="1400">
              <a:latin typeface="Arial"/>
              <a:cs typeface="Arial"/>
            </a:endParaRPr>
          </a:p>
          <a:p>
            <a:pPr marL="533400" indent="-127000">
              <a:lnSpc>
                <a:spcPct val="100000"/>
              </a:lnSpc>
              <a:spcBef>
                <a:spcPts val="245"/>
              </a:spcBef>
              <a:buAutoNum type="arabicPeriod"/>
              <a:tabLst>
                <a:tab pos="533400" algn="l"/>
              </a:tabLst>
            </a:pPr>
            <a:r>
              <a:rPr sz="900" dirty="0">
                <a:solidFill>
                  <a:srgbClr val="4D4D4F"/>
                </a:solidFill>
                <a:latin typeface="Arial"/>
                <a:cs typeface="Arial"/>
              </a:rPr>
              <a:t>Footwear, Outer Sole &amp; Upper Of Leather:</a:t>
            </a:r>
            <a:r>
              <a:rPr sz="900" spc="55" dirty="0">
                <a:solidFill>
                  <a:srgbClr val="4D4D4F"/>
                </a:solidFill>
                <a:latin typeface="Arial"/>
                <a:cs typeface="Arial"/>
              </a:rPr>
              <a:t> </a:t>
            </a:r>
            <a:r>
              <a:rPr sz="900" dirty="0">
                <a:solidFill>
                  <a:srgbClr val="4D4D4F"/>
                </a:solidFill>
                <a:latin typeface="Arial"/>
                <a:cs typeface="Arial"/>
              </a:rPr>
              <a:t>$336,574</a:t>
            </a:r>
            <a:endParaRPr sz="900">
              <a:latin typeface="Arial"/>
              <a:cs typeface="Arial"/>
            </a:endParaRPr>
          </a:p>
          <a:p>
            <a:pPr marL="533400" indent="-127000">
              <a:lnSpc>
                <a:spcPct val="100000"/>
              </a:lnSpc>
              <a:spcBef>
                <a:spcPts val="220"/>
              </a:spcBef>
              <a:buAutoNum type="arabicPeriod"/>
              <a:tabLst>
                <a:tab pos="533400" algn="l"/>
              </a:tabLst>
            </a:pPr>
            <a:r>
              <a:rPr sz="900" dirty="0">
                <a:solidFill>
                  <a:srgbClr val="4D4D4F"/>
                </a:solidFill>
                <a:latin typeface="Arial"/>
                <a:cs typeface="Arial"/>
              </a:rPr>
              <a:t>Whiskies:</a:t>
            </a:r>
            <a:r>
              <a:rPr sz="900" spc="190" dirty="0">
                <a:solidFill>
                  <a:srgbClr val="4D4D4F"/>
                </a:solidFill>
                <a:latin typeface="Arial"/>
                <a:cs typeface="Arial"/>
              </a:rPr>
              <a:t> </a:t>
            </a:r>
            <a:r>
              <a:rPr sz="900" dirty="0">
                <a:solidFill>
                  <a:srgbClr val="4D4D4F"/>
                </a:solidFill>
                <a:latin typeface="Arial"/>
                <a:cs typeface="Arial"/>
              </a:rPr>
              <a:t>$28,800</a:t>
            </a:r>
            <a:endParaRPr sz="900">
              <a:latin typeface="Arial"/>
              <a:cs typeface="Arial"/>
            </a:endParaRPr>
          </a:p>
          <a:p>
            <a:pPr marL="533400" indent="-127000">
              <a:lnSpc>
                <a:spcPct val="100000"/>
              </a:lnSpc>
              <a:spcBef>
                <a:spcPts val="220"/>
              </a:spcBef>
              <a:buAutoNum type="arabicPeriod"/>
              <a:tabLst>
                <a:tab pos="533400" algn="l"/>
              </a:tabLst>
            </a:pPr>
            <a:r>
              <a:rPr sz="900" dirty="0">
                <a:solidFill>
                  <a:srgbClr val="4D4D4F"/>
                </a:solidFill>
                <a:latin typeface="Arial"/>
                <a:cs typeface="Arial"/>
              </a:rPr>
              <a:t>Stainless Steel Not Under 600 mm Width:</a:t>
            </a:r>
            <a:r>
              <a:rPr sz="900" spc="-140" dirty="0">
                <a:solidFill>
                  <a:srgbClr val="4D4D4F"/>
                </a:solidFill>
                <a:latin typeface="Arial"/>
                <a:cs typeface="Arial"/>
              </a:rPr>
              <a:t> </a:t>
            </a:r>
            <a:r>
              <a:rPr sz="900" dirty="0">
                <a:solidFill>
                  <a:srgbClr val="4D4D4F"/>
                </a:solidFill>
                <a:latin typeface="Arial"/>
                <a:cs typeface="Arial"/>
              </a:rPr>
              <a:t>$4,900</a:t>
            </a:r>
            <a:endParaRPr sz="900">
              <a:latin typeface="Arial"/>
              <a:cs typeface="Arial"/>
            </a:endParaRPr>
          </a:p>
          <a:p>
            <a:pPr>
              <a:lnSpc>
                <a:spcPct val="100000"/>
              </a:lnSpc>
            </a:pPr>
            <a:endParaRPr sz="1000">
              <a:latin typeface="Times New Roman"/>
              <a:cs typeface="Times New Roman"/>
            </a:endParaRPr>
          </a:p>
          <a:p>
            <a:pPr>
              <a:lnSpc>
                <a:spcPct val="100000"/>
              </a:lnSpc>
              <a:spcBef>
                <a:spcPts val="25"/>
              </a:spcBef>
            </a:pPr>
            <a:endParaRPr sz="800">
              <a:latin typeface="Times New Roman"/>
              <a:cs typeface="Times New Roman"/>
            </a:endParaRPr>
          </a:p>
          <a:p>
            <a:pPr marL="406400">
              <a:lnSpc>
                <a:spcPct val="100000"/>
              </a:lnSpc>
            </a:pPr>
            <a:r>
              <a:rPr sz="1400" b="1" dirty="0">
                <a:solidFill>
                  <a:srgbClr val="4D4D4F"/>
                </a:solidFill>
                <a:latin typeface="Arial"/>
                <a:cs typeface="Arial"/>
              </a:rPr>
              <a:t>Total Exports to Mexico Threatened by New Tariffs:</a:t>
            </a:r>
            <a:r>
              <a:rPr sz="1400" b="1" spc="-215" dirty="0">
                <a:solidFill>
                  <a:srgbClr val="4D4D4F"/>
                </a:solidFill>
                <a:latin typeface="Arial"/>
                <a:cs typeface="Arial"/>
              </a:rPr>
              <a:t> </a:t>
            </a:r>
            <a:r>
              <a:rPr sz="1400" b="1" dirty="0">
                <a:solidFill>
                  <a:srgbClr val="4D4D4F"/>
                </a:solidFill>
                <a:latin typeface="Arial"/>
                <a:cs typeface="Arial"/>
              </a:rPr>
              <a:t>$1,619,081</a:t>
            </a:r>
            <a:endParaRPr sz="1400">
              <a:latin typeface="Arial"/>
              <a:cs typeface="Arial"/>
            </a:endParaRPr>
          </a:p>
          <a:p>
            <a:pPr marL="533400" indent="-127000">
              <a:lnSpc>
                <a:spcPct val="100000"/>
              </a:lnSpc>
              <a:spcBef>
                <a:spcPts val="245"/>
              </a:spcBef>
              <a:buAutoNum type="arabicPeriod"/>
              <a:tabLst>
                <a:tab pos="533400" algn="l"/>
              </a:tabLst>
            </a:pPr>
            <a:r>
              <a:rPr sz="900" spc="5" dirty="0">
                <a:solidFill>
                  <a:srgbClr val="4D4D4F"/>
                </a:solidFill>
                <a:latin typeface="Arial"/>
                <a:cs typeface="Arial"/>
              </a:rPr>
              <a:t>Flat-rolled </a:t>
            </a:r>
            <a:r>
              <a:rPr sz="900" dirty="0">
                <a:solidFill>
                  <a:srgbClr val="4D4D4F"/>
                </a:solidFill>
                <a:latin typeface="Arial"/>
                <a:cs typeface="Arial"/>
              </a:rPr>
              <a:t>Other Alloy Steel 600mm or more:</a:t>
            </a:r>
            <a:r>
              <a:rPr sz="900" spc="50" dirty="0">
                <a:solidFill>
                  <a:srgbClr val="4D4D4F"/>
                </a:solidFill>
                <a:latin typeface="Arial"/>
                <a:cs typeface="Arial"/>
              </a:rPr>
              <a:t> </a:t>
            </a:r>
            <a:r>
              <a:rPr sz="900" dirty="0">
                <a:solidFill>
                  <a:srgbClr val="4D4D4F"/>
                </a:solidFill>
                <a:latin typeface="Arial"/>
                <a:cs typeface="Arial"/>
              </a:rPr>
              <a:t>$485,750</a:t>
            </a:r>
            <a:endParaRPr sz="900">
              <a:latin typeface="Arial"/>
              <a:cs typeface="Arial"/>
            </a:endParaRPr>
          </a:p>
          <a:p>
            <a:pPr marL="533400" indent="-127000">
              <a:lnSpc>
                <a:spcPct val="100000"/>
              </a:lnSpc>
              <a:spcBef>
                <a:spcPts val="220"/>
              </a:spcBef>
              <a:buAutoNum type="arabicPeriod"/>
              <a:tabLst>
                <a:tab pos="533400" algn="l"/>
              </a:tabLst>
            </a:pPr>
            <a:r>
              <a:rPr sz="900" spc="5" dirty="0">
                <a:solidFill>
                  <a:srgbClr val="4D4D4F"/>
                </a:solidFill>
                <a:latin typeface="Arial"/>
                <a:cs typeface="Arial"/>
              </a:rPr>
              <a:t>Flat-rolled </a:t>
            </a:r>
            <a:r>
              <a:rPr sz="900" dirty="0">
                <a:solidFill>
                  <a:srgbClr val="4D4D4F"/>
                </a:solidFill>
                <a:latin typeface="Arial"/>
                <a:cs typeface="Arial"/>
              </a:rPr>
              <a:t>Alloy Steel, Plated:</a:t>
            </a:r>
            <a:r>
              <a:rPr sz="900" spc="70" dirty="0">
                <a:solidFill>
                  <a:srgbClr val="4D4D4F"/>
                </a:solidFill>
                <a:latin typeface="Arial"/>
                <a:cs typeface="Arial"/>
              </a:rPr>
              <a:t> </a:t>
            </a:r>
            <a:r>
              <a:rPr sz="900" dirty="0">
                <a:solidFill>
                  <a:srgbClr val="4D4D4F"/>
                </a:solidFill>
                <a:latin typeface="Arial"/>
                <a:cs typeface="Arial"/>
              </a:rPr>
              <a:t>$231,199</a:t>
            </a:r>
            <a:endParaRPr sz="900">
              <a:latin typeface="Arial"/>
              <a:cs typeface="Arial"/>
            </a:endParaRPr>
          </a:p>
          <a:p>
            <a:pPr marL="533400" indent="-127000">
              <a:lnSpc>
                <a:spcPct val="100000"/>
              </a:lnSpc>
              <a:spcBef>
                <a:spcPts val="220"/>
              </a:spcBef>
              <a:buAutoNum type="arabicPeriod"/>
              <a:tabLst>
                <a:tab pos="533400" algn="l"/>
              </a:tabLst>
            </a:pPr>
            <a:r>
              <a:rPr sz="900" dirty="0">
                <a:solidFill>
                  <a:srgbClr val="4D4D4F"/>
                </a:solidFill>
                <a:latin typeface="Arial"/>
                <a:cs typeface="Arial"/>
              </a:rPr>
              <a:t>Iron, </a:t>
            </a:r>
            <a:r>
              <a:rPr sz="900" spc="5" dirty="0">
                <a:solidFill>
                  <a:srgbClr val="4D4D4F"/>
                </a:solidFill>
                <a:latin typeface="Arial"/>
                <a:cs typeface="Arial"/>
              </a:rPr>
              <a:t>Non-alloy </a:t>
            </a:r>
            <a:r>
              <a:rPr sz="900" dirty="0">
                <a:solidFill>
                  <a:srgbClr val="4D4D4F"/>
                </a:solidFill>
                <a:latin typeface="Arial"/>
                <a:cs typeface="Arial"/>
              </a:rPr>
              <a:t>Steel, Coated with Zinc:</a:t>
            </a:r>
            <a:r>
              <a:rPr sz="900" spc="55" dirty="0">
                <a:solidFill>
                  <a:srgbClr val="4D4D4F"/>
                </a:solidFill>
                <a:latin typeface="Arial"/>
                <a:cs typeface="Arial"/>
              </a:rPr>
              <a:t> </a:t>
            </a:r>
            <a:r>
              <a:rPr sz="900" dirty="0">
                <a:solidFill>
                  <a:srgbClr val="4D4D4F"/>
                </a:solidFill>
                <a:latin typeface="Arial"/>
                <a:cs typeface="Arial"/>
              </a:rPr>
              <a:t>$165,273</a:t>
            </a:r>
            <a:endParaRPr sz="900">
              <a:latin typeface="Arial"/>
              <a:cs typeface="Arial"/>
            </a:endParaRPr>
          </a:p>
        </p:txBody>
      </p:sp>
      <p:sp>
        <p:nvSpPr>
          <p:cNvPr id="6" name="object 6"/>
          <p:cNvSpPr txBox="1"/>
          <p:nvPr/>
        </p:nvSpPr>
        <p:spPr>
          <a:xfrm>
            <a:off x="469903" y="10020301"/>
            <a:ext cx="6388735" cy="197490"/>
          </a:xfrm>
          <a:prstGeom prst="rect">
            <a:avLst/>
          </a:prstGeom>
        </p:spPr>
        <p:txBody>
          <a:bodyPr vert="horz" wrap="square" lIns="0" tIns="12700" rIns="0" bIns="0" rtlCol="0">
            <a:spAutoFit/>
          </a:bodyPr>
          <a:lstStyle/>
          <a:p>
            <a:pPr marL="12700">
              <a:lnSpc>
                <a:spcPct val="100000"/>
              </a:lnSpc>
              <a:spcBef>
                <a:spcPts val="100"/>
              </a:spcBef>
            </a:pPr>
            <a:r>
              <a:rPr sz="1200" b="1" dirty="0">
                <a:solidFill>
                  <a:srgbClr val="4D4D4F"/>
                </a:solidFill>
                <a:latin typeface="Arial"/>
                <a:cs typeface="Arial"/>
              </a:rPr>
              <a:t>Visit </a:t>
            </a:r>
            <a:r>
              <a:rPr sz="1200" b="1" dirty="0">
                <a:solidFill>
                  <a:srgbClr val="E4544F"/>
                </a:solidFill>
                <a:latin typeface="Arial"/>
                <a:cs typeface="Arial"/>
                <a:hlinkClick r:id="rId2"/>
              </a:rPr>
              <a:t>www.TheWrongApproach.com </a:t>
            </a:r>
            <a:r>
              <a:rPr sz="1200" b="1" dirty="0">
                <a:solidFill>
                  <a:srgbClr val="4D4D4F"/>
                </a:solidFill>
                <a:latin typeface="Arial"/>
                <a:cs typeface="Arial"/>
              </a:rPr>
              <a:t>to see the impact of new tariffs on all 50 U.S.</a:t>
            </a:r>
            <a:r>
              <a:rPr sz="1200" b="1" spc="-245" dirty="0">
                <a:solidFill>
                  <a:srgbClr val="4D4D4F"/>
                </a:solidFill>
                <a:latin typeface="Arial"/>
                <a:cs typeface="Arial"/>
              </a:rPr>
              <a:t> </a:t>
            </a:r>
            <a:r>
              <a:rPr sz="1200" b="1" dirty="0">
                <a:solidFill>
                  <a:srgbClr val="4D4D4F"/>
                </a:solidFill>
                <a:latin typeface="Arial"/>
                <a:cs typeface="Arial"/>
              </a:rPr>
              <a:t>states.</a:t>
            </a:r>
            <a:endParaRPr sz="1200">
              <a:latin typeface="Arial"/>
              <a:cs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4968" y="158252"/>
            <a:ext cx="1902128" cy="696986"/>
          </a:xfrm>
          <a:prstGeom prst="rect">
            <a:avLst/>
          </a:prstGeom>
        </p:spPr>
        <p:txBody>
          <a:bodyPr vert="horz" wrap="square" lIns="0" tIns="12065" rIns="0" bIns="0" rtlCol="0">
            <a:spAutoFit/>
          </a:bodyPr>
          <a:lstStyle/>
          <a:p>
            <a:pPr marL="12700">
              <a:lnSpc>
                <a:spcPct val="100000"/>
              </a:lnSpc>
              <a:spcBef>
                <a:spcPts val="95"/>
              </a:spcBef>
            </a:pPr>
            <a:r>
              <a:rPr spc="130" dirty="0"/>
              <a:t>Alas</a:t>
            </a:r>
            <a:r>
              <a:rPr spc="100" dirty="0"/>
              <a:t>k</a:t>
            </a:r>
            <a:r>
              <a:rPr spc="145" dirty="0"/>
              <a:t>a</a:t>
            </a:r>
          </a:p>
        </p:txBody>
      </p:sp>
      <p:sp>
        <p:nvSpPr>
          <p:cNvPr id="3" name="object 3"/>
          <p:cNvSpPr txBox="1"/>
          <p:nvPr/>
        </p:nvSpPr>
        <p:spPr>
          <a:xfrm>
            <a:off x="5421540" y="314039"/>
            <a:ext cx="1114286" cy="335989"/>
          </a:xfrm>
          <a:prstGeom prst="rect">
            <a:avLst/>
          </a:prstGeom>
        </p:spPr>
        <p:txBody>
          <a:bodyPr vert="horz" wrap="square" lIns="0" tIns="12700" rIns="0" bIns="0" rtlCol="0">
            <a:spAutoFit/>
          </a:bodyPr>
          <a:lstStyle/>
          <a:p>
            <a:pPr marL="12700">
              <a:spcBef>
                <a:spcPts val="100"/>
              </a:spcBef>
            </a:pPr>
            <a:r>
              <a:rPr sz="2100" b="1" dirty="0">
                <a:solidFill>
                  <a:srgbClr val="092544"/>
                </a:solidFill>
                <a:cs typeface="Calibri"/>
              </a:rPr>
              <a:t>U</a:t>
            </a:r>
            <a:r>
              <a:rPr sz="2100" b="1" spc="-5" dirty="0">
                <a:solidFill>
                  <a:srgbClr val="092544"/>
                </a:solidFill>
                <a:cs typeface="Calibri"/>
              </a:rPr>
              <a:t>SMCA</a:t>
            </a:r>
            <a:endParaRPr sz="2100" dirty="0">
              <a:solidFill>
                <a:prstClr val="black"/>
              </a:solidFill>
              <a:cs typeface="Calibri"/>
            </a:endParaRPr>
          </a:p>
        </p:txBody>
      </p:sp>
      <p:sp>
        <p:nvSpPr>
          <p:cNvPr id="4" name="object 4"/>
          <p:cNvSpPr txBox="1"/>
          <p:nvPr/>
        </p:nvSpPr>
        <p:spPr>
          <a:xfrm>
            <a:off x="4833674" y="623182"/>
            <a:ext cx="1728611" cy="289823"/>
          </a:xfrm>
          <a:prstGeom prst="rect">
            <a:avLst/>
          </a:prstGeom>
        </p:spPr>
        <p:txBody>
          <a:bodyPr vert="horz" wrap="square" lIns="0" tIns="12700" rIns="0" bIns="0" rtlCol="0">
            <a:spAutoFit/>
          </a:bodyPr>
          <a:lstStyle/>
          <a:p>
            <a:pPr marL="12700">
              <a:spcBef>
                <a:spcPts val="100"/>
              </a:spcBef>
            </a:pPr>
            <a:r>
              <a:rPr sz="900" b="1" spc="20" dirty="0">
                <a:solidFill>
                  <a:srgbClr val="092544"/>
                </a:solidFill>
                <a:cs typeface="Calibri"/>
              </a:rPr>
              <a:t>The </a:t>
            </a:r>
            <a:r>
              <a:rPr sz="900" b="1" spc="5" dirty="0">
                <a:solidFill>
                  <a:srgbClr val="092544"/>
                </a:solidFill>
                <a:cs typeface="Calibri"/>
              </a:rPr>
              <a:t>U.S.-Mexico-Canada</a:t>
            </a:r>
            <a:r>
              <a:rPr sz="900" b="1" spc="-60" dirty="0">
                <a:solidFill>
                  <a:srgbClr val="092544"/>
                </a:solidFill>
                <a:cs typeface="Calibri"/>
              </a:rPr>
              <a:t> </a:t>
            </a:r>
            <a:r>
              <a:rPr sz="900" b="1" spc="5" dirty="0">
                <a:solidFill>
                  <a:srgbClr val="092544"/>
                </a:solidFill>
                <a:cs typeface="Calibri"/>
              </a:rPr>
              <a:t>Agreement</a:t>
            </a:r>
            <a:endParaRPr sz="900">
              <a:solidFill>
                <a:prstClr val="black"/>
              </a:solidFill>
              <a:cs typeface="Calibri"/>
            </a:endParaRPr>
          </a:p>
        </p:txBody>
      </p:sp>
      <p:sp>
        <p:nvSpPr>
          <p:cNvPr id="5" name="object 5"/>
          <p:cNvSpPr/>
          <p:nvPr/>
        </p:nvSpPr>
        <p:spPr>
          <a:xfrm>
            <a:off x="6704730" y="223291"/>
            <a:ext cx="521719" cy="568020"/>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
        <p:nvSpPr>
          <p:cNvPr id="6" name="object 6"/>
          <p:cNvSpPr/>
          <p:nvPr/>
        </p:nvSpPr>
        <p:spPr>
          <a:xfrm>
            <a:off x="0" y="8706104"/>
            <a:ext cx="7556500" cy="1987458"/>
          </a:xfrm>
          <a:custGeom>
            <a:avLst/>
            <a:gdLst/>
            <a:ahLst/>
            <a:cxnLst/>
            <a:rect l="l" t="t" r="r" b="b"/>
            <a:pathLst>
              <a:path w="7772400" h="1869440">
                <a:moveTo>
                  <a:pt x="0" y="1869287"/>
                </a:moveTo>
                <a:lnTo>
                  <a:pt x="0" y="0"/>
                </a:lnTo>
                <a:lnTo>
                  <a:pt x="7772400" y="0"/>
                </a:lnTo>
                <a:lnTo>
                  <a:pt x="7772400" y="1869287"/>
                </a:lnTo>
                <a:lnTo>
                  <a:pt x="0" y="1869287"/>
                </a:lnTo>
                <a:close/>
              </a:path>
            </a:pathLst>
          </a:custGeom>
          <a:solidFill>
            <a:srgbClr val="092544"/>
          </a:solidFill>
        </p:spPr>
        <p:txBody>
          <a:bodyPr wrap="square" lIns="0" tIns="0" rIns="0" bIns="0" rtlCol="0"/>
          <a:lstStyle/>
          <a:p>
            <a:endParaRPr>
              <a:solidFill>
                <a:prstClr val="black"/>
              </a:solidFill>
            </a:endParaRPr>
          </a:p>
        </p:txBody>
      </p:sp>
      <p:sp>
        <p:nvSpPr>
          <p:cNvPr id="7" name="object 7"/>
          <p:cNvSpPr txBox="1"/>
          <p:nvPr/>
        </p:nvSpPr>
        <p:spPr>
          <a:xfrm>
            <a:off x="241912" y="9116341"/>
            <a:ext cx="3078780" cy="1343958"/>
          </a:xfrm>
          <a:prstGeom prst="rect">
            <a:avLst/>
          </a:prstGeom>
        </p:spPr>
        <p:txBody>
          <a:bodyPr vert="horz" wrap="square" lIns="0" tIns="12700" rIns="0" bIns="0" rtlCol="0">
            <a:spAutoFit/>
          </a:bodyPr>
          <a:lstStyle/>
          <a:p>
            <a:pPr marL="12700">
              <a:spcBef>
                <a:spcPts val="100"/>
              </a:spcBef>
            </a:pPr>
            <a:r>
              <a:rPr sz="1200" b="1" spc="10" dirty="0">
                <a:solidFill>
                  <a:srgbClr val="FFFFFF"/>
                </a:solidFill>
                <a:cs typeface="Calibri"/>
              </a:rPr>
              <a:t>Top</a:t>
            </a:r>
            <a:r>
              <a:rPr sz="1200" b="1" spc="-40" dirty="0">
                <a:solidFill>
                  <a:srgbClr val="FFFFFF"/>
                </a:solidFill>
                <a:cs typeface="Calibri"/>
              </a:rPr>
              <a:t> </a:t>
            </a:r>
            <a:r>
              <a:rPr sz="1200" b="1" spc="30" dirty="0">
                <a:solidFill>
                  <a:srgbClr val="FFFFFF"/>
                </a:solidFill>
                <a:cs typeface="Calibri"/>
              </a:rPr>
              <a:t>Alaska</a:t>
            </a:r>
            <a:r>
              <a:rPr sz="1200" b="1" spc="-35" dirty="0">
                <a:solidFill>
                  <a:srgbClr val="FFFFFF"/>
                </a:solidFill>
                <a:cs typeface="Calibri"/>
              </a:rPr>
              <a:t> </a:t>
            </a:r>
            <a:r>
              <a:rPr sz="1200" b="1" spc="40" dirty="0">
                <a:solidFill>
                  <a:srgbClr val="FFFFFF"/>
                </a:solidFill>
                <a:cs typeface="Calibri"/>
              </a:rPr>
              <a:t>Exports</a:t>
            </a:r>
            <a:r>
              <a:rPr sz="1200" b="1" spc="-35" dirty="0">
                <a:solidFill>
                  <a:srgbClr val="FFFFFF"/>
                </a:solidFill>
                <a:cs typeface="Calibri"/>
              </a:rPr>
              <a:t> </a:t>
            </a:r>
            <a:r>
              <a:rPr sz="1200" b="1" spc="15" dirty="0">
                <a:solidFill>
                  <a:srgbClr val="FFFFFF"/>
                </a:solidFill>
                <a:cs typeface="Calibri"/>
              </a:rPr>
              <a:t>to</a:t>
            </a:r>
            <a:r>
              <a:rPr sz="1200" b="1" spc="-35" dirty="0">
                <a:solidFill>
                  <a:srgbClr val="FFFFFF"/>
                </a:solidFill>
                <a:cs typeface="Calibri"/>
              </a:rPr>
              <a:t> </a:t>
            </a:r>
            <a:r>
              <a:rPr sz="1200" b="1" spc="40" dirty="0">
                <a:solidFill>
                  <a:srgbClr val="FFFFFF"/>
                </a:solidFill>
                <a:cs typeface="Calibri"/>
              </a:rPr>
              <a:t>Canada</a:t>
            </a:r>
            <a:r>
              <a:rPr sz="1200" b="1" spc="-35" dirty="0">
                <a:solidFill>
                  <a:srgbClr val="FFFFFF"/>
                </a:solidFill>
                <a:cs typeface="Calibri"/>
              </a:rPr>
              <a:t> </a:t>
            </a:r>
            <a:r>
              <a:rPr sz="1200" b="1" spc="40" dirty="0">
                <a:solidFill>
                  <a:srgbClr val="FFFFFF"/>
                </a:solidFill>
                <a:cs typeface="Calibri"/>
              </a:rPr>
              <a:t>and</a:t>
            </a:r>
            <a:r>
              <a:rPr sz="1200" b="1" spc="-35" dirty="0">
                <a:solidFill>
                  <a:srgbClr val="FFFFFF"/>
                </a:solidFill>
                <a:cs typeface="Calibri"/>
              </a:rPr>
              <a:t> </a:t>
            </a:r>
            <a:r>
              <a:rPr sz="1200" b="1" spc="5" dirty="0">
                <a:solidFill>
                  <a:srgbClr val="FFFFFF"/>
                </a:solidFill>
                <a:cs typeface="Calibri"/>
              </a:rPr>
              <a:t>Mexico,</a:t>
            </a:r>
            <a:r>
              <a:rPr sz="1200" b="1" spc="-35" dirty="0">
                <a:solidFill>
                  <a:srgbClr val="FFFFFF"/>
                </a:solidFill>
                <a:cs typeface="Calibri"/>
              </a:rPr>
              <a:t> </a:t>
            </a:r>
            <a:r>
              <a:rPr sz="1200" b="1" spc="25" dirty="0">
                <a:solidFill>
                  <a:srgbClr val="FFFFFF"/>
                </a:solidFill>
                <a:cs typeface="Calibri"/>
              </a:rPr>
              <a:t>2017</a:t>
            </a:r>
            <a:endParaRPr sz="1200">
              <a:solidFill>
                <a:prstClr val="black"/>
              </a:solidFill>
              <a:cs typeface="Calibri"/>
            </a:endParaRPr>
          </a:p>
          <a:p>
            <a:pPr marL="189865" indent="-163830">
              <a:spcBef>
                <a:spcPts val="915"/>
              </a:spcBef>
              <a:buFontTx/>
              <a:buAutoNum type="arabicPlain"/>
              <a:tabLst>
                <a:tab pos="190500" algn="l"/>
              </a:tabLst>
            </a:pPr>
            <a:r>
              <a:rPr sz="1100" spc="-10" dirty="0">
                <a:solidFill>
                  <a:srgbClr val="FFFFFF"/>
                </a:solidFill>
                <a:cs typeface="Calibri"/>
              </a:rPr>
              <a:t>Minerals </a:t>
            </a:r>
            <a:r>
              <a:rPr sz="1100" spc="-85" dirty="0">
                <a:solidFill>
                  <a:srgbClr val="FFFFFF"/>
                </a:solidFill>
                <a:cs typeface="Calibri"/>
              </a:rPr>
              <a:t>&amp; </a:t>
            </a:r>
            <a:r>
              <a:rPr sz="1100" dirty="0">
                <a:solidFill>
                  <a:srgbClr val="FFFFFF"/>
                </a:solidFill>
                <a:cs typeface="Calibri"/>
              </a:rPr>
              <a:t>Ores </a:t>
            </a:r>
            <a:r>
              <a:rPr sz="1100" spc="-10" dirty="0">
                <a:solidFill>
                  <a:srgbClr val="FFFFFF"/>
                </a:solidFill>
                <a:cs typeface="Calibri"/>
              </a:rPr>
              <a:t>($521.4</a:t>
            </a:r>
            <a:r>
              <a:rPr sz="1100" spc="-30"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a:p>
            <a:pPr marL="189865" indent="-163830">
              <a:buFontTx/>
              <a:buAutoNum type="arabicPlain"/>
              <a:tabLst>
                <a:tab pos="190500" algn="l"/>
              </a:tabLst>
            </a:pPr>
            <a:r>
              <a:rPr sz="1100" spc="10" dirty="0">
                <a:solidFill>
                  <a:srgbClr val="FFFFFF"/>
                </a:solidFill>
                <a:cs typeface="Calibri"/>
              </a:rPr>
              <a:t>Petroleum </a:t>
            </a:r>
            <a:r>
              <a:rPr sz="1100" spc="-85" dirty="0">
                <a:solidFill>
                  <a:srgbClr val="FFFFFF"/>
                </a:solidFill>
                <a:cs typeface="Calibri"/>
              </a:rPr>
              <a:t>&amp; </a:t>
            </a:r>
            <a:r>
              <a:rPr sz="1100" spc="20" dirty="0">
                <a:solidFill>
                  <a:srgbClr val="FFFFFF"/>
                </a:solidFill>
                <a:cs typeface="Calibri"/>
              </a:rPr>
              <a:t>Coal </a:t>
            </a:r>
            <a:r>
              <a:rPr sz="1100" spc="15" dirty="0">
                <a:solidFill>
                  <a:srgbClr val="FFFFFF"/>
                </a:solidFill>
                <a:cs typeface="Calibri"/>
              </a:rPr>
              <a:t>Products </a:t>
            </a:r>
            <a:r>
              <a:rPr sz="1100" spc="-10" dirty="0">
                <a:solidFill>
                  <a:srgbClr val="FFFFFF"/>
                </a:solidFill>
                <a:cs typeface="Calibri"/>
              </a:rPr>
              <a:t>($75.8</a:t>
            </a:r>
            <a:r>
              <a:rPr sz="1100" spc="-114"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a:p>
            <a:pPr marL="189865" indent="-163830">
              <a:buFontTx/>
              <a:buAutoNum type="arabicPlain"/>
              <a:tabLst>
                <a:tab pos="190500" algn="l"/>
              </a:tabLst>
            </a:pPr>
            <a:r>
              <a:rPr sz="1100" spc="25" dirty="0">
                <a:solidFill>
                  <a:srgbClr val="FFFFFF"/>
                </a:solidFill>
                <a:cs typeface="Calibri"/>
              </a:rPr>
              <a:t>Fish </a:t>
            </a:r>
            <a:r>
              <a:rPr sz="1100" spc="-10" dirty="0">
                <a:solidFill>
                  <a:srgbClr val="FFFFFF"/>
                </a:solidFill>
                <a:cs typeface="Calibri"/>
              </a:rPr>
              <a:t>($58.3</a:t>
            </a:r>
            <a:r>
              <a:rPr sz="1100" spc="-90"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a:p>
            <a:pPr marL="189865" indent="-163830">
              <a:buFontTx/>
              <a:buAutoNum type="arabicPlain"/>
              <a:tabLst>
                <a:tab pos="190500" algn="l"/>
              </a:tabLst>
            </a:pPr>
            <a:r>
              <a:rPr sz="1100" spc="10" dirty="0">
                <a:solidFill>
                  <a:srgbClr val="FFFFFF"/>
                </a:solidFill>
                <a:cs typeface="Calibri"/>
              </a:rPr>
              <a:t>Transportation </a:t>
            </a:r>
            <a:r>
              <a:rPr sz="1100" spc="20" dirty="0">
                <a:solidFill>
                  <a:srgbClr val="FFFFFF"/>
                </a:solidFill>
                <a:cs typeface="Calibri"/>
              </a:rPr>
              <a:t>Equipment </a:t>
            </a:r>
            <a:r>
              <a:rPr sz="1100" spc="-10" dirty="0">
                <a:solidFill>
                  <a:srgbClr val="FFFFFF"/>
                </a:solidFill>
                <a:cs typeface="Calibri"/>
              </a:rPr>
              <a:t>($18</a:t>
            </a:r>
            <a:r>
              <a:rPr sz="1100" spc="-130"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a:p>
            <a:pPr marL="189865" indent="-163830">
              <a:buFontTx/>
              <a:buAutoNum type="arabicPlain"/>
              <a:tabLst>
                <a:tab pos="190500" algn="l"/>
              </a:tabLst>
            </a:pPr>
            <a:r>
              <a:rPr sz="1100" dirty="0">
                <a:solidFill>
                  <a:srgbClr val="FFFFFF"/>
                </a:solidFill>
                <a:cs typeface="Calibri"/>
              </a:rPr>
              <a:t>Machinery </a:t>
            </a:r>
            <a:r>
              <a:rPr sz="1100" spc="-10" dirty="0">
                <a:solidFill>
                  <a:srgbClr val="FFFFFF"/>
                </a:solidFill>
                <a:cs typeface="Calibri"/>
              </a:rPr>
              <a:t>($15.4</a:t>
            </a:r>
            <a:r>
              <a:rPr sz="1100" spc="-65"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p:txBody>
      </p:sp>
      <p:sp>
        <p:nvSpPr>
          <p:cNvPr id="8" name="object 8"/>
          <p:cNvSpPr txBox="1"/>
          <p:nvPr/>
        </p:nvSpPr>
        <p:spPr>
          <a:xfrm>
            <a:off x="396008" y="2895878"/>
            <a:ext cx="2151503" cy="673982"/>
          </a:xfrm>
          <a:prstGeom prst="rect">
            <a:avLst/>
          </a:prstGeom>
        </p:spPr>
        <p:txBody>
          <a:bodyPr vert="horz" wrap="square" lIns="0" tIns="12700" rIns="0" bIns="0" rtlCol="0">
            <a:spAutoFit/>
          </a:bodyPr>
          <a:lstStyle/>
          <a:p>
            <a:pPr marR="63500" algn="ctr">
              <a:spcBef>
                <a:spcPts val="100"/>
              </a:spcBef>
            </a:pPr>
            <a:r>
              <a:rPr sz="2000" b="1" spc="265" dirty="0">
                <a:solidFill>
                  <a:srgbClr val="FFFFFF"/>
                </a:solidFill>
                <a:cs typeface="Calibri"/>
              </a:rPr>
              <a:t>$728</a:t>
            </a:r>
            <a:r>
              <a:rPr sz="2000" b="1" spc="160" dirty="0">
                <a:solidFill>
                  <a:srgbClr val="FFFFFF"/>
                </a:solidFill>
                <a:cs typeface="Calibri"/>
              </a:rPr>
              <a:t> </a:t>
            </a:r>
            <a:r>
              <a:rPr sz="2000" b="1" spc="260" dirty="0">
                <a:solidFill>
                  <a:srgbClr val="FFFFFF"/>
                </a:solidFill>
                <a:cs typeface="Calibri"/>
              </a:rPr>
              <a:t>Million</a:t>
            </a:r>
            <a:endParaRPr sz="2000">
              <a:solidFill>
                <a:prstClr val="black"/>
              </a:solidFill>
              <a:cs typeface="Calibri"/>
            </a:endParaRPr>
          </a:p>
          <a:p>
            <a:pPr algn="ctr">
              <a:spcBef>
                <a:spcPts val="30"/>
              </a:spcBef>
            </a:pPr>
            <a:r>
              <a:rPr sz="1100" spc="10" dirty="0">
                <a:solidFill>
                  <a:srgbClr val="FFFFFF"/>
                </a:solidFill>
                <a:cs typeface="Calibri"/>
              </a:rPr>
              <a:t>Exports</a:t>
            </a:r>
            <a:r>
              <a:rPr sz="1100" spc="-35" dirty="0">
                <a:solidFill>
                  <a:srgbClr val="FFFFFF"/>
                </a:solidFill>
                <a:cs typeface="Calibri"/>
              </a:rPr>
              <a:t> </a:t>
            </a:r>
            <a:r>
              <a:rPr sz="1100" spc="-5" dirty="0">
                <a:solidFill>
                  <a:srgbClr val="FFFFFF"/>
                </a:solidFill>
                <a:cs typeface="Calibri"/>
              </a:rPr>
              <a:t>to</a:t>
            </a:r>
            <a:r>
              <a:rPr sz="1100" spc="-35" dirty="0">
                <a:solidFill>
                  <a:srgbClr val="FFFFFF"/>
                </a:solidFill>
                <a:cs typeface="Calibri"/>
              </a:rPr>
              <a:t> </a:t>
            </a:r>
            <a:r>
              <a:rPr sz="1100" spc="30" dirty="0">
                <a:solidFill>
                  <a:srgbClr val="FFFFFF"/>
                </a:solidFill>
                <a:cs typeface="Calibri"/>
              </a:rPr>
              <a:t>Canada</a:t>
            </a:r>
            <a:r>
              <a:rPr sz="1100" spc="-30" dirty="0">
                <a:solidFill>
                  <a:srgbClr val="FFFFFF"/>
                </a:solidFill>
                <a:cs typeface="Calibri"/>
              </a:rPr>
              <a:t> </a:t>
            </a:r>
            <a:r>
              <a:rPr sz="1100" spc="25" dirty="0">
                <a:solidFill>
                  <a:srgbClr val="FFFFFF"/>
                </a:solidFill>
                <a:cs typeface="Calibri"/>
              </a:rPr>
              <a:t>and</a:t>
            </a:r>
            <a:r>
              <a:rPr sz="1100" spc="-35" dirty="0">
                <a:solidFill>
                  <a:srgbClr val="FFFFFF"/>
                </a:solidFill>
                <a:cs typeface="Calibri"/>
              </a:rPr>
              <a:t> </a:t>
            </a:r>
            <a:r>
              <a:rPr sz="1100" spc="-20" dirty="0">
                <a:solidFill>
                  <a:srgbClr val="FFFFFF"/>
                </a:solidFill>
                <a:cs typeface="Calibri"/>
              </a:rPr>
              <a:t>Mexico</a:t>
            </a:r>
            <a:r>
              <a:rPr sz="1100" spc="-30" dirty="0">
                <a:solidFill>
                  <a:srgbClr val="FFFFFF"/>
                </a:solidFill>
                <a:cs typeface="Calibri"/>
              </a:rPr>
              <a:t> </a:t>
            </a:r>
            <a:r>
              <a:rPr sz="1100" spc="20" dirty="0">
                <a:solidFill>
                  <a:srgbClr val="FFFFFF"/>
                </a:solidFill>
                <a:cs typeface="Calibri"/>
              </a:rPr>
              <a:t>in</a:t>
            </a:r>
            <a:r>
              <a:rPr sz="1100" spc="-35" dirty="0">
                <a:solidFill>
                  <a:srgbClr val="FFFFFF"/>
                </a:solidFill>
                <a:cs typeface="Calibri"/>
              </a:rPr>
              <a:t> </a:t>
            </a:r>
            <a:r>
              <a:rPr sz="1100" spc="-15" dirty="0">
                <a:solidFill>
                  <a:srgbClr val="FFFFFF"/>
                </a:solidFill>
                <a:cs typeface="Calibri"/>
              </a:rPr>
              <a:t>2017</a:t>
            </a:r>
            <a:endParaRPr sz="1100">
              <a:solidFill>
                <a:prstClr val="black"/>
              </a:solidFill>
              <a:cs typeface="Calibri"/>
            </a:endParaRPr>
          </a:p>
        </p:txBody>
      </p:sp>
      <p:sp>
        <p:nvSpPr>
          <p:cNvPr id="9" name="object 9"/>
          <p:cNvSpPr txBox="1"/>
          <p:nvPr/>
        </p:nvSpPr>
        <p:spPr>
          <a:xfrm>
            <a:off x="3311857" y="9434684"/>
            <a:ext cx="3735035" cy="1028487"/>
          </a:xfrm>
          <a:prstGeom prst="rect">
            <a:avLst/>
          </a:prstGeom>
        </p:spPr>
        <p:txBody>
          <a:bodyPr vert="horz" wrap="square" lIns="0" tIns="12700" rIns="0" bIns="0" rtlCol="0">
            <a:spAutoFit/>
          </a:bodyPr>
          <a:lstStyle/>
          <a:p>
            <a:pPr marL="245745" indent="-163830">
              <a:spcBef>
                <a:spcPts val="100"/>
              </a:spcBef>
              <a:buFontTx/>
              <a:buAutoNum type="arabicPlain" startAt="6"/>
              <a:tabLst>
                <a:tab pos="246379" algn="l"/>
              </a:tabLst>
            </a:pPr>
            <a:r>
              <a:rPr sz="1100" spc="20" dirty="0">
                <a:solidFill>
                  <a:srgbClr val="FFFFFF"/>
                </a:solidFill>
                <a:cs typeface="Calibri"/>
              </a:rPr>
              <a:t>Primary </a:t>
            </a:r>
            <a:r>
              <a:rPr sz="1100" spc="-25" dirty="0">
                <a:solidFill>
                  <a:srgbClr val="FFFFFF"/>
                </a:solidFill>
                <a:cs typeface="Calibri"/>
              </a:rPr>
              <a:t>Metal </a:t>
            </a:r>
            <a:r>
              <a:rPr sz="1100" spc="15" dirty="0">
                <a:solidFill>
                  <a:srgbClr val="FFFFFF"/>
                </a:solidFill>
                <a:cs typeface="Calibri"/>
              </a:rPr>
              <a:t>Products </a:t>
            </a:r>
            <a:r>
              <a:rPr sz="1100" spc="-10" dirty="0">
                <a:solidFill>
                  <a:srgbClr val="FFFFFF"/>
                </a:solidFill>
                <a:cs typeface="Calibri"/>
              </a:rPr>
              <a:t>($10</a:t>
            </a:r>
            <a:r>
              <a:rPr sz="1100" spc="-135"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a:p>
            <a:pPr marL="245745" indent="-163830">
              <a:buFontTx/>
              <a:buAutoNum type="arabicPlain" startAt="6"/>
              <a:tabLst>
                <a:tab pos="246379" algn="l"/>
              </a:tabLst>
            </a:pPr>
            <a:r>
              <a:rPr sz="1100" spc="10" dirty="0">
                <a:solidFill>
                  <a:srgbClr val="FFFFFF"/>
                </a:solidFill>
                <a:cs typeface="Calibri"/>
              </a:rPr>
              <a:t>Fabricated </a:t>
            </a:r>
            <a:r>
              <a:rPr sz="1100" spc="-25" dirty="0">
                <a:solidFill>
                  <a:srgbClr val="FFFFFF"/>
                </a:solidFill>
                <a:cs typeface="Calibri"/>
              </a:rPr>
              <a:t>Metal </a:t>
            </a:r>
            <a:r>
              <a:rPr sz="1100" spc="15" dirty="0">
                <a:solidFill>
                  <a:srgbClr val="FFFFFF"/>
                </a:solidFill>
                <a:cs typeface="Calibri"/>
              </a:rPr>
              <a:t>Products </a:t>
            </a:r>
            <a:r>
              <a:rPr sz="1100" spc="-10" dirty="0">
                <a:solidFill>
                  <a:srgbClr val="FFFFFF"/>
                </a:solidFill>
                <a:cs typeface="Calibri"/>
              </a:rPr>
              <a:t>($5.6</a:t>
            </a:r>
            <a:r>
              <a:rPr sz="1100" spc="-125"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a:p>
            <a:pPr marL="245745" indent="-163830">
              <a:buFontTx/>
              <a:buAutoNum type="arabicPlain" startAt="6"/>
              <a:tabLst>
                <a:tab pos="246379" algn="l"/>
              </a:tabLst>
            </a:pPr>
            <a:r>
              <a:rPr sz="1100" spc="15" dirty="0">
                <a:solidFill>
                  <a:srgbClr val="FFFFFF"/>
                </a:solidFill>
                <a:cs typeface="Calibri"/>
              </a:rPr>
              <a:t>Computer </a:t>
            </a:r>
            <a:r>
              <a:rPr sz="1100" spc="-85" dirty="0">
                <a:solidFill>
                  <a:srgbClr val="FFFFFF"/>
                </a:solidFill>
                <a:cs typeface="Calibri"/>
              </a:rPr>
              <a:t>&amp; </a:t>
            </a:r>
            <a:r>
              <a:rPr sz="1100" spc="15" dirty="0">
                <a:solidFill>
                  <a:srgbClr val="FFFFFF"/>
                </a:solidFill>
                <a:cs typeface="Calibri"/>
              </a:rPr>
              <a:t>Electronic Products </a:t>
            </a:r>
            <a:r>
              <a:rPr sz="1100" spc="-10" dirty="0">
                <a:solidFill>
                  <a:srgbClr val="FFFFFF"/>
                </a:solidFill>
                <a:cs typeface="Calibri"/>
              </a:rPr>
              <a:t>($4.4</a:t>
            </a:r>
            <a:r>
              <a:rPr sz="1100" spc="-110"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a:p>
            <a:pPr marL="245745" indent="-163830">
              <a:buFontTx/>
              <a:buAutoNum type="arabicPlain" startAt="6"/>
              <a:tabLst>
                <a:tab pos="246379" algn="l"/>
              </a:tabLst>
            </a:pPr>
            <a:r>
              <a:rPr sz="1100" spc="15" dirty="0">
                <a:solidFill>
                  <a:srgbClr val="FFFFFF"/>
                </a:solidFill>
                <a:cs typeface="Calibri"/>
              </a:rPr>
              <a:t>Electrical Equipment, Appliances </a:t>
            </a:r>
            <a:r>
              <a:rPr sz="1100" spc="-85" dirty="0">
                <a:solidFill>
                  <a:srgbClr val="FFFFFF"/>
                </a:solidFill>
                <a:cs typeface="Calibri"/>
              </a:rPr>
              <a:t>&amp; </a:t>
            </a:r>
            <a:r>
              <a:rPr sz="1100" spc="20" dirty="0">
                <a:solidFill>
                  <a:srgbClr val="FFFFFF"/>
                </a:solidFill>
                <a:cs typeface="Calibri"/>
              </a:rPr>
              <a:t>Components </a:t>
            </a:r>
            <a:r>
              <a:rPr sz="1100" spc="-10" dirty="0">
                <a:solidFill>
                  <a:srgbClr val="FFFFFF"/>
                </a:solidFill>
                <a:cs typeface="Calibri"/>
              </a:rPr>
              <a:t>($3.9</a:t>
            </a:r>
            <a:r>
              <a:rPr sz="1100" spc="-114"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a:p>
            <a:pPr marL="245745" indent="-233045">
              <a:buFontTx/>
              <a:buAutoNum type="arabicPlain" startAt="6"/>
              <a:tabLst>
                <a:tab pos="246379" algn="l"/>
              </a:tabLst>
            </a:pPr>
            <a:r>
              <a:rPr sz="1100" spc="25" dirty="0">
                <a:solidFill>
                  <a:srgbClr val="FFFFFF"/>
                </a:solidFill>
                <a:cs typeface="Calibri"/>
              </a:rPr>
              <a:t>Plastics </a:t>
            </a:r>
            <a:r>
              <a:rPr sz="1100" spc="-85" dirty="0">
                <a:solidFill>
                  <a:srgbClr val="FFFFFF"/>
                </a:solidFill>
                <a:cs typeface="Calibri"/>
              </a:rPr>
              <a:t>&amp; </a:t>
            </a:r>
            <a:r>
              <a:rPr sz="1100" spc="15" dirty="0">
                <a:solidFill>
                  <a:srgbClr val="FFFFFF"/>
                </a:solidFill>
                <a:cs typeface="Calibri"/>
              </a:rPr>
              <a:t>Rubber Products </a:t>
            </a:r>
            <a:r>
              <a:rPr sz="1100" spc="-10" dirty="0">
                <a:solidFill>
                  <a:srgbClr val="FFFFFF"/>
                </a:solidFill>
                <a:cs typeface="Calibri"/>
              </a:rPr>
              <a:t>($3.5</a:t>
            </a:r>
            <a:r>
              <a:rPr sz="1100" spc="-125" dirty="0">
                <a:solidFill>
                  <a:srgbClr val="FFFFFF"/>
                </a:solidFill>
                <a:cs typeface="Calibri"/>
              </a:rPr>
              <a:t> </a:t>
            </a:r>
            <a:r>
              <a:rPr sz="1100" spc="-5" dirty="0">
                <a:solidFill>
                  <a:srgbClr val="FFFFFF"/>
                </a:solidFill>
                <a:cs typeface="Calibri"/>
              </a:rPr>
              <a:t>Million)</a:t>
            </a:r>
            <a:endParaRPr sz="1100">
              <a:solidFill>
                <a:prstClr val="black"/>
              </a:solidFill>
              <a:cs typeface="Calibri"/>
            </a:endParaRPr>
          </a:p>
        </p:txBody>
      </p:sp>
      <p:sp>
        <p:nvSpPr>
          <p:cNvPr id="10" name="object 10"/>
          <p:cNvSpPr/>
          <p:nvPr/>
        </p:nvSpPr>
        <p:spPr>
          <a:xfrm>
            <a:off x="3801608" y="9244198"/>
            <a:ext cx="3449813" cy="0"/>
          </a:xfrm>
          <a:custGeom>
            <a:avLst/>
            <a:gdLst/>
            <a:ahLst/>
            <a:cxnLst/>
            <a:rect l="l" t="t" r="r" b="b"/>
            <a:pathLst>
              <a:path w="3548379">
                <a:moveTo>
                  <a:pt x="0" y="0"/>
                </a:moveTo>
                <a:lnTo>
                  <a:pt x="3548214" y="0"/>
                </a:lnTo>
              </a:path>
            </a:pathLst>
          </a:custGeom>
          <a:ln w="6350">
            <a:solidFill>
              <a:srgbClr val="FFFFFF"/>
            </a:solidFill>
          </a:ln>
        </p:spPr>
        <p:txBody>
          <a:bodyPr wrap="square" lIns="0" tIns="0" rIns="0" bIns="0" rtlCol="0"/>
          <a:lstStyle/>
          <a:p>
            <a:endParaRPr>
              <a:solidFill>
                <a:prstClr val="black"/>
              </a:solidFill>
            </a:endParaRPr>
          </a:p>
        </p:txBody>
      </p:sp>
      <p:sp>
        <p:nvSpPr>
          <p:cNvPr id="11" name="object 11"/>
          <p:cNvSpPr/>
          <p:nvPr/>
        </p:nvSpPr>
        <p:spPr>
          <a:xfrm>
            <a:off x="0" y="3596198"/>
            <a:ext cx="7556500" cy="5046960"/>
          </a:xfrm>
          <a:custGeom>
            <a:avLst/>
            <a:gdLst/>
            <a:ahLst/>
            <a:cxnLst/>
            <a:rect l="l" t="t" r="r" b="b"/>
            <a:pathLst>
              <a:path w="7772400" h="4747259">
                <a:moveTo>
                  <a:pt x="7772400" y="0"/>
                </a:moveTo>
                <a:lnTo>
                  <a:pt x="7772400" y="4746815"/>
                </a:lnTo>
                <a:lnTo>
                  <a:pt x="0" y="4746815"/>
                </a:lnTo>
                <a:lnTo>
                  <a:pt x="0" y="0"/>
                </a:lnTo>
                <a:lnTo>
                  <a:pt x="7772400" y="0"/>
                </a:lnTo>
                <a:close/>
              </a:path>
            </a:pathLst>
          </a:custGeom>
          <a:solidFill>
            <a:srgbClr val="DC1F2B"/>
          </a:solidFill>
        </p:spPr>
        <p:txBody>
          <a:bodyPr wrap="square" lIns="0" tIns="0" rIns="0" bIns="0" rtlCol="0"/>
          <a:lstStyle/>
          <a:p>
            <a:endParaRPr>
              <a:solidFill>
                <a:prstClr val="black"/>
              </a:solidFill>
            </a:endParaRPr>
          </a:p>
        </p:txBody>
      </p:sp>
      <p:sp>
        <p:nvSpPr>
          <p:cNvPr id="12" name="object 12"/>
          <p:cNvSpPr/>
          <p:nvPr/>
        </p:nvSpPr>
        <p:spPr>
          <a:xfrm>
            <a:off x="1965422" y="3876612"/>
            <a:ext cx="5303749" cy="0"/>
          </a:xfrm>
          <a:custGeom>
            <a:avLst/>
            <a:gdLst/>
            <a:ahLst/>
            <a:cxnLst/>
            <a:rect l="l" t="t" r="r" b="b"/>
            <a:pathLst>
              <a:path w="5455284">
                <a:moveTo>
                  <a:pt x="0" y="0"/>
                </a:moveTo>
                <a:lnTo>
                  <a:pt x="5455031" y="0"/>
                </a:lnTo>
              </a:path>
            </a:pathLst>
          </a:custGeom>
          <a:ln w="6350">
            <a:solidFill>
              <a:srgbClr val="FFFFFF"/>
            </a:solidFill>
          </a:ln>
        </p:spPr>
        <p:txBody>
          <a:bodyPr wrap="square" lIns="0" tIns="0" rIns="0" bIns="0" rtlCol="0"/>
          <a:lstStyle/>
          <a:p>
            <a:endParaRPr>
              <a:solidFill>
                <a:prstClr val="black"/>
              </a:solidFill>
            </a:endParaRPr>
          </a:p>
        </p:txBody>
      </p:sp>
      <p:sp>
        <p:nvSpPr>
          <p:cNvPr id="13" name="object 13"/>
          <p:cNvSpPr txBox="1"/>
          <p:nvPr/>
        </p:nvSpPr>
        <p:spPr>
          <a:xfrm>
            <a:off x="4321471" y="5914287"/>
            <a:ext cx="2720093" cy="1286211"/>
          </a:xfrm>
          <a:prstGeom prst="rect">
            <a:avLst/>
          </a:prstGeom>
        </p:spPr>
        <p:txBody>
          <a:bodyPr vert="horz" wrap="square" lIns="0" tIns="85090" rIns="0" bIns="0" rtlCol="0">
            <a:spAutoFit/>
          </a:bodyPr>
          <a:lstStyle/>
          <a:p>
            <a:pPr marL="12700">
              <a:spcBef>
                <a:spcPts val="670"/>
              </a:spcBef>
            </a:pPr>
            <a:r>
              <a:rPr sz="1100" b="1" spc="30" dirty="0">
                <a:solidFill>
                  <a:srgbClr val="FFFFFF"/>
                </a:solidFill>
                <a:cs typeface="Calibri"/>
              </a:rPr>
              <a:t>Digital</a:t>
            </a:r>
            <a:r>
              <a:rPr sz="1100" b="1" spc="-35" dirty="0">
                <a:solidFill>
                  <a:srgbClr val="FFFFFF"/>
                </a:solidFill>
                <a:cs typeface="Calibri"/>
              </a:rPr>
              <a:t> </a:t>
            </a:r>
            <a:r>
              <a:rPr sz="1100" b="1" spc="20" dirty="0">
                <a:solidFill>
                  <a:srgbClr val="FFFFFF"/>
                </a:solidFill>
                <a:cs typeface="Calibri"/>
              </a:rPr>
              <a:t>Trade</a:t>
            </a:r>
            <a:endParaRPr sz="1100">
              <a:solidFill>
                <a:prstClr val="black"/>
              </a:solidFill>
              <a:cs typeface="Calibri"/>
            </a:endParaRPr>
          </a:p>
          <a:p>
            <a:pPr marL="12700" marR="5080">
              <a:spcBef>
                <a:spcPts val="515"/>
              </a:spcBef>
            </a:pPr>
            <a:r>
              <a:rPr sz="1000" spc="20" dirty="0">
                <a:solidFill>
                  <a:srgbClr val="FFFFFF"/>
                </a:solidFill>
                <a:cs typeface="Calibri"/>
              </a:rPr>
              <a:t>The</a:t>
            </a:r>
            <a:r>
              <a:rPr sz="1000" spc="-35" dirty="0">
                <a:solidFill>
                  <a:srgbClr val="FFFFFF"/>
                </a:solidFill>
                <a:cs typeface="Calibri"/>
              </a:rPr>
              <a:t> </a:t>
            </a:r>
            <a:r>
              <a:rPr sz="1000" spc="5" dirty="0">
                <a:solidFill>
                  <a:srgbClr val="FFFFFF"/>
                </a:solidFill>
                <a:cs typeface="Calibri"/>
              </a:rPr>
              <a:t>new</a:t>
            </a:r>
            <a:r>
              <a:rPr sz="1000" spc="-30" dirty="0">
                <a:solidFill>
                  <a:srgbClr val="FFFFFF"/>
                </a:solidFill>
                <a:cs typeface="Calibri"/>
              </a:rPr>
              <a:t> </a:t>
            </a:r>
            <a:r>
              <a:rPr sz="1000" spc="10" dirty="0">
                <a:solidFill>
                  <a:srgbClr val="FFFFFF"/>
                </a:solidFill>
                <a:cs typeface="Calibri"/>
              </a:rPr>
              <a:t>Digital</a:t>
            </a:r>
            <a:r>
              <a:rPr sz="1000" spc="-30" dirty="0">
                <a:solidFill>
                  <a:srgbClr val="FFFFFF"/>
                </a:solidFill>
                <a:cs typeface="Calibri"/>
              </a:rPr>
              <a:t> </a:t>
            </a:r>
            <a:r>
              <a:rPr sz="1000" spc="5" dirty="0">
                <a:solidFill>
                  <a:srgbClr val="FFFFFF"/>
                </a:solidFill>
                <a:cs typeface="Calibri"/>
              </a:rPr>
              <a:t>Trade</a:t>
            </a:r>
            <a:r>
              <a:rPr sz="1000" spc="-30" dirty="0">
                <a:solidFill>
                  <a:srgbClr val="FFFFFF"/>
                </a:solidFill>
                <a:cs typeface="Calibri"/>
              </a:rPr>
              <a:t> </a:t>
            </a:r>
            <a:r>
              <a:rPr sz="1000" spc="10" dirty="0">
                <a:solidFill>
                  <a:srgbClr val="FFFFFF"/>
                </a:solidFill>
                <a:cs typeface="Calibri"/>
              </a:rPr>
              <a:t>chapter</a:t>
            </a:r>
            <a:r>
              <a:rPr sz="1000" spc="-35" dirty="0">
                <a:solidFill>
                  <a:srgbClr val="FFFFFF"/>
                </a:solidFill>
                <a:cs typeface="Calibri"/>
              </a:rPr>
              <a:t> </a:t>
            </a:r>
            <a:r>
              <a:rPr sz="1000" spc="10" dirty="0">
                <a:solidFill>
                  <a:srgbClr val="FFFFFF"/>
                </a:solidFill>
                <a:cs typeface="Calibri"/>
              </a:rPr>
              <a:t>contains</a:t>
            </a:r>
            <a:r>
              <a:rPr sz="1000" spc="-30" dirty="0">
                <a:solidFill>
                  <a:srgbClr val="FFFFFF"/>
                </a:solidFill>
                <a:cs typeface="Calibri"/>
              </a:rPr>
              <a:t> </a:t>
            </a:r>
            <a:r>
              <a:rPr sz="1000" spc="5" dirty="0">
                <a:solidFill>
                  <a:srgbClr val="FFFFFF"/>
                </a:solidFill>
                <a:cs typeface="Calibri"/>
              </a:rPr>
              <a:t>the</a:t>
            </a:r>
            <a:r>
              <a:rPr sz="1000" spc="-30" dirty="0">
                <a:solidFill>
                  <a:srgbClr val="FFFFFF"/>
                </a:solidFill>
                <a:cs typeface="Calibri"/>
              </a:rPr>
              <a:t> </a:t>
            </a:r>
            <a:r>
              <a:rPr sz="1000" spc="5" dirty="0">
                <a:solidFill>
                  <a:srgbClr val="FFFFFF"/>
                </a:solidFill>
                <a:cs typeface="Calibri"/>
              </a:rPr>
              <a:t>strongest  </a:t>
            </a:r>
            <a:r>
              <a:rPr sz="1000" spc="20" dirty="0">
                <a:solidFill>
                  <a:srgbClr val="FFFFFF"/>
                </a:solidFill>
                <a:cs typeface="Calibri"/>
              </a:rPr>
              <a:t>disciplines </a:t>
            </a:r>
            <a:r>
              <a:rPr sz="1000" spc="15" dirty="0">
                <a:solidFill>
                  <a:srgbClr val="FFFFFF"/>
                </a:solidFill>
                <a:cs typeface="Calibri"/>
              </a:rPr>
              <a:t>on digital </a:t>
            </a:r>
            <a:r>
              <a:rPr sz="1000" spc="5" dirty="0">
                <a:solidFill>
                  <a:srgbClr val="FFFFFF"/>
                </a:solidFill>
                <a:cs typeface="Calibri"/>
              </a:rPr>
              <a:t>trade </a:t>
            </a:r>
            <a:r>
              <a:rPr sz="1000" dirty="0">
                <a:solidFill>
                  <a:srgbClr val="FFFFFF"/>
                </a:solidFill>
                <a:cs typeface="Calibri"/>
              </a:rPr>
              <a:t>of </a:t>
            </a:r>
            <a:r>
              <a:rPr sz="1000" spc="20" dirty="0">
                <a:solidFill>
                  <a:srgbClr val="FFFFFF"/>
                </a:solidFill>
                <a:cs typeface="Calibri"/>
              </a:rPr>
              <a:t>any </a:t>
            </a:r>
            <a:r>
              <a:rPr sz="1000" spc="10" dirty="0">
                <a:solidFill>
                  <a:srgbClr val="FFFFFF"/>
                </a:solidFill>
                <a:cs typeface="Calibri"/>
              </a:rPr>
              <a:t>international  agreement, </a:t>
            </a:r>
            <a:r>
              <a:rPr sz="1000" spc="15" dirty="0">
                <a:solidFill>
                  <a:srgbClr val="FFFFFF"/>
                </a:solidFill>
                <a:cs typeface="Calibri"/>
              </a:rPr>
              <a:t>providing </a:t>
            </a:r>
            <a:r>
              <a:rPr sz="1000" spc="25" dirty="0">
                <a:solidFill>
                  <a:srgbClr val="FFFFFF"/>
                </a:solidFill>
                <a:cs typeface="Calibri"/>
              </a:rPr>
              <a:t>a </a:t>
            </a:r>
            <a:r>
              <a:rPr sz="1000" spc="5" dirty="0">
                <a:solidFill>
                  <a:srgbClr val="FFFFFF"/>
                </a:solidFill>
                <a:cs typeface="Calibri"/>
              </a:rPr>
              <a:t>firm </a:t>
            </a:r>
            <a:r>
              <a:rPr sz="1000" spc="10" dirty="0">
                <a:solidFill>
                  <a:srgbClr val="FFFFFF"/>
                </a:solidFill>
                <a:cs typeface="Calibri"/>
              </a:rPr>
              <a:t>foundation </a:t>
            </a:r>
            <a:r>
              <a:rPr sz="1000" spc="-5" dirty="0">
                <a:solidFill>
                  <a:srgbClr val="FFFFFF"/>
                </a:solidFill>
                <a:cs typeface="Calibri"/>
              </a:rPr>
              <a:t>for </a:t>
            </a:r>
            <a:r>
              <a:rPr sz="1000" spc="5" dirty="0">
                <a:solidFill>
                  <a:srgbClr val="FFFFFF"/>
                </a:solidFill>
                <a:cs typeface="Calibri"/>
              </a:rPr>
              <a:t>the  </a:t>
            </a:r>
            <a:r>
              <a:rPr sz="1000" spc="15" dirty="0">
                <a:solidFill>
                  <a:srgbClr val="FFFFFF"/>
                </a:solidFill>
                <a:cs typeface="Calibri"/>
              </a:rPr>
              <a:t>expansion </a:t>
            </a:r>
            <a:r>
              <a:rPr sz="1000" dirty="0">
                <a:solidFill>
                  <a:srgbClr val="FFFFFF"/>
                </a:solidFill>
                <a:cs typeface="Calibri"/>
              </a:rPr>
              <a:t>of </a:t>
            </a:r>
            <a:r>
              <a:rPr sz="1000" spc="5" dirty="0">
                <a:solidFill>
                  <a:srgbClr val="FFFFFF"/>
                </a:solidFill>
                <a:cs typeface="Calibri"/>
              </a:rPr>
              <a:t>trade </a:t>
            </a:r>
            <a:r>
              <a:rPr sz="1000" spc="25" dirty="0">
                <a:solidFill>
                  <a:srgbClr val="FFFFFF"/>
                </a:solidFill>
                <a:cs typeface="Calibri"/>
              </a:rPr>
              <a:t>and </a:t>
            </a:r>
            <a:r>
              <a:rPr sz="1000" spc="10" dirty="0">
                <a:solidFill>
                  <a:srgbClr val="FFFFFF"/>
                </a:solidFill>
                <a:cs typeface="Calibri"/>
              </a:rPr>
              <a:t>investment </a:t>
            </a:r>
            <a:r>
              <a:rPr sz="1000" spc="15" dirty="0">
                <a:solidFill>
                  <a:srgbClr val="FFFFFF"/>
                </a:solidFill>
                <a:cs typeface="Calibri"/>
              </a:rPr>
              <a:t>in </a:t>
            </a:r>
            <a:r>
              <a:rPr sz="1000" spc="5" dirty="0">
                <a:solidFill>
                  <a:srgbClr val="FFFFFF"/>
                </a:solidFill>
                <a:cs typeface="Calibri"/>
              </a:rPr>
              <a:t>the innovative  </a:t>
            </a:r>
            <a:r>
              <a:rPr sz="1000" spc="15" dirty="0">
                <a:solidFill>
                  <a:srgbClr val="FFFFFF"/>
                </a:solidFill>
                <a:cs typeface="Calibri"/>
              </a:rPr>
              <a:t>products </a:t>
            </a:r>
            <a:r>
              <a:rPr sz="1000" spc="25" dirty="0">
                <a:solidFill>
                  <a:srgbClr val="FFFFFF"/>
                </a:solidFill>
                <a:cs typeface="Calibri"/>
              </a:rPr>
              <a:t>and</a:t>
            </a:r>
            <a:r>
              <a:rPr sz="1000" spc="-80" dirty="0">
                <a:solidFill>
                  <a:srgbClr val="FFFFFF"/>
                </a:solidFill>
                <a:cs typeface="Calibri"/>
              </a:rPr>
              <a:t> </a:t>
            </a:r>
            <a:r>
              <a:rPr sz="1000" spc="10" dirty="0">
                <a:solidFill>
                  <a:srgbClr val="FFFFFF"/>
                </a:solidFill>
                <a:cs typeface="Calibri"/>
              </a:rPr>
              <a:t>services.</a:t>
            </a:r>
            <a:endParaRPr sz="1000">
              <a:solidFill>
                <a:prstClr val="black"/>
              </a:solidFill>
              <a:cs typeface="Calibri"/>
            </a:endParaRPr>
          </a:p>
        </p:txBody>
      </p:sp>
      <p:sp>
        <p:nvSpPr>
          <p:cNvPr id="14" name="object 14"/>
          <p:cNvSpPr txBox="1"/>
          <p:nvPr/>
        </p:nvSpPr>
        <p:spPr>
          <a:xfrm>
            <a:off x="4321469" y="7165608"/>
            <a:ext cx="2812697" cy="1088760"/>
          </a:xfrm>
          <a:prstGeom prst="rect">
            <a:avLst/>
          </a:prstGeom>
        </p:spPr>
        <p:txBody>
          <a:bodyPr vert="horz" wrap="square" lIns="0" tIns="85090" rIns="0" bIns="0" rtlCol="0">
            <a:spAutoFit/>
          </a:bodyPr>
          <a:lstStyle/>
          <a:p>
            <a:pPr marL="12700">
              <a:spcBef>
                <a:spcPts val="670"/>
              </a:spcBef>
            </a:pPr>
            <a:r>
              <a:rPr sz="1100" b="1" spc="45" dirty="0">
                <a:solidFill>
                  <a:srgbClr val="FFFFFF"/>
                </a:solidFill>
                <a:cs typeface="Calibri"/>
              </a:rPr>
              <a:t>Labor</a:t>
            </a:r>
            <a:endParaRPr sz="1100">
              <a:solidFill>
                <a:prstClr val="black"/>
              </a:solidFill>
              <a:cs typeface="Calibri"/>
            </a:endParaRPr>
          </a:p>
          <a:p>
            <a:pPr marL="12700" marR="5080">
              <a:spcBef>
                <a:spcPts val="515"/>
              </a:spcBef>
            </a:pPr>
            <a:r>
              <a:rPr sz="1000" spc="-20" dirty="0">
                <a:solidFill>
                  <a:srgbClr val="FFFFFF"/>
                </a:solidFill>
                <a:cs typeface="Calibri"/>
              </a:rPr>
              <a:t>USMCA’s </a:t>
            </a:r>
            <a:r>
              <a:rPr sz="1000" spc="25" dirty="0">
                <a:solidFill>
                  <a:srgbClr val="FFFFFF"/>
                </a:solidFill>
                <a:cs typeface="Calibri"/>
              </a:rPr>
              <a:t>Labor </a:t>
            </a:r>
            <a:r>
              <a:rPr sz="1000" spc="10" dirty="0">
                <a:solidFill>
                  <a:srgbClr val="FFFFFF"/>
                </a:solidFill>
                <a:cs typeface="Calibri"/>
              </a:rPr>
              <a:t>chapter </a:t>
            </a:r>
            <a:r>
              <a:rPr sz="1000" spc="20" dirty="0">
                <a:solidFill>
                  <a:srgbClr val="FFFFFF"/>
                </a:solidFill>
                <a:cs typeface="Calibri"/>
              </a:rPr>
              <a:t>makes </a:t>
            </a:r>
            <a:r>
              <a:rPr sz="1000" spc="5" dirty="0">
                <a:solidFill>
                  <a:srgbClr val="FFFFFF"/>
                </a:solidFill>
                <a:cs typeface="Calibri"/>
              </a:rPr>
              <a:t>new enforceable </a:t>
            </a:r>
            <a:r>
              <a:rPr sz="1000" spc="15" dirty="0">
                <a:solidFill>
                  <a:srgbClr val="FFFFFF"/>
                </a:solidFill>
                <a:cs typeface="Calibri"/>
              </a:rPr>
              <a:t>labor  </a:t>
            </a:r>
            <a:r>
              <a:rPr sz="1000" spc="10" dirty="0">
                <a:solidFill>
                  <a:srgbClr val="FFFFFF"/>
                </a:solidFill>
                <a:cs typeface="Calibri"/>
              </a:rPr>
              <a:t>standards </a:t>
            </a:r>
            <a:r>
              <a:rPr sz="1000" spc="25" dirty="0">
                <a:solidFill>
                  <a:srgbClr val="FFFFFF"/>
                </a:solidFill>
                <a:cs typeface="Calibri"/>
              </a:rPr>
              <a:t>a </a:t>
            </a:r>
            <a:r>
              <a:rPr sz="1000" dirty="0">
                <a:solidFill>
                  <a:srgbClr val="FFFFFF"/>
                </a:solidFill>
                <a:cs typeface="Calibri"/>
              </a:rPr>
              <a:t>core </a:t>
            </a:r>
            <a:r>
              <a:rPr sz="1000" spc="10" dirty="0">
                <a:solidFill>
                  <a:srgbClr val="FFFFFF"/>
                </a:solidFill>
                <a:cs typeface="Calibri"/>
              </a:rPr>
              <a:t>part </a:t>
            </a:r>
            <a:r>
              <a:rPr sz="1000" dirty="0">
                <a:solidFill>
                  <a:srgbClr val="FFFFFF"/>
                </a:solidFill>
                <a:cs typeface="Calibri"/>
              </a:rPr>
              <a:t>of </a:t>
            </a:r>
            <a:r>
              <a:rPr sz="1000" spc="5" dirty="0">
                <a:solidFill>
                  <a:srgbClr val="FFFFFF"/>
                </a:solidFill>
                <a:cs typeface="Calibri"/>
              </a:rPr>
              <a:t>the agreement. </a:t>
            </a:r>
            <a:r>
              <a:rPr sz="1000" spc="25" dirty="0">
                <a:solidFill>
                  <a:srgbClr val="FFFFFF"/>
                </a:solidFill>
                <a:cs typeface="Calibri"/>
              </a:rPr>
              <a:t>This </a:t>
            </a:r>
            <a:r>
              <a:rPr sz="1000" spc="15" dirty="0">
                <a:solidFill>
                  <a:srgbClr val="FFFFFF"/>
                </a:solidFill>
                <a:cs typeface="Calibri"/>
              </a:rPr>
              <a:t>will help  </a:t>
            </a:r>
            <a:r>
              <a:rPr sz="1000" spc="10" dirty="0">
                <a:solidFill>
                  <a:srgbClr val="FFFFFF"/>
                </a:solidFill>
                <a:cs typeface="Calibri"/>
              </a:rPr>
              <a:t>level </a:t>
            </a:r>
            <a:r>
              <a:rPr sz="1000" spc="5" dirty="0">
                <a:solidFill>
                  <a:srgbClr val="FFFFFF"/>
                </a:solidFill>
                <a:cs typeface="Calibri"/>
              </a:rPr>
              <a:t>the </a:t>
            </a:r>
            <a:r>
              <a:rPr sz="1000" spc="20" dirty="0">
                <a:solidFill>
                  <a:srgbClr val="FFFFFF"/>
                </a:solidFill>
                <a:cs typeface="Calibri"/>
              </a:rPr>
              <a:t>playing </a:t>
            </a:r>
            <a:r>
              <a:rPr sz="1000" spc="10" dirty="0">
                <a:solidFill>
                  <a:srgbClr val="FFFFFF"/>
                </a:solidFill>
                <a:cs typeface="Calibri"/>
              </a:rPr>
              <a:t>field </a:t>
            </a:r>
            <a:r>
              <a:rPr sz="1000" spc="-5" dirty="0">
                <a:solidFill>
                  <a:srgbClr val="FFFFFF"/>
                </a:solidFill>
                <a:cs typeface="Calibri"/>
              </a:rPr>
              <a:t>for </a:t>
            </a:r>
            <a:r>
              <a:rPr sz="1000" spc="5" dirty="0">
                <a:solidFill>
                  <a:srgbClr val="FFFFFF"/>
                </a:solidFill>
                <a:cs typeface="Calibri"/>
              </a:rPr>
              <a:t>American workers </a:t>
            </a:r>
            <a:r>
              <a:rPr sz="1000" spc="25" dirty="0">
                <a:solidFill>
                  <a:srgbClr val="FFFFFF"/>
                </a:solidFill>
                <a:cs typeface="Calibri"/>
              </a:rPr>
              <a:t>and  </a:t>
            </a:r>
            <a:r>
              <a:rPr sz="1000" spc="10" dirty="0">
                <a:solidFill>
                  <a:srgbClr val="FFFFFF"/>
                </a:solidFill>
                <a:cs typeface="Calibri"/>
              </a:rPr>
              <a:t>improve</a:t>
            </a:r>
            <a:r>
              <a:rPr sz="1000" spc="-35" dirty="0">
                <a:solidFill>
                  <a:srgbClr val="FFFFFF"/>
                </a:solidFill>
                <a:cs typeface="Calibri"/>
              </a:rPr>
              <a:t> </a:t>
            </a:r>
            <a:r>
              <a:rPr sz="1000" spc="10" dirty="0">
                <a:solidFill>
                  <a:srgbClr val="FFFFFF"/>
                </a:solidFill>
                <a:cs typeface="Calibri"/>
              </a:rPr>
              <a:t>wages</a:t>
            </a:r>
            <a:r>
              <a:rPr sz="1000" spc="-30" dirty="0">
                <a:solidFill>
                  <a:srgbClr val="FFFFFF"/>
                </a:solidFill>
                <a:cs typeface="Calibri"/>
              </a:rPr>
              <a:t> </a:t>
            </a:r>
            <a:r>
              <a:rPr sz="1000" spc="25" dirty="0">
                <a:solidFill>
                  <a:srgbClr val="FFFFFF"/>
                </a:solidFill>
                <a:cs typeface="Calibri"/>
              </a:rPr>
              <a:t>and</a:t>
            </a:r>
            <a:r>
              <a:rPr sz="1000" spc="-30" dirty="0">
                <a:solidFill>
                  <a:srgbClr val="FFFFFF"/>
                </a:solidFill>
                <a:cs typeface="Calibri"/>
              </a:rPr>
              <a:t> </a:t>
            </a:r>
            <a:r>
              <a:rPr sz="1000" spc="15" dirty="0">
                <a:solidFill>
                  <a:srgbClr val="FFFFFF"/>
                </a:solidFill>
                <a:cs typeface="Calibri"/>
              </a:rPr>
              <a:t>labor</a:t>
            </a:r>
            <a:r>
              <a:rPr sz="1000" spc="-30" dirty="0">
                <a:solidFill>
                  <a:srgbClr val="FFFFFF"/>
                </a:solidFill>
                <a:cs typeface="Calibri"/>
              </a:rPr>
              <a:t> </a:t>
            </a:r>
            <a:r>
              <a:rPr sz="1000" spc="15" dirty="0">
                <a:solidFill>
                  <a:srgbClr val="FFFFFF"/>
                </a:solidFill>
                <a:cs typeface="Calibri"/>
              </a:rPr>
              <a:t>conditions</a:t>
            </a:r>
            <a:r>
              <a:rPr sz="1000" spc="-30" dirty="0">
                <a:solidFill>
                  <a:srgbClr val="FFFFFF"/>
                </a:solidFill>
                <a:cs typeface="Calibri"/>
              </a:rPr>
              <a:t> </a:t>
            </a:r>
            <a:r>
              <a:rPr sz="1000" spc="15" dirty="0">
                <a:solidFill>
                  <a:srgbClr val="FFFFFF"/>
                </a:solidFill>
                <a:cs typeface="Calibri"/>
              </a:rPr>
              <a:t>in</a:t>
            </a:r>
            <a:r>
              <a:rPr sz="1000" spc="-30" dirty="0">
                <a:solidFill>
                  <a:srgbClr val="FFFFFF"/>
                </a:solidFill>
                <a:cs typeface="Calibri"/>
              </a:rPr>
              <a:t> </a:t>
            </a:r>
            <a:r>
              <a:rPr sz="1000" spc="5" dirty="0">
                <a:solidFill>
                  <a:srgbClr val="FFFFFF"/>
                </a:solidFill>
                <a:cs typeface="Calibri"/>
              </a:rPr>
              <a:t>North</a:t>
            </a:r>
            <a:r>
              <a:rPr sz="1000" spc="-30" dirty="0">
                <a:solidFill>
                  <a:srgbClr val="FFFFFF"/>
                </a:solidFill>
                <a:cs typeface="Calibri"/>
              </a:rPr>
              <a:t> </a:t>
            </a:r>
            <a:r>
              <a:rPr sz="1000" spc="5" dirty="0">
                <a:solidFill>
                  <a:srgbClr val="FFFFFF"/>
                </a:solidFill>
                <a:cs typeface="Calibri"/>
              </a:rPr>
              <a:t>America.</a:t>
            </a:r>
            <a:endParaRPr sz="1000">
              <a:solidFill>
                <a:prstClr val="black"/>
              </a:solidFill>
              <a:cs typeface="Calibri"/>
            </a:endParaRPr>
          </a:p>
        </p:txBody>
      </p:sp>
      <p:sp>
        <p:nvSpPr>
          <p:cNvPr id="15" name="object 15"/>
          <p:cNvSpPr txBox="1"/>
          <p:nvPr/>
        </p:nvSpPr>
        <p:spPr>
          <a:xfrm>
            <a:off x="748779" y="6020098"/>
            <a:ext cx="2615142" cy="1084912"/>
          </a:xfrm>
          <a:prstGeom prst="rect">
            <a:avLst/>
          </a:prstGeom>
        </p:spPr>
        <p:txBody>
          <a:bodyPr vert="horz" wrap="square" lIns="0" tIns="81280" rIns="0" bIns="0" rtlCol="0">
            <a:spAutoFit/>
          </a:bodyPr>
          <a:lstStyle/>
          <a:p>
            <a:pPr marL="12700">
              <a:spcBef>
                <a:spcPts val="640"/>
              </a:spcBef>
            </a:pPr>
            <a:r>
              <a:rPr sz="1100" b="1" spc="30" dirty="0">
                <a:solidFill>
                  <a:srgbClr val="FFFFFF"/>
                </a:solidFill>
                <a:cs typeface="Calibri"/>
              </a:rPr>
              <a:t>Intellectual</a:t>
            </a:r>
            <a:r>
              <a:rPr sz="1100" b="1" spc="-35" dirty="0">
                <a:solidFill>
                  <a:srgbClr val="FFFFFF"/>
                </a:solidFill>
                <a:cs typeface="Calibri"/>
              </a:rPr>
              <a:t> </a:t>
            </a:r>
            <a:r>
              <a:rPr sz="1100" b="1" spc="35" dirty="0">
                <a:solidFill>
                  <a:srgbClr val="FFFFFF"/>
                </a:solidFill>
                <a:cs typeface="Calibri"/>
              </a:rPr>
              <a:t>Property</a:t>
            </a:r>
            <a:endParaRPr sz="1100">
              <a:solidFill>
                <a:prstClr val="black"/>
              </a:solidFill>
              <a:cs typeface="Calibri"/>
            </a:endParaRPr>
          </a:p>
          <a:p>
            <a:pPr marL="12700" marR="5080">
              <a:spcBef>
                <a:spcPts val="495"/>
              </a:spcBef>
            </a:pPr>
            <a:r>
              <a:rPr sz="1000" spc="20" dirty="0">
                <a:solidFill>
                  <a:srgbClr val="FFFFFF"/>
                </a:solidFill>
                <a:cs typeface="Calibri"/>
              </a:rPr>
              <a:t>The </a:t>
            </a:r>
            <a:r>
              <a:rPr sz="1000" spc="10" dirty="0">
                <a:solidFill>
                  <a:srgbClr val="FFFFFF"/>
                </a:solidFill>
                <a:cs typeface="Calibri"/>
              </a:rPr>
              <a:t>modernized, high-standard Intellectual  Property</a:t>
            </a:r>
            <a:r>
              <a:rPr sz="1000" spc="-35" dirty="0">
                <a:solidFill>
                  <a:srgbClr val="FFFFFF"/>
                </a:solidFill>
                <a:cs typeface="Calibri"/>
              </a:rPr>
              <a:t> </a:t>
            </a:r>
            <a:r>
              <a:rPr sz="1000" spc="15" dirty="0">
                <a:solidFill>
                  <a:srgbClr val="FFFFFF"/>
                </a:solidFill>
                <a:cs typeface="Calibri"/>
              </a:rPr>
              <a:t>(IP)</a:t>
            </a:r>
            <a:r>
              <a:rPr sz="1000" spc="-30" dirty="0">
                <a:solidFill>
                  <a:srgbClr val="FFFFFF"/>
                </a:solidFill>
                <a:cs typeface="Calibri"/>
              </a:rPr>
              <a:t> </a:t>
            </a:r>
            <a:r>
              <a:rPr sz="1000" spc="10" dirty="0">
                <a:solidFill>
                  <a:srgbClr val="FFFFFF"/>
                </a:solidFill>
                <a:cs typeface="Calibri"/>
              </a:rPr>
              <a:t>chapter</a:t>
            </a:r>
            <a:r>
              <a:rPr sz="1000" spc="-30" dirty="0">
                <a:solidFill>
                  <a:srgbClr val="FFFFFF"/>
                </a:solidFill>
                <a:cs typeface="Calibri"/>
              </a:rPr>
              <a:t> </a:t>
            </a:r>
            <a:r>
              <a:rPr sz="1000" spc="10" dirty="0">
                <a:solidFill>
                  <a:srgbClr val="FFFFFF"/>
                </a:solidFill>
                <a:cs typeface="Calibri"/>
              </a:rPr>
              <a:t>provides</a:t>
            </a:r>
            <a:r>
              <a:rPr sz="1000" spc="-35" dirty="0">
                <a:solidFill>
                  <a:srgbClr val="FFFFFF"/>
                </a:solidFill>
                <a:cs typeface="Calibri"/>
              </a:rPr>
              <a:t> </a:t>
            </a:r>
            <a:r>
              <a:rPr sz="1000" spc="10" dirty="0">
                <a:solidFill>
                  <a:srgbClr val="FFFFFF"/>
                </a:solidFill>
                <a:cs typeface="Calibri"/>
              </a:rPr>
              <a:t>strong</a:t>
            </a:r>
            <a:r>
              <a:rPr sz="1000" spc="-30" dirty="0">
                <a:solidFill>
                  <a:srgbClr val="FFFFFF"/>
                </a:solidFill>
                <a:cs typeface="Calibri"/>
              </a:rPr>
              <a:t> </a:t>
            </a:r>
            <a:r>
              <a:rPr sz="1000" spc="25" dirty="0">
                <a:solidFill>
                  <a:srgbClr val="FFFFFF"/>
                </a:solidFill>
                <a:cs typeface="Calibri"/>
              </a:rPr>
              <a:t>and</a:t>
            </a:r>
            <a:r>
              <a:rPr sz="1000" spc="-30" dirty="0">
                <a:solidFill>
                  <a:srgbClr val="FFFFFF"/>
                </a:solidFill>
                <a:cs typeface="Calibri"/>
              </a:rPr>
              <a:t> </a:t>
            </a:r>
            <a:r>
              <a:rPr sz="1000" dirty="0">
                <a:solidFill>
                  <a:srgbClr val="FFFFFF"/>
                </a:solidFill>
                <a:cs typeface="Calibri"/>
              </a:rPr>
              <a:t>eﬀective  </a:t>
            </a:r>
            <a:r>
              <a:rPr sz="1000" spc="5" dirty="0">
                <a:solidFill>
                  <a:srgbClr val="FFFFFF"/>
                </a:solidFill>
                <a:cs typeface="Calibri"/>
              </a:rPr>
              <a:t>protection </a:t>
            </a:r>
            <a:r>
              <a:rPr sz="1000" spc="25" dirty="0">
                <a:solidFill>
                  <a:srgbClr val="FFFFFF"/>
                </a:solidFill>
                <a:cs typeface="Calibri"/>
              </a:rPr>
              <a:t>and </a:t>
            </a:r>
            <a:r>
              <a:rPr sz="1000" spc="5" dirty="0">
                <a:solidFill>
                  <a:srgbClr val="FFFFFF"/>
                </a:solidFill>
                <a:cs typeface="Calibri"/>
              </a:rPr>
              <a:t>enforcement </a:t>
            </a:r>
            <a:r>
              <a:rPr sz="1000" dirty="0">
                <a:solidFill>
                  <a:srgbClr val="FFFFFF"/>
                </a:solidFill>
                <a:cs typeface="Calibri"/>
              </a:rPr>
              <a:t>of </a:t>
            </a:r>
            <a:r>
              <a:rPr sz="1000" spc="30" dirty="0">
                <a:solidFill>
                  <a:srgbClr val="FFFFFF"/>
                </a:solidFill>
                <a:cs typeface="Calibri"/>
              </a:rPr>
              <a:t>IP </a:t>
            </a:r>
            <a:r>
              <a:rPr sz="1000" spc="10" dirty="0">
                <a:solidFill>
                  <a:srgbClr val="FFFFFF"/>
                </a:solidFill>
                <a:cs typeface="Calibri"/>
              </a:rPr>
              <a:t>rights </a:t>
            </a:r>
            <a:r>
              <a:rPr sz="1000" spc="15" dirty="0">
                <a:solidFill>
                  <a:srgbClr val="FFFFFF"/>
                </a:solidFill>
                <a:cs typeface="Calibri"/>
              </a:rPr>
              <a:t>critical </a:t>
            </a:r>
            <a:r>
              <a:rPr sz="1000" dirty="0">
                <a:solidFill>
                  <a:srgbClr val="FFFFFF"/>
                </a:solidFill>
                <a:cs typeface="Calibri"/>
              </a:rPr>
              <a:t>to  </a:t>
            </a:r>
            <a:r>
              <a:rPr sz="1000" spc="15" dirty="0">
                <a:solidFill>
                  <a:srgbClr val="FFFFFF"/>
                </a:solidFill>
                <a:cs typeface="Calibri"/>
              </a:rPr>
              <a:t>driving</a:t>
            </a:r>
            <a:r>
              <a:rPr sz="1000" spc="-35" dirty="0">
                <a:solidFill>
                  <a:srgbClr val="FFFFFF"/>
                </a:solidFill>
                <a:cs typeface="Calibri"/>
              </a:rPr>
              <a:t> </a:t>
            </a:r>
            <a:r>
              <a:rPr sz="1000" spc="10" dirty="0">
                <a:solidFill>
                  <a:srgbClr val="FFFFFF"/>
                </a:solidFill>
                <a:cs typeface="Calibri"/>
              </a:rPr>
              <a:t>innovation,</a:t>
            </a:r>
            <a:r>
              <a:rPr sz="1000" spc="-30" dirty="0">
                <a:solidFill>
                  <a:srgbClr val="FFFFFF"/>
                </a:solidFill>
                <a:cs typeface="Calibri"/>
              </a:rPr>
              <a:t> </a:t>
            </a:r>
            <a:r>
              <a:rPr sz="1000" spc="10" dirty="0">
                <a:solidFill>
                  <a:srgbClr val="FFFFFF"/>
                </a:solidFill>
                <a:cs typeface="Calibri"/>
              </a:rPr>
              <a:t>creating</a:t>
            </a:r>
            <a:r>
              <a:rPr sz="1000" spc="-30" dirty="0">
                <a:solidFill>
                  <a:srgbClr val="FFFFFF"/>
                </a:solidFill>
                <a:cs typeface="Calibri"/>
              </a:rPr>
              <a:t> </a:t>
            </a:r>
            <a:r>
              <a:rPr sz="1000" spc="15" dirty="0">
                <a:solidFill>
                  <a:srgbClr val="FFFFFF"/>
                </a:solidFill>
                <a:cs typeface="Calibri"/>
              </a:rPr>
              <a:t>economic</a:t>
            </a:r>
            <a:r>
              <a:rPr sz="1000" spc="-30" dirty="0">
                <a:solidFill>
                  <a:srgbClr val="FFFFFF"/>
                </a:solidFill>
                <a:cs typeface="Calibri"/>
              </a:rPr>
              <a:t> </a:t>
            </a:r>
            <a:r>
              <a:rPr sz="1000" spc="5" dirty="0">
                <a:solidFill>
                  <a:srgbClr val="FFFFFF"/>
                </a:solidFill>
                <a:cs typeface="Calibri"/>
              </a:rPr>
              <a:t>growth,</a:t>
            </a:r>
            <a:r>
              <a:rPr sz="1000" spc="-30" dirty="0">
                <a:solidFill>
                  <a:srgbClr val="FFFFFF"/>
                </a:solidFill>
                <a:cs typeface="Calibri"/>
              </a:rPr>
              <a:t> </a:t>
            </a:r>
            <a:r>
              <a:rPr sz="1000" spc="25" dirty="0">
                <a:solidFill>
                  <a:srgbClr val="FFFFFF"/>
                </a:solidFill>
                <a:cs typeface="Calibri"/>
              </a:rPr>
              <a:t>and  </a:t>
            </a:r>
            <a:r>
              <a:rPr sz="1000" spc="15" dirty="0">
                <a:solidFill>
                  <a:srgbClr val="FFFFFF"/>
                </a:solidFill>
                <a:cs typeface="Calibri"/>
              </a:rPr>
              <a:t>supporting </a:t>
            </a:r>
            <a:r>
              <a:rPr sz="1000" spc="5" dirty="0">
                <a:solidFill>
                  <a:srgbClr val="FFFFFF"/>
                </a:solidFill>
                <a:cs typeface="Calibri"/>
              </a:rPr>
              <a:t>American</a:t>
            </a:r>
            <a:r>
              <a:rPr sz="1000" spc="-75" dirty="0">
                <a:solidFill>
                  <a:srgbClr val="FFFFFF"/>
                </a:solidFill>
                <a:cs typeface="Calibri"/>
              </a:rPr>
              <a:t> </a:t>
            </a:r>
            <a:r>
              <a:rPr sz="1000" spc="10" dirty="0">
                <a:solidFill>
                  <a:srgbClr val="FFFFFF"/>
                </a:solidFill>
                <a:cs typeface="Calibri"/>
              </a:rPr>
              <a:t>jobs.</a:t>
            </a:r>
            <a:endParaRPr sz="1000">
              <a:solidFill>
                <a:prstClr val="black"/>
              </a:solidFill>
              <a:cs typeface="Calibri"/>
            </a:endParaRPr>
          </a:p>
        </p:txBody>
      </p:sp>
      <p:sp>
        <p:nvSpPr>
          <p:cNvPr id="16" name="object 16"/>
          <p:cNvSpPr txBox="1"/>
          <p:nvPr/>
        </p:nvSpPr>
        <p:spPr>
          <a:xfrm>
            <a:off x="748773" y="5081244"/>
            <a:ext cx="2796646" cy="799578"/>
          </a:xfrm>
          <a:prstGeom prst="rect">
            <a:avLst/>
          </a:prstGeom>
        </p:spPr>
        <p:txBody>
          <a:bodyPr vert="horz" wrap="square" lIns="0" tIns="90805" rIns="0" bIns="0" rtlCol="0">
            <a:spAutoFit/>
          </a:bodyPr>
          <a:lstStyle/>
          <a:p>
            <a:pPr marL="12700">
              <a:spcBef>
                <a:spcPts val="715"/>
              </a:spcBef>
            </a:pPr>
            <a:r>
              <a:rPr sz="1100" b="1" spc="25" dirty="0">
                <a:solidFill>
                  <a:srgbClr val="FFFFFF"/>
                </a:solidFill>
                <a:cs typeface="Calibri"/>
              </a:rPr>
              <a:t>Goods </a:t>
            </a:r>
            <a:r>
              <a:rPr sz="1100" b="1" spc="5" dirty="0">
                <a:solidFill>
                  <a:srgbClr val="FFFFFF"/>
                </a:solidFill>
                <a:cs typeface="Calibri"/>
              </a:rPr>
              <a:t>Market</a:t>
            </a:r>
            <a:r>
              <a:rPr sz="1100" b="1" spc="-90" dirty="0">
                <a:solidFill>
                  <a:srgbClr val="FFFFFF"/>
                </a:solidFill>
                <a:cs typeface="Calibri"/>
              </a:rPr>
              <a:t> </a:t>
            </a:r>
            <a:r>
              <a:rPr sz="1100" b="1" spc="15" dirty="0">
                <a:solidFill>
                  <a:srgbClr val="FFFFFF"/>
                </a:solidFill>
                <a:cs typeface="Calibri"/>
              </a:rPr>
              <a:t>Access</a:t>
            </a:r>
            <a:endParaRPr sz="1100" dirty="0">
              <a:solidFill>
                <a:prstClr val="black"/>
              </a:solidFill>
              <a:cs typeface="Calibri"/>
            </a:endParaRPr>
          </a:p>
          <a:p>
            <a:pPr marL="12700" marR="5080">
              <a:spcBef>
                <a:spcPts val="565"/>
              </a:spcBef>
            </a:pPr>
            <a:r>
              <a:rPr sz="1000" dirty="0">
                <a:solidFill>
                  <a:srgbClr val="FFFFFF"/>
                </a:solidFill>
                <a:cs typeface="Calibri"/>
              </a:rPr>
              <a:t>New</a:t>
            </a:r>
            <a:r>
              <a:rPr sz="1000" spc="-35" dirty="0">
                <a:solidFill>
                  <a:srgbClr val="FFFFFF"/>
                </a:solidFill>
                <a:cs typeface="Calibri"/>
              </a:rPr>
              <a:t> </a:t>
            </a:r>
            <a:r>
              <a:rPr sz="1000" spc="15" dirty="0">
                <a:solidFill>
                  <a:srgbClr val="FFFFFF"/>
                </a:solidFill>
                <a:cs typeface="Calibri"/>
              </a:rPr>
              <a:t>commitments</a:t>
            </a:r>
            <a:r>
              <a:rPr sz="1000" spc="-30" dirty="0">
                <a:solidFill>
                  <a:srgbClr val="FFFFFF"/>
                </a:solidFill>
                <a:cs typeface="Calibri"/>
              </a:rPr>
              <a:t> </a:t>
            </a:r>
            <a:r>
              <a:rPr sz="1000" spc="-5" dirty="0">
                <a:solidFill>
                  <a:srgbClr val="FFFFFF"/>
                </a:solidFill>
                <a:cs typeface="Calibri"/>
              </a:rPr>
              <a:t>for</a:t>
            </a:r>
            <a:r>
              <a:rPr sz="1000" spc="-30" dirty="0">
                <a:solidFill>
                  <a:srgbClr val="FFFFFF"/>
                </a:solidFill>
                <a:cs typeface="Calibri"/>
              </a:rPr>
              <a:t> </a:t>
            </a:r>
            <a:r>
              <a:rPr sz="1000" spc="10" dirty="0">
                <a:solidFill>
                  <a:srgbClr val="FFFFFF"/>
                </a:solidFill>
                <a:cs typeface="Calibri"/>
              </a:rPr>
              <a:t>market</a:t>
            </a:r>
            <a:r>
              <a:rPr sz="1000" spc="-30" dirty="0">
                <a:solidFill>
                  <a:srgbClr val="FFFFFF"/>
                </a:solidFill>
                <a:cs typeface="Calibri"/>
              </a:rPr>
              <a:t> </a:t>
            </a:r>
            <a:r>
              <a:rPr sz="1000" spc="15" dirty="0">
                <a:solidFill>
                  <a:srgbClr val="FFFFFF"/>
                </a:solidFill>
                <a:cs typeface="Calibri"/>
              </a:rPr>
              <a:t>access</a:t>
            </a:r>
            <a:r>
              <a:rPr sz="1000" spc="-35" dirty="0">
                <a:solidFill>
                  <a:srgbClr val="FFFFFF"/>
                </a:solidFill>
                <a:cs typeface="Calibri"/>
              </a:rPr>
              <a:t> </a:t>
            </a:r>
            <a:r>
              <a:rPr sz="1000" spc="15" dirty="0">
                <a:solidFill>
                  <a:srgbClr val="FFFFFF"/>
                </a:solidFill>
                <a:cs typeface="Calibri"/>
              </a:rPr>
              <a:t>address</a:t>
            </a:r>
            <a:r>
              <a:rPr sz="1000" spc="-30" dirty="0">
                <a:solidFill>
                  <a:srgbClr val="FFFFFF"/>
                </a:solidFill>
                <a:cs typeface="Calibri"/>
              </a:rPr>
              <a:t> </a:t>
            </a:r>
            <a:r>
              <a:rPr sz="1000" dirty="0" smtClean="0">
                <a:solidFill>
                  <a:srgbClr val="FFFFFF"/>
                </a:solidFill>
                <a:cs typeface="Calibri"/>
              </a:rPr>
              <a:t>non-tar</a:t>
            </a:r>
            <a:r>
              <a:rPr sz="1000" spc="5" dirty="0" smtClean="0">
                <a:solidFill>
                  <a:srgbClr val="FFFFFF"/>
                </a:solidFill>
                <a:cs typeface="Calibri"/>
              </a:rPr>
              <a:t>iﬀ </a:t>
            </a:r>
            <a:r>
              <a:rPr sz="1000" spc="5" dirty="0">
                <a:solidFill>
                  <a:srgbClr val="FFFFFF"/>
                </a:solidFill>
                <a:cs typeface="Calibri"/>
              </a:rPr>
              <a:t>barriers related </a:t>
            </a:r>
            <a:r>
              <a:rPr sz="1000" dirty="0">
                <a:solidFill>
                  <a:srgbClr val="FFFFFF"/>
                </a:solidFill>
                <a:cs typeface="Calibri"/>
              </a:rPr>
              <a:t>to </a:t>
            </a:r>
            <a:r>
              <a:rPr sz="1000" spc="5" dirty="0">
                <a:solidFill>
                  <a:srgbClr val="FFFFFF"/>
                </a:solidFill>
                <a:cs typeface="Calibri"/>
              </a:rPr>
              <a:t>trade </a:t>
            </a:r>
            <a:r>
              <a:rPr sz="1000" spc="15" dirty="0">
                <a:solidFill>
                  <a:srgbClr val="FFFFFF"/>
                </a:solidFill>
                <a:cs typeface="Calibri"/>
              </a:rPr>
              <a:t>in </a:t>
            </a:r>
            <a:r>
              <a:rPr sz="1000" spc="5" dirty="0">
                <a:solidFill>
                  <a:srgbClr val="FFFFFF"/>
                </a:solidFill>
                <a:cs typeface="Calibri"/>
              </a:rPr>
              <a:t>remanufactured </a:t>
            </a:r>
            <a:r>
              <a:rPr sz="1000" spc="15" dirty="0">
                <a:solidFill>
                  <a:srgbClr val="FFFFFF"/>
                </a:solidFill>
                <a:cs typeface="Calibri"/>
              </a:rPr>
              <a:t>goods,  import licensing, </a:t>
            </a:r>
            <a:r>
              <a:rPr sz="1000" spc="25" dirty="0">
                <a:solidFill>
                  <a:srgbClr val="FFFFFF"/>
                </a:solidFill>
                <a:cs typeface="Calibri"/>
              </a:rPr>
              <a:t>and</a:t>
            </a:r>
            <a:r>
              <a:rPr sz="1000" spc="-160" dirty="0">
                <a:solidFill>
                  <a:srgbClr val="FFFFFF"/>
                </a:solidFill>
                <a:cs typeface="Calibri"/>
              </a:rPr>
              <a:t> </a:t>
            </a:r>
            <a:r>
              <a:rPr sz="1000" spc="5" dirty="0">
                <a:solidFill>
                  <a:srgbClr val="FFFFFF"/>
                </a:solidFill>
                <a:cs typeface="Calibri"/>
              </a:rPr>
              <a:t>export </a:t>
            </a:r>
            <a:r>
              <a:rPr sz="1000" spc="15" dirty="0">
                <a:solidFill>
                  <a:srgbClr val="FFFFFF"/>
                </a:solidFill>
                <a:cs typeface="Calibri"/>
              </a:rPr>
              <a:t>licensing.</a:t>
            </a:r>
            <a:endParaRPr sz="1000" dirty="0">
              <a:solidFill>
                <a:prstClr val="black"/>
              </a:solidFill>
              <a:cs typeface="Calibri"/>
            </a:endParaRPr>
          </a:p>
        </p:txBody>
      </p:sp>
      <p:sp>
        <p:nvSpPr>
          <p:cNvPr id="17" name="object 17"/>
          <p:cNvSpPr txBox="1"/>
          <p:nvPr/>
        </p:nvSpPr>
        <p:spPr>
          <a:xfrm>
            <a:off x="206121" y="3654077"/>
            <a:ext cx="1523030" cy="716326"/>
          </a:xfrm>
          <a:prstGeom prst="rect">
            <a:avLst/>
          </a:prstGeom>
        </p:spPr>
        <p:txBody>
          <a:bodyPr vert="horz" wrap="square" lIns="0" tIns="12700" rIns="0" bIns="0" rtlCol="0">
            <a:spAutoFit/>
          </a:bodyPr>
          <a:lstStyle/>
          <a:p>
            <a:pPr marL="62865">
              <a:spcBef>
                <a:spcPts val="100"/>
              </a:spcBef>
            </a:pPr>
            <a:r>
              <a:rPr sz="1200" b="1" spc="-5" dirty="0">
                <a:solidFill>
                  <a:srgbClr val="FFFFFF"/>
                </a:solidFill>
                <a:cs typeface="Calibri"/>
              </a:rPr>
              <a:t>USMCA </a:t>
            </a:r>
            <a:r>
              <a:rPr sz="1200" b="1" spc="40" dirty="0">
                <a:solidFill>
                  <a:srgbClr val="FFFFFF"/>
                </a:solidFill>
                <a:cs typeface="Calibri"/>
              </a:rPr>
              <a:t>Key</a:t>
            </a:r>
            <a:r>
              <a:rPr sz="1200" b="1" spc="-110" dirty="0">
                <a:solidFill>
                  <a:srgbClr val="FFFFFF"/>
                </a:solidFill>
                <a:cs typeface="Calibri"/>
              </a:rPr>
              <a:t> </a:t>
            </a:r>
            <a:r>
              <a:rPr sz="1200" b="1" spc="40" dirty="0">
                <a:solidFill>
                  <a:srgbClr val="FFFFFF"/>
                </a:solidFill>
                <a:cs typeface="Calibri"/>
              </a:rPr>
              <a:t>Provisions</a:t>
            </a:r>
            <a:endParaRPr sz="1200" dirty="0">
              <a:solidFill>
                <a:prstClr val="black"/>
              </a:solidFill>
              <a:cs typeface="Calibri"/>
            </a:endParaRPr>
          </a:p>
          <a:p>
            <a:pPr marL="12700">
              <a:spcBef>
                <a:spcPts val="1170"/>
              </a:spcBef>
              <a:tabLst>
                <a:tab pos="479425" algn="l"/>
              </a:tabLst>
            </a:pPr>
            <a:r>
              <a:rPr sz="1100" b="1" u="heavy" spc="-30" dirty="0">
                <a:solidFill>
                  <a:srgbClr val="FFFFFF"/>
                </a:solidFill>
                <a:uFill>
                  <a:solidFill>
                    <a:srgbClr val="FFFFFF"/>
                  </a:solidFill>
                </a:uFill>
                <a:cs typeface="Calibri"/>
              </a:rPr>
              <a:t> 	</a:t>
            </a:r>
            <a:r>
              <a:rPr sz="1100" b="1" spc="-30" dirty="0">
                <a:solidFill>
                  <a:srgbClr val="FFFFFF"/>
                </a:solidFill>
                <a:cs typeface="Calibri"/>
              </a:rPr>
              <a:t>  </a:t>
            </a:r>
            <a:r>
              <a:rPr sz="1100" b="1" spc="-35" dirty="0">
                <a:solidFill>
                  <a:srgbClr val="FFFFFF"/>
                </a:solidFill>
                <a:cs typeface="Calibri"/>
              </a:rPr>
              <a:t> </a:t>
            </a:r>
            <a:r>
              <a:rPr sz="1100" b="1" spc="35" dirty="0">
                <a:solidFill>
                  <a:srgbClr val="FFFFFF"/>
                </a:solidFill>
                <a:cs typeface="Calibri"/>
              </a:rPr>
              <a:t>Rules </a:t>
            </a:r>
            <a:r>
              <a:rPr sz="1100" b="1" spc="15" dirty="0">
                <a:solidFill>
                  <a:srgbClr val="FFFFFF"/>
                </a:solidFill>
                <a:cs typeface="Calibri"/>
              </a:rPr>
              <a:t>of</a:t>
            </a:r>
            <a:r>
              <a:rPr sz="1100" b="1" spc="-114" dirty="0">
                <a:solidFill>
                  <a:srgbClr val="FFFFFF"/>
                </a:solidFill>
                <a:cs typeface="Calibri"/>
              </a:rPr>
              <a:t> </a:t>
            </a:r>
            <a:r>
              <a:rPr sz="1100" b="1" spc="35" dirty="0">
                <a:solidFill>
                  <a:srgbClr val="FFFFFF"/>
                </a:solidFill>
                <a:cs typeface="Calibri"/>
              </a:rPr>
              <a:t>Origin</a:t>
            </a:r>
            <a:endParaRPr sz="1100" dirty="0">
              <a:solidFill>
                <a:prstClr val="black"/>
              </a:solidFill>
              <a:cs typeface="Calibri"/>
            </a:endParaRPr>
          </a:p>
        </p:txBody>
      </p:sp>
      <p:sp>
        <p:nvSpPr>
          <p:cNvPr id="18" name="object 18"/>
          <p:cNvSpPr txBox="1"/>
          <p:nvPr/>
        </p:nvSpPr>
        <p:spPr>
          <a:xfrm>
            <a:off x="748787" y="4335589"/>
            <a:ext cx="2975063" cy="782265"/>
          </a:xfrm>
          <a:prstGeom prst="rect">
            <a:avLst/>
          </a:prstGeom>
        </p:spPr>
        <p:txBody>
          <a:bodyPr vert="horz" wrap="square" lIns="0" tIns="12700" rIns="0" bIns="0" rtlCol="0">
            <a:spAutoFit/>
          </a:bodyPr>
          <a:lstStyle/>
          <a:p>
            <a:pPr marL="12700" marR="182880">
              <a:spcBef>
                <a:spcPts val="100"/>
              </a:spcBef>
            </a:pPr>
            <a:r>
              <a:rPr sz="1000" spc="5" dirty="0">
                <a:solidFill>
                  <a:srgbClr val="FFFFFF"/>
                </a:solidFill>
                <a:cs typeface="Calibri"/>
              </a:rPr>
              <a:t>Innovative </a:t>
            </a:r>
            <a:r>
              <a:rPr sz="1000" spc="10" dirty="0">
                <a:solidFill>
                  <a:srgbClr val="FFFFFF"/>
                </a:solidFill>
                <a:cs typeface="Calibri"/>
              </a:rPr>
              <a:t>rules </a:t>
            </a:r>
            <a:r>
              <a:rPr sz="1000" dirty="0">
                <a:solidFill>
                  <a:srgbClr val="FFFFFF"/>
                </a:solidFill>
                <a:cs typeface="Calibri"/>
              </a:rPr>
              <a:t>of </a:t>
            </a:r>
            <a:r>
              <a:rPr sz="1000" spc="15" dirty="0">
                <a:solidFill>
                  <a:srgbClr val="FFFFFF"/>
                </a:solidFill>
                <a:cs typeface="Calibri"/>
              </a:rPr>
              <a:t>origin will </a:t>
            </a:r>
            <a:r>
              <a:rPr sz="1000" spc="5" dirty="0">
                <a:solidFill>
                  <a:srgbClr val="FFFFFF"/>
                </a:solidFill>
                <a:cs typeface="Calibri"/>
              </a:rPr>
              <a:t>encourage more </a:t>
            </a:r>
            <a:r>
              <a:rPr sz="1000" spc="20" dirty="0">
                <a:solidFill>
                  <a:srgbClr val="FFFFFF"/>
                </a:solidFill>
                <a:cs typeface="Calibri"/>
              </a:rPr>
              <a:t>goods  </a:t>
            </a:r>
            <a:r>
              <a:rPr sz="1000" spc="25" dirty="0">
                <a:solidFill>
                  <a:srgbClr val="FFFFFF"/>
                </a:solidFill>
                <a:cs typeface="Calibri"/>
              </a:rPr>
              <a:t>and</a:t>
            </a:r>
            <a:r>
              <a:rPr sz="1000" spc="-30" dirty="0">
                <a:solidFill>
                  <a:srgbClr val="FFFFFF"/>
                </a:solidFill>
                <a:cs typeface="Calibri"/>
              </a:rPr>
              <a:t> </a:t>
            </a:r>
            <a:r>
              <a:rPr sz="1000" spc="10" dirty="0">
                <a:solidFill>
                  <a:srgbClr val="FFFFFF"/>
                </a:solidFill>
                <a:cs typeface="Calibri"/>
              </a:rPr>
              <a:t>materials</a:t>
            </a:r>
            <a:r>
              <a:rPr sz="1000" spc="-25" dirty="0">
                <a:solidFill>
                  <a:srgbClr val="FFFFFF"/>
                </a:solidFill>
                <a:cs typeface="Calibri"/>
              </a:rPr>
              <a:t> </a:t>
            </a:r>
            <a:r>
              <a:rPr sz="1000" dirty="0">
                <a:solidFill>
                  <a:srgbClr val="FFFFFF"/>
                </a:solidFill>
                <a:cs typeface="Calibri"/>
              </a:rPr>
              <a:t>to</a:t>
            </a:r>
            <a:r>
              <a:rPr sz="1000" spc="-25" dirty="0">
                <a:solidFill>
                  <a:srgbClr val="FFFFFF"/>
                </a:solidFill>
                <a:cs typeface="Calibri"/>
              </a:rPr>
              <a:t> </a:t>
            </a:r>
            <a:r>
              <a:rPr sz="1000" spc="10" dirty="0">
                <a:solidFill>
                  <a:srgbClr val="FFFFFF"/>
                </a:solidFill>
                <a:cs typeface="Calibri"/>
              </a:rPr>
              <a:t>be</a:t>
            </a:r>
            <a:r>
              <a:rPr sz="1000" spc="-30" dirty="0">
                <a:solidFill>
                  <a:srgbClr val="FFFFFF"/>
                </a:solidFill>
                <a:cs typeface="Calibri"/>
              </a:rPr>
              <a:t> </a:t>
            </a:r>
            <a:r>
              <a:rPr sz="1000" spc="10" dirty="0">
                <a:solidFill>
                  <a:srgbClr val="FFFFFF"/>
                </a:solidFill>
                <a:cs typeface="Calibri"/>
              </a:rPr>
              <a:t>manufactured</a:t>
            </a:r>
            <a:r>
              <a:rPr sz="1000" spc="-25" dirty="0">
                <a:solidFill>
                  <a:srgbClr val="FFFFFF"/>
                </a:solidFill>
                <a:cs typeface="Calibri"/>
              </a:rPr>
              <a:t> </a:t>
            </a:r>
            <a:r>
              <a:rPr sz="1000" spc="15" dirty="0">
                <a:solidFill>
                  <a:srgbClr val="FFFFFF"/>
                </a:solidFill>
                <a:cs typeface="Calibri"/>
              </a:rPr>
              <a:t>in</a:t>
            </a:r>
            <a:r>
              <a:rPr sz="1000" spc="-25" dirty="0">
                <a:solidFill>
                  <a:srgbClr val="FFFFFF"/>
                </a:solidFill>
                <a:cs typeface="Calibri"/>
              </a:rPr>
              <a:t> </a:t>
            </a:r>
            <a:r>
              <a:rPr sz="1000" spc="5" dirty="0">
                <a:solidFill>
                  <a:srgbClr val="FFFFFF"/>
                </a:solidFill>
                <a:cs typeface="Calibri"/>
              </a:rPr>
              <a:t>the</a:t>
            </a:r>
            <a:r>
              <a:rPr sz="1000" spc="-25" dirty="0">
                <a:solidFill>
                  <a:srgbClr val="FFFFFF"/>
                </a:solidFill>
                <a:cs typeface="Calibri"/>
              </a:rPr>
              <a:t> </a:t>
            </a:r>
            <a:r>
              <a:rPr sz="1000" spc="5" dirty="0">
                <a:solidFill>
                  <a:srgbClr val="FFFFFF"/>
                </a:solidFill>
                <a:cs typeface="Calibri"/>
              </a:rPr>
              <a:t>United</a:t>
            </a:r>
            <a:r>
              <a:rPr sz="1000" spc="-30" dirty="0">
                <a:solidFill>
                  <a:srgbClr val="FFFFFF"/>
                </a:solidFill>
                <a:cs typeface="Calibri"/>
              </a:rPr>
              <a:t> </a:t>
            </a:r>
            <a:r>
              <a:rPr sz="1000" spc="5" dirty="0">
                <a:solidFill>
                  <a:srgbClr val="FFFFFF"/>
                </a:solidFill>
                <a:cs typeface="Calibri"/>
              </a:rPr>
              <a:t>States</a:t>
            </a:r>
            <a:endParaRPr sz="1000" dirty="0">
              <a:solidFill>
                <a:prstClr val="black"/>
              </a:solidFill>
              <a:cs typeface="Calibri"/>
            </a:endParaRPr>
          </a:p>
          <a:p>
            <a:pPr marL="12700" marR="5080"/>
            <a:r>
              <a:rPr sz="1000" spc="25" dirty="0">
                <a:solidFill>
                  <a:srgbClr val="FFFFFF"/>
                </a:solidFill>
                <a:cs typeface="Calibri"/>
              </a:rPr>
              <a:t>and</a:t>
            </a:r>
            <a:r>
              <a:rPr sz="1000" spc="-30" dirty="0">
                <a:solidFill>
                  <a:srgbClr val="FFFFFF"/>
                </a:solidFill>
                <a:cs typeface="Calibri"/>
              </a:rPr>
              <a:t> </a:t>
            </a:r>
            <a:r>
              <a:rPr sz="1000" spc="5" dirty="0">
                <a:solidFill>
                  <a:srgbClr val="FFFFFF"/>
                </a:solidFill>
                <a:cs typeface="Calibri"/>
              </a:rPr>
              <a:t>ensure</a:t>
            </a:r>
            <a:r>
              <a:rPr sz="1000" spc="-25" dirty="0">
                <a:solidFill>
                  <a:srgbClr val="FFFFFF"/>
                </a:solidFill>
                <a:cs typeface="Calibri"/>
              </a:rPr>
              <a:t> </a:t>
            </a:r>
            <a:r>
              <a:rPr sz="1000" spc="5" dirty="0">
                <a:solidFill>
                  <a:srgbClr val="FFFFFF"/>
                </a:solidFill>
                <a:cs typeface="Calibri"/>
              </a:rPr>
              <a:t>the</a:t>
            </a:r>
            <a:r>
              <a:rPr sz="1000" spc="-25" dirty="0">
                <a:solidFill>
                  <a:srgbClr val="FFFFFF"/>
                </a:solidFill>
                <a:cs typeface="Calibri"/>
              </a:rPr>
              <a:t> </a:t>
            </a:r>
            <a:r>
              <a:rPr sz="1000" spc="5" dirty="0">
                <a:solidFill>
                  <a:srgbClr val="FFFFFF"/>
                </a:solidFill>
                <a:cs typeface="Calibri"/>
              </a:rPr>
              <a:t>benefits</a:t>
            </a:r>
            <a:r>
              <a:rPr sz="1000" spc="-30" dirty="0">
                <a:solidFill>
                  <a:srgbClr val="FFFFFF"/>
                </a:solidFill>
                <a:cs typeface="Calibri"/>
              </a:rPr>
              <a:t> </a:t>
            </a:r>
            <a:r>
              <a:rPr sz="1000" dirty="0">
                <a:solidFill>
                  <a:srgbClr val="FFFFFF"/>
                </a:solidFill>
                <a:cs typeface="Calibri"/>
              </a:rPr>
              <a:t>of</a:t>
            </a:r>
            <a:r>
              <a:rPr sz="1000" spc="-25" dirty="0">
                <a:solidFill>
                  <a:srgbClr val="FFFFFF"/>
                </a:solidFill>
                <a:cs typeface="Calibri"/>
              </a:rPr>
              <a:t> </a:t>
            </a:r>
            <a:r>
              <a:rPr sz="1000" spc="-15" dirty="0">
                <a:solidFill>
                  <a:srgbClr val="FFFFFF"/>
                </a:solidFill>
                <a:cs typeface="Calibri"/>
              </a:rPr>
              <a:t>USMCA</a:t>
            </a:r>
            <a:r>
              <a:rPr sz="1000" spc="-25" dirty="0">
                <a:solidFill>
                  <a:srgbClr val="FFFFFF"/>
                </a:solidFill>
                <a:cs typeface="Calibri"/>
              </a:rPr>
              <a:t> </a:t>
            </a:r>
            <a:r>
              <a:rPr sz="1000" spc="5" dirty="0">
                <a:solidFill>
                  <a:srgbClr val="FFFFFF"/>
                </a:solidFill>
                <a:cs typeface="Calibri"/>
              </a:rPr>
              <a:t>flow</a:t>
            </a:r>
            <a:r>
              <a:rPr sz="1000" spc="-30" dirty="0">
                <a:solidFill>
                  <a:srgbClr val="FFFFFF"/>
                </a:solidFill>
                <a:cs typeface="Calibri"/>
              </a:rPr>
              <a:t> </a:t>
            </a:r>
            <a:r>
              <a:rPr sz="1000" dirty="0">
                <a:solidFill>
                  <a:srgbClr val="FFFFFF"/>
                </a:solidFill>
                <a:cs typeface="Calibri"/>
              </a:rPr>
              <a:t>to</a:t>
            </a:r>
            <a:r>
              <a:rPr sz="1000" spc="-25" dirty="0">
                <a:solidFill>
                  <a:srgbClr val="FFFFFF"/>
                </a:solidFill>
                <a:cs typeface="Calibri"/>
              </a:rPr>
              <a:t> </a:t>
            </a:r>
            <a:r>
              <a:rPr sz="1000" spc="5" dirty="0">
                <a:solidFill>
                  <a:srgbClr val="FFFFFF"/>
                </a:solidFill>
                <a:cs typeface="Calibri"/>
              </a:rPr>
              <a:t>North</a:t>
            </a:r>
            <a:r>
              <a:rPr sz="1000" spc="-25" dirty="0">
                <a:solidFill>
                  <a:srgbClr val="FFFFFF"/>
                </a:solidFill>
                <a:cs typeface="Calibri"/>
              </a:rPr>
              <a:t> </a:t>
            </a:r>
            <a:r>
              <a:rPr sz="1000" spc="5" dirty="0">
                <a:solidFill>
                  <a:srgbClr val="FFFFFF"/>
                </a:solidFill>
                <a:cs typeface="Calibri"/>
              </a:rPr>
              <a:t>American  workers.</a:t>
            </a:r>
            <a:endParaRPr sz="1000" dirty="0">
              <a:solidFill>
                <a:prstClr val="black"/>
              </a:solidFill>
              <a:cs typeface="Calibri"/>
            </a:endParaRPr>
          </a:p>
        </p:txBody>
      </p:sp>
      <p:sp>
        <p:nvSpPr>
          <p:cNvPr id="19" name="object 19"/>
          <p:cNvSpPr/>
          <p:nvPr/>
        </p:nvSpPr>
        <p:spPr>
          <a:xfrm>
            <a:off x="449225" y="5269100"/>
            <a:ext cx="185208" cy="299740"/>
          </a:xfrm>
          <a:custGeom>
            <a:avLst/>
            <a:gdLst/>
            <a:ahLst/>
            <a:cxnLst/>
            <a:rect l="l" t="t" r="r" b="b"/>
            <a:pathLst>
              <a:path w="190500" h="281939">
                <a:moveTo>
                  <a:pt x="62703" y="52082"/>
                </a:moveTo>
                <a:lnTo>
                  <a:pt x="58626" y="52946"/>
                </a:lnTo>
                <a:lnTo>
                  <a:pt x="52797" y="55460"/>
                </a:lnTo>
                <a:lnTo>
                  <a:pt x="48288" y="59626"/>
                </a:lnTo>
                <a:lnTo>
                  <a:pt x="40071" y="63779"/>
                </a:lnTo>
                <a:lnTo>
                  <a:pt x="4499" y="96080"/>
                </a:lnTo>
                <a:lnTo>
                  <a:pt x="0" y="111725"/>
                </a:lnTo>
                <a:lnTo>
                  <a:pt x="74" y="112801"/>
                </a:lnTo>
                <a:lnTo>
                  <a:pt x="15205" y="150406"/>
                </a:lnTo>
                <a:lnTo>
                  <a:pt x="44824" y="154604"/>
                </a:lnTo>
                <a:lnTo>
                  <a:pt x="50193" y="155854"/>
                </a:lnTo>
                <a:lnTo>
                  <a:pt x="56289" y="159765"/>
                </a:lnTo>
                <a:lnTo>
                  <a:pt x="54613" y="165493"/>
                </a:lnTo>
                <a:lnTo>
                  <a:pt x="54867" y="171564"/>
                </a:lnTo>
                <a:lnTo>
                  <a:pt x="57318" y="175640"/>
                </a:lnTo>
                <a:lnTo>
                  <a:pt x="56988" y="180174"/>
                </a:lnTo>
                <a:lnTo>
                  <a:pt x="54257" y="184315"/>
                </a:lnTo>
                <a:lnTo>
                  <a:pt x="53267" y="192582"/>
                </a:lnTo>
                <a:lnTo>
                  <a:pt x="55946" y="204749"/>
                </a:lnTo>
                <a:lnTo>
                  <a:pt x="54778" y="210642"/>
                </a:lnTo>
                <a:lnTo>
                  <a:pt x="51831" y="215956"/>
                </a:lnTo>
                <a:lnTo>
                  <a:pt x="41390" y="227260"/>
                </a:lnTo>
                <a:lnTo>
                  <a:pt x="38687" y="232409"/>
                </a:lnTo>
                <a:lnTo>
                  <a:pt x="34877" y="275870"/>
                </a:lnTo>
                <a:lnTo>
                  <a:pt x="34788" y="277672"/>
                </a:lnTo>
                <a:lnTo>
                  <a:pt x="40211" y="281457"/>
                </a:lnTo>
                <a:lnTo>
                  <a:pt x="82553" y="267004"/>
                </a:lnTo>
                <a:lnTo>
                  <a:pt x="116881" y="241299"/>
                </a:lnTo>
                <a:lnTo>
                  <a:pt x="123906" y="226166"/>
                </a:lnTo>
                <a:lnTo>
                  <a:pt x="127463" y="219599"/>
                </a:lnTo>
                <a:lnTo>
                  <a:pt x="133391" y="213105"/>
                </a:lnTo>
                <a:lnTo>
                  <a:pt x="139896" y="209047"/>
                </a:lnTo>
                <a:lnTo>
                  <a:pt x="148157" y="204749"/>
                </a:lnTo>
                <a:lnTo>
                  <a:pt x="156051" y="199629"/>
                </a:lnTo>
                <a:lnTo>
                  <a:pt x="161928" y="192798"/>
                </a:lnTo>
                <a:lnTo>
                  <a:pt x="164468" y="188010"/>
                </a:lnTo>
                <a:lnTo>
                  <a:pt x="161039" y="178511"/>
                </a:lnTo>
                <a:lnTo>
                  <a:pt x="165509" y="173075"/>
                </a:lnTo>
                <a:lnTo>
                  <a:pt x="176600" y="173075"/>
                </a:lnTo>
                <a:lnTo>
                  <a:pt x="180724" y="170827"/>
                </a:lnTo>
                <a:lnTo>
                  <a:pt x="181867" y="159054"/>
                </a:lnTo>
                <a:lnTo>
                  <a:pt x="187791" y="142036"/>
                </a:lnTo>
                <a:lnTo>
                  <a:pt x="190109" y="128592"/>
                </a:lnTo>
                <a:lnTo>
                  <a:pt x="189258" y="113906"/>
                </a:lnTo>
                <a:lnTo>
                  <a:pt x="147208" y="113906"/>
                </a:lnTo>
                <a:lnTo>
                  <a:pt x="131740" y="104419"/>
                </a:lnTo>
                <a:lnTo>
                  <a:pt x="116347" y="96570"/>
                </a:lnTo>
                <a:lnTo>
                  <a:pt x="112461" y="85356"/>
                </a:lnTo>
                <a:lnTo>
                  <a:pt x="114431" y="76961"/>
                </a:lnTo>
                <a:lnTo>
                  <a:pt x="114482" y="76679"/>
                </a:lnTo>
                <a:lnTo>
                  <a:pt x="75568" y="59220"/>
                </a:lnTo>
                <a:lnTo>
                  <a:pt x="71464" y="55803"/>
                </a:lnTo>
                <a:lnTo>
                  <a:pt x="71186" y="55796"/>
                </a:lnTo>
                <a:lnTo>
                  <a:pt x="67356" y="53841"/>
                </a:lnTo>
                <a:lnTo>
                  <a:pt x="62703" y="52082"/>
                </a:lnTo>
                <a:close/>
              </a:path>
              <a:path w="190500" h="281939">
                <a:moveTo>
                  <a:pt x="176600" y="173075"/>
                </a:moveTo>
                <a:lnTo>
                  <a:pt x="165509" y="173075"/>
                </a:lnTo>
                <a:lnTo>
                  <a:pt x="173967" y="174510"/>
                </a:lnTo>
                <a:lnTo>
                  <a:pt x="176600" y="173075"/>
                </a:lnTo>
                <a:close/>
              </a:path>
              <a:path w="190500" h="281939">
                <a:moveTo>
                  <a:pt x="178594" y="56667"/>
                </a:moveTo>
                <a:lnTo>
                  <a:pt x="125657" y="56667"/>
                </a:lnTo>
                <a:lnTo>
                  <a:pt x="130546" y="61823"/>
                </a:lnTo>
                <a:lnTo>
                  <a:pt x="132022" y="73367"/>
                </a:lnTo>
                <a:lnTo>
                  <a:pt x="132642" y="79438"/>
                </a:lnTo>
                <a:lnTo>
                  <a:pt x="133988" y="82080"/>
                </a:lnTo>
                <a:lnTo>
                  <a:pt x="139203" y="87326"/>
                </a:lnTo>
                <a:lnTo>
                  <a:pt x="147097" y="92095"/>
                </a:lnTo>
                <a:lnTo>
                  <a:pt x="154787" y="97019"/>
                </a:lnTo>
                <a:lnTo>
                  <a:pt x="159388" y="102730"/>
                </a:lnTo>
                <a:lnTo>
                  <a:pt x="161178" y="108153"/>
                </a:lnTo>
                <a:lnTo>
                  <a:pt x="157432" y="112801"/>
                </a:lnTo>
                <a:lnTo>
                  <a:pt x="147208" y="113906"/>
                </a:lnTo>
                <a:lnTo>
                  <a:pt x="189258" y="113906"/>
                </a:lnTo>
                <a:lnTo>
                  <a:pt x="189132" y="111725"/>
                </a:lnTo>
                <a:lnTo>
                  <a:pt x="185169" y="84442"/>
                </a:lnTo>
                <a:lnTo>
                  <a:pt x="178594" y="56667"/>
                </a:lnTo>
                <a:close/>
              </a:path>
              <a:path w="190500" h="281939">
                <a:moveTo>
                  <a:pt x="176245" y="46748"/>
                </a:moveTo>
                <a:lnTo>
                  <a:pt x="98948" y="46748"/>
                </a:lnTo>
                <a:lnTo>
                  <a:pt x="104206" y="47002"/>
                </a:lnTo>
                <a:lnTo>
                  <a:pt x="107953" y="54673"/>
                </a:lnTo>
                <a:lnTo>
                  <a:pt x="111763" y="60261"/>
                </a:lnTo>
                <a:lnTo>
                  <a:pt x="115700" y="64109"/>
                </a:lnTo>
                <a:lnTo>
                  <a:pt x="121516" y="68986"/>
                </a:lnTo>
                <a:lnTo>
                  <a:pt x="120284" y="73317"/>
                </a:lnTo>
                <a:lnTo>
                  <a:pt x="118951" y="73367"/>
                </a:lnTo>
                <a:lnTo>
                  <a:pt x="118468" y="76961"/>
                </a:lnTo>
                <a:lnTo>
                  <a:pt x="119268" y="78714"/>
                </a:lnTo>
                <a:lnTo>
                  <a:pt x="126571" y="81330"/>
                </a:lnTo>
                <a:lnTo>
                  <a:pt x="130394" y="76771"/>
                </a:lnTo>
                <a:lnTo>
                  <a:pt x="129771" y="68719"/>
                </a:lnTo>
                <a:lnTo>
                  <a:pt x="117617" y="59410"/>
                </a:lnTo>
                <a:lnTo>
                  <a:pt x="125657" y="56667"/>
                </a:lnTo>
                <a:lnTo>
                  <a:pt x="178594" y="56667"/>
                </a:lnTo>
                <a:lnTo>
                  <a:pt x="176245" y="46748"/>
                </a:lnTo>
                <a:close/>
              </a:path>
              <a:path w="190500" h="281939">
                <a:moveTo>
                  <a:pt x="67356" y="53841"/>
                </a:moveTo>
                <a:lnTo>
                  <a:pt x="71199" y="55803"/>
                </a:lnTo>
                <a:lnTo>
                  <a:pt x="71456" y="55796"/>
                </a:lnTo>
                <a:lnTo>
                  <a:pt x="70564" y="55054"/>
                </a:lnTo>
                <a:lnTo>
                  <a:pt x="67356" y="53841"/>
                </a:lnTo>
                <a:close/>
              </a:path>
              <a:path w="190500" h="281939">
                <a:moveTo>
                  <a:pt x="71456" y="55796"/>
                </a:moveTo>
                <a:lnTo>
                  <a:pt x="71199" y="55803"/>
                </a:lnTo>
                <a:lnTo>
                  <a:pt x="71464" y="55803"/>
                </a:lnTo>
                <a:close/>
              </a:path>
              <a:path w="190500" h="281939">
                <a:moveTo>
                  <a:pt x="85410" y="17754"/>
                </a:moveTo>
                <a:lnTo>
                  <a:pt x="54778" y="40779"/>
                </a:lnTo>
                <a:lnTo>
                  <a:pt x="55476" y="46329"/>
                </a:lnTo>
                <a:lnTo>
                  <a:pt x="58766" y="48628"/>
                </a:lnTo>
                <a:lnTo>
                  <a:pt x="64747" y="52590"/>
                </a:lnTo>
                <a:lnTo>
                  <a:pt x="67356" y="53841"/>
                </a:lnTo>
                <a:lnTo>
                  <a:pt x="70564" y="55054"/>
                </a:lnTo>
                <a:lnTo>
                  <a:pt x="71456" y="55796"/>
                </a:lnTo>
                <a:lnTo>
                  <a:pt x="77187" y="55644"/>
                </a:lnTo>
                <a:lnTo>
                  <a:pt x="84955" y="52309"/>
                </a:lnTo>
                <a:lnTo>
                  <a:pt x="92782" y="48458"/>
                </a:lnTo>
                <a:lnTo>
                  <a:pt x="98948" y="46748"/>
                </a:lnTo>
                <a:lnTo>
                  <a:pt x="176245" y="46748"/>
                </a:lnTo>
                <a:lnTo>
                  <a:pt x="175590" y="43978"/>
                </a:lnTo>
                <a:lnTo>
                  <a:pt x="166723" y="23850"/>
                </a:lnTo>
                <a:lnTo>
                  <a:pt x="98225" y="23850"/>
                </a:lnTo>
                <a:lnTo>
                  <a:pt x="89284" y="22567"/>
                </a:lnTo>
                <a:lnTo>
                  <a:pt x="85410" y="17754"/>
                </a:lnTo>
                <a:close/>
              </a:path>
              <a:path w="190500" h="281939">
                <a:moveTo>
                  <a:pt x="121859" y="0"/>
                </a:moveTo>
                <a:lnTo>
                  <a:pt x="107991" y="8242"/>
                </a:lnTo>
                <a:lnTo>
                  <a:pt x="113071" y="16522"/>
                </a:lnTo>
                <a:lnTo>
                  <a:pt x="107089" y="22250"/>
                </a:lnTo>
                <a:lnTo>
                  <a:pt x="98225" y="23850"/>
                </a:lnTo>
                <a:lnTo>
                  <a:pt x="166723" y="23850"/>
                </a:lnTo>
                <a:lnTo>
                  <a:pt x="164249" y="18234"/>
                </a:lnTo>
                <a:lnTo>
                  <a:pt x="154779" y="4657"/>
                </a:lnTo>
                <a:lnTo>
                  <a:pt x="153295" y="3174"/>
                </a:lnTo>
                <a:lnTo>
                  <a:pt x="131130" y="3174"/>
                </a:lnTo>
                <a:lnTo>
                  <a:pt x="121859" y="0"/>
                </a:lnTo>
                <a:close/>
              </a:path>
              <a:path w="190500" h="281939">
                <a:moveTo>
                  <a:pt x="145735" y="380"/>
                </a:moveTo>
                <a:lnTo>
                  <a:pt x="144072" y="698"/>
                </a:lnTo>
                <a:lnTo>
                  <a:pt x="141989" y="1066"/>
                </a:lnTo>
                <a:lnTo>
                  <a:pt x="138039" y="2946"/>
                </a:lnTo>
                <a:lnTo>
                  <a:pt x="131130" y="3174"/>
                </a:lnTo>
                <a:lnTo>
                  <a:pt x="153295" y="3174"/>
                </a:lnTo>
                <a:lnTo>
                  <a:pt x="150815" y="698"/>
                </a:lnTo>
                <a:lnTo>
                  <a:pt x="145735" y="380"/>
                </a:lnTo>
                <a:close/>
              </a:path>
            </a:pathLst>
          </a:custGeom>
          <a:solidFill>
            <a:srgbClr val="FFFFFF"/>
          </a:solidFill>
        </p:spPr>
        <p:txBody>
          <a:bodyPr wrap="square" lIns="0" tIns="0" rIns="0" bIns="0" rtlCol="0"/>
          <a:lstStyle/>
          <a:p>
            <a:endParaRPr>
              <a:solidFill>
                <a:prstClr val="black"/>
              </a:solidFill>
            </a:endParaRPr>
          </a:p>
        </p:txBody>
      </p:sp>
      <p:sp>
        <p:nvSpPr>
          <p:cNvPr id="20" name="object 20"/>
          <p:cNvSpPr/>
          <p:nvPr/>
        </p:nvSpPr>
        <p:spPr>
          <a:xfrm>
            <a:off x="285760" y="5186925"/>
            <a:ext cx="263198" cy="318983"/>
          </a:xfrm>
          <a:prstGeom prst="rect">
            <a:avLst/>
          </a:prstGeom>
          <a:blipFill>
            <a:blip r:embed="rId3" cstate="print"/>
            <a:stretch>
              <a:fillRect/>
            </a:stretch>
          </a:blipFill>
        </p:spPr>
        <p:txBody>
          <a:bodyPr wrap="square" lIns="0" tIns="0" rIns="0" bIns="0" rtlCol="0"/>
          <a:lstStyle/>
          <a:p>
            <a:endParaRPr>
              <a:solidFill>
                <a:prstClr val="black"/>
              </a:solidFill>
            </a:endParaRPr>
          </a:p>
        </p:txBody>
      </p:sp>
      <p:sp>
        <p:nvSpPr>
          <p:cNvPr id="21" name="object 21"/>
          <p:cNvSpPr/>
          <p:nvPr/>
        </p:nvSpPr>
        <p:spPr>
          <a:xfrm>
            <a:off x="278245" y="5186705"/>
            <a:ext cx="351278" cy="384125"/>
          </a:xfrm>
          <a:custGeom>
            <a:avLst/>
            <a:gdLst/>
            <a:ahLst/>
            <a:cxnLst/>
            <a:rect l="l" t="t" r="r" b="b"/>
            <a:pathLst>
              <a:path w="361315" h="361314">
                <a:moveTo>
                  <a:pt x="361035" y="180517"/>
                </a:moveTo>
                <a:lnTo>
                  <a:pt x="354587" y="228511"/>
                </a:lnTo>
                <a:lnTo>
                  <a:pt x="336389" y="271636"/>
                </a:lnTo>
                <a:lnTo>
                  <a:pt x="308162" y="308173"/>
                </a:lnTo>
                <a:lnTo>
                  <a:pt x="271627" y="336401"/>
                </a:lnTo>
                <a:lnTo>
                  <a:pt x="228505" y="354599"/>
                </a:lnTo>
                <a:lnTo>
                  <a:pt x="180517" y="361048"/>
                </a:lnTo>
                <a:lnTo>
                  <a:pt x="132529" y="354599"/>
                </a:lnTo>
                <a:lnTo>
                  <a:pt x="89408" y="336401"/>
                </a:lnTo>
                <a:lnTo>
                  <a:pt x="52873" y="308173"/>
                </a:lnTo>
                <a:lnTo>
                  <a:pt x="24646" y="271636"/>
                </a:lnTo>
                <a:lnTo>
                  <a:pt x="6448" y="228511"/>
                </a:lnTo>
                <a:lnTo>
                  <a:pt x="0" y="180517"/>
                </a:lnTo>
                <a:lnTo>
                  <a:pt x="6448" y="132529"/>
                </a:lnTo>
                <a:lnTo>
                  <a:pt x="24646" y="89407"/>
                </a:lnTo>
                <a:lnTo>
                  <a:pt x="52873" y="52873"/>
                </a:lnTo>
                <a:lnTo>
                  <a:pt x="89408" y="24646"/>
                </a:lnTo>
                <a:lnTo>
                  <a:pt x="132529" y="6448"/>
                </a:lnTo>
                <a:lnTo>
                  <a:pt x="180517" y="0"/>
                </a:lnTo>
                <a:lnTo>
                  <a:pt x="228505" y="6448"/>
                </a:lnTo>
                <a:lnTo>
                  <a:pt x="271627" y="24646"/>
                </a:lnTo>
                <a:lnTo>
                  <a:pt x="308162" y="52873"/>
                </a:lnTo>
                <a:lnTo>
                  <a:pt x="336389" y="89407"/>
                </a:lnTo>
                <a:lnTo>
                  <a:pt x="354587" y="132529"/>
                </a:lnTo>
                <a:lnTo>
                  <a:pt x="361035" y="180517"/>
                </a:lnTo>
                <a:close/>
              </a:path>
            </a:pathLst>
          </a:custGeom>
          <a:ln w="12700">
            <a:solidFill>
              <a:srgbClr val="FFFFFF"/>
            </a:solidFill>
          </a:ln>
        </p:spPr>
        <p:txBody>
          <a:bodyPr wrap="square" lIns="0" tIns="0" rIns="0" bIns="0" rtlCol="0"/>
          <a:lstStyle/>
          <a:p>
            <a:endParaRPr>
              <a:solidFill>
                <a:prstClr val="black"/>
              </a:solidFill>
            </a:endParaRPr>
          </a:p>
        </p:txBody>
      </p:sp>
      <p:sp>
        <p:nvSpPr>
          <p:cNvPr id="22" name="object 22"/>
          <p:cNvSpPr/>
          <p:nvPr/>
        </p:nvSpPr>
        <p:spPr>
          <a:xfrm>
            <a:off x="269710" y="4160874"/>
            <a:ext cx="248179" cy="158645"/>
          </a:xfrm>
          <a:custGeom>
            <a:avLst/>
            <a:gdLst/>
            <a:ahLst/>
            <a:cxnLst/>
            <a:rect l="l" t="t" r="r" b="b"/>
            <a:pathLst>
              <a:path w="255270" h="149225">
                <a:moveTo>
                  <a:pt x="171627" y="0"/>
                </a:moveTo>
                <a:lnTo>
                  <a:pt x="56045" y="990"/>
                </a:lnTo>
                <a:lnTo>
                  <a:pt x="17513" y="27660"/>
                </a:lnTo>
                <a:lnTo>
                  <a:pt x="0" y="77800"/>
                </a:lnTo>
                <a:lnTo>
                  <a:pt x="368" y="122351"/>
                </a:lnTo>
                <a:lnTo>
                  <a:pt x="2027" y="132707"/>
                </a:lnTo>
                <a:lnTo>
                  <a:pt x="6543" y="141187"/>
                </a:lnTo>
                <a:lnTo>
                  <a:pt x="13227" y="146917"/>
                </a:lnTo>
                <a:lnTo>
                  <a:pt x="21386" y="149021"/>
                </a:lnTo>
                <a:lnTo>
                  <a:pt x="233883" y="149021"/>
                </a:lnTo>
                <a:lnTo>
                  <a:pt x="242042" y="146917"/>
                </a:lnTo>
                <a:lnTo>
                  <a:pt x="248726" y="141187"/>
                </a:lnTo>
                <a:lnTo>
                  <a:pt x="253242" y="132707"/>
                </a:lnTo>
                <a:lnTo>
                  <a:pt x="254901" y="122351"/>
                </a:lnTo>
                <a:lnTo>
                  <a:pt x="171627" y="0"/>
                </a:lnTo>
                <a:close/>
              </a:path>
            </a:pathLst>
          </a:custGeom>
          <a:solidFill>
            <a:srgbClr val="FFFFFF"/>
          </a:solidFill>
        </p:spPr>
        <p:txBody>
          <a:bodyPr wrap="square" lIns="0" tIns="0" rIns="0" bIns="0" rtlCol="0"/>
          <a:lstStyle/>
          <a:p>
            <a:endParaRPr>
              <a:solidFill>
                <a:prstClr val="black"/>
              </a:solidFill>
            </a:endParaRPr>
          </a:p>
        </p:txBody>
      </p:sp>
      <p:sp>
        <p:nvSpPr>
          <p:cNvPr id="23" name="object 23"/>
          <p:cNvSpPr/>
          <p:nvPr/>
        </p:nvSpPr>
        <p:spPr>
          <a:xfrm>
            <a:off x="230000" y="4159829"/>
            <a:ext cx="435856" cy="159997"/>
          </a:xfrm>
          <a:custGeom>
            <a:avLst/>
            <a:gdLst/>
            <a:ahLst/>
            <a:cxnLst/>
            <a:rect l="l" t="t" r="r" b="b"/>
            <a:pathLst>
              <a:path w="448309" h="150495">
                <a:moveTo>
                  <a:pt x="42037" y="75196"/>
                </a:moveTo>
                <a:lnTo>
                  <a:pt x="7264" y="82245"/>
                </a:lnTo>
                <a:lnTo>
                  <a:pt x="0" y="87617"/>
                </a:lnTo>
                <a:lnTo>
                  <a:pt x="0" y="143306"/>
                </a:lnTo>
                <a:lnTo>
                  <a:pt x="7086" y="150393"/>
                </a:lnTo>
                <a:lnTo>
                  <a:pt x="440651" y="150393"/>
                </a:lnTo>
                <a:lnTo>
                  <a:pt x="447738" y="143306"/>
                </a:lnTo>
                <a:lnTo>
                  <a:pt x="447738" y="87617"/>
                </a:lnTo>
                <a:lnTo>
                  <a:pt x="440651" y="80530"/>
                </a:lnTo>
                <a:lnTo>
                  <a:pt x="86321" y="80530"/>
                </a:lnTo>
                <a:lnTo>
                  <a:pt x="42037" y="75196"/>
                </a:lnTo>
                <a:close/>
              </a:path>
              <a:path w="448309" h="150495">
                <a:moveTo>
                  <a:pt x="270167" y="0"/>
                </a:moveTo>
                <a:lnTo>
                  <a:pt x="144170" y="1968"/>
                </a:lnTo>
                <a:lnTo>
                  <a:pt x="86321" y="80530"/>
                </a:lnTo>
                <a:lnTo>
                  <a:pt x="431990" y="80530"/>
                </a:lnTo>
                <a:lnTo>
                  <a:pt x="351909" y="76021"/>
                </a:lnTo>
                <a:lnTo>
                  <a:pt x="337019" y="74993"/>
                </a:lnTo>
                <a:lnTo>
                  <a:pt x="330293" y="62757"/>
                </a:lnTo>
                <a:lnTo>
                  <a:pt x="311937" y="28917"/>
                </a:lnTo>
                <a:lnTo>
                  <a:pt x="303146" y="15575"/>
                </a:lnTo>
                <a:lnTo>
                  <a:pt x="293709" y="6615"/>
                </a:lnTo>
                <a:lnTo>
                  <a:pt x="282944" y="1576"/>
                </a:lnTo>
                <a:lnTo>
                  <a:pt x="270167" y="0"/>
                </a:lnTo>
                <a:close/>
              </a:path>
            </a:pathLst>
          </a:custGeom>
          <a:solidFill>
            <a:srgbClr val="FFFFFF"/>
          </a:solidFill>
        </p:spPr>
        <p:txBody>
          <a:bodyPr wrap="square" lIns="0" tIns="0" rIns="0" bIns="0" rtlCol="0"/>
          <a:lstStyle/>
          <a:p>
            <a:endParaRPr>
              <a:solidFill>
                <a:prstClr val="black"/>
              </a:solidFill>
            </a:endParaRPr>
          </a:p>
        </p:txBody>
      </p:sp>
      <p:sp>
        <p:nvSpPr>
          <p:cNvPr id="24" name="object 24"/>
          <p:cNvSpPr/>
          <p:nvPr/>
        </p:nvSpPr>
        <p:spPr>
          <a:xfrm>
            <a:off x="274800" y="4282568"/>
            <a:ext cx="71614" cy="78310"/>
          </a:xfrm>
          <a:custGeom>
            <a:avLst/>
            <a:gdLst/>
            <a:ahLst/>
            <a:cxnLst/>
            <a:rect l="l" t="t" r="r" b="b"/>
            <a:pathLst>
              <a:path w="73660" h="73660">
                <a:moveTo>
                  <a:pt x="36741" y="0"/>
                </a:moveTo>
                <a:lnTo>
                  <a:pt x="22443" y="2886"/>
                </a:lnTo>
                <a:lnTo>
                  <a:pt x="10764" y="10760"/>
                </a:lnTo>
                <a:lnTo>
                  <a:pt x="2888" y="22438"/>
                </a:lnTo>
                <a:lnTo>
                  <a:pt x="0" y="36741"/>
                </a:lnTo>
                <a:lnTo>
                  <a:pt x="2888" y="51043"/>
                </a:lnTo>
                <a:lnTo>
                  <a:pt x="10764" y="62722"/>
                </a:lnTo>
                <a:lnTo>
                  <a:pt x="22443" y="70595"/>
                </a:lnTo>
                <a:lnTo>
                  <a:pt x="36741" y="73482"/>
                </a:lnTo>
                <a:lnTo>
                  <a:pt x="51043" y="70595"/>
                </a:lnTo>
                <a:lnTo>
                  <a:pt x="62722" y="62722"/>
                </a:lnTo>
                <a:lnTo>
                  <a:pt x="70595" y="51043"/>
                </a:lnTo>
                <a:lnTo>
                  <a:pt x="73482" y="36741"/>
                </a:lnTo>
                <a:lnTo>
                  <a:pt x="70595" y="22438"/>
                </a:lnTo>
                <a:lnTo>
                  <a:pt x="62722" y="10760"/>
                </a:lnTo>
                <a:lnTo>
                  <a:pt x="51043" y="2886"/>
                </a:lnTo>
                <a:lnTo>
                  <a:pt x="36741" y="0"/>
                </a:lnTo>
                <a:close/>
              </a:path>
            </a:pathLst>
          </a:custGeom>
          <a:solidFill>
            <a:srgbClr val="FFFFFF"/>
          </a:solidFill>
        </p:spPr>
        <p:txBody>
          <a:bodyPr wrap="square" lIns="0" tIns="0" rIns="0" bIns="0" rtlCol="0"/>
          <a:lstStyle/>
          <a:p>
            <a:endParaRPr>
              <a:solidFill>
                <a:prstClr val="black"/>
              </a:solidFill>
            </a:endParaRPr>
          </a:p>
        </p:txBody>
      </p:sp>
      <p:sp>
        <p:nvSpPr>
          <p:cNvPr id="25" name="object 25"/>
          <p:cNvSpPr/>
          <p:nvPr/>
        </p:nvSpPr>
        <p:spPr>
          <a:xfrm>
            <a:off x="274800" y="4282568"/>
            <a:ext cx="71614" cy="78310"/>
          </a:xfrm>
          <a:custGeom>
            <a:avLst/>
            <a:gdLst/>
            <a:ahLst/>
            <a:cxnLst/>
            <a:rect l="l" t="t" r="r" b="b"/>
            <a:pathLst>
              <a:path w="73660" h="73660">
                <a:moveTo>
                  <a:pt x="73482" y="36741"/>
                </a:moveTo>
                <a:lnTo>
                  <a:pt x="70595" y="51043"/>
                </a:lnTo>
                <a:lnTo>
                  <a:pt x="62722" y="62722"/>
                </a:lnTo>
                <a:lnTo>
                  <a:pt x="51043" y="70595"/>
                </a:lnTo>
                <a:lnTo>
                  <a:pt x="36741" y="73482"/>
                </a:lnTo>
                <a:lnTo>
                  <a:pt x="22443" y="70595"/>
                </a:lnTo>
                <a:lnTo>
                  <a:pt x="10764" y="62722"/>
                </a:lnTo>
                <a:lnTo>
                  <a:pt x="2888" y="51043"/>
                </a:lnTo>
                <a:lnTo>
                  <a:pt x="0" y="36741"/>
                </a:lnTo>
                <a:lnTo>
                  <a:pt x="2888" y="22438"/>
                </a:lnTo>
                <a:lnTo>
                  <a:pt x="10764" y="10760"/>
                </a:lnTo>
                <a:lnTo>
                  <a:pt x="22443" y="2886"/>
                </a:lnTo>
                <a:lnTo>
                  <a:pt x="36741" y="0"/>
                </a:lnTo>
                <a:lnTo>
                  <a:pt x="51043" y="2886"/>
                </a:lnTo>
                <a:lnTo>
                  <a:pt x="62722" y="10760"/>
                </a:lnTo>
                <a:lnTo>
                  <a:pt x="70595" y="22438"/>
                </a:lnTo>
                <a:lnTo>
                  <a:pt x="73482" y="36741"/>
                </a:lnTo>
                <a:close/>
              </a:path>
            </a:pathLst>
          </a:custGeom>
          <a:ln w="12700">
            <a:solidFill>
              <a:srgbClr val="DC1F2B"/>
            </a:solidFill>
          </a:ln>
        </p:spPr>
        <p:txBody>
          <a:bodyPr wrap="square" lIns="0" tIns="0" rIns="0" bIns="0" rtlCol="0"/>
          <a:lstStyle/>
          <a:p>
            <a:endParaRPr>
              <a:solidFill>
                <a:prstClr val="black"/>
              </a:solidFill>
            </a:endParaRPr>
          </a:p>
        </p:txBody>
      </p:sp>
      <p:sp>
        <p:nvSpPr>
          <p:cNvPr id="26" name="object 26"/>
          <p:cNvSpPr/>
          <p:nvPr/>
        </p:nvSpPr>
        <p:spPr>
          <a:xfrm>
            <a:off x="539415" y="4282568"/>
            <a:ext cx="71614" cy="78310"/>
          </a:xfrm>
          <a:custGeom>
            <a:avLst/>
            <a:gdLst/>
            <a:ahLst/>
            <a:cxnLst/>
            <a:rect l="l" t="t" r="r" b="b"/>
            <a:pathLst>
              <a:path w="73659" h="73660">
                <a:moveTo>
                  <a:pt x="36728" y="0"/>
                </a:moveTo>
                <a:lnTo>
                  <a:pt x="22433" y="2886"/>
                </a:lnTo>
                <a:lnTo>
                  <a:pt x="10758" y="10760"/>
                </a:lnTo>
                <a:lnTo>
                  <a:pt x="2886" y="22438"/>
                </a:lnTo>
                <a:lnTo>
                  <a:pt x="0" y="36741"/>
                </a:lnTo>
                <a:lnTo>
                  <a:pt x="2886" y="51043"/>
                </a:lnTo>
                <a:lnTo>
                  <a:pt x="10758" y="62722"/>
                </a:lnTo>
                <a:lnTo>
                  <a:pt x="22433" y="70595"/>
                </a:lnTo>
                <a:lnTo>
                  <a:pt x="36728" y="73482"/>
                </a:lnTo>
                <a:lnTo>
                  <a:pt x="51030" y="70595"/>
                </a:lnTo>
                <a:lnTo>
                  <a:pt x="62709" y="62722"/>
                </a:lnTo>
                <a:lnTo>
                  <a:pt x="70582" y="51043"/>
                </a:lnTo>
                <a:lnTo>
                  <a:pt x="73469" y="36741"/>
                </a:lnTo>
                <a:lnTo>
                  <a:pt x="70582" y="22438"/>
                </a:lnTo>
                <a:lnTo>
                  <a:pt x="62709" y="10760"/>
                </a:lnTo>
                <a:lnTo>
                  <a:pt x="51030" y="2886"/>
                </a:lnTo>
                <a:lnTo>
                  <a:pt x="36728" y="0"/>
                </a:lnTo>
                <a:close/>
              </a:path>
            </a:pathLst>
          </a:custGeom>
          <a:solidFill>
            <a:srgbClr val="FFFFFF"/>
          </a:solidFill>
        </p:spPr>
        <p:txBody>
          <a:bodyPr wrap="square" lIns="0" tIns="0" rIns="0" bIns="0" rtlCol="0"/>
          <a:lstStyle/>
          <a:p>
            <a:endParaRPr>
              <a:solidFill>
                <a:prstClr val="black"/>
              </a:solidFill>
            </a:endParaRPr>
          </a:p>
        </p:txBody>
      </p:sp>
      <p:sp>
        <p:nvSpPr>
          <p:cNvPr id="27" name="object 27"/>
          <p:cNvSpPr/>
          <p:nvPr/>
        </p:nvSpPr>
        <p:spPr>
          <a:xfrm>
            <a:off x="539415" y="4282568"/>
            <a:ext cx="71614" cy="78310"/>
          </a:xfrm>
          <a:custGeom>
            <a:avLst/>
            <a:gdLst/>
            <a:ahLst/>
            <a:cxnLst/>
            <a:rect l="l" t="t" r="r" b="b"/>
            <a:pathLst>
              <a:path w="73659" h="73660">
                <a:moveTo>
                  <a:pt x="73469" y="36741"/>
                </a:moveTo>
                <a:lnTo>
                  <a:pt x="70582" y="51043"/>
                </a:lnTo>
                <a:lnTo>
                  <a:pt x="62709" y="62722"/>
                </a:lnTo>
                <a:lnTo>
                  <a:pt x="51030" y="70595"/>
                </a:lnTo>
                <a:lnTo>
                  <a:pt x="36728" y="73482"/>
                </a:lnTo>
                <a:lnTo>
                  <a:pt x="22433" y="70595"/>
                </a:lnTo>
                <a:lnTo>
                  <a:pt x="10758" y="62722"/>
                </a:lnTo>
                <a:lnTo>
                  <a:pt x="2886" y="51043"/>
                </a:lnTo>
                <a:lnTo>
                  <a:pt x="0" y="36741"/>
                </a:lnTo>
                <a:lnTo>
                  <a:pt x="2886" y="22438"/>
                </a:lnTo>
                <a:lnTo>
                  <a:pt x="10758" y="10760"/>
                </a:lnTo>
                <a:lnTo>
                  <a:pt x="22433" y="2886"/>
                </a:lnTo>
                <a:lnTo>
                  <a:pt x="36728" y="0"/>
                </a:lnTo>
                <a:lnTo>
                  <a:pt x="51030" y="2886"/>
                </a:lnTo>
                <a:lnTo>
                  <a:pt x="62709" y="10760"/>
                </a:lnTo>
                <a:lnTo>
                  <a:pt x="70582" y="22438"/>
                </a:lnTo>
                <a:lnTo>
                  <a:pt x="73469" y="36741"/>
                </a:lnTo>
                <a:close/>
              </a:path>
            </a:pathLst>
          </a:custGeom>
          <a:ln w="12700">
            <a:solidFill>
              <a:srgbClr val="DC1F2B"/>
            </a:solidFill>
          </a:ln>
        </p:spPr>
        <p:txBody>
          <a:bodyPr wrap="square" lIns="0" tIns="0" rIns="0" bIns="0" rtlCol="0"/>
          <a:lstStyle/>
          <a:p>
            <a:endParaRPr>
              <a:solidFill>
                <a:prstClr val="black"/>
              </a:solidFill>
            </a:endParaRPr>
          </a:p>
        </p:txBody>
      </p:sp>
      <p:sp>
        <p:nvSpPr>
          <p:cNvPr id="28" name="object 28"/>
          <p:cNvSpPr/>
          <p:nvPr/>
        </p:nvSpPr>
        <p:spPr>
          <a:xfrm>
            <a:off x="296168" y="4305944"/>
            <a:ext cx="29016" cy="31729"/>
          </a:xfrm>
          <a:custGeom>
            <a:avLst/>
            <a:gdLst/>
            <a:ahLst/>
            <a:cxnLst/>
            <a:rect l="l" t="t" r="r" b="b"/>
            <a:pathLst>
              <a:path w="29845" h="29845">
                <a:moveTo>
                  <a:pt x="22910" y="0"/>
                </a:moveTo>
                <a:lnTo>
                  <a:pt x="6616" y="0"/>
                </a:lnTo>
                <a:lnTo>
                  <a:pt x="0" y="6603"/>
                </a:lnTo>
                <a:lnTo>
                  <a:pt x="0" y="22923"/>
                </a:lnTo>
                <a:lnTo>
                  <a:pt x="6616" y="29527"/>
                </a:lnTo>
                <a:lnTo>
                  <a:pt x="22910" y="29527"/>
                </a:lnTo>
                <a:lnTo>
                  <a:pt x="29527" y="22923"/>
                </a:lnTo>
                <a:lnTo>
                  <a:pt x="29527" y="6603"/>
                </a:lnTo>
                <a:lnTo>
                  <a:pt x="22910" y="0"/>
                </a:lnTo>
                <a:close/>
              </a:path>
            </a:pathLst>
          </a:custGeom>
          <a:solidFill>
            <a:srgbClr val="DC1F2B"/>
          </a:solidFill>
        </p:spPr>
        <p:txBody>
          <a:bodyPr wrap="square" lIns="0" tIns="0" rIns="0" bIns="0" rtlCol="0"/>
          <a:lstStyle/>
          <a:p>
            <a:endParaRPr>
              <a:solidFill>
                <a:prstClr val="black"/>
              </a:solidFill>
            </a:endParaRPr>
          </a:p>
        </p:txBody>
      </p:sp>
      <p:sp>
        <p:nvSpPr>
          <p:cNvPr id="29" name="object 29"/>
          <p:cNvSpPr/>
          <p:nvPr/>
        </p:nvSpPr>
        <p:spPr>
          <a:xfrm>
            <a:off x="296168" y="4305944"/>
            <a:ext cx="29016" cy="31729"/>
          </a:xfrm>
          <a:custGeom>
            <a:avLst/>
            <a:gdLst/>
            <a:ahLst/>
            <a:cxnLst/>
            <a:rect l="l" t="t" r="r" b="b"/>
            <a:pathLst>
              <a:path w="29845" h="29845">
                <a:moveTo>
                  <a:pt x="29527" y="14757"/>
                </a:moveTo>
                <a:lnTo>
                  <a:pt x="29527" y="22923"/>
                </a:lnTo>
                <a:lnTo>
                  <a:pt x="22910" y="29527"/>
                </a:lnTo>
                <a:lnTo>
                  <a:pt x="14757" y="29527"/>
                </a:lnTo>
                <a:lnTo>
                  <a:pt x="6616" y="29527"/>
                </a:lnTo>
                <a:lnTo>
                  <a:pt x="0" y="22923"/>
                </a:lnTo>
                <a:lnTo>
                  <a:pt x="0" y="14757"/>
                </a:lnTo>
                <a:lnTo>
                  <a:pt x="0" y="6603"/>
                </a:lnTo>
                <a:lnTo>
                  <a:pt x="6616" y="0"/>
                </a:lnTo>
                <a:lnTo>
                  <a:pt x="14757" y="0"/>
                </a:lnTo>
                <a:lnTo>
                  <a:pt x="22910" y="0"/>
                </a:lnTo>
                <a:lnTo>
                  <a:pt x="29527" y="6603"/>
                </a:lnTo>
                <a:lnTo>
                  <a:pt x="29527" y="14757"/>
                </a:lnTo>
                <a:close/>
              </a:path>
            </a:pathLst>
          </a:custGeom>
          <a:ln w="12700">
            <a:solidFill>
              <a:srgbClr val="DC1F2B"/>
            </a:solidFill>
          </a:ln>
        </p:spPr>
        <p:txBody>
          <a:bodyPr wrap="square" lIns="0" tIns="0" rIns="0" bIns="0" rtlCol="0"/>
          <a:lstStyle/>
          <a:p>
            <a:endParaRPr>
              <a:solidFill>
                <a:prstClr val="black"/>
              </a:solidFill>
            </a:endParaRPr>
          </a:p>
        </p:txBody>
      </p:sp>
      <p:sp>
        <p:nvSpPr>
          <p:cNvPr id="30" name="object 30"/>
          <p:cNvSpPr/>
          <p:nvPr/>
        </p:nvSpPr>
        <p:spPr>
          <a:xfrm>
            <a:off x="562446" y="4307777"/>
            <a:ext cx="25929" cy="28354"/>
          </a:xfrm>
          <a:custGeom>
            <a:avLst/>
            <a:gdLst/>
            <a:ahLst/>
            <a:cxnLst/>
            <a:rect l="l" t="t" r="r" b="b"/>
            <a:pathLst>
              <a:path w="26670" h="26670">
                <a:moveTo>
                  <a:pt x="20243" y="0"/>
                </a:moveTo>
                <a:lnTo>
                  <a:pt x="5842" y="0"/>
                </a:lnTo>
                <a:lnTo>
                  <a:pt x="0" y="5842"/>
                </a:lnTo>
                <a:lnTo>
                  <a:pt x="0" y="20231"/>
                </a:lnTo>
                <a:lnTo>
                  <a:pt x="5842" y="26073"/>
                </a:lnTo>
                <a:lnTo>
                  <a:pt x="20243" y="26073"/>
                </a:lnTo>
                <a:lnTo>
                  <a:pt x="26085" y="20231"/>
                </a:lnTo>
                <a:lnTo>
                  <a:pt x="26085" y="5842"/>
                </a:lnTo>
                <a:lnTo>
                  <a:pt x="20243" y="0"/>
                </a:lnTo>
                <a:close/>
              </a:path>
            </a:pathLst>
          </a:custGeom>
          <a:solidFill>
            <a:srgbClr val="DC1F2B"/>
          </a:solidFill>
        </p:spPr>
        <p:txBody>
          <a:bodyPr wrap="square" lIns="0" tIns="0" rIns="0" bIns="0" rtlCol="0"/>
          <a:lstStyle/>
          <a:p>
            <a:endParaRPr>
              <a:solidFill>
                <a:prstClr val="black"/>
              </a:solidFill>
            </a:endParaRPr>
          </a:p>
        </p:txBody>
      </p:sp>
      <p:sp>
        <p:nvSpPr>
          <p:cNvPr id="31" name="object 31"/>
          <p:cNvSpPr/>
          <p:nvPr/>
        </p:nvSpPr>
        <p:spPr>
          <a:xfrm>
            <a:off x="562446" y="4307777"/>
            <a:ext cx="25929" cy="28354"/>
          </a:xfrm>
          <a:custGeom>
            <a:avLst/>
            <a:gdLst/>
            <a:ahLst/>
            <a:cxnLst/>
            <a:rect l="l" t="t" r="r" b="b"/>
            <a:pathLst>
              <a:path w="26670" h="26670">
                <a:moveTo>
                  <a:pt x="26085" y="13030"/>
                </a:moveTo>
                <a:lnTo>
                  <a:pt x="26085" y="20231"/>
                </a:lnTo>
                <a:lnTo>
                  <a:pt x="20243" y="26073"/>
                </a:lnTo>
                <a:lnTo>
                  <a:pt x="13042" y="26073"/>
                </a:lnTo>
                <a:lnTo>
                  <a:pt x="5842" y="26073"/>
                </a:lnTo>
                <a:lnTo>
                  <a:pt x="0" y="20231"/>
                </a:lnTo>
                <a:lnTo>
                  <a:pt x="0" y="13030"/>
                </a:lnTo>
                <a:lnTo>
                  <a:pt x="0" y="5842"/>
                </a:lnTo>
                <a:lnTo>
                  <a:pt x="5842" y="0"/>
                </a:lnTo>
                <a:lnTo>
                  <a:pt x="13042" y="0"/>
                </a:lnTo>
                <a:lnTo>
                  <a:pt x="20243" y="0"/>
                </a:lnTo>
                <a:lnTo>
                  <a:pt x="26085" y="5842"/>
                </a:lnTo>
                <a:lnTo>
                  <a:pt x="26085" y="13030"/>
                </a:lnTo>
                <a:close/>
              </a:path>
            </a:pathLst>
          </a:custGeom>
          <a:ln w="12700">
            <a:solidFill>
              <a:srgbClr val="DC1F2B"/>
            </a:solidFill>
          </a:ln>
        </p:spPr>
        <p:txBody>
          <a:bodyPr wrap="square" lIns="0" tIns="0" rIns="0" bIns="0" rtlCol="0"/>
          <a:lstStyle/>
          <a:p>
            <a:endParaRPr>
              <a:solidFill>
                <a:prstClr val="black"/>
              </a:solidFill>
            </a:endParaRPr>
          </a:p>
        </p:txBody>
      </p:sp>
      <p:sp>
        <p:nvSpPr>
          <p:cNvPr id="32" name="object 32"/>
          <p:cNvSpPr/>
          <p:nvPr/>
        </p:nvSpPr>
        <p:spPr>
          <a:xfrm>
            <a:off x="289286" y="4176436"/>
            <a:ext cx="248387" cy="86273"/>
          </a:xfrm>
          <a:prstGeom prst="rect">
            <a:avLst/>
          </a:prstGeom>
          <a:blipFill>
            <a:blip r:embed="rId4" cstate="print"/>
            <a:stretch>
              <a:fillRect/>
            </a:stretch>
          </a:blipFill>
        </p:spPr>
        <p:txBody>
          <a:bodyPr wrap="square" lIns="0" tIns="0" rIns="0" bIns="0" rtlCol="0"/>
          <a:lstStyle/>
          <a:p>
            <a:endParaRPr>
              <a:solidFill>
                <a:prstClr val="black"/>
              </a:solidFill>
            </a:endParaRPr>
          </a:p>
        </p:txBody>
      </p:sp>
      <p:sp>
        <p:nvSpPr>
          <p:cNvPr id="33" name="object 33"/>
          <p:cNvSpPr/>
          <p:nvPr/>
        </p:nvSpPr>
        <p:spPr>
          <a:xfrm>
            <a:off x="422229" y="6198862"/>
            <a:ext cx="143228" cy="198475"/>
          </a:xfrm>
          <a:custGeom>
            <a:avLst/>
            <a:gdLst/>
            <a:ahLst/>
            <a:cxnLst/>
            <a:rect l="l" t="t" r="r" b="b"/>
            <a:pathLst>
              <a:path w="147320" h="186689">
                <a:moveTo>
                  <a:pt x="73621" y="0"/>
                </a:moveTo>
                <a:lnTo>
                  <a:pt x="44962" y="5786"/>
                </a:lnTo>
                <a:lnTo>
                  <a:pt x="21561" y="21567"/>
                </a:lnTo>
                <a:lnTo>
                  <a:pt x="5784" y="44973"/>
                </a:lnTo>
                <a:lnTo>
                  <a:pt x="0" y="73634"/>
                </a:lnTo>
                <a:lnTo>
                  <a:pt x="1349" y="87682"/>
                </a:lnTo>
                <a:lnTo>
                  <a:pt x="5224" y="100823"/>
                </a:lnTo>
                <a:lnTo>
                  <a:pt x="11363" y="112819"/>
                </a:lnTo>
                <a:lnTo>
                  <a:pt x="19507" y="123431"/>
                </a:lnTo>
                <a:lnTo>
                  <a:pt x="35648" y="186474"/>
                </a:lnTo>
                <a:lnTo>
                  <a:pt x="111607" y="186474"/>
                </a:lnTo>
                <a:lnTo>
                  <a:pt x="127749" y="123431"/>
                </a:lnTo>
                <a:lnTo>
                  <a:pt x="135887" y="112819"/>
                </a:lnTo>
                <a:lnTo>
                  <a:pt x="142027" y="100823"/>
                </a:lnTo>
                <a:lnTo>
                  <a:pt x="145905" y="87682"/>
                </a:lnTo>
                <a:lnTo>
                  <a:pt x="147256" y="73634"/>
                </a:lnTo>
                <a:lnTo>
                  <a:pt x="141469" y="44973"/>
                </a:lnTo>
                <a:lnTo>
                  <a:pt x="125688" y="21567"/>
                </a:lnTo>
                <a:lnTo>
                  <a:pt x="102283" y="5786"/>
                </a:lnTo>
                <a:lnTo>
                  <a:pt x="73621" y="0"/>
                </a:lnTo>
                <a:close/>
              </a:path>
            </a:pathLst>
          </a:custGeom>
          <a:solidFill>
            <a:srgbClr val="FFFFFF"/>
          </a:solidFill>
        </p:spPr>
        <p:txBody>
          <a:bodyPr wrap="square" lIns="0" tIns="0" rIns="0" bIns="0" rtlCol="0"/>
          <a:lstStyle/>
          <a:p>
            <a:endParaRPr>
              <a:solidFill>
                <a:prstClr val="black"/>
              </a:solidFill>
            </a:endParaRPr>
          </a:p>
        </p:txBody>
      </p:sp>
      <p:sp>
        <p:nvSpPr>
          <p:cNvPr id="34" name="object 34"/>
          <p:cNvSpPr/>
          <p:nvPr/>
        </p:nvSpPr>
        <p:spPr>
          <a:xfrm>
            <a:off x="452518" y="6410662"/>
            <a:ext cx="82726" cy="22953"/>
          </a:xfrm>
          <a:custGeom>
            <a:avLst/>
            <a:gdLst/>
            <a:ahLst/>
            <a:cxnLst/>
            <a:rect l="l" t="t" r="r" b="b"/>
            <a:pathLst>
              <a:path w="85090" h="21589">
                <a:moveTo>
                  <a:pt x="80162" y="0"/>
                </a:moveTo>
                <a:lnTo>
                  <a:pt x="4762" y="0"/>
                </a:lnTo>
                <a:lnTo>
                  <a:pt x="0" y="4762"/>
                </a:lnTo>
                <a:lnTo>
                  <a:pt x="0" y="16408"/>
                </a:lnTo>
                <a:lnTo>
                  <a:pt x="4762" y="21170"/>
                </a:lnTo>
                <a:lnTo>
                  <a:pt x="80162" y="21170"/>
                </a:lnTo>
                <a:lnTo>
                  <a:pt x="84924" y="16408"/>
                </a:lnTo>
                <a:lnTo>
                  <a:pt x="84924" y="4762"/>
                </a:lnTo>
                <a:lnTo>
                  <a:pt x="80162" y="0"/>
                </a:lnTo>
                <a:close/>
              </a:path>
            </a:pathLst>
          </a:custGeom>
          <a:solidFill>
            <a:srgbClr val="FFFFFF"/>
          </a:solidFill>
        </p:spPr>
        <p:txBody>
          <a:bodyPr wrap="square" lIns="0" tIns="0" rIns="0" bIns="0" rtlCol="0"/>
          <a:lstStyle/>
          <a:p>
            <a:endParaRPr>
              <a:solidFill>
                <a:prstClr val="black"/>
              </a:solidFill>
            </a:endParaRPr>
          </a:p>
        </p:txBody>
      </p:sp>
      <p:sp>
        <p:nvSpPr>
          <p:cNvPr id="35" name="object 35"/>
          <p:cNvSpPr/>
          <p:nvPr/>
        </p:nvSpPr>
        <p:spPr>
          <a:xfrm>
            <a:off x="452518" y="6443271"/>
            <a:ext cx="82726" cy="22953"/>
          </a:xfrm>
          <a:custGeom>
            <a:avLst/>
            <a:gdLst/>
            <a:ahLst/>
            <a:cxnLst/>
            <a:rect l="l" t="t" r="r" b="b"/>
            <a:pathLst>
              <a:path w="85090" h="21589">
                <a:moveTo>
                  <a:pt x="80162" y="0"/>
                </a:moveTo>
                <a:lnTo>
                  <a:pt x="4762" y="0"/>
                </a:lnTo>
                <a:lnTo>
                  <a:pt x="0" y="4762"/>
                </a:lnTo>
                <a:lnTo>
                  <a:pt x="0" y="16421"/>
                </a:lnTo>
                <a:lnTo>
                  <a:pt x="4762" y="21183"/>
                </a:lnTo>
                <a:lnTo>
                  <a:pt x="80162" y="21183"/>
                </a:lnTo>
                <a:lnTo>
                  <a:pt x="84924" y="16421"/>
                </a:lnTo>
                <a:lnTo>
                  <a:pt x="84924" y="4762"/>
                </a:lnTo>
                <a:lnTo>
                  <a:pt x="80162" y="0"/>
                </a:lnTo>
                <a:close/>
              </a:path>
            </a:pathLst>
          </a:custGeom>
          <a:solidFill>
            <a:srgbClr val="FFFFFF"/>
          </a:solidFill>
        </p:spPr>
        <p:txBody>
          <a:bodyPr wrap="square" lIns="0" tIns="0" rIns="0" bIns="0" rtlCol="0"/>
          <a:lstStyle/>
          <a:p>
            <a:endParaRPr>
              <a:solidFill>
                <a:prstClr val="black"/>
              </a:solidFill>
            </a:endParaRPr>
          </a:p>
        </p:txBody>
      </p:sp>
      <p:sp>
        <p:nvSpPr>
          <p:cNvPr id="36" name="object 36"/>
          <p:cNvSpPr/>
          <p:nvPr/>
        </p:nvSpPr>
        <p:spPr>
          <a:xfrm>
            <a:off x="375160" y="6271804"/>
            <a:ext cx="27781" cy="6751"/>
          </a:xfrm>
          <a:custGeom>
            <a:avLst/>
            <a:gdLst/>
            <a:ahLst/>
            <a:cxnLst/>
            <a:rect l="l" t="t" r="r" b="b"/>
            <a:pathLst>
              <a:path w="28575" h="6350">
                <a:moveTo>
                  <a:pt x="28168" y="0"/>
                </a:moveTo>
                <a:lnTo>
                  <a:pt x="1295" y="0"/>
                </a:lnTo>
                <a:lnTo>
                  <a:pt x="0" y="1308"/>
                </a:lnTo>
                <a:lnTo>
                  <a:pt x="0" y="4470"/>
                </a:lnTo>
                <a:lnTo>
                  <a:pt x="1295" y="5778"/>
                </a:lnTo>
                <a:lnTo>
                  <a:pt x="28054" y="5778"/>
                </a:lnTo>
                <a:lnTo>
                  <a:pt x="28168" y="0"/>
                </a:lnTo>
                <a:close/>
              </a:path>
            </a:pathLst>
          </a:custGeom>
          <a:solidFill>
            <a:srgbClr val="FFFFFF"/>
          </a:solidFill>
        </p:spPr>
        <p:txBody>
          <a:bodyPr wrap="square" lIns="0" tIns="0" rIns="0" bIns="0" rtlCol="0"/>
          <a:lstStyle/>
          <a:p>
            <a:endParaRPr>
              <a:solidFill>
                <a:prstClr val="black"/>
              </a:solidFill>
            </a:endParaRPr>
          </a:p>
        </p:txBody>
      </p:sp>
      <p:sp>
        <p:nvSpPr>
          <p:cNvPr id="37" name="object 37"/>
          <p:cNvSpPr/>
          <p:nvPr/>
        </p:nvSpPr>
        <p:spPr>
          <a:xfrm>
            <a:off x="386558" y="6215646"/>
            <a:ext cx="27781" cy="18902"/>
          </a:xfrm>
          <a:custGeom>
            <a:avLst/>
            <a:gdLst/>
            <a:ahLst/>
            <a:cxnLst/>
            <a:rect l="l" t="t" r="r" b="b"/>
            <a:pathLst>
              <a:path w="28575" h="17779">
                <a:moveTo>
                  <a:pt x="3124" y="0"/>
                </a:moveTo>
                <a:lnTo>
                  <a:pt x="1397" y="596"/>
                </a:lnTo>
                <a:lnTo>
                  <a:pt x="0" y="3441"/>
                </a:lnTo>
                <a:lnTo>
                  <a:pt x="584" y="5168"/>
                </a:lnTo>
                <a:lnTo>
                  <a:pt x="25450" y="17360"/>
                </a:lnTo>
                <a:lnTo>
                  <a:pt x="26276" y="15633"/>
                </a:lnTo>
                <a:lnTo>
                  <a:pt x="27178" y="13931"/>
                </a:lnTo>
                <a:lnTo>
                  <a:pt x="28105" y="12255"/>
                </a:lnTo>
                <a:lnTo>
                  <a:pt x="3124" y="0"/>
                </a:lnTo>
                <a:close/>
              </a:path>
            </a:pathLst>
          </a:custGeom>
          <a:solidFill>
            <a:srgbClr val="FFFFFF"/>
          </a:solidFill>
        </p:spPr>
        <p:txBody>
          <a:bodyPr wrap="square" lIns="0" tIns="0" rIns="0" bIns="0" rtlCol="0"/>
          <a:lstStyle/>
          <a:p>
            <a:endParaRPr>
              <a:solidFill>
                <a:prstClr val="black"/>
              </a:solidFill>
            </a:endParaRPr>
          </a:p>
        </p:txBody>
      </p:sp>
      <p:sp>
        <p:nvSpPr>
          <p:cNvPr id="38" name="object 38"/>
          <p:cNvSpPr/>
          <p:nvPr/>
        </p:nvSpPr>
        <p:spPr>
          <a:xfrm>
            <a:off x="418188" y="6172585"/>
            <a:ext cx="22225" cy="27679"/>
          </a:xfrm>
          <a:custGeom>
            <a:avLst/>
            <a:gdLst/>
            <a:ahLst/>
            <a:cxnLst/>
            <a:rect l="l" t="t" r="r" b="b"/>
            <a:pathLst>
              <a:path w="22859" h="26035">
                <a:moveTo>
                  <a:pt x="2666" y="0"/>
                </a:moveTo>
                <a:lnTo>
                  <a:pt x="203" y="1981"/>
                </a:lnTo>
                <a:lnTo>
                  <a:pt x="0" y="3809"/>
                </a:lnTo>
                <a:lnTo>
                  <a:pt x="17792" y="25971"/>
                </a:lnTo>
                <a:lnTo>
                  <a:pt x="19265" y="24739"/>
                </a:lnTo>
                <a:lnTo>
                  <a:pt x="20789" y="23571"/>
                </a:lnTo>
                <a:lnTo>
                  <a:pt x="22339" y="22428"/>
                </a:lnTo>
                <a:lnTo>
                  <a:pt x="4495" y="203"/>
                </a:lnTo>
                <a:lnTo>
                  <a:pt x="2666" y="0"/>
                </a:lnTo>
                <a:close/>
              </a:path>
            </a:pathLst>
          </a:custGeom>
          <a:solidFill>
            <a:srgbClr val="FFFFFF"/>
          </a:solidFill>
        </p:spPr>
        <p:txBody>
          <a:bodyPr wrap="square" lIns="0" tIns="0" rIns="0" bIns="0" rtlCol="0"/>
          <a:lstStyle/>
          <a:p>
            <a:endParaRPr>
              <a:solidFill>
                <a:prstClr val="black"/>
              </a:solidFill>
            </a:endParaRPr>
          </a:p>
        </p:txBody>
      </p:sp>
      <p:sp>
        <p:nvSpPr>
          <p:cNvPr id="39" name="object 39"/>
          <p:cNvSpPr/>
          <p:nvPr/>
        </p:nvSpPr>
        <p:spPr>
          <a:xfrm>
            <a:off x="464195" y="6148170"/>
            <a:ext cx="12347" cy="32405"/>
          </a:xfrm>
          <a:custGeom>
            <a:avLst/>
            <a:gdLst/>
            <a:ahLst/>
            <a:cxnLst/>
            <a:rect l="l" t="t" r="r" b="b"/>
            <a:pathLst>
              <a:path w="12700" h="30479">
                <a:moveTo>
                  <a:pt x="4051" y="0"/>
                </a:moveTo>
                <a:lnTo>
                  <a:pt x="965" y="711"/>
                </a:lnTo>
                <a:lnTo>
                  <a:pt x="0" y="2273"/>
                </a:lnTo>
                <a:lnTo>
                  <a:pt x="6591" y="30365"/>
                </a:lnTo>
                <a:lnTo>
                  <a:pt x="8432" y="29883"/>
                </a:lnTo>
                <a:lnTo>
                  <a:pt x="10312" y="29464"/>
                </a:lnTo>
                <a:lnTo>
                  <a:pt x="12204" y="29095"/>
                </a:lnTo>
                <a:lnTo>
                  <a:pt x="5613" y="965"/>
                </a:lnTo>
                <a:lnTo>
                  <a:pt x="4051" y="0"/>
                </a:lnTo>
                <a:close/>
              </a:path>
            </a:pathLst>
          </a:custGeom>
          <a:solidFill>
            <a:srgbClr val="FFFFFF"/>
          </a:solidFill>
        </p:spPr>
        <p:txBody>
          <a:bodyPr wrap="square" lIns="0" tIns="0" rIns="0" bIns="0" rtlCol="0"/>
          <a:lstStyle/>
          <a:p>
            <a:endParaRPr>
              <a:solidFill>
                <a:prstClr val="black"/>
              </a:solidFill>
            </a:endParaRPr>
          </a:p>
        </p:txBody>
      </p:sp>
      <p:sp>
        <p:nvSpPr>
          <p:cNvPr id="40" name="object 40"/>
          <p:cNvSpPr/>
          <p:nvPr/>
        </p:nvSpPr>
        <p:spPr>
          <a:xfrm>
            <a:off x="511558" y="6148173"/>
            <a:ext cx="12347" cy="32405"/>
          </a:xfrm>
          <a:custGeom>
            <a:avLst/>
            <a:gdLst/>
            <a:ahLst/>
            <a:cxnLst/>
            <a:rect l="l" t="t" r="r" b="b"/>
            <a:pathLst>
              <a:path w="12700" h="30479">
                <a:moveTo>
                  <a:pt x="8153" y="0"/>
                </a:moveTo>
                <a:lnTo>
                  <a:pt x="6604" y="965"/>
                </a:lnTo>
                <a:lnTo>
                  <a:pt x="0" y="29095"/>
                </a:lnTo>
                <a:lnTo>
                  <a:pt x="1892" y="29464"/>
                </a:lnTo>
                <a:lnTo>
                  <a:pt x="3771" y="29883"/>
                </a:lnTo>
                <a:lnTo>
                  <a:pt x="5613" y="30365"/>
                </a:lnTo>
                <a:lnTo>
                  <a:pt x="12204" y="2273"/>
                </a:lnTo>
                <a:lnTo>
                  <a:pt x="11252" y="711"/>
                </a:lnTo>
                <a:lnTo>
                  <a:pt x="8153" y="0"/>
                </a:lnTo>
                <a:close/>
              </a:path>
            </a:pathLst>
          </a:custGeom>
          <a:solidFill>
            <a:srgbClr val="FFFFFF"/>
          </a:solidFill>
        </p:spPr>
        <p:txBody>
          <a:bodyPr wrap="square" lIns="0" tIns="0" rIns="0" bIns="0" rtlCol="0"/>
          <a:lstStyle/>
          <a:p>
            <a:endParaRPr>
              <a:solidFill>
                <a:prstClr val="black"/>
              </a:solidFill>
            </a:endParaRPr>
          </a:p>
        </p:txBody>
      </p:sp>
      <p:sp>
        <p:nvSpPr>
          <p:cNvPr id="41" name="object 41"/>
          <p:cNvSpPr/>
          <p:nvPr/>
        </p:nvSpPr>
        <p:spPr>
          <a:xfrm>
            <a:off x="547710" y="6172585"/>
            <a:ext cx="22225" cy="27679"/>
          </a:xfrm>
          <a:custGeom>
            <a:avLst/>
            <a:gdLst/>
            <a:ahLst/>
            <a:cxnLst/>
            <a:rect l="l" t="t" r="r" b="b"/>
            <a:pathLst>
              <a:path w="22859" h="26035">
                <a:moveTo>
                  <a:pt x="19672" y="0"/>
                </a:moveTo>
                <a:lnTo>
                  <a:pt x="17843" y="203"/>
                </a:lnTo>
                <a:lnTo>
                  <a:pt x="0" y="22428"/>
                </a:lnTo>
                <a:lnTo>
                  <a:pt x="1549" y="23571"/>
                </a:lnTo>
                <a:lnTo>
                  <a:pt x="3073" y="24739"/>
                </a:lnTo>
                <a:lnTo>
                  <a:pt x="4546" y="25971"/>
                </a:lnTo>
                <a:lnTo>
                  <a:pt x="22339" y="3809"/>
                </a:lnTo>
                <a:lnTo>
                  <a:pt x="22136" y="1981"/>
                </a:lnTo>
                <a:lnTo>
                  <a:pt x="19672" y="0"/>
                </a:lnTo>
                <a:close/>
              </a:path>
            </a:pathLst>
          </a:custGeom>
          <a:solidFill>
            <a:srgbClr val="FFFFFF"/>
          </a:solidFill>
        </p:spPr>
        <p:txBody>
          <a:bodyPr wrap="square" lIns="0" tIns="0" rIns="0" bIns="0" rtlCol="0"/>
          <a:lstStyle/>
          <a:p>
            <a:endParaRPr>
              <a:solidFill>
                <a:prstClr val="black"/>
              </a:solidFill>
            </a:endParaRPr>
          </a:p>
        </p:txBody>
      </p:sp>
      <p:sp>
        <p:nvSpPr>
          <p:cNvPr id="42" name="object 42"/>
          <p:cNvSpPr/>
          <p:nvPr/>
        </p:nvSpPr>
        <p:spPr>
          <a:xfrm>
            <a:off x="573742" y="6215653"/>
            <a:ext cx="27781" cy="18902"/>
          </a:xfrm>
          <a:custGeom>
            <a:avLst/>
            <a:gdLst/>
            <a:ahLst/>
            <a:cxnLst/>
            <a:rect l="l" t="t" r="r" b="b"/>
            <a:pathLst>
              <a:path w="28575" h="17779">
                <a:moveTo>
                  <a:pt x="24980" y="0"/>
                </a:moveTo>
                <a:lnTo>
                  <a:pt x="23545" y="685"/>
                </a:lnTo>
                <a:lnTo>
                  <a:pt x="0" y="12255"/>
                </a:lnTo>
                <a:lnTo>
                  <a:pt x="927" y="13919"/>
                </a:lnTo>
                <a:lnTo>
                  <a:pt x="1816" y="15621"/>
                </a:lnTo>
                <a:lnTo>
                  <a:pt x="2654" y="17360"/>
                </a:lnTo>
                <a:lnTo>
                  <a:pt x="27508" y="5168"/>
                </a:lnTo>
                <a:lnTo>
                  <a:pt x="28105" y="3429"/>
                </a:lnTo>
                <a:lnTo>
                  <a:pt x="26708" y="596"/>
                </a:lnTo>
                <a:lnTo>
                  <a:pt x="24980" y="0"/>
                </a:lnTo>
                <a:close/>
              </a:path>
            </a:pathLst>
          </a:custGeom>
          <a:solidFill>
            <a:srgbClr val="FFFFFF"/>
          </a:solidFill>
        </p:spPr>
        <p:txBody>
          <a:bodyPr wrap="square" lIns="0" tIns="0" rIns="0" bIns="0" rtlCol="0"/>
          <a:lstStyle/>
          <a:p>
            <a:endParaRPr>
              <a:solidFill>
                <a:prstClr val="black"/>
              </a:solidFill>
            </a:endParaRPr>
          </a:p>
        </p:txBody>
      </p:sp>
      <p:sp>
        <p:nvSpPr>
          <p:cNvPr id="43" name="object 43"/>
          <p:cNvSpPr/>
          <p:nvPr/>
        </p:nvSpPr>
        <p:spPr>
          <a:xfrm>
            <a:off x="585083" y="6271808"/>
            <a:ext cx="27781" cy="6751"/>
          </a:xfrm>
          <a:custGeom>
            <a:avLst/>
            <a:gdLst/>
            <a:ahLst/>
            <a:cxnLst/>
            <a:rect l="l" t="t" r="r" b="b"/>
            <a:pathLst>
              <a:path w="28575" h="6350">
                <a:moveTo>
                  <a:pt x="26873" y="0"/>
                </a:moveTo>
                <a:lnTo>
                  <a:pt x="0" y="0"/>
                </a:lnTo>
                <a:lnTo>
                  <a:pt x="114" y="5765"/>
                </a:lnTo>
                <a:lnTo>
                  <a:pt x="26873" y="5765"/>
                </a:lnTo>
                <a:lnTo>
                  <a:pt x="28168" y="4470"/>
                </a:lnTo>
                <a:lnTo>
                  <a:pt x="28168" y="1308"/>
                </a:lnTo>
                <a:lnTo>
                  <a:pt x="26873" y="0"/>
                </a:lnTo>
                <a:close/>
              </a:path>
            </a:pathLst>
          </a:custGeom>
          <a:solidFill>
            <a:srgbClr val="FFFFFF"/>
          </a:solidFill>
        </p:spPr>
        <p:txBody>
          <a:bodyPr wrap="square" lIns="0" tIns="0" rIns="0" bIns="0" rtlCol="0"/>
          <a:lstStyle/>
          <a:p>
            <a:endParaRPr>
              <a:solidFill>
                <a:prstClr val="black"/>
              </a:solidFill>
            </a:endParaRPr>
          </a:p>
        </p:txBody>
      </p:sp>
      <p:sp>
        <p:nvSpPr>
          <p:cNvPr id="44" name="object 44"/>
          <p:cNvSpPr/>
          <p:nvPr/>
        </p:nvSpPr>
        <p:spPr>
          <a:xfrm>
            <a:off x="3970567" y="4148413"/>
            <a:ext cx="156428" cy="388205"/>
          </a:xfrm>
          <a:prstGeom prst="rect">
            <a:avLst/>
          </a:prstGeom>
          <a:blipFill>
            <a:blip r:embed="rId5" cstate="print"/>
            <a:stretch>
              <a:fillRect/>
            </a:stretch>
          </a:blipFill>
        </p:spPr>
        <p:txBody>
          <a:bodyPr wrap="square" lIns="0" tIns="0" rIns="0" bIns="0" rtlCol="0"/>
          <a:lstStyle/>
          <a:p>
            <a:endParaRPr>
              <a:solidFill>
                <a:prstClr val="black"/>
              </a:solidFill>
            </a:endParaRPr>
          </a:p>
        </p:txBody>
      </p:sp>
      <p:sp>
        <p:nvSpPr>
          <p:cNvPr id="45" name="object 45"/>
          <p:cNvSpPr/>
          <p:nvPr/>
        </p:nvSpPr>
        <p:spPr>
          <a:xfrm>
            <a:off x="3875365" y="6041671"/>
            <a:ext cx="322880" cy="244382"/>
          </a:xfrm>
          <a:custGeom>
            <a:avLst/>
            <a:gdLst/>
            <a:ahLst/>
            <a:cxnLst/>
            <a:rect l="l" t="t" r="r" b="b"/>
            <a:pathLst>
              <a:path w="332104" h="229870">
                <a:moveTo>
                  <a:pt x="0" y="0"/>
                </a:moveTo>
                <a:lnTo>
                  <a:pt x="87884" y="0"/>
                </a:lnTo>
                <a:lnTo>
                  <a:pt x="101015" y="27825"/>
                </a:lnTo>
                <a:lnTo>
                  <a:pt x="332054" y="27825"/>
                </a:lnTo>
                <a:lnTo>
                  <a:pt x="332054" y="229857"/>
                </a:lnTo>
                <a:lnTo>
                  <a:pt x="0" y="229857"/>
                </a:lnTo>
                <a:lnTo>
                  <a:pt x="0" y="0"/>
                </a:lnTo>
                <a:close/>
              </a:path>
            </a:pathLst>
          </a:custGeom>
          <a:ln w="12700">
            <a:solidFill>
              <a:srgbClr val="FFFFFF"/>
            </a:solidFill>
          </a:ln>
        </p:spPr>
        <p:txBody>
          <a:bodyPr wrap="square" lIns="0" tIns="0" rIns="0" bIns="0" rtlCol="0"/>
          <a:lstStyle/>
          <a:p>
            <a:endParaRPr>
              <a:solidFill>
                <a:prstClr val="black"/>
              </a:solidFill>
            </a:endParaRPr>
          </a:p>
        </p:txBody>
      </p:sp>
      <p:sp>
        <p:nvSpPr>
          <p:cNvPr id="46" name="object 46"/>
          <p:cNvSpPr/>
          <p:nvPr/>
        </p:nvSpPr>
        <p:spPr>
          <a:xfrm>
            <a:off x="3928911" y="6056041"/>
            <a:ext cx="12965" cy="14176"/>
          </a:xfrm>
          <a:custGeom>
            <a:avLst/>
            <a:gdLst/>
            <a:ahLst/>
            <a:cxnLst/>
            <a:rect l="l" t="t" r="r" b="b"/>
            <a:pathLst>
              <a:path w="13335" h="13335">
                <a:moveTo>
                  <a:pt x="9956" y="0"/>
                </a:moveTo>
                <a:lnTo>
                  <a:pt x="2882" y="0"/>
                </a:lnTo>
                <a:lnTo>
                  <a:pt x="0" y="2870"/>
                </a:lnTo>
                <a:lnTo>
                  <a:pt x="0" y="9956"/>
                </a:lnTo>
                <a:lnTo>
                  <a:pt x="2882" y="12826"/>
                </a:lnTo>
                <a:lnTo>
                  <a:pt x="9956" y="12826"/>
                </a:lnTo>
                <a:lnTo>
                  <a:pt x="12826" y="9956"/>
                </a:lnTo>
                <a:lnTo>
                  <a:pt x="12826" y="2870"/>
                </a:lnTo>
                <a:lnTo>
                  <a:pt x="9956" y="0"/>
                </a:lnTo>
                <a:close/>
              </a:path>
            </a:pathLst>
          </a:custGeom>
          <a:solidFill>
            <a:srgbClr val="FFFFFF"/>
          </a:solidFill>
        </p:spPr>
        <p:txBody>
          <a:bodyPr wrap="square" lIns="0" tIns="0" rIns="0" bIns="0" rtlCol="0"/>
          <a:lstStyle/>
          <a:p>
            <a:endParaRPr>
              <a:solidFill>
                <a:prstClr val="black"/>
              </a:solidFill>
            </a:endParaRPr>
          </a:p>
        </p:txBody>
      </p:sp>
      <p:sp>
        <p:nvSpPr>
          <p:cNvPr id="47" name="object 47"/>
          <p:cNvSpPr/>
          <p:nvPr/>
        </p:nvSpPr>
        <p:spPr>
          <a:xfrm>
            <a:off x="3907364" y="6056041"/>
            <a:ext cx="12965" cy="14176"/>
          </a:xfrm>
          <a:custGeom>
            <a:avLst/>
            <a:gdLst/>
            <a:ahLst/>
            <a:cxnLst/>
            <a:rect l="l" t="t" r="r" b="b"/>
            <a:pathLst>
              <a:path w="13335" h="13335">
                <a:moveTo>
                  <a:pt x="9944" y="0"/>
                </a:moveTo>
                <a:lnTo>
                  <a:pt x="2870" y="0"/>
                </a:lnTo>
                <a:lnTo>
                  <a:pt x="0" y="2870"/>
                </a:lnTo>
                <a:lnTo>
                  <a:pt x="0" y="9956"/>
                </a:lnTo>
                <a:lnTo>
                  <a:pt x="2870" y="12826"/>
                </a:lnTo>
                <a:lnTo>
                  <a:pt x="9944" y="12826"/>
                </a:lnTo>
                <a:lnTo>
                  <a:pt x="12826" y="9956"/>
                </a:lnTo>
                <a:lnTo>
                  <a:pt x="12826" y="2870"/>
                </a:lnTo>
                <a:lnTo>
                  <a:pt x="9944" y="0"/>
                </a:lnTo>
                <a:close/>
              </a:path>
            </a:pathLst>
          </a:custGeom>
          <a:solidFill>
            <a:srgbClr val="FFFFFF"/>
          </a:solidFill>
        </p:spPr>
        <p:txBody>
          <a:bodyPr wrap="square" lIns="0" tIns="0" rIns="0" bIns="0" rtlCol="0"/>
          <a:lstStyle/>
          <a:p>
            <a:endParaRPr>
              <a:solidFill>
                <a:prstClr val="black"/>
              </a:solidFill>
            </a:endParaRPr>
          </a:p>
        </p:txBody>
      </p:sp>
      <p:sp>
        <p:nvSpPr>
          <p:cNvPr id="48" name="object 48"/>
          <p:cNvSpPr/>
          <p:nvPr/>
        </p:nvSpPr>
        <p:spPr>
          <a:xfrm>
            <a:off x="3887636" y="6056041"/>
            <a:ext cx="12965" cy="14176"/>
          </a:xfrm>
          <a:custGeom>
            <a:avLst/>
            <a:gdLst/>
            <a:ahLst/>
            <a:cxnLst/>
            <a:rect l="l" t="t" r="r" b="b"/>
            <a:pathLst>
              <a:path w="13335" h="13335">
                <a:moveTo>
                  <a:pt x="9956" y="0"/>
                </a:moveTo>
                <a:lnTo>
                  <a:pt x="2882" y="0"/>
                </a:lnTo>
                <a:lnTo>
                  <a:pt x="0" y="2870"/>
                </a:lnTo>
                <a:lnTo>
                  <a:pt x="0" y="9956"/>
                </a:lnTo>
                <a:lnTo>
                  <a:pt x="2882" y="12826"/>
                </a:lnTo>
                <a:lnTo>
                  <a:pt x="9956" y="12826"/>
                </a:lnTo>
                <a:lnTo>
                  <a:pt x="12826" y="9956"/>
                </a:lnTo>
                <a:lnTo>
                  <a:pt x="12826" y="2870"/>
                </a:lnTo>
                <a:lnTo>
                  <a:pt x="9956" y="0"/>
                </a:lnTo>
                <a:close/>
              </a:path>
            </a:pathLst>
          </a:custGeom>
          <a:solidFill>
            <a:srgbClr val="FFFFFF"/>
          </a:solidFill>
        </p:spPr>
        <p:txBody>
          <a:bodyPr wrap="square" lIns="0" tIns="0" rIns="0" bIns="0" rtlCol="0"/>
          <a:lstStyle/>
          <a:p>
            <a:endParaRPr>
              <a:solidFill>
                <a:prstClr val="black"/>
              </a:solidFill>
            </a:endParaRPr>
          </a:p>
        </p:txBody>
      </p:sp>
      <p:sp>
        <p:nvSpPr>
          <p:cNvPr id="49" name="object 49"/>
          <p:cNvSpPr/>
          <p:nvPr/>
        </p:nvSpPr>
        <p:spPr>
          <a:xfrm>
            <a:off x="3937082" y="6096003"/>
            <a:ext cx="193232" cy="167220"/>
          </a:xfrm>
          <a:prstGeom prst="rect">
            <a:avLst/>
          </a:prstGeom>
          <a:blipFill>
            <a:blip r:embed="rId6" cstate="print"/>
            <a:stretch>
              <a:fillRect/>
            </a:stretch>
          </a:blipFill>
        </p:spPr>
        <p:txBody>
          <a:bodyPr wrap="square" lIns="0" tIns="0" rIns="0" bIns="0" rtlCol="0"/>
          <a:lstStyle/>
          <a:p>
            <a:endParaRPr>
              <a:solidFill>
                <a:prstClr val="black"/>
              </a:solidFill>
            </a:endParaRPr>
          </a:p>
        </p:txBody>
      </p:sp>
      <p:sp>
        <p:nvSpPr>
          <p:cNvPr id="50" name="object 50"/>
          <p:cNvSpPr/>
          <p:nvPr/>
        </p:nvSpPr>
        <p:spPr>
          <a:xfrm>
            <a:off x="3887868" y="7235943"/>
            <a:ext cx="321645" cy="271385"/>
          </a:xfrm>
          <a:custGeom>
            <a:avLst/>
            <a:gdLst/>
            <a:ahLst/>
            <a:cxnLst/>
            <a:rect l="l" t="t" r="r" b="b"/>
            <a:pathLst>
              <a:path w="330835" h="255270">
                <a:moveTo>
                  <a:pt x="69985" y="59479"/>
                </a:moveTo>
                <a:lnTo>
                  <a:pt x="47823" y="117062"/>
                </a:lnTo>
                <a:lnTo>
                  <a:pt x="41902" y="150456"/>
                </a:lnTo>
                <a:lnTo>
                  <a:pt x="22589" y="167152"/>
                </a:lnTo>
                <a:lnTo>
                  <a:pt x="12082" y="176483"/>
                </a:lnTo>
                <a:lnTo>
                  <a:pt x="6719" y="181841"/>
                </a:lnTo>
                <a:lnTo>
                  <a:pt x="2836" y="186613"/>
                </a:lnTo>
                <a:lnTo>
                  <a:pt x="0" y="194602"/>
                </a:lnTo>
                <a:lnTo>
                  <a:pt x="439" y="205632"/>
                </a:lnTo>
                <a:lnTo>
                  <a:pt x="26563" y="235079"/>
                </a:lnTo>
                <a:lnTo>
                  <a:pt x="68788" y="251584"/>
                </a:lnTo>
                <a:lnTo>
                  <a:pt x="89273" y="254774"/>
                </a:lnTo>
                <a:lnTo>
                  <a:pt x="108645" y="253002"/>
                </a:lnTo>
                <a:lnTo>
                  <a:pt x="127355" y="248696"/>
                </a:lnTo>
                <a:lnTo>
                  <a:pt x="141467" y="244310"/>
                </a:lnTo>
                <a:lnTo>
                  <a:pt x="147045" y="242303"/>
                </a:lnTo>
                <a:lnTo>
                  <a:pt x="182734" y="226031"/>
                </a:lnTo>
                <a:lnTo>
                  <a:pt x="197275" y="220202"/>
                </a:lnTo>
                <a:lnTo>
                  <a:pt x="94146" y="220202"/>
                </a:lnTo>
                <a:lnTo>
                  <a:pt x="59353" y="219700"/>
                </a:lnTo>
                <a:lnTo>
                  <a:pt x="44508" y="202134"/>
                </a:lnTo>
                <a:lnTo>
                  <a:pt x="38155" y="163334"/>
                </a:lnTo>
                <a:lnTo>
                  <a:pt x="320567" y="163334"/>
                </a:lnTo>
                <a:lnTo>
                  <a:pt x="328640" y="145884"/>
                </a:lnTo>
                <a:lnTo>
                  <a:pt x="110050" y="145884"/>
                </a:lnTo>
                <a:lnTo>
                  <a:pt x="107967" y="132587"/>
                </a:lnTo>
                <a:lnTo>
                  <a:pt x="71810" y="132587"/>
                </a:lnTo>
                <a:lnTo>
                  <a:pt x="63415" y="83524"/>
                </a:lnTo>
                <a:lnTo>
                  <a:pt x="69985" y="59479"/>
                </a:lnTo>
                <a:close/>
              </a:path>
              <a:path w="330835" h="255270">
                <a:moveTo>
                  <a:pt x="38155" y="163334"/>
                </a:moveTo>
                <a:lnTo>
                  <a:pt x="44508" y="202134"/>
                </a:lnTo>
                <a:lnTo>
                  <a:pt x="59353" y="219700"/>
                </a:lnTo>
                <a:lnTo>
                  <a:pt x="94146" y="220202"/>
                </a:lnTo>
                <a:lnTo>
                  <a:pt x="96913" y="219684"/>
                </a:lnTo>
                <a:lnTo>
                  <a:pt x="93210" y="219684"/>
                </a:lnTo>
                <a:lnTo>
                  <a:pt x="59769" y="207397"/>
                </a:lnTo>
                <a:lnTo>
                  <a:pt x="42222" y="187004"/>
                </a:lnTo>
                <a:lnTo>
                  <a:pt x="38155" y="163334"/>
                </a:lnTo>
                <a:close/>
              </a:path>
              <a:path w="330835" h="255270">
                <a:moveTo>
                  <a:pt x="320567" y="163334"/>
                </a:moveTo>
                <a:lnTo>
                  <a:pt x="245546" y="163334"/>
                </a:lnTo>
                <a:lnTo>
                  <a:pt x="233680" y="188986"/>
                </a:lnTo>
                <a:lnTo>
                  <a:pt x="219248" y="203339"/>
                </a:lnTo>
                <a:lnTo>
                  <a:pt x="192818" y="211615"/>
                </a:lnTo>
                <a:lnTo>
                  <a:pt x="144962" y="219036"/>
                </a:lnTo>
                <a:lnTo>
                  <a:pt x="97178" y="219634"/>
                </a:lnTo>
                <a:lnTo>
                  <a:pt x="94146" y="220202"/>
                </a:lnTo>
                <a:lnTo>
                  <a:pt x="197275" y="220202"/>
                </a:lnTo>
                <a:lnTo>
                  <a:pt x="206579" y="216473"/>
                </a:lnTo>
                <a:lnTo>
                  <a:pt x="229334" y="209908"/>
                </a:lnTo>
                <a:lnTo>
                  <a:pt x="261751" y="202615"/>
                </a:lnTo>
                <a:lnTo>
                  <a:pt x="296604" y="187903"/>
                </a:lnTo>
                <a:lnTo>
                  <a:pt x="319470" y="165706"/>
                </a:lnTo>
                <a:lnTo>
                  <a:pt x="320567" y="163334"/>
                </a:lnTo>
                <a:close/>
              </a:path>
              <a:path w="330835" h="255270">
                <a:moveTo>
                  <a:pt x="245546" y="163334"/>
                </a:moveTo>
                <a:lnTo>
                  <a:pt x="38155" y="163334"/>
                </a:lnTo>
                <a:lnTo>
                  <a:pt x="42222" y="187004"/>
                </a:lnTo>
                <a:lnTo>
                  <a:pt x="59769" y="207397"/>
                </a:lnTo>
                <a:lnTo>
                  <a:pt x="93210" y="219684"/>
                </a:lnTo>
                <a:lnTo>
                  <a:pt x="97178" y="219634"/>
                </a:lnTo>
                <a:lnTo>
                  <a:pt x="160342" y="207810"/>
                </a:lnTo>
                <a:lnTo>
                  <a:pt x="204968" y="195706"/>
                </a:lnTo>
                <a:lnTo>
                  <a:pt x="245546" y="163334"/>
                </a:lnTo>
                <a:close/>
              </a:path>
              <a:path w="330835" h="255270">
                <a:moveTo>
                  <a:pt x="97178" y="219634"/>
                </a:moveTo>
                <a:lnTo>
                  <a:pt x="93210" y="219684"/>
                </a:lnTo>
                <a:lnTo>
                  <a:pt x="96913" y="219684"/>
                </a:lnTo>
                <a:lnTo>
                  <a:pt x="97178" y="219634"/>
                </a:lnTo>
                <a:close/>
              </a:path>
              <a:path w="330835" h="255270">
                <a:moveTo>
                  <a:pt x="245546" y="25768"/>
                </a:moveTo>
                <a:lnTo>
                  <a:pt x="203518" y="33030"/>
                </a:lnTo>
                <a:lnTo>
                  <a:pt x="170219" y="51434"/>
                </a:lnTo>
                <a:lnTo>
                  <a:pt x="148298" y="70306"/>
                </a:lnTo>
                <a:lnTo>
                  <a:pt x="140403" y="78968"/>
                </a:lnTo>
                <a:lnTo>
                  <a:pt x="129870" y="89593"/>
                </a:lnTo>
                <a:lnTo>
                  <a:pt x="123197" y="100106"/>
                </a:lnTo>
                <a:lnTo>
                  <a:pt x="117539" y="116778"/>
                </a:lnTo>
                <a:lnTo>
                  <a:pt x="110050" y="145884"/>
                </a:lnTo>
                <a:lnTo>
                  <a:pt x="328640" y="145884"/>
                </a:lnTo>
                <a:lnTo>
                  <a:pt x="330310" y="142276"/>
                </a:lnTo>
                <a:lnTo>
                  <a:pt x="329087" y="123863"/>
                </a:lnTo>
                <a:lnTo>
                  <a:pt x="323845" y="113880"/>
                </a:lnTo>
                <a:lnTo>
                  <a:pt x="315777" y="113880"/>
                </a:lnTo>
                <a:lnTo>
                  <a:pt x="309308" y="64348"/>
                </a:lnTo>
                <a:lnTo>
                  <a:pt x="299835" y="38658"/>
                </a:lnTo>
                <a:lnTo>
                  <a:pt x="280776" y="28552"/>
                </a:lnTo>
                <a:lnTo>
                  <a:pt x="245546" y="25768"/>
                </a:lnTo>
                <a:close/>
              </a:path>
              <a:path w="330835" h="255270">
                <a:moveTo>
                  <a:pt x="157321" y="9261"/>
                </a:moveTo>
                <a:lnTo>
                  <a:pt x="149548" y="11750"/>
                </a:lnTo>
                <a:lnTo>
                  <a:pt x="116176" y="25626"/>
                </a:lnTo>
                <a:lnTo>
                  <a:pt x="95016" y="58905"/>
                </a:lnTo>
                <a:lnTo>
                  <a:pt x="71810" y="132587"/>
                </a:lnTo>
                <a:lnTo>
                  <a:pt x="107967" y="132587"/>
                </a:lnTo>
                <a:lnTo>
                  <a:pt x="100161" y="82745"/>
                </a:lnTo>
                <a:lnTo>
                  <a:pt x="108858" y="47585"/>
                </a:lnTo>
                <a:lnTo>
                  <a:pt x="146931" y="27700"/>
                </a:lnTo>
                <a:lnTo>
                  <a:pt x="225175" y="10388"/>
                </a:lnTo>
                <a:lnTo>
                  <a:pt x="157321" y="9261"/>
                </a:lnTo>
                <a:close/>
              </a:path>
              <a:path w="330835" h="255270">
                <a:moveTo>
                  <a:pt x="322851" y="111988"/>
                </a:moveTo>
                <a:lnTo>
                  <a:pt x="315777" y="113880"/>
                </a:lnTo>
                <a:lnTo>
                  <a:pt x="323845" y="113880"/>
                </a:lnTo>
                <a:lnTo>
                  <a:pt x="322851" y="111988"/>
                </a:lnTo>
                <a:close/>
              </a:path>
              <a:path w="330835" h="255270">
                <a:moveTo>
                  <a:pt x="76581" y="50007"/>
                </a:moveTo>
                <a:lnTo>
                  <a:pt x="71658" y="53359"/>
                </a:lnTo>
                <a:lnTo>
                  <a:pt x="69985" y="59479"/>
                </a:lnTo>
                <a:lnTo>
                  <a:pt x="76581" y="50007"/>
                </a:lnTo>
                <a:close/>
              </a:path>
              <a:path w="330835" h="255270">
                <a:moveTo>
                  <a:pt x="177804" y="0"/>
                </a:moveTo>
                <a:lnTo>
                  <a:pt x="136251" y="3057"/>
                </a:lnTo>
                <a:lnTo>
                  <a:pt x="110840" y="10744"/>
                </a:lnTo>
                <a:lnTo>
                  <a:pt x="91168" y="29060"/>
                </a:lnTo>
                <a:lnTo>
                  <a:pt x="76581" y="50007"/>
                </a:lnTo>
                <a:lnTo>
                  <a:pt x="106475" y="29660"/>
                </a:lnTo>
                <a:lnTo>
                  <a:pt x="116176" y="25626"/>
                </a:lnTo>
                <a:lnTo>
                  <a:pt x="118727" y="21615"/>
                </a:lnTo>
                <a:lnTo>
                  <a:pt x="149548" y="11750"/>
                </a:lnTo>
                <a:lnTo>
                  <a:pt x="177804" y="0"/>
                </a:lnTo>
                <a:close/>
              </a:path>
              <a:path w="330835" h="255270">
                <a:moveTo>
                  <a:pt x="149548" y="11750"/>
                </a:moveTo>
                <a:lnTo>
                  <a:pt x="118727" y="21615"/>
                </a:lnTo>
                <a:lnTo>
                  <a:pt x="116176" y="25626"/>
                </a:lnTo>
                <a:lnTo>
                  <a:pt x="149548" y="11750"/>
                </a:lnTo>
                <a:close/>
              </a:path>
            </a:pathLst>
          </a:custGeom>
          <a:solidFill>
            <a:srgbClr val="FFFFFF"/>
          </a:solidFill>
        </p:spPr>
        <p:txBody>
          <a:bodyPr wrap="square" lIns="0" tIns="0" rIns="0" bIns="0" rtlCol="0"/>
          <a:lstStyle/>
          <a:p>
            <a:endParaRPr>
              <a:solidFill>
                <a:prstClr val="black"/>
              </a:solidFill>
            </a:endParaRPr>
          </a:p>
        </p:txBody>
      </p:sp>
      <p:sp>
        <p:nvSpPr>
          <p:cNvPr id="51" name="object 51"/>
          <p:cNvSpPr/>
          <p:nvPr/>
        </p:nvSpPr>
        <p:spPr>
          <a:xfrm>
            <a:off x="3391012" y="2121553"/>
            <a:ext cx="758266" cy="701486"/>
          </a:xfrm>
          <a:prstGeom prst="rect">
            <a:avLst/>
          </a:prstGeom>
          <a:blipFill>
            <a:blip r:embed="rId7" cstate="print"/>
            <a:stretch>
              <a:fillRect/>
            </a:stretch>
          </a:blipFill>
        </p:spPr>
        <p:txBody>
          <a:bodyPr wrap="square" lIns="0" tIns="0" rIns="0" bIns="0" rtlCol="0"/>
          <a:lstStyle/>
          <a:p>
            <a:endParaRPr>
              <a:solidFill>
                <a:prstClr val="black"/>
              </a:solidFill>
            </a:endParaRPr>
          </a:p>
        </p:txBody>
      </p:sp>
      <p:sp>
        <p:nvSpPr>
          <p:cNvPr id="52" name="object 52"/>
          <p:cNvSpPr/>
          <p:nvPr/>
        </p:nvSpPr>
        <p:spPr>
          <a:xfrm>
            <a:off x="5798787" y="2212574"/>
            <a:ext cx="707496" cy="546823"/>
          </a:xfrm>
          <a:custGeom>
            <a:avLst/>
            <a:gdLst/>
            <a:ahLst/>
            <a:cxnLst/>
            <a:rect l="l" t="t" r="r" b="b"/>
            <a:pathLst>
              <a:path w="727709" h="514350">
                <a:moveTo>
                  <a:pt x="618026" y="473709"/>
                </a:moveTo>
                <a:lnTo>
                  <a:pt x="539953" y="473709"/>
                </a:lnTo>
                <a:lnTo>
                  <a:pt x="548195" y="474979"/>
                </a:lnTo>
                <a:lnTo>
                  <a:pt x="558168" y="477519"/>
                </a:lnTo>
                <a:lnTo>
                  <a:pt x="567399" y="482599"/>
                </a:lnTo>
                <a:lnTo>
                  <a:pt x="576061" y="487679"/>
                </a:lnTo>
                <a:lnTo>
                  <a:pt x="610857" y="514349"/>
                </a:lnTo>
                <a:lnTo>
                  <a:pt x="612114" y="514349"/>
                </a:lnTo>
                <a:lnTo>
                  <a:pt x="612889" y="513079"/>
                </a:lnTo>
                <a:lnTo>
                  <a:pt x="614819" y="510539"/>
                </a:lnTo>
                <a:lnTo>
                  <a:pt x="610781" y="504189"/>
                </a:lnTo>
                <a:lnTo>
                  <a:pt x="617791" y="497839"/>
                </a:lnTo>
                <a:lnTo>
                  <a:pt x="610781" y="492759"/>
                </a:lnTo>
                <a:lnTo>
                  <a:pt x="611314" y="490219"/>
                </a:lnTo>
                <a:lnTo>
                  <a:pt x="614045" y="483869"/>
                </a:lnTo>
                <a:lnTo>
                  <a:pt x="616216" y="477519"/>
                </a:lnTo>
                <a:lnTo>
                  <a:pt x="618026" y="473709"/>
                </a:lnTo>
                <a:close/>
              </a:path>
              <a:path w="727709" h="514350">
                <a:moveTo>
                  <a:pt x="236766" y="356869"/>
                </a:moveTo>
                <a:lnTo>
                  <a:pt x="234264" y="359409"/>
                </a:lnTo>
                <a:lnTo>
                  <a:pt x="231927" y="361949"/>
                </a:lnTo>
                <a:lnTo>
                  <a:pt x="235572" y="369569"/>
                </a:lnTo>
                <a:lnTo>
                  <a:pt x="238963" y="377189"/>
                </a:lnTo>
                <a:lnTo>
                  <a:pt x="264820" y="400049"/>
                </a:lnTo>
                <a:lnTo>
                  <a:pt x="271353" y="403859"/>
                </a:lnTo>
                <a:lnTo>
                  <a:pt x="277572" y="407669"/>
                </a:lnTo>
                <a:lnTo>
                  <a:pt x="283099" y="412749"/>
                </a:lnTo>
                <a:lnTo>
                  <a:pt x="287553" y="420369"/>
                </a:lnTo>
                <a:lnTo>
                  <a:pt x="288264" y="421639"/>
                </a:lnTo>
                <a:lnTo>
                  <a:pt x="289445" y="422909"/>
                </a:lnTo>
                <a:lnTo>
                  <a:pt x="290741" y="422909"/>
                </a:lnTo>
                <a:lnTo>
                  <a:pt x="306265" y="427989"/>
                </a:lnTo>
                <a:lnTo>
                  <a:pt x="314052" y="431799"/>
                </a:lnTo>
                <a:lnTo>
                  <a:pt x="322618" y="434339"/>
                </a:lnTo>
                <a:lnTo>
                  <a:pt x="332714" y="434339"/>
                </a:lnTo>
                <a:lnTo>
                  <a:pt x="334441" y="435609"/>
                </a:lnTo>
                <a:lnTo>
                  <a:pt x="339870" y="439419"/>
                </a:lnTo>
                <a:lnTo>
                  <a:pt x="350524" y="448309"/>
                </a:lnTo>
                <a:lnTo>
                  <a:pt x="355917" y="453389"/>
                </a:lnTo>
                <a:lnTo>
                  <a:pt x="357886" y="454659"/>
                </a:lnTo>
                <a:lnTo>
                  <a:pt x="360730" y="454659"/>
                </a:lnTo>
                <a:lnTo>
                  <a:pt x="383324" y="464819"/>
                </a:lnTo>
                <a:lnTo>
                  <a:pt x="393077" y="468629"/>
                </a:lnTo>
                <a:lnTo>
                  <a:pt x="396240" y="468629"/>
                </a:lnTo>
                <a:lnTo>
                  <a:pt x="406311" y="471169"/>
                </a:lnTo>
                <a:lnTo>
                  <a:pt x="413270" y="472439"/>
                </a:lnTo>
                <a:lnTo>
                  <a:pt x="420192" y="472439"/>
                </a:lnTo>
                <a:lnTo>
                  <a:pt x="420725" y="473709"/>
                </a:lnTo>
                <a:lnTo>
                  <a:pt x="426630" y="478789"/>
                </a:lnTo>
                <a:lnTo>
                  <a:pt x="433847" y="481329"/>
                </a:lnTo>
                <a:lnTo>
                  <a:pt x="441288" y="482599"/>
                </a:lnTo>
                <a:lnTo>
                  <a:pt x="447865" y="487679"/>
                </a:lnTo>
                <a:lnTo>
                  <a:pt x="455345" y="487679"/>
                </a:lnTo>
                <a:lnTo>
                  <a:pt x="468663" y="490219"/>
                </a:lnTo>
                <a:lnTo>
                  <a:pt x="475139" y="492759"/>
                </a:lnTo>
                <a:lnTo>
                  <a:pt x="481685" y="494029"/>
                </a:lnTo>
                <a:lnTo>
                  <a:pt x="482701" y="494029"/>
                </a:lnTo>
                <a:lnTo>
                  <a:pt x="483755" y="495299"/>
                </a:lnTo>
                <a:lnTo>
                  <a:pt x="488924" y="495299"/>
                </a:lnTo>
                <a:lnTo>
                  <a:pt x="493318" y="494029"/>
                </a:lnTo>
                <a:lnTo>
                  <a:pt x="503301" y="490219"/>
                </a:lnTo>
                <a:lnTo>
                  <a:pt x="509054" y="486409"/>
                </a:lnTo>
                <a:lnTo>
                  <a:pt x="517118" y="482599"/>
                </a:lnTo>
                <a:lnTo>
                  <a:pt x="518960" y="480059"/>
                </a:lnTo>
                <a:lnTo>
                  <a:pt x="525818" y="474979"/>
                </a:lnTo>
                <a:lnTo>
                  <a:pt x="530783" y="473709"/>
                </a:lnTo>
                <a:lnTo>
                  <a:pt x="618026" y="473709"/>
                </a:lnTo>
                <a:lnTo>
                  <a:pt x="619836" y="469899"/>
                </a:lnTo>
                <a:lnTo>
                  <a:pt x="622287" y="467359"/>
                </a:lnTo>
                <a:lnTo>
                  <a:pt x="632063" y="466089"/>
                </a:lnTo>
                <a:lnTo>
                  <a:pt x="655523" y="462279"/>
                </a:lnTo>
                <a:lnTo>
                  <a:pt x="656539" y="452119"/>
                </a:lnTo>
                <a:lnTo>
                  <a:pt x="625919" y="431799"/>
                </a:lnTo>
                <a:lnTo>
                  <a:pt x="631278" y="430529"/>
                </a:lnTo>
                <a:lnTo>
                  <a:pt x="636442" y="430529"/>
                </a:lnTo>
                <a:lnTo>
                  <a:pt x="635177" y="421639"/>
                </a:lnTo>
                <a:lnTo>
                  <a:pt x="634024" y="415289"/>
                </a:lnTo>
                <a:lnTo>
                  <a:pt x="534822" y="415289"/>
                </a:lnTo>
                <a:lnTo>
                  <a:pt x="532815" y="414019"/>
                </a:lnTo>
                <a:lnTo>
                  <a:pt x="524040" y="405129"/>
                </a:lnTo>
                <a:lnTo>
                  <a:pt x="517131" y="402589"/>
                </a:lnTo>
                <a:lnTo>
                  <a:pt x="496976" y="402589"/>
                </a:lnTo>
                <a:lnTo>
                  <a:pt x="490067" y="389889"/>
                </a:lnTo>
                <a:lnTo>
                  <a:pt x="485051" y="387349"/>
                </a:lnTo>
                <a:lnTo>
                  <a:pt x="483285" y="382269"/>
                </a:lnTo>
                <a:lnTo>
                  <a:pt x="479621" y="374649"/>
                </a:lnTo>
                <a:lnTo>
                  <a:pt x="474953" y="368299"/>
                </a:lnTo>
                <a:lnTo>
                  <a:pt x="469539" y="361949"/>
                </a:lnTo>
                <a:lnTo>
                  <a:pt x="465999" y="358139"/>
                </a:lnTo>
                <a:lnTo>
                  <a:pt x="238696" y="358139"/>
                </a:lnTo>
                <a:lnTo>
                  <a:pt x="236766" y="356869"/>
                </a:lnTo>
                <a:close/>
              </a:path>
              <a:path w="727709" h="514350">
                <a:moveTo>
                  <a:pt x="452615" y="487679"/>
                </a:moveTo>
                <a:lnTo>
                  <a:pt x="448614" y="487679"/>
                </a:lnTo>
                <a:lnTo>
                  <a:pt x="449884" y="488949"/>
                </a:lnTo>
                <a:lnTo>
                  <a:pt x="451231" y="488949"/>
                </a:lnTo>
                <a:lnTo>
                  <a:pt x="452615" y="487679"/>
                </a:lnTo>
                <a:close/>
              </a:path>
              <a:path w="727709" h="514350">
                <a:moveTo>
                  <a:pt x="636442" y="430529"/>
                </a:moveTo>
                <a:lnTo>
                  <a:pt x="631278" y="430529"/>
                </a:lnTo>
                <a:lnTo>
                  <a:pt x="636803" y="433069"/>
                </a:lnTo>
                <a:lnTo>
                  <a:pt x="636442" y="430529"/>
                </a:lnTo>
                <a:close/>
              </a:path>
              <a:path w="727709" h="514350">
                <a:moveTo>
                  <a:pt x="601700" y="391159"/>
                </a:moveTo>
                <a:lnTo>
                  <a:pt x="594385" y="391159"/>
                </a:lnTo>
                <a:lnTo>
                  <a:pt x="589292" y="394969"/>
                </a:lnTo>
                <a:lnTo>
                  <a:pt x="580136" y="398779"/>
                </a:lnTo>
                <a:lnTo>
                  <a:pt x="576935" y="402589"/>
                </a:lnTo>
                <a:lnTo>
                  <a:pt x="573214" y="402589"/>
                </a:lnTo>
                <a:lnTo>
                  <a:pt x="565892" y="403859"/>
                </a:lnTo>
                <a:lnTo>
                  <a:pt x="558987" y="406399"/>
                </a:lnTo>
                <a:lnTo>
                  <a:pt x="552344" y="408939"/>
                </a:lnTo>
                <a:lnTo>
                  <a:pt x="545807" y="412749"/>
                </a:lnTo>
                <a:lnTo>
                  <a:pt x="541959" y="414019"/>
                </a:lnTo>
                <a:lnTo>
                  <a:pt x="539610" y="415289"/>
                </a:lnTo>
                <a:lnTo>
                  <a:pt x="634024" y="415289"/>
                </a:lnTo>
                <a:lnTo>
                  <a:pt x="633793" y="414019"/>
                </a:lnTo>
                <a:lnTo>
                  <a:pt x="660086" y="410209"/>
                </a:lnTo>
                <a:lnTo>
                  <a:pt x="668591" y="407669"/>
                </a:lnTo>
                <a:lnTo>
                  <a:pt x="674141" y="406399"/>
                </a:lnTo>
                <a:lnTo>
                  <a:pt x="683148" y="406399"/>
                </a:lnTo>
                <a:lnTo>
                  <a:pt x="684466" y="400049"/>
                </a:lnTo>
                <a:lnTo>
                  <a:pt x="690571" y="400049"/>
                </a:lnTo>
                <a:lnTo>
                  <a:pt x="692214" y="397509"/>
                </a:lnTo>
                <a:lnTo>
                  <a:pt x="607822" y="397509"/>
                </a:lnTo>
                <a:lnTo>
                  <a:pt x="605929" y="396239"/>
                </a:lnTo>
                <a:lnTo>
                  <a:pt x="609843" y="392429"/>
                </a:lnTo>
                <a:lnTo>
                  <a:pt x="603288" y="392429"/>
                </a:lnTo>
                <a:lnTo>
                  <a:pt x="601700" y="391159"/>
                </a:lnTo>
                <a:close/>
              </a:path>
              <a:path w="727709" h="514350">
                <a:moveTo>
                  <a:pt x="683148" y="406399"/>
                </a:moveTo>
                <a:lnTo>
                  <a:pt x="674141" y="406399"/>
                </a:lnTo>
                <a:lnTo>
                  <a:pt x="682358" y="410209"/>
                </a:lnTo>
                <a:lnTo>
                  <a:pt x="683148" y="406399"/>
                </a:lnTo>
                <a:close/>
              </a:path>
              <a:path w="727709" h="514350">
                <a:moveTo>
                  <a:pt x="690571" y="400049"/>
                </a:moveTo>
                <a:lnTo>
                  <a:pt x="684466" y="400049"/>
                </a:lnTo>
                <a:lnTo>
                  <a:pt x="689749" y="401319"/>
                </a:lnTo>
                <a:lnTo>
                  <a:pt x="690571" y="400049"/>
                </a:lnTo>
                <a:close/>
              </a:path>
              <a:path w="727709" h="514350">
                <a:moveTo>
                  <a:pt x="696690" y="387349"/>
                </a:moveTo>
                <a:lnTo>
                  <a:pt x="615061" y="387349"/>
                </a:lnTo>
                <a:lnTo>
                  <a:pt x="621741" y="389889"/>
                </a:lnTo>
                <a:lnTo>
                  <a:pt x="617435" y="394969"/>
                </a:lnTo>
                <a:lnTo>
                  <a:pt x="614641" y="397509"/>
                </a:lnTo>
                <a:lnTo>
                  <a:pt x="692214" y="397509"/>
                </a:lnTo>
                <a:lnTo>
                  <a:pt x="693036" y="396239"/>
                </a:lnTo>
                <a:lnTo>
                  <a:pt x="695251" y="389889"/>
                </a:lnTo>
                <a:lnTo>
                  <a:pt x="696690" y="387349"/>
                </a:lnTo>
                <a:close/>
              </a:path>
              <a:path w="727709" h="514350">
                <a:moveTo>
                  <a:pt x="614892" y="387358"/>
                </a:moveTo>
                <a:lnTo>
                  <a:pt x="609803" y="389889"/>
                </a:lnTo>
                <a:lnTo>
                  <a:pt x="606488" y="391159"/>
                </a:lnTo>
                <a:lnTo>
                  <a:pt x="605624" y="392429"/>
                </a:lnTo>
                <a:lnTo>
                  <a:pt x="609843" y="392429"/>
                </a:lnTo>
                <a:lnTo>
                  <a:pt x="615008" y="387401"/>
                </a:lnTo>
                <a:close/>
              </a:path>
              <a:path w="727709" h="514350">
                <a:moveTo>
                  <a:pt x="717840" y="372109"/>
                </a:moveTo>
                <a:lnTo>
                  <a:pt x="706170" y="372109"/>
                </a:lnTo>
                <a:lnTo>
                  <a:pt x="705777" y="379729"/>
                </a:lnTo>
                <a:lnTo>
                  <a:pt x="710501" y="383539"/>
                </a:lnTo>
                <a:lnTo>
                  <a:pt x="716597" y="388619"/>
                </a:lnTo>
                <a:lnTo>
                  <a:pt x="717840" y="372109"/>
                </a:lnTo>
                <a:close/>
              </a:path>
              <a:path w="727709" h="514350">
                <a:moveTo>
                  <a:pt x="720344" y="288289"/>
                </a:moveTo>
                <a:lnTo>
                  <a:pt x="715060" y="288289"/>
                </a:lnTo>
                <a:lnTo>
                  <a:pt x="713854" y="289559"/>
                </a:lnTo>
                <a:lnTo>
                  <a:pt x="700824" y="294639"/>
                </a:lnTo>
                <a:lnTo>
                  <a:pt x="686181" y="294639"/>
                </a:lnTo>
                <a:lnTo>
                  <a:pt x="681926" y="295909"/>
                </a:lnTo>
                <a:lnTo>
                  <a:pt x="672185" y="299719"/>
                </a:lnTo>
                <a:lnTo>
                  <a:pt x="666686" y="303529"/>
                </a:lnTo>
                <a:lnTo>
                  <a:pt x="656945" y="307339"/>
                </a:lnTo>
                <a:lnTo>
                  <a:pt x="652360" y="308609"/>
                </a:lnTo>
                <a:lnTo>
                  <a:pt x="643737" y="313689"/>
                </a:lnTo>
                <a:lnTo>
                  <a:pt x="637552" y="316229"/>
                </a:lnTo>
                <a:lnTo>
                  <a:pt x="632815" y="325119"/>
                </a:lnTo>
                <a:lnTo>
                  <a:pt x="633285" y="332739"/>
                </a:lnTo>
                <a:lnTo>
                  <a:pt x="634555" y="337819"/>
                </a:lnTo>
                <a:lnTo>
                  <a:pt x="634897" y="346709"/>
                </a:lnTo>
                <a:lnTo>
                  <a:pt x="633377" y="353059"/>
                </a:lnTo>
                <a:lnTo>
                  <a:pt x="631748" y="360679"/>
                </a:lnTo>
                <a:lnTo>
                  <a:pt x="631825" y="369569"/>
                </a:lnTo>
                <a:lnTo>
                  <a:pt x="630999" y="369569"/>
                </a:lnTo>
                <a:lnTo>
                  <a:pt x="625957" y="374649"/>
                </a:lnTo>
                <a:lnTo>
                  <a:pt x="621245" y="378459"/>
                </a:lnTo>
                <a:lnTo>
                  <a:pt x="615734" y="384809"/>
                </a:lnTo>
                <a:lnTo>
                  <a:pt x="615492" y="386079"/>
                </a:lnTo>
                <a:lnTo>
                  <a:pt x="614908" y="387349"/>
                </a:lnTo>
                <a:lnTo>
                  <a:pt x="615061" y="387349"/>
                </a:lnTo>
                <a:lnTo>
                  <a:pt x="696690" y="387349"/>
                </a:lnTo>
                <a:lnTo>
                  <a:pt x="698129" y="384809"/>
                </a:lnTo>
                <a:lnTo>
                  <a:pt x="703402" y="380999"/>
                </a:lnTo>
                <a:lnTo>
                  <a:pt x="704100" y="379729"/>
                </a:lnTo>
                <a:lnTo>
                  <a:pt x="704329" y="378459"/>
                </a:lnTo>
                <a:lnTo>
                  <a:pt x="705675" y="374649"/>
                </a:lnTo>
                <a:lnTo>
                  <a:pt x="706170" y="372109"/>
                </a:lnTo>
                <a:lnTo>
                  <a:pt x="717840" y="372109"/>
                </a:lnTo>
                <a:lnTo>
                  <a:pt x="719657" y="347979"/>
                </a:lnTo>
                <a:lnTo>
                  <a:pt x="712470" y="347979"/>
                </a:lnTo>
                <a:lnTo>
                  <a:pt x="714209" y="344169"/>
                </a:lnTo>
                <a:lnTo>
                  <a:pt x="717575" y="339089"/>
                </a:lnTo>
                <a:lnTo>
                  <a:pt x="714667" y="328929"/>
                </a:lnTo>
                <a:lnTo>
                  <a:pt x="718210" y="322579"/>
                </a:lnTo>
                <a:lnTo>
                  <a:pt x="722198" y="317499"/>
                </a:lnTo>
                <a:lnTo>
                  <a:pt x="725353" y="311149"/>
                </a:lnTo>
                <a:lnTo>
                  <a:pt x="727440" y="306069"/>
                </a:lnTo>
                <a:lnTo>
                  <a:pt x="727588" y="299719"/>
                </a:lnTo>
                <a:lnTo>
                  <a:pt x="724928" y="294639"/>
                </a:lnTo>
                <a:lnTo>
                  <a:pt x="722782" y="290829"/>
                </a:lnTo>
                <a:lnTo>
                  <a:pt x="720344" y="288289"/>
                </a:lnTo>
                <a:close/>
              </a:path>
              <a:path w="727709" h="514350">
                <a:moveTo>
                  <a:pt x="276700" y="111759"/>
                </a:moveTo>
                <a:lnTo>
                  <a:pt x="94970" y="111759"/>
                </a:lnTo>
                <a:lnTo>
                  <a:pt x="96685" y="115569"/>
                </a:lnTo>
                <a:lnTo>
                  <a:pt x="97370" y="118109"/>
                </a:lnTo>
                <a:lnTo>
                  <a:pt x="99123" y="120649"/>
                </a:lnTo>
                <a:lnTo>
                  <a:pt x="103999" y="126999"/>
                </a:lnTo>
                <a:lnTo>
                  <a:pt x="118948" y="146049"/>
                </a:lnTo>
                <a:lnTo>
                  <a:pt x="119278" y="146049"/>
                </a:lnTo>
                <a:lnTo>
                  <a:pt x="125107" y="148589"/>
                </a:lnTo>
                <a:lnTo>
                  <a:pt x="125234" y="161289"/>
                </a:lnTo>
                <a:lnTo>
                  <a:pt x="128549" y="165099"/>
                </a:lnTo>
                <a:lnTo>
                  <a:pt x="137121" y="167639"/>
                </a:lnTo>
                <a:lnTo>
                  <a:pt x="140271" y="168909"/>
                </a:lnTo>
                <a:lnTo>
                  <a:pt x="139547" y="176529"/>
                </a:lnTo>
                <a:lnTo>
                  <a:pt x="141617" y="180339"/>
                </a:lnTo>
                <a:lnTo>
                  <a:pt x="154025" y="181609"/>
                </a:lnTo>
                <a:lnTo>
                  <a:pt x="156133" y="186689"/>
                </a:lnTo>
                <a:lnTo>
                  <a:pt x="149212" y="198119"/>
                </a:lnTo>
                <a:lnTo>
                  <a:pt x="146050" y="201929"/>
                </a:lnTo>
                <a:lnTo>
                  <a:pt x="150634" y="210819"/>
                </a:lnTo>
                <a:lnTo>
                  <a:pt x="158051" y="214629"/>
                </a:lnTo>
                <a:lnTo>
                  <a:pt x="160528" y="214629"/>
                </a:lnTo>
                <a:lnTo>
                  <a:pt x="166204" y="218439"/>
                </a:lnTo>
                <a:lnTo>
                  <a:pt x="171399" y="222249"/>
                </a:lnTo>
                <a:lnTo>
                  <a:pt x="177952" y="227329"/>
                </a:lnTo>
                <a:lnTo>
                  <a:pt x="180378" y="229869"/>
                </a:lnTo>
                <a:lnTo>
                  <a:pt x="177380" y="238759"/>
                </a:lnTo>
                <a:lnTo>
                  <a:pt x="183756" y="242569"/>
                </a:lnTo>
                <a:lnTo>
                  <a:pt x="188595" y="247649"/>
                </a:lnTo>
                <a:lnTo>
                  <a:pt x="194419" y="252729"/>
                </a:lnTo>
                <a:lnTo>
                  <a:pt x="199977" y="257809"/>
                </a:lnTo>
                <a:lnTo>
                  <a:pt x="205111" y="264159"/>
                </a:lnTo>
                <a:lnTo>
                  <a:pt x="209664" y="270509"/>
                </a:lnTo>
                <a:lnTo>
                  <a:pt x="214407" y="276859"/>
                </a:lnTo>
                <a:lnTo>
                  <a:pt x="219721" y="284479"/>
                </a:lnTo>
                <a:lnTo>
                  <a:pt x="225175" y="290829"/>
                </a:lnTo>
                <a:lnTo>
                  <a:pt x="230339" y="297179"/>
                </a:lnTo>
                <a:lnTo>
                  <a:pt x="233006" y="300989"/>
                </a:lnTo>
                <a:lnTo>
                  <a:pt x="234873" y="306069"/>
                </a:lnTo>
                <a:lnTo>
                  <a:pt x="235483" y="318769"/>
                </a:lnTo>
                <a:lnTo>
                  <a:pt x="237540" y="325119"/>
                </a:lnTo>
                <a:lnTo>
                  <a:pt x="246710" y="332739"/>
                </a:lnTo>
                <a:lnTo>
                  <a:pt x="245910" y="340359"/>
                </a:lnTo>
                <a:lnTo>
                  <a:pt x="241541" y="345439"/>
                </a:lnTo>
                <a:lnTo>
                  <a:pt x="240245" y="345439"/>
                </a:lnTo>
                <a:lnTo>
                  <a:pt x="239141" y="346709"/>
                </a:lnTo>
                <a:lnTo>
                  <a:pt x="238201" y="347979"/>
                </a:lnTo>
                <a:lnTo>
                  <a:pt x="237363" y="349249"/>
                </a:lnTo>
                <a:lnTo>
                  <a:pt x="235978" y="350519"/>
                </a:lnTo>
                <a:lnTo>
                  <a:pt x="237909" y="351789"/>
                </a:lnTo>
                <a:lnTo>
                  <a:pt x="241211" y="351789"/>
                </a:lnTo>
                <a:lnTo>
                  <a:pt x="242620" y="353059"/>
                </a:lnTo>
                <a:lnTo>
                  <a:pt x="242595" y="355599"/>
                </a:lnTo>
                <a:lnTo>
                  <a:pt x="241084" y="356869"/>
                </a:lnTo>
                <a:lnTo>
                  <a:pt x="238696" y="358139"/>
                </a:lnTo>
                <a:lnTo>
                  <a:pt x="465999" y="358139"/>
                </a:lnTo>
                <a:lnTo>
                  <a:pt x="463638" y="355599"/>
                </a:lnTo>
                <a:lnTo>
                  <a:pt x="458520" y="350519"/>
                </a:lnTo>
                <a:lnTo>
                  <a:pt x="455612" y="344169"/>
                </a:lnTo>
                <a:lnTo>
                  <a:pt x="451269" y="336549"/>
                </a:lnTo>
                <a:lnTo>
                  <a:pt x="451281" y="334009"/>
                </a:lnTo>
                <a:lnTo>
                  <a:pt x="453809" y="328929"/>
                </a:lnTo>
                <a:lnTo>
                  <a:pt x="452742" y="326389"/>
                </a:lnTo>
                <a:lnTo>
                  <a:pt x="438150" y="293369"/>
                </a:lnTo>
                <a:lnTo>
                  <a:pt x="439318" y="289559"/>
                </a:lnTo>
                <a:lnTo>
                  <a:pt x="439205" y="284479"/>
                </a:lnTo>
                <a:lnTo>
                  <a:pt x="439009" y="279399"/>
                </a:lnTo>
                <a:lnTo>
                  <a:pt x="438804" y="275589"/>
                </a:lnTo>
                <a:lnTo>
                  <a:pt x="438494" y="270509"/>
                </a:lnTo>
                <a:lnTo>
                  <a:pt x="438227" y="264159"/>
                </a:lnTo>
                <a:lnTo>
                  <a:pt x="445516" y="222249"/>
                </a:lnTo>
                <a:lnTo>
                  <a:pt x="447967" y="217169"/>
                </a:lnTo>
                <a:lnTo>
                  <a:pt x="448729" y="210819"/>
                </a:lnTo>
                <a:lnTo>
                  <a:pt x="449881" y="207009"/>
                </a:lnTo>
                <a:lnTo>
                  <a:pt x="440105" y="207009"/>
                </a:lnTo>
                <a:lnTo>
                  <a:pt x="437019" y="203199"/>
                </a:lnTo>
                <a:lnTo>
                  <a:pt x="422478" y="203199"/>
                </a:lnTo>
                <a:lnTo>
                  <a:pt x="414108" y="199389"/>
                </a:lnTo>
                <a:lnTo>
                  <a:pt x="407682" y="196849"/>
                </a:lnTo>
                <a:lnTo>
                  <a:pt x="400519" y="194309"/>
                </a:lnTo>
                <a:lnTo>
                  <a:pt x="399415" y="191769"/>
                </a:lnTo>
                <a:lnTo>
                  <a:pt x="395465" y="181609"/>
                </a:lnTo>
                <a:lnTo>
                  <a:pt x="389775" y="175259"/>
                </a:lnTo>
                <a:lnTo>
                  <a:pt x="390512" y="165099"/>
                </a:lnTo>
                <a:lnTo>
                  <a:pt x="389839" y="165099"/>
                </a:lnTo>
                <a:lnTo>
                  <a:pt x="385114" y="160019"/>
                </a:lnTo>
                <a:lnTo>
                  <a:pt x="380707" y="154939"/>
                </a:lnTo>
                <a:lnTo>
                  <a:pt x="373595" y="147319"/>
                </a:lnTo>
                <a:lnTo>
                  <a:pt x="370700" y="142239"/>
                </a:lnTo>
                <a:lnTo>
                  <a:pt x="364794" y="132079"/>
                </a:lnTo>
                <a:lnTo>
                  <a:pt x="363556" y="125729"/>
                </a:lnTo>
                <a:lnTo>
                  <a:pt x="298450" y="125729"/>
                </a:lnTo>
                <a:lnTo>
                  <a:pt x="292442" y="121919"/>
                </a:lnTo>
                <a:lnTo>
                  <a:pt x="288518" y="120649"/>
                </a:lnTo>
                <a:lnTo>
                  <a:pt x="284975" y="118109"/>
                </a:lnTo>
                <a:lnTo>
                  <a:pt x="279170" y="114299"/>
                </a:lnTo>
                <a:lnTo>
                  <a:pt x="276700" y="111759"/>
                </a:lnTo>
                <a:close/>
              </a:path>
              <a:path w="727709" h="514350">
                <a:moveTo>
                  <a:pt x="719848" y="345439"/>
                </a:moveTo>
                <a:lnTo>
                  <a:pt x="712470" y="347979"/>
                </a:lnTo>
                <a:lnTo>
                  <a:pt x="719657" y="347979"/>
                </a:lnTo>
                <a:lnTo>
                  <a:pt x="719848" y="345439"/>
                </a:lnTo>
                <a:close/>
              </a:path>
              <a:path w="727709" h="514350">
                <a:moveTo>
                  <a:pt x="115265" y="226059"/>
                </a:moveTo>
                <a:lnTo>
                  <a:pt x="80225" y="226059"/>
                </a:lnTo>
                <a:lnTo>
                  <a:pt x="83705" y="228599"/>
                </a:lnTo>
                <a:lnTo>
                  <a:pt x="87833" y="232409"/>
                </a:lnTo>
                <a:lnTo>
                  <a:pt x="97193" y="241299"/>
                </a:lnTo>
                <a:lnTo>
                  <a:pt x="103162" y="246379"/>
                </a:lnTo>
                <a:lnTo>
                  <a:pt x="112420" y="257809"/>
                </a:lnTo>
                <a:lnTo>
                  <a:pt x="120611" y="261619"/>
                </a:lnTo>
                <a:lnTo>
                  <a:pt x="122669" y="273049"/>
                </a:lnTo>
                <a:lnTo>
                  <a:pt x="122796" y="275589"/>
                </a:lnTo>
                <a:lnTo>
                  <a:pt x="124828" y="280669"/>
                </a:lnTo>
                <a:lnTo>
                  <a:pt x="127469" y="281939"/>
                </a:lnTo>
                <a:lnTo>
                  <a:pt x="129247" y="281939"/>
                </a:lnTo>
                <a:lnTo>
                  <a:pt x="133350" y="280669"/>
                </a:lnTo>
                <a:lnTo>
                  <a:pt x="138366" y="279399"/>
                </a:lnTo>
                <a:lnTo>
                  <a:pt x="142417" y="273049"/>
                </a:lnTo>
                <a:lnTo>
                  <a:pt x="142544" y="266699"/>
                </a:lnTo>
                <a:lnTo>
                  <a:pt x="135877" y="259079"/>
                </a:lnTo>
                <a:lnTo>
                  <a:pt x="134137" y="255269"/>
                </a:lnTo>
                <a:lnTo>
                  <a:pt x="135342" y="250189"/>
                </a:lnTo>
                <a:lnTo>
                  <a:pt x="133527" y="250189"/>
                </a:lnTo>
                <a:lnTo>
                  <a:pt x="132168" y="248919"/>
                </a:lnTo>
                <a:lnTo>
                  <a:pt x="130949" y="248919"/>
                </a:lnTo>
                <a:lnTo>
                  <a:pt x="128828" y="246379"/>
                </a:lnTo>
                <a:lnTo>
                  <a:pt x="127812" y="245109"/>
                </a:lnTo>
                <a:lnTo>
                  <a:pt x="120777" y="245109"/>
                </a:lnTo>
                <a:lnTo>
                  <a:pt x="114350" y="242569"/>
                </a:lnTo>
                <a:lnTo>
                  <a:pt x="111302" y="231139"/>
                </a:lnTo>
                <a:lnTo>
                  <a:pt x="115265" y="226059"/>
                </a:lnTo>
                <a:close/>
              </a:path>
              <a:path w="727709" h="514350">
                <a:moveTo>
                  <a:pt x="133146" y="241299"/>
                </a:moveTo>
                <a:lnTo>
                  <a:pt x="131419" y="241299"/>
                </a:lnTo>
                <a:lnTo>
                  <a:pt x="133527" y="250189"/>
                </a:lnTo>
                <a:lnTo>
                  <a:pt x="135342" y="250189"/>
                </a:lnTo>
                <a:lnTo>
                  <a:pt x="136245" y="246379"/>
                </a:lnTo>
                <a:lnTo>
                  <a:pt x="134086" y="243839"/>
                </a:lnTo>
                <a:lnTo>
                  <a:pt x="133146" y="241299"/>
                </a:lnTo>
                <a:close/>
              </a:path>
              <a:path w="727709" h="514350">
                <a:moveTo>
                  <a:pt x="125158" y="241299"/>
                </a:moveTo>
                <a:lnTo>
                  <a:pt x="122097" y="241299"/>
                </a:lnTo>
                <a:lnTo>
                  <a:pt x="121246" y="242569"/>
                </a:lnTo>
                <a:lnTo>
                  <a:pt x="120777" y="245109"/>
                </a:lnTo>
                <a:lnTo>
                  <a:pt x="127812" y="245109"/>
                </a:lnTo>
                <a:lnTo>
                  <a:pt x="125158" y="241299"/>
                </a:lnTo>
                <a:close/>
              </a:path>
              <a:path w="727709" h="514350">
                <a:moveTo>
                  <a:pt x="22225" y="129539"/>
                </a:moveTo>
                <a:lnTo>
                  <a:pt x="20904" y="130809"/>
                </a:lnTo>
                <a:lnTo>
                  <a:pt x="23749" y="134619"/>
                </a:lnTo>
                <a:lnTo>
                  <a:pt x="26695" y="138429"/>
                </a:lnTo>
                <a:lnTo>
                  <a:pt x="30695" y="143509"/>
                </a:lnTo>
                <a:lnTo>
                  <a:pt x="31457" y="146049"/>
                </a:lnTo>
                <a:lnTo>
                  <a:pt x="33337" y="149859"/>
                </a:lnTo>
                <a:lnTo>
                  <a:pt x="34036" y="151129"/>
                </a:lnTo>
                <a:lnTo>
                  <a:pt x="41160" y="154939"/>
                </a:lnTo>
                <a:lnTo>
                  <a:pt x="45872" y="158749"/>
                </a:lnTo>
                <a:lnTo>
                  <a:pt x="49644" y="165099"/>
                </a:lnTo>
                <a:lnTo>
                  <a:pt x="58127" y="166369"/>
                </a:lnTo>
                <a:lnTo>
                  <a:pt x="61607" y="166369"/>
                </a:lnTo>
                <a:lnTo>
                  <a:pt x="66611" y="176529"/>
                </a:lnTo>
                <a:lnTo>
                  <a:pt x="71399" y="179069"/>
                </a:lnTo>
                <a:lnTo>
                  <a:pt x="78917" y="185419"/>
                </a:lnTo>
                <a:lnTo>
                  <a:pt x="84797" y="196849"/>
                </a:lnTo>
                <a:lnTo>
                  <a:pt x="81965" y="205739"/>
                </a:lnTo>
                <a:lnTo>
                  <a:pt x="80619" y="210819"/>
                </a:lnTo>
                <a:lnTo>
                  <a:pt x="74002" y="220979"/>
                </a:lnTo>
                <a:lnTo>
                  <a:pt x="76161" y="224789"/>
                </a:lnTo>
                <a:lnTo>
                  <a:pt x="79616" y="231139"/>
                </a:lnTo>
                <a:lnTo>
                  <a:pt x="80225" y="226059"/>
                </a:lnTo>
                <a:lnTo>
                  <a:pt x="119735" y="226059"/>
                </a:lnTo>
                <a:lnTo>
                  <a:pt x="119646" y="222249"/>
                </a:lnTo>
                <a:lnTo>
                  <a:pt x="116319" y="219709"/>
                </a:lnTo>
                <a:lnTo>
                  <a:pt x="113245" y="219709"/>
                </a:lnTo>
                <a:lnTo>
                  <a:pt x="112306" y="218439"/>
                </a:lnTo>
                <a:lnTo>
                  <a:pt x="110109" y="213359"/>
                </a:lnTo>
                <a:lnTo>
                  <a:pt x="108153" y="207009"/>
                </a:lnTo>
                <a:lnTo>
                  <a:pt x="106146" y="200659"/>
                </a:lnTo>
                <a:lnTo>
                  <a:pt x="106921" y="199389"/>
                </a:lnTo>
                <a:lnTo>
                  <a:pt x="108381" y="196849"/>
                </a:lnTo>
                <a:lnTo>
                  <a:pt x="109499" y="195579"/>
                </a:lnTo>
                <a:lnTo>
                  <a:pt x="104952" y="195579"/>
                </a:lnTo>
                <a:lnTo>
                  <a:pt x="101854" y="181609"/>
                </a:lnTo>
                <a:lnTo>
                  <a:pt x="99809" y="172719"/>
                </a:lnTo>
                <a:lnTo>
                  <a:pt x="99225" y="171449"/>
                </a:lnTo>
                <a:lnTo>
                  <a:pt x="92608" y="165099"/>
                </a:lnTo>
                <a:lnTo>
                  <a:pt x="87541" y="158749"/>
                </a:lnTo>
                <a:lnTo>
                  <a:pt x="85979" y="149859"/>
                </a:lnTo>
                <a:lnTo>
                  <a:pt x="85598" y="148589"/>
                </a:lnTo>
                <a:lnTo>
                  <a:pt x="85267" y="148589"/>
                </a:lnTo>
                <a:lnTo>
                  <a:pt x="80077" y="143509"/>
                </a:lnTo>
                <a:lnTo>
                  <a:pt x="77785" y="138429"/>
                </a:lnTo>
                <a:lnTo>
                  <a:pt x="77360" y="133349"/>
                </a:lnTo>
                <a:lnTo>
                  <a:pt x="32080" y="133349"/>
                </a:lnTo>
                <a:lnTo>
                  <a:pt x="27368" y="132079"/>
                </a:lnTo>
                <a:lnTo>
                  <a:pt x="24841" y="130809"/>
                </a:lnTo>
                <a:lnTo>
                  <a:pt x="22225" y="129539"/>
                </a:lnTo>
                <a:close/>
              </a:path>
              <a:path w="727709" h="514350">
                <a:moveTo>
                  <a:pt x="119735" y="226059"/>
                </a:moveTo>
                <a:lnTo>
                  <a:pt x="115976" y="226059"/>
                </a:lnTo>
                <a:lnTo>
                  <a:pt x="116992" y="227329"/>
                </a:lnTo>
                <a:lnTo>
                  <a:pt x="119443" y="227329"/>
                </a:lnTo>
                <a:lnTo>
                  <a:pt x="119735" y="226059"/>
                </a:lnTo>
                <a:close/>
              </a:path>
              <a:path w="727709" h="514350">
                <a:moveTo>
                  <a:pt x="448411" y="204469"/>
                </a:moveTo>
                <a:lnTo>
                  <a:pt x="446798" y="204469"/>
                </a:lnTo>
                <a:lnTo>
                  <a:pt x="445198" y="205739"/>
                </a:lnTo>
                <a:lnTo>
                  <a:pt x="442620" y="205739"/>
                </a:lnTo>
                <a:lnTo>
                  <a:pt x="441223" y="207009"/>
                </a:lnTo>
                <a:lnTo>
                  <a:pt x="449881" y="207009"/>
                </a:lnTo>
                <a:lnTo>
                  <a:pt x="450265" y="205739"/>
                </a:lnTo>
                <a:lnTo>
                  <a:pt x="448411" y="204469"/>
                </a:lnTo>
                <a:close/>
              </a:path>
              <a:path w="727709" h="514350">
                <a:moveTo>
                  <a:pt x="109397" y="191769"/>
                </a:moveTo>
                <a:lnTo>
                  <a:pt x="108800" y="191769"/>
                </a:lnTo>
                <a:lnTo>
                  <a:pt x="105714" y="194309"/>
                </a:lnTo>
                <a:lnTo>
                  <a:pt x="104952" y="195579"/>
                </a:lnTo>
                <a:lnTo>
                  <a:pt x="109499" y="195579"/>
                </a:lnTo>
                <a:lnTo>
                  <a:pt x="110553" y="193039"/>
                </a:lnTo>
                <a:lnTo>
                  <a:pt x="109397" y="191769"/>
                </a:lnTo>
                <a:close/>
              </a:path>
              <a:path w="727709" h="514350">
                <a:moveTo>
                  <a:pt x="17449" y="0"/>
                </a:moveTo>
                <a:lnTo>
                  <a:pt x="0" y="0"/>
                </a:lnTo>
                <a:lnTo>
                  <a:pt x="1701" y="5079"/>
                </a:lnTo>
                <a:lnTo>
                  <a:pt x="3492" y="11429"/>
                </a:lnTo>
                <a:lnTo>
                  <a:pt x="5435" y="19049"/>
                </a:lnTo>
                <a:lnTo>
                  <a:pt x="4940" y="20319"/>
                </a:lnTo>
                <a:lnTo>
                  <a:pt x="5753" y="25399"/>
                </a:lnTo>
                <a:lnTo>
                  <a:pt x="6616" y="27939"/>
                </a:lnTo>
                <a:lnTo>
                  <a:pt x="7950" y="34289"/>
                </a:lnTo>
                <a:lnTo>
                  <a:pt x="8534" y="38099"/>
                </a:lnTo>
                <a:lnTo>
                  <a:pt x="9486" y="41909"/>
                </a:lnTo>
                <a:lnTo>
                  <a:pt x="9753" y="43179"/>
                </a:lnTo>
                <a:lnTo>
                  <a:pt x="12788" y="48259"/>
                </a:lnTo>
                <a:lnTo>
                  <a:pt x="15748" y="52069"/>
                </a:lnTo>
                <a:lnTo>
                  <a:pt x="12700" y="57149"/>
                </a:lnTo>
                <a:lnTo>
                  <a:pt x="15787" y="66039"/>
                </a:lnTo>
                <a:lnTo>
                  <a:pt x="17953" y="76199"/>
                </a:lnTo>
                <a:lnTo>
                  <a:pt x="21816" y="83819"/>
                </a:lnTo>
                <a:lnTo>
                  <a:pt x="30073" y="90169"/>
                </a:lnTo>
                <a:lnTo>
                  <a:pt x="33299" y="91439"/>
                </a:lnTo>
                <a:lnTo>
                  <a:pt x="35191" y="96519"/>
                </a:lnTo>
                <a:lnTo>
                  <a:pt x="43357" y="109219"/>
                </a:lnTo>
                <a:lnTo>
                  <a:pt x="48996" y="119379"/>
                </a:lnTo>
                <a:lnTo>
                  <a:pt x="46748" y="124459"/>
                </a:lnTo>
                <a:lnTo>
                  <a:pt x="41097" y="132079"/>
                </a:lnTo>
                <a:lnTo>
                  <a:pt x="38608" y="133349"/>
                </a:lnTo>
                <a:lnTo>
                  <a:pt x="77360" y="133349"/>
                </a:lnTo>
                <a:lnTo>
                  <a:pt x="77419" y="123189"/>
                </a:lnTo>
                <a:lnTo>
                  <a:pt x="68770" y="123189"/>
                </a:lnTo>
                <a:lnTo>
                  <a:pt x="73647" y="113029"/>
                </a:lnTo>
                <a:lnTo>
                  <a:pt x="63258" y="106679"/>
                </a:lnTo>
                <a:lnTo>
                  <a:pt x="62179" y="96519"/>
                </a:lnTo>
                <a:lnTo>
                  <a:pt x="57759" y="91439"/>
                </a:lnTo>
                <a:lnTo>
                  <a:pt x="52717" y="87629"/>
                </a:lnTo>
                <a:lnTo>
                  <a:pt x="46482" y="77469"/>
                </a:lnTo>
                <a:lnTo>
                  <a:pt x="43167" y="73659"/>
                </a:lnTo>
                <a:lnTo>
                  <a:pt x="46101" y="60959"/>
                </a:lnTo>
                <a:lnTo>
                  <a:pt x="46761" y="54609"/>
                </a:lnTo>
                <a:lnTo>
                  <a:pt x="42862" y="44449"/>
                </a:lnTo>
                <a:lnTo>
                  <a:pt x="45135" y="39369"/>
                </a:lnTo>
                <a:lnTo>
                  <a:pt x="46888" y="34289"/>
                </a:lnTo>
                <a:lnTo>
                  <a:pt x="49212" y="33019"/>
                </a:lnTo>
                <a:lnTo>
                  <a:pt x="92488" y="33019"/>
                </a:lnTo>
                <a:lnTo>
                  <a:pt x="73047" y="21589"/>
                </a:lnTo>
                <a:lnTo>
                  <a:pt x="55714" y="12699"/>
                </a:lnTo>
                <a:lnTo>
                  <a:pt x="51727" y="10159"/>
                </a:lnTo>
                <a:lnTo>
                  <a:pt x="51333" y="8889"/>
                </a:lnTo>
                <a:lnTo>
                  <a:pt x="54381" y="5079"/>
                </a:lnTo>
                <a:lnTo>
                  <a:pt x="40495" y="3809"/>
                </a:lnTo>
                <a:lnTo>
                  <a:pt x="33852" y="2539"/>
                </a:lnTo>
                <a:lnTo>
                  <a:pt x="27305" y="2539"/>
                </a:lnTo>
                <a:lnTo>
                  <a:pt x="17449" y="0"/>
                </a:lnTo>
                <a:close/>
              </a:path>
              <a:path w="727709" h="514350">
                <a:moveTo>
                  <a:pt x="334797" y="105409"/>
                </a:moveTo>
                <a:lnTo>
                  <a:pt x="322173" y="105409"/>
                </a:lnTo>
                <a:lnTo>
                  <a:pt x="313524" y="106679"/>
                </a:lnTo>
                <a:lnTo>
                  <a:pt x="311251" y="113029"/>
                </a:lnTo>
                <a:lnTo>
                  <a:pt x="307606" y="124459"/>
                </a:lnTo>
                <a:lnTo>
                  <a:pt x="305384" y="125729"/>
                </a:lnTo>
                <a:lnTo>
                  <a:pt x="363556" y="125729"/>
                </a:lnTo>
                <a:lnTo>
                  <a:pt x="363308" y="124459"/>
                </a:lnTo>
                <a:lnTo>
                  <a:pt x="358686" y="120649"/>
                </a:lnTo>
                <a:lnTo>
                  <a:pt x="348070" y="110489"/>
                </a:lnTo>
                <a:lnTo>
                  <a:pt x="342071" y="106679"/>
                </a:lnTo>
                <a:lnTo>
                  <a:pt x="334797" y="105409"/>
                </a:lnTo>
                <a:close/>
              </a:path>
              <a:path w="727709" h="514350">
                <a:moveTo>
                  <a:pt x="101128" y="38099"/>
                </a:moveTo>
                <a:lnTo>
                  <a:pt x="66941" y="38099"/>
                </a:lnTo>
                <a:lnTo>
                  <a:pt x="68808" y="39369"/>
                </a:lnTo>
                <a:lnTo>
                  <a:pt x="71221" y="41909"/>
                </a:lnTo>
                <a:lnTo>
                  <a:pt x="72047" y="45719"/>
                </a:lnTo>
                <a:lnTo>
                  <a:pt x="76111" y="49529"/>
                </a:lnTo>
                <a:lnTo>
                  <a:pt x="79159" y="49529"/>
                </a:lnTo>
                <a:lnTo>
                  <a:pt x="81775" y="50799"/>
                </a:lnTo>
                <a:lnTo>
                  <a:pt x="81457" y="60959"/>
                </a:lnTo>
                <a:lnTo>
                  <a:pt x="84232" y="77469"/>
                </a:lnTo>
                <a:lnTo>
                  <a:pt x="88694" y="95249"/>
                </a:lnTo>
                <a:lnTo>
                  <a:pt x="93433" y="104139"/>
                </a:lnTo>
                <a:lnTo>
                  <a:pt x="86804" y="104139"/>
                </a:lnTo>
                <a:lnTo>
                  <a:pt x="85928" y="107949"/>
                </a:lnTo>
                <a:lnTo>
                  <a:pt x="85559" y="113029"/>
                </a:lnTo>
                <a:lnTo>
                  <a:pt x="88214" y="115569"/>
                </a:lnTo>
                <a:lnTo>
                  <a:pt x="90309" y="119379"/>
                </a:lnTo>
                <a:lnTo>
                  <a:pt x="94970" y="111759"/>
                </a:lnTo>
                <a:lnTo>
                  <a:pt x="276700" y="111759"/>
                </a:lnTo>
                <a:lnTo>
                  <a:pt x="274229" y="109219"/>
                </a:lnTo>
                <a:lnTo>
                  <a:pt x="270571" y="104139"/>
                </a:lnTo>
                <a:lnTo>
                  <a:pt x="268617" y="96519"/>
                </a:lnTo>
                <a:lnTo>
                  <a:pt x="267804" y="88899"/>
                </a:lnTo>
                <a:lnTo>
                  <a:pt x="265252" y="80009"/>
                </a:lnTo>
                <a:lnTo>
                  <a:pt x="255663" y="77469"/>
                </a:lnTo>
                <a:lnTo>
                  <a:pt x="255003" y="76199"/>
                </a:lnTo>
                <a:lnTo>
                  <a:pt x="239133" y="59689"/>
                </a:lnTo>
                <a:lnTo>
                  <a:pt x="188112" y="59689"/>
                </a:lnTo>
                <a:lnTo>
                  <a:pt x="186969" y="58419"/>
                </a:lnTo>
                <a:lnTo>
                  <a:pt x="175183" y="58419"/>
                </a:lnTo>
                <a:lnTo>
                  <a:pt x="143395" y="54609"/>
                </a:lnTo>
                <a:lnTo>
                  <a:pt x="137160" y="54609"/>
                </a:lnTo>
                <a:lnTo>
                  <a:pt x="130352" y="53339"/>
                </a:lnTo>
                <a:lnTo>
                  <a:pt x="125006" y="50799"/>
                </a:lnTo>
                <a:lnTo>
                  <a:pt x="107608" y="41909"/>
                </a:lnTo>
                <a:lnTo>
                  <a:pt x="101128" y="38099"/>
                </a:lnTo>
                <a:close/>
              </a:path>
              <a:path w="727709" h="514350">
                <a:moveTo>
                  <a:pt x="192087" y="48259"/>
                </a:moveTo>
                <a:lnTo>
                  <a:pt x="190284" y="59689"/>
                </a:lnTo>
                <a:lnTo>
                  <a:pt x="239133" y="59689"/>
                </a:lnTo>
                <a:lnTo>
                  <a:pt x="233095" y="53339"/>
                </a:lnTo>
                <a:lnTo>
                  <a:pt x="231851" y="52069"/>
                </a:lnTo>
                <a:lnTo>
                  <a:pt x="226796" y="50799"/>
                </a:lnTo>
                <a:lnTo>
                  <a:pt x="222910" y="50799"/>
                </a:lnTo>
                <a:lnTo>
                  <a:pt x="212304" y="49529"/>
                </a:lnTo>
                <a:lnTo>
                  <a:pt x="192087" y="48259"/>
                </a:lnTo>
                <a:close/>
              </a:path>
              <a:path w="727709" h="514350">
                <a:moveTo>
                  <a:pt x="92488" y="33019"/>
                </a:moveTo>
                <a:lnTo>
                  <a:pt x="52527" y="33019"/>
                </a:lnTo>
                <a:lnTo>
                  <a:pt x="52971" y="34289"/>
                </a:lnTo>
                <a:lnTo>
                  <a:pt x="56108" y="35559"/>
                </a:lnTo>
                <a:lnTo>
                  <a:pt x="58153" y="39369"/>
                </a:lnTo>
                <a:lnTo>
                  <a:pt x="64389" y="39369"/>
                </a:lnTo>
                <a:lnTo>
                  <a:pt x="66065" y="38099"/>
                </a:lnTo>
                <a:lnTo>
                  <a:pt x="101128" y="38099"/>
                </a:lnTo>
                <a:lnTo>
                  <a:pt x="92488" y="33019"/>
                </a:lnTo>
                <a:close/>
              </a:path>
            </a:pathLst>
          </a:custGeom>
          <a:solidFill>
            <a:srgbClr val="FFFFFF"/>
          </a:solidFill>
        </p:spPr>
        <p:txBody>
          <a:bodyPr wrap="square" lIns="0" tIns="0" rIns="0" bIns="0" rtlCol="0"/>
          <a:lstStyle/>
          <a:p>
            <a:endParaRPr>
              <a:solidFill>
                <a:prstClr val="black"/>
              </a:solidFill>
            </a:endParaRPr>
          </a:p>
        </p:txBody>
      </p:sp>
      <p:sp>
        <p:nvSpPr>
          <p:cNvPr id="53" name="object 53"/>
          <p:cNvSpPr txBox="1"/>
          <p:nvPr/>
        </p:nvSpPr>
        <p:spPr>
          <a:xfrm>
            <a:off x="2962718" y="2645168"/>
            <a:ext cx="1686013" cy="909864"/>
          </a:xfrm>
          <a:prstGeom prst="rect">
            <a:avLst/>
          </a:prstGeom>
        </p:spPr>
        <p:txBody>
          <a:bodyPr vert="horz" wrap="square" lIns="0" tIns="85725" rIns="0" bIns="0" rtlCol="0">
            <a:spAutoFit/>
          </a:bodyPr>
          <a:lstStyle/>
          <a:p>
            <a:pPr algn="ctr">
              <a:spcBef>
                <a:spcPts val="675"/>
              </a:spcBef>
            </a:pPr>
            <a:r>
              <a:rPr sz="2000" b="1" spc="254" dirty="0">
                <a:solidFill>
                  <a:srgbClr val="FFFFFF"/>
                </a:solidFill>
                <a:cs typeface="Calibri"/>
              </a:rPr>
              <a:t>$707</a:t>
            </a:r>
            <a:r>
              <a:rPr sz="2000" b="1" spc="114" dirty="0">
                <a:solidFill>
                  <a:srgbClr val="FFFFFF"/>
                </a:solidFill>
                <a:cs typeface="Calibri"/>
              </a:rPr>
              <a:t> </a:t>
            </a:r>
            <a:r>
              <a:rPr sz="2000" b="1" spc="260" dirty="0">
                <a:solidFill>
                  <a:srgbClr val="FFFFFF"/>
                </a:solidFill>
                <a:cs typeface="Calibri"/>
              </a:rPr>
              <a:t>Million</a:t>
            </a:r>
            <a:endParaRPr sz="2000" dirty="0">
              <a:solidFill>
                <a:prstClr val="black"/>
              </a:solidFill>
              <a:cs typeface="Calibri"/>
            </a:endParaRPr>
          </a:p>
          <a:p>
            <a:pPr marL="48895" algn="ctr">
              <a:spcBef>
                <a:spcPts val="320"/>
              </a:spcBef>
            </a:pPr>
            <a:r>
              <a:rPr sz="1100" spc="10" dirty="0">
                <a:solidFill>
                  <a:srgbClr val="FFFFFF"/>
                </a:solidFill>
                <a:cs typeface="Calibri"/>
              </a:rPr>
              <a:t>Exports </a:t>
            </a:r>
            <a:r>
              <a:rPr sz="1100" spc="-5" dirty="0">
                <a:solidFill>
                  <a:srgbClr val="FFFFFF"/>
                </a:solidFill>
                <a:cs typeface="Calibri"/>
              </a:rPr>
              <a:t>to </a:t>
            </a:r>
            <a:r>
              <a:rPr sz="1100" spc="30" dirty="0">
                <a:solidFill>
                  <a:srgbClr val="FFFFFF"/>
                </a:solidFill>
                <a:cs typeface="Calibri"/>
              </a:rPr>
              <a:t>Canada </a:t>
            </a:r>
            <a:r>
              <a:rPr sz="1100" spc="20" dirty="0">
                <a:solidFill>
                  <a:srgbClr val="FFFFFF"/>
                </a:solidFill>
                <a:cs typeface="Calibri"/>
              </a:rPr>
              <a:t>in</a:t>
            </a:r>
            <a:r>
              <a:rPr sz="1100" spc="-185" dirty="0">
                <a:solidFill>
                  <a:srgbClr val="FFFFFF"/>
                </a:solidFill>
                <a:cs typeface="Calibri"/>
              </a:rPr>
              <a:t> </a:t>
            </a:r>
            <a:r>
              <a:rPr sz="1100" spc="-15" dirty="0">
                <a:solidFill>
                  <a:srgbClr val="FFFFFF"/>
                </a:solidFill>
                <a:cs typeface="Calibri"/>
              </a:rPr>
              <a:t>2017</a:t>
            </a:r>
            <a:endParaRPr sz="1100" dirty="0">
              <a:solidFill>
                <a:prstClr val="black"/>
              </a:solidFill>
              <a:cs typeface="Calibri"/>
            </a:endParaRPr>
          </a:p>
        </p:txBody>
      </p:sp>
      <p:sp>
        <p:nvSpPr>
          <p:cNvPr id="54" name="object 54"/>
          <p:cNvSpPr txBox="1"/>
          <p:nvPr/>
        </p:nvSpPr>
        <p:spPr>
          <a:xfrm>
            <a:off x="5421539" y="2895878"/>
            <a:ext cx="1517474" cy="673982"/>
          </a:xfrm>
          <a:prstGeom prst="rect">
            <a:avLst/>
          </a:prstGeom>
        </p:spPr>
        <p:txBody>
          <a:bodyPr vert="horz" wrap="square" lIns="0" tIns="12700" rIns="0" bIns="0" rtlCol="0">
            <a:spAutoFit/>
          </a:bodyPr>
          <a:lstStyle/>
          <a:p>
            <a:pPr marR="15240" algn="ctr">
              <a:spcBef>
                <a:spcPts val="100"/>
              </a:spcBef>
            </a:pPr>
            <a:r>
              <a:rPr sz="2000" b="1" spc="165" dirty="0">
                <a:solidFill>
                  <a:srgbClr val="FFFFFF"/>
                </a:solidFill>
                <a:cs typeface="Calibri"/>
              </a:rPr>
              <a:t>$21</a:t>
            </a:r>
            <a:r>
              <a:rPr sz="2000" b="1" spc="95" dirty="0">
                <a:solidFill>
                  <a:srgbClr val="FFFFFF"/>
                </a:solidFill>
                <a:cs typeface="Calibri"/>
              </a:rPr>
              <a:t> </a:t>
            </a:r>
            <a:r>
              <a:rPr sz="2000" b="1" spc="260" dirty="0">
                <a:solidFill>
                  <a:srgbClr val="FFFFFF"/>
                </a:solidFill>
                <a:cs typeface="Calibri"/>
              </a:rPr>
              <a:t>Million</a:t>
            </a:r>
            <a:endParaRPr sz="2000">
              <a:solidFill>
                <a:prstClr val="black"/>
              </a:solidFill>
              <a:cs typeface="Calibri"/>
            </a:endParaRPr>
          </a:p>
          <a:p>
            <a:pPr marL="73025" algn="ctr">
              <a:spcBef>
                <a:spcPts val="30"/>
              </a:spcBef>
            </a:pPr>
            <a:r>
              <a:rPr sz="1100" spc="10" dirty="0">
                <a:solidFill>
                  <a:srgbClr val="FFFFFF"/>
                </a:solidFill>
                <a:cs typeface="Calibri"/>
              </a:rPr>
              <a:t>Exports </a:t>
            </a:r>
            <a:r>
              <a:rPr sz="1100" spc="-5" dirty="0">
                <a:solidFill>
                  <a:srgbClr val="FFFFFF"/>
                </a:solidFill>
                <a:cs typeface="Calibri"/>
              </a:rPr>
              <a:t>to </a:t>
            </a:r>
            <a:r>
              <a:rPr sz="1100" spc="-20" dirty="0">
                <a:solidFill>
                  <a:srgbClr val="FFFFFF"/>
                </a:solidFill>
                <a:cs typeface="Calibri"/>
              </a:rPr>
              <a:t>Mexico </a:t>
            </a:r>
            <a:r>
              <a:rPr sz="1100" spc="20" dirty="0">
                <a:solidFill>
                  <a:srgbClr val="FFFFFF"/>
                </a:solidFill>
                <a:cs typeface="Calibri"/>
              </a:rPr>
              <a:t>in</a:t>
            </a:r>
            <a:r>
              <a:rPr sz="1100" spc="-135" dirty="0">
                <a:solidFill>
                  <a:srgbClr val="FFFFFF"/>
                </a:solidFill>
                <a:cs typeface="Calibri"/>
              </a:rPr>
              <a:t> </a:t>
            </a:r>
            <a:r>
              <a:rPr sz="1100" spc="-15" dirty="0">
                <a:solidFill>
                  <a:srgbClr val="FFFFFF"/>
                </a:solidFill>
                <a:cs typeface="Calibri"/>
              </a:rPr>
              <a:t>2017</a:t>
            </a:r>
            <a:endParaRPr sz="1100">
              <a:solidFill>
                <a:prstClr val="black"/>
              </a:solidFill>
              <a:cs typeface="Calibri"/>
            </a:endParaRPr>
          </a:p>
        </p:txBody>
      </p:sp>
      <p:sp>
        <p:nvSpPr>
          <p:cNvPr id="55" name="object 55"/>
          <p:cNvSpPr txBox="1"/>
          <p:nvPr/>
        </p:nvSpPr>
        <p:spPr>
          <a:xfrm>
            <a:off x="750116" y="7281974"/>
            <a:ext cx="2745405" cy="931024"/>
          </a:xfrm>
          <a:prstGeom prst="rect">
            <a:avLst/>
          </a:prstGeom>
        </p:spPr>
        <p:txBody>
          <a:bodyPr vert="horz" wrap="square" lIns="0" tIns="81280" rIns="0" bIns="0" rtlCol="0">
            <a:spAutoFit/>
          </a:bodyPr>
          <a:lstStyle/>
          <a:p>
            <a:pPr marL="12700">
              <a:spcBef>
                <a:spcPts val="640"/>
              </a:spcBef>
            </a:pPr>
            <a:r>
              <a:rPr sz="1100" b="1" spc="50" dirty="0">
                <a:solidFill>
                  <a:srgbClr val="FFFFFF"/>
                </a:solidFill>
                <a:cs typeface="Calibri"/>
              </a:rPr>
              <a:t>Small</a:t>
            </a:r>
            <a:r>
              <a:rPr sz="1100" b="1" spc="-35" dirty="0">
                <a:solidFill>
                  <a:srgbClr val="FFFFFF"/>
                </a:solidFill>
                <a:cs typeface="Calibri"/>
              </a:rPr>
              <a:t> </a:t>
            </a:r>
            <a:r>
              <a:rPr sz="1100" b="1" spc="35" dirty="0">
                <a:solidFill>
                  <a:srgbClr val="FFFFFF"/>
                </a:solidFill>
                <a:cs typeface="Calibri"/>
              </a:rPr>
              <a:t>Business</a:t>
            </a:r>
            <a:endParaRPr sz="1100">
              <a:solidFill>
                <a:prstClr val="black"/>
              </a:solidFill>
              <a:cs typeface="Calibri"/>
            </a:endParaRPr>
          </a:p>
          <a:p>
            <a:pPr marL="12700" marR="5080">
              <a:spcBef>
                <a:spcPts val="495"/>
              </a:spcBef>
            </a:pPr>
            <a:r>
              <a:rPr sz="1000" dirty="0">
                <a:solidFill>
                  <a:srgbClr val="FFFFFF"/>
                </a:solidFill>
                <a:cs typeface="Calibri"/>
              </a:rPr>
              <a:t>New </a:t>
            </a:r>
            <a:r>
              <a:rPr sz="1000" spc="15" dirty="0">
                <a:solidFill>
                  <a:srgbClr val="FFFFFF"/>
                </a:solidFill>
                <a:cs typeface="Calibri"/>
              </a:rPr>
              <a:t>customs </a:t>
            </a:r>
            <a:r>
              <a:rPr sz="1000" spc="25" dirty="0">
                <a:solidFill>
                  <a:srgbClr val="FFFFFF"/>
                </a:solidFill>
                <a:cs typeface="Calibri"/>
              </a:rPr>
              <a:t>and </a:t>
            </a:r>
            <a:r>
              <a:rPr sz="1000" spc="5" dirty="0">
                <a:solidFill>
                  <a:srgbClr val="FFFFFF"/>
                </a:solidFill>
                <a:cs typeface="Calibri"/>
              </a:rPr>
              <a:t>trade </a:t>
            </a:r>
            <a:r>
              <a:rPr sz="1000" spc="10" dirty="0">
                <a:solidFill>
                  <a:srgbClr val="FFFFFF"/>
                </a:solidFill>
                <a:cs typeface="Calibri"/>
              </a:rPr>
              <a:t>rules </a:t>
            </a:r>
            <a:r>
              <a:rPr sz="1000" spc="15" dirty="0">
                <a:solidFill>
                  <a:srgbClr val="FFFFFF"/>
                </a:solidFill>
                <a:cs typeface="Calibri"/>
              </a:rPr>
              <a:t>will cut </a:t>
            </a:r>
            <a:r>
              <a:rPr sz="1000" dirty="0">
                <a:solidFill>
                  <a:srgbClr val="FFFFFF"/>
                </a:solidFill>
                <a:cs typeface="Calibri"/>
              </a:rPr>
              <a:t>red </a:t>
            </a:r>
            <a:r>
              <a:rPr sz="1000" spc="5" dirty="0">
                <a:solidFill>
                  <a:srgbClr val="FFFFFF"/>
                </a:solidFill>
                <a:cs typeface="Calibri"/>
              </a:rPr>
              <a:t>tape </a:t>
            </a:r>
            <a:r>
              <a:rPr sz="1000" spc="25" dirty="0">
                <a:solidFill>
                  <a:srgbClr val="FFFFFF"/>
                </a:solidFill>
                <a:cs typeface="Calibri"/>
              </a:rPr>
              <a:t>and  </a:t>
            </a:r>
            <a:r>
              <a:rPr sz="1000" spc="15" dirty="0">
                <a:solidFill>
                  <a:srgbClr val="FFFFFF"/>
                </a:solidFill>
                <a:cs typeface="Calibri"/>
              </a:rPr>
              <a:t>make</a:t>
            </a:r>
            <a:r>
              <a:rPr sz="1000" spc="-30" dirty="0">
                <a:solidFill>
                  <a:srgbClr val="FFFFFF"/>
                </a:solidFill>
                <a:cs typeface="Calibri"/>
              </a:rPr>
              <a:t> </a:t>
            </a:r>
            <a:r>
              <a:rPr sz="1000" spc="5" dirty="0">
                <a:solidFill>
                  <a:srgbClr val="FFFFFF"/>
                </a:solidFill>
                <a:cs typeface="Calibri"/>
              </a:rPr>
              <a:t>it</a:t>
            </a:r>
            <a:r>
              <a:rPr sz="1000" spc="-30" dirty="0">
                <a:solidFill>
                  <a:srgbClr val="FFFFFF"/>
                </a:solidFill>
                <a:cs typeface="Calibri"/>
              </a:rPr>
              <a:t> </a:t>
            </a:r>
            <a:r>
              <a:rPr sz="1000" spc="5" dirty="0">
                <a:solidFill>
                  <a:srgbClr val="FFFFFF"/>
                </a:solidFill>
                <a:cs typeface="Calibri"/>
              </a:rPr>
              <a:t>easier</a:t>
            </a:r>
            <a:r>
              <a:rPr sz="1000" spc="-25" dirty="0">
                <a:solidFill>
                  <a:srgbClr val="FFFFFF"/>
                </a:solidFill>
                <a:cs typeface="Calibri"/>
              </a:rPr>
              <a:t> </a:t>
            </a:r>
            <a:r>
              <a:rPr sz="1000" spc="-5" dirty="0">
                <a:solidFill>
                  <a:srgbClr val="FFFFFF"/>
                </a:solidFill>
                <a:cs typeface="Calibri"/>
              </a:rPr>
              <a:t>for</a:t>
            </a:r>
            <a:r>
              <a:rPr sz="1000" spc="-30" dirty="0">
                <a:solidFill>
                  <a:srgbClr val="FFFFFF"/>
                </a:solidFill>
                <a:cs typeface="Calibri"/>
              </a:rPr>
              <a:t> </a:t>
            </a:r>
            <a:r>
              <a:rPr sz="1000" spc="25" dirty="0">
                <a:solidFill>
                  <a:srgbClr val="FFFFFF"/>
                </a:solidFill>
                <a:cs typeface="Calibri"/>
              </a:rPr>
              <a:t>small</a:t>
            </a:r>
            <a:r>
              <a:rPr sz="1000" spc="-25" dirty="0">
                <a:solidFill>
                  <a:srgbClr val="FFFFFF"/>
                </a:solidFill>
                <a:cs typeface="Calibri"/>
              </a:rPr>
              <a:t> </a:t>
            </a:r>
            <a:r>
              <a:rPr sz="1000" spc="15" dirty="0">
                <a:solidFill>
                  <a:srgbClr val="FFFFFF"/>
                </a:solidFill>
                <a:cs typeface="Calibri"/>
              </a:rPr>
              <a:t>businesses</a:t>
            </a:r>
            <a:r>
              <a:rPr sz="1000" spc="-30" dirty="0">
                <a:solidFill>
                  <a:srgbClr val="FFFFFF"/>
                </a:solidFill>
                <a:cs typeface="Calibri"/>
              </a:rPr>
              <a:t> </a:t>
            </a:r>
            <a:r>
              <a:rPr sz="1000" dirty="0">
                <a:solidFill>
                  <a:srgbClr val="FFFFFF"/>
                </a:solidFill>
                <a:cs typeface="Calibri"/>
              </a:rPr>
              <a:t>to</a:t>
            </a:r>
            <a:r>
              <a:rPr sz="1000" spc="-25" dirty="0">
                <a:solidFill>
                  <a:srgbClr val="FFFFFF"/>
                </a:solidFill>
                <a:cs typeface="Calibri"/>
              </a:rPr>
              <a:t> </a:t>
            </a:r>
            <a:r>
              <a:rPr sz="1000" spc="10" dirty="0">
                <a:solidFill>
                  <a:srgbClr val="FFFFFF"/>
                </a:solidFill>
                <a:cs typeface="Calibri"/>
              </a:rPr>
              <a:t>tap</a:t>
            </a:r>
            <a:r>
              <a:rPr sz="1000" spc="-30" dirty="0">
                <a:solidFill>
                  <a:srgbClr val="FFFFFF"/>
                </a:solidFill>
                <a:cs typeface="Calibri"/>
              </a:rPr>
              <a:t> </a:t>
            </a:r>
            <a:r>
              <a:rPr sz="1000" spc="10" dirty="0">
                <a:solidFill>
                  <a:srgbClr val="FFFFFF"/>
                </a:solidFill>
                <a:cs typeface="Calibri"/>
              </a:rPr>
              <a:t>into</a:t>
            </a:r>
            <a:r>
              <a:rPr sz="1000" spc="-25" dirty="0">
                <a:solidFill>
                  <a:srgbClr val="FFFFFF"/>
                </a:solidFill>
                <a:cs typeface="Calibri"/>
              </a:rPr>
              <a:t> </a:t>
            </a:r>
            <a:r>
              <a:rPr sz="1000" spc="5" dirty="0">
                <a:solidFill>
                  <a:srgbClr val="FFFFFF"/>
                </a:solidFill>
                <a:cs typeface="Calibri"/>
              </a:rPr>
              <a:t>foreign  </a:t>
            </a:r>
            <a:r>
              <a:rPr sz="1000" spc="10" dirty="0">
                <a:solidFill>
                  <a:srgbClr val="FFFFFF"/>
                </a:solidFill>
                <a:cs typeface="Calibri"/>
              </a:rPr>
              <a:t>markets</a:t>
            </a:r>
            <a:r>
              <a:rPr sz="1000" spc="-35" dirty="0">
                <a:solidFill>
                  <a:srgbClr val="FFFFFF"/>
                </a:solidFill>
                <a:cs typeface="Calibri"/>
              </a:rPr>
              <a:t> </a:t>
            </a:r>
            <a:r>
              <a:rPr sz="1000" spc="25" dirty="0">
                <a:solidFill>
                  <a:srgbClr val="FFFFFF"/>
                </a:solidFill>
                <a:cs typeface="Calibri"/>
              </a:rPr>
              <a:t>and</a:t>
            </a:r>
            <a:r>
              <a:rPr sz="1000" spc="-30" dirty="0">
                <a:solidFill>
                  <a:srgbClr val="FFFFFF"/>
                </a:solidFill>
                <a:cs typeface="Calibri"/>
              </a:rPr>
              <a:t> </a:t>
            </a:r>
            <a:r>
              <a:rPr sz="1000" spc="10" dirty="0">
                <a:solidFill>
                  <a:srgbClr val="FFFFFF"/>
                </a:solidFill>
                <a:cs typeface="Calibri"/>
              </a:rPr>
              <a:t>participate</a:t>
            </a:r>
            <a:r>
              <a:rPr sz="1000" spc="-30" dirty="0">
                <a:solidFill>
                  <a:srgbClr val="FFFFFF"/>
                </a:solidFill>
                <a:cs typeface="Calibri"/>
              </a:rPr>
              <a:t> </a:t>
            </a:r>
            <a:r>
              <a:rPr sz="1000" spc="15" dirty="0">
                <a:solidFill>
                  <a:srgbClr val="FFFFFF"/>
                </a:solidFill>
                <a:cs typeface="Calibri"/>
              </a:rPr>
              <a:t>in</a:t>
            </a:r>
            <a:r>
              <a:rPr sz="1000" spc="-30" dirty="0">
                <a:solidFill>
                  <a:srgbClr val="FFFFFF"/>
                </a:solidFill>
                <a:cs typeface="Calibri"/>
              </a:rPr>
              <a:t> </a:t>
            </a:r>
            <a:r>
              <a:rPr sz="1000" spc="10" dirty="0">
                <a:solidFill>
                  <a:srgbClr val="FFFFFF"/>
                </a:solidFill>
                <a:cs typeface="Calibri"/>
              </a:rPr>
              <a:t>cross-border</a:t>
            </a:r>
            <a:r>
              <a:rPr sz="1000" spc="-30" dirty="0">
                <a:solidFill>
                  <a:srgbClr val="FFFFFF"/>
                </a:solidFill>
                <a:cs typeface="Calibri"/>
              </a:rPr>
              <a:t> </a:t>
            </a:r>
            <a:r>
              <a:rPr sz="1000" dirty="0">
                <a:solidFill>
                  <a:srgbClr val="FFFFFF"/>
                </a:solidFill>
                <a:cs typeface="Calibri"/>
              </a:rPr>
              <a:t>trade.</a:t>
            </a:r>
            <a:endParaRPr sz="1000">
              <a:solidFill>
                <a:prstClr val="black"/>
              </a:solidFill>
              <a:cs typeface="Calibri"/>
            </a:endParaRPr>
          </a:p>
        </p:txBody>
      </p:sp>
      <p:sp>
        <p:nvSpPr>
          <p:cNvPr id="56" name="object 56"/>
          <p:cNvSpPr/>
          <p:nvPr/>
        </p:nvSpPr>
        <p:spPr>
          <a:xfrm>
            <a:off x="363062" y="7358621"/>
            <a:ext cx="239535" cy="367922"/>
          </a:xfrm>
          <a:custGeom>
            <a:avLst/>
            <a:gdLst/>
            <a:ahLst/>
            <a:cxnLst/>
            <a:rect l="l" t="t" r="r" b="b"/>
            <a:pathLst>
              <a:path w="246379" h="346075">
                <a:moveTo>
                  <a:pt x="126593" y="0"/>
                </a:moveTo>
                <a:lnTo>
                  <a:pt x="68948" y="53695"/>
                </a:lnTo>
                <a:lnTo>
                  <a:pt x="0" y="291744"/>
                </a:lnTo>
                <a:lnTo>
                  <a:pt x="3035" y="297256"/>
                </a:lnTo>
                <a:lnTo>
                  <a:pt x="171526" y="346062"/>
                </a:lnTo>
                <a:lnTo>
                  <a:pt x="177038" y="343027"/>
                </a:lnTo>
                <a:lnTo>
                  <a:pt x="242760" y="116141"/>
                </a:lnTo>
                <a:lnTo>
                  <a:pt x="243014" y="115189"/>
                </a:lnTo>
                <a:lnTo>
                  <a:pt x="245986" y="104990"/>
                </a:lnTo>
                <a:lnTo>
                  <a:pt x="226669" y="29057"/>
                </a:lnTo>
                <a:lnTo>
                  <a:pt x="126593" y="0"/>
                </a:lnTo>
                <a:close/>
              </a:path>
            </a:pathLst>
          </a:custGeom>
          <a:solidFill>
            <a:srgbClr val="FFFFFF"/>
          </a:solidFill>
        </p:spPr>
        <p:txBody>
          <a:bodyPr wrap="square" lIns="0" tIns="0" rIns="0" bIns="0" rtlCol="0"/>
          <a:lstStyle/>
          <a:p>
            <a:endParaRPr>
              <a:solidFill>
                <a:prstClr val="black"/>
              </a:solidFill>
            </a:endParaRPr>
          </a:p>
        </p:txBody>
      </p:sp>
      <p:sp>
        <p:nvSpPr>
          <p:cNvPr id="57" name="object 57"/>
          <p:cNvSpPr/>
          <p:nvPr/>
        </p:nvSpPr>
        <p:spPr>
          <a:xfrm>
            <a:off x="513289" y="7391344"/>
            <a:ext cx="25311" cy="27679"/>
          </a:xfrm>
          <a:custGeom>
            <a:avLst/>
            <a:gdLst/>
            <a:ahLst/>
            <a:cxnLst/>
            <a:rect l="l" t="t" r="r" b="b"/>
            <a:pathLst>
              <a:path w="26034" h="26034">
                <a:moveTo>
                  <a:pt x="18338" y="0"/>
                </a:moveTo>
                <a:lnTo>
                  <a:pt x="4876" y="1435"/>
                </a:lnTo>
                <a:lnTo>
                  <a:pt x="0" y="7493"/>
                </a:lnTo>
                <a:lnTo>
                  <a:pt x="736" y="14211"/>
                </a:lnTo>
                <a:lnTo>
                  <a:pt x="1447" y="20942"/>
                </a:lnTo>
                <a:lnTo>
                  <a:pt x="7492" y="25819"/>
                </a:lnTo>
                <a:lnTo>
                  <a:pt x="20954" y="24384"/>
                </a:lnTo>
                <a:lnTo>
                  <a:pt x="25831" y="18326"/>
                </a:lnTo>
                <a:lnTo>
                  <a:pt x="24383" y="4876"/>
                </a:lnTo>
                <a:lnTo>
                  <a:pt x="18338" y="0"/>
                </a:lnTo>
                <a:close/>
              </a:path>
            </a:pathLst>
          </a:custGeom>
          <a:solidFill>
            <a:srgbClr val="DC1F2B"/>
          </a:solidFill>
        </p:spPr>
        <p:txBody>
          <a:bodyPr wrap="square" lIns="0" tIns="0" rIns="0" bIns="0" rtlCol="0"/>
          <a:lstStyle/>
          <a:p>
            <a:endParaRPr>
              <a:solidFill>
                <a:prstClr val="black"/>
              </a:solidFill>
            </a:endParaRPr>
          </a:p>
        </p:txBody>
      </p:sp>
      <p:sp>
        <p:nvSpPr>
          <p:cNvPr id="58" name="object 58"/>
          <p:cNvSpPr txBox="1"/>
          <p:nvPr/>
        </p:nvSpPr>
        <p:spPr>
          <a:xfrm rot="480000">
            <a:off x="354986" y="7431136"/>
            <a:ext cx="263007" cy="243656"/>
          </a:xfrm>
          <a:prstGeom prst="rect">
            <a:avLst/>
          </a:prstGeom>
        </p:spPr>
        <p:txBody>
          <a:bodyPr vert="horz" wrap="square" lIns="0" tIns="0" rIns="0" bIns="0" rtlCol="0">
            <a:spAutoFit/>
          </a:bodyPr>
          <a:lstStyle/>
          <a:p>
            <a:pPr>
              <a:lnSpc>
                <a:spcPts val="1870"/>
              </a:lnSpc>
            </a:pPr>
            <a:r>
              <a:rPr sz="1850" b="1" spc="45" dirty="0">
                <a:solidFill>
                  <a:srgbClr val="DC1F2B"/>
                </a:solidFill>
                <a:cs typeface="Calibri"/>
              </a:rPr>
              <a:t>$</a:t>
            </a:r>
            <a:endParaRPr sz="1850">
              <a:solidFill>
                <a:prstClr val="black"/>
              </a:solidFill>
              <a:cs typeface="Calibri"/>
            </a:endParaRPr>
          </a:p>
        </p:txBody>
      </p:sp>
      <p:sp>
        <p:nvSpPr>
          <p:cNvPr id="59" name="object 59"/>
          <p:cNvSpPr/>
          <p:nvPr/>
        </p:nvSpPr>
        <p:spPr>
          <a:xfrm>
            <a:off x="4344985" y="4754965"/>
            <a:ext cx="178438" cy="165170"/>
          </a:xfrm>
          <a:prstGeom prst="rect">
            <a:avLst/>
          </a:prstGeom>
          <a:blipFill>
            <a:blip r:embed="rId8" cstate="print"/>
            <a:stretch>
              <a:fillRect/>
            </a:stretch>
          </a:blipFill>
        </p:spPr>
        <p:txBody>
          <a:bodyPr wrap="square" lIns="0" tIns="0" rIns="0" bIns="0" rtlCol="0"/>
          <a:lstStyle/>
          <a:p>
            <a:endParaRPr>
              <a:solidFill>
                <a:prstClr val="black"/>
              </a:solidFill>
            </a:endParaRPr>
          </a:p>
        </p:txBody>
      </p:sp>
      <p:sp>
        <p:nvSpPr>
          <p:cNvPr id="60" name="object 60"/>
          <p:cNvSpPr/>
          <p:nvPr/>
        </p:nvSpPr>
        <p:spPr>
          <a:xfrm>
            <a:off x="4356128" y="5334975"/>
            <a:ext cx="178451" cy="165170"/>
          </a:xfrm>
          <a:prstGeom prst="rect">
            <a:avLst/>
          </a:prstGeom>
          <a:blipFill>
            <a:blip r:embed="rId9" cstate="print"/>
            <a:stretch>
              <a:fillRect/>
            </a:stretch>
          </a:blipFill>
        </p:spPr>
        <p:txBody>
          <a:bodyPr wrap="square" lIns="0" tIns="0" rIns="0" bIns="0" rtlCol="0"/>
          <a:lstStyle/>
          <a:p>
            <a:endParaRPr>
              <a:solidFill>
                <a:prstClr val="black"/>
              </a:solidFill>
            </a:endParaRPr>
          </a:p>
        </p:txBody>
      </p:sp>
      <p:sp>
        <p:nvSpPr>
          <p:cNvPr id="61" name="object 61"/>
          <p:cNvSpPr txBox="1"/>
          <p:nvPr/>
        </p:nvSpPr>
        <p:spPr>
          <a:xfrm>
            <a:off x="4321482" y="4025650"/>
            <a:ext cx="2832453" cy="1676741"/>
          </a:xfrm>
          <a:prstGeom prst="rect">
            <a:avLst/>
          </a:prstGeom>
        </p:spPr>
        <p:txBody>
          <a:bodyPr vert="horz" wrap="square" lIns="0" tIns="70485" rIns="0" bIns="0" rtlCol="0">
            <a:spAutoFit/>
          </a:bodyPr>
          <a:lstStyle/>
          <a:p>
            <a:pPr marL="12700">
              <a:spcBef>
                <a:spcPts val="555"/>
              </a:spcBef>
            </a:pPr>
            <a:r>
              <a:rPr sz="1100" b="1" spc="30" dirty="0">
                <a:solidFill>
                  <a:srgbClr val="FFFFFF"/>
                </a:solidFill>
                <a:cs typeface="Calibri"/>
              </a:rPr>
              <a:t>Agriculture</a:t>
            </a:r>
            <a:endParaRPr sz="1100" dirty="0">
              <a:solidFill>
                <a:prstClr val="black"/>
              </a:solidFill>
              <a:cs typeface="Calibri"/>
            </a:endParaRPr>
          </a:p>
          <a:p>
            <a:pPr marL="12700" marR="31115">
              <a:spcBef>
                <a:spcPts val="420"/>
              </a:spcBef>
            </a:pPr>
            <a:r>
              <a:rPr sz="1000" spc="10" dirty="0">
                <a:solidFill>
                  <a:srgbClr val="FFFFFF"/>
                </a:solidFill>
                <a:cs typeface="Calibri"/>
              </a:rPr>
              <a:t>Important</a:t>
            </a:r>
            <a:r>
              <a:rPr sz="1000" spc="-35" dirty="0">
                <a:solidFill>
                  <a:srgbClr val="FFFFFF"/>
                </a:solidFill>
                <a:cs typeface="Calibri"/>
              </a:rPr>
              <a:t> </a:t>
            </a:r>
            <a:r>
              <a:rPr sz="1000" spc="10" dirty="0">
                <a:solidFill>
                  <a:srgbClr val="FFFFFF"/>
                </a:solidFill>
                <a:cs typeface="Calibri"/>
              </a:rPr>
              <a:t>improvements</a:t>
            </a:r>
            <a:r>
              <a:rPr sz="1000" spc="-30" dirty="0">
                <a:solidFill>
                  <a:srgbClr val="FFFFFF"/>
                </a:solidFill>
                <a:cs typeface="Calibri"/>
              </a:rPr>
              <a:t> </a:t>
            </a:r>
            <a:r>
              <a:rPr sz="1000" spc="15" dirty="0">
                <a:solidFill>
                  <a:srgbClr val="FFFFFF"/>
                </a:solidFill>
                <a:cs typeface="Calibri"/>
              </a:rPr>
              <a:t>in</a:t>
            </a:r>
            <a:r>
              <a:rPr sz="1000" spc="-30" dirty="0">
                <a:solidFill>
                  <a:srgbClr val="FFFFFF"/>
                </a:solidFill>
                <a:cs typeface="Calibri"/>
              </a:rPr>
              <a:t> </a:t>
            </a:r>
            <a:r>
              <a:rPr sz="1000" spc="-15" dirty="0">
                <a:solidFill>
                  <a:srgbClr val="FFFFFF"/>
                </a:solidFill>
                <a:cs typeface="Calibri"/>
              </a:rPr>
              <a:t>USMCA</a:t>
            </a:r>
            <a:r>
              <a:rPr sz="1000" spc="-30" dirty="0">
                <a:solidFill>
                  <a:srgbClr val="FFFFFF"/>
                </a:solidFill>
                <a:cs typeface="Calibri"/>
              </a:rPr>
              <a:t> </a:t>
            </a:r>
            <a:r>
              <a:rPr sz="1000" spc="15" dirty="0">
                <a:solidFill>
                  <a:srgbClr val="FFFFFF"/>
                </a:solidFill>
                <a:cs typeface="Calibri"/>
              </a:rPr>
              <a:t>will</a:t>
            </a:r>
            <a:r>
              <a:rPr sz="1000" spc="-35" dirty="0">
                <a:solidFill>
                  <a:srgbClr val="FFFFFF"/>
                </a:solidFill>
                <a:cs typeface="Calibri"/>
              </a:rPr>
              <a:t> </a:t>
            </a:r>
            <a:r>
              <a:rPr sz="1000" spc="10" dirty="0">
                <a:solidFill>
                  <a:srgbClr val="FFFFFF"/>
                </a:solidFill>
                <a:cs typeface="Calibri"/>
              </a:rPr>
              <a:t>secure</a:t>
            </a:r>
            <a:r>
              <a:rPr sz="1000" spc="-30" dirty="0">
                <a:solidFill>
                  <a:srgbClr val="FFFFFF"/>
                </a:solidFill>
                <a:cs typeface="Calibri"/>
              </a:rPr>
              <a:t> </a:t>
            </a:r>
            <a:r>
              <a:rPr sz="1000" dirty="0">
                <a:solidFill>
                  <a:srgbClr val="FFFFFF"/>
                </a:solidFill>
                <a:cs typeface="Calibri"/>
              </a:rPr>
              <a:t>greater  </a:t>
            </a:r>
            <a:r>
              <a:rPr sz="1000" spc="10" dirty="0">
                <a:solidFill>
                  <a:srgbClr val="FFFFFF"/>
                </a:solidFill>
                <a:cs typeface="Calibri"/>
              </a:rPr>
              <a:t>market </a:t>
            </a:r>
            <a:r>
              <a:rPr sz="1000" spc="15" dirty="0">
                <a:solidFill>
                  <a:srgbClr val="FFFFFF"/>
                </a:solidFill>
                <a:cs typeface="Calibri"/>
              </a:rPr>
              <a:t>access </a:t>
            </a:r>
            <a:r>
              <a:rPr sz="1000" spc="-5" dirty="0">
                <a:solidFill>
                  <a:srgbClr val="FFFFFF"/>
                </a:solidFill>
                <a:cs typeface="Calibri"/>
              </a:rPr>
              <a:t>for </a:t>
            </a:r>
            <a:r>
              <a:rPr sz="1000" dirty="0">
                <a:solidFill>
                  <a:srgbClr val="FFFFFF"/>
                </a:solidFill>
                <a:cs typeface="Calibri"/>
              </a:rPr>
              <a:t>America’s</a:t>
            </a:r>
            <a:r>
              <a:rPr sz="1000" spc="-145" dirty="0">
                <a:solidFill>
                  <a:srgbClr val="FFFFFF"/>
                </a:solidFill>
                <a:cs typeface="Calibri"/>
              </a:rPr>
              <a:t> </a:t>
            </a:r>
            <a:r>
              <a:rPr sz="1000" dirty="0">
                <a:solidFill>
                  <a:srgbClr val="FFFFFF"/>
                </a:solidFill>
                <a:cs typeface="Calibri"/>
              </a:rPr>
              <a:t>farmers.</a:t>
            </a:r>
            <a:endParaRPr sz="1000" dirty="0">
              <a:solidFill>
                <a:prstClr val="black"/>
              </a:solidFill>
              <a:cs typeface="Calibri"/>
            </a:endParaRPr>
          </a:p>
          <a:p>
            <a:pPr marL="367030" marR="5080">
              <a:spcBef>
                <a:spcPts val="530"/>
              </a:spcBef>
            </a:pPr>
            <a:r>
              <a:rPr sz="1000" spc="15" dirty="0">
                <a:solidFill>
                  <a:srgbClr val="FFFFFF"/>
                </a:solidFill>
                <a:cs typeface="Calibri"/>
              </a:rPr>
              <a:t>Canada’s </a:t>
            </a:r>
            <a:r>
              <a:rPr sz="1000" spc="5" dirty="0">
                <a:solidFill>
                  <a:srgbClr val="FFFFFF"/>
                </a:solidFill>
                <a:cs typeface="Calibri"/>
              </a:rPr>
              <a:t>unfair </a:t>
            </a:r>
            <a:r>
              <a:rPr sz="1000" spc="25" dirty="0">
                <a:solidFill>
                  <a:srgbClr val="FFFFFF"/>
                </a:solidFill>
                <a:cs typeface="Calibri"/>
              </a:rPr>
              <a:t>milk </a:t>
            </a:r>
            <a:r>
              <a:rPr sz="1000" spc="20" dirty="0">
                <a:solidFill>
                  <a:srgbClr val="FFFFFF"/>
                </a:solidFill>
                <a:cs typeface="Calibri"/>
              </a:rPr>
              <a:t>pricing </a:t>
            </a:r>
            <a:r>
              <a:rPr sz="1000" spc="10" dirty="0">
                <a:solidFill>
                  <a:srgbClr val="FFFFFF"/>
                </a:solidFill>
                <a:cs typeface="Calibri"/>
              </a:rPr>
              <a:t>program </a:t>
            </a:r>
            <a:r>
              <a:rPr sz="1000" spc="15" dirty="0">
                <a:solidFill>
                  <a:srgbClr val="FFFFFF"/>
                </a:solidFill>
                <a:cs typeface="Calibri"/>
              </a:rPr>
              <a:t>will </a:t>
            </a:r>
            <a:r>
              <a:rPr sz="1000" spc="10" dirty="0">
                <a:solidFill>
                  <a:srgbClr val="FFFFFF"/>
                </a:solidFill>
                <a:cs typeface="Calibri"/>
              </a:rPr>
              <a:t>be  eliminated</a:t>
            </a:r>
            <a:r>
              <a:rPr sz="1000" spc="-30" dirty="0">
                <a:solidFill>
                  <a:srgbClr val="FFFFFF"/>
                </a:solidFill>
                <a:cs typeface="Calibri"/>
              </a:rPr>
              <a:t> </a:t>
            </a:r>
            <a:r>
              <a:rPr sz="1000" spc="20" dirty="0">
                <a:solidFill>
                  <a:srgbClr val="FFFFFF"/>
                </a:solidFill>
                <a:cs typeface="Calibri"/>
              </a:rPr>
              <a:t>so</a:t>
            </a:r>
            <a:r>
              <a:rPr sz="1000" spc="-25" dirty="0">
                <a:solidFill>
                  <a:srgbClr val="FFFFFF"/>
                </a:solidFill>
                <a:cs typeface="Calibri"/>
              </a:rPr>
              <a:t> </a:t>
            </a:r>
            <a:r>
              <a:rPr sz="1000" spc="5" dirty="0">
                <a:solidFill>
                  <a:srgbClr val="FFFFFF"/>
                </a:solidFill>
                <a:cs typeface="Calibri"/>
              </a:rPr>
              <a:t>American</a:t>
            </a:r>
            <a:r>
              <a:rPr sz="1000" spc="-30" dirty="0">
                <a:solidFill>
                  <a:srgbClr val="FFFFFF"/>
                </a:solidFill>
                <a:cs typeface="Calibri"/>
              </a:rPr>
              <a:t> </a:t>
            </a:r>
            <a:r>
              <a:rPr sz="1000" spc="20" dirty="0">
                <a:solidFill>
                  <a:srgbClr val="FFFFFF"/>
                </a:solidFill>
                <a:cs typeface="Calibri"/>
              </a:rPr>
              <a:t>dairy</a:t>
            </a:r>
            <a:r>
              <a:rPr sz="1000" spc="-25" dirty="0">
                <a:solidFill>
                  <a:srgbClr val="FFFFFF"/>
                </a:solidFill>
                <a:cs typeface="Calibri"/>
              </a:rPr>
              <a:t> </a:t>
            </a:r>
            <a:r>
              <a:rPr sz="1000" spc="5" dirty="0">
                <a:solidFill>
                  <a:srgbClr val="FFFFFF"/>
                </a:solidFill>
                <a:cs typeface="Calibri"/>
              </a:rPr>
              <a:t>farmers</a:t>
            </a:r>
            <a:r>
              <a:rPr sz="1000" spc="-30" dirty="0">
                <a:solidFill>
                  <a:srgbClr val="FFFFFF"/>
                </a:solidFill>
                <a:cs typeface="Calibri"/>
              </a:rPr>
              <a:t> </a:t>
            </a:r>
            <a:r>
              <a:rPr sz="1000" spc="15" dirty="0">
                <a:solidFill>
                  <a:srgbClr val="FFFFFF"/>
                </a:solidFill>
                <a:cs typeface="Calibri"/>
              </a:rPr>
              <a:t>gain</a:t>
            </a:r>
            <a:r>
              <a:rPr sz="1000" spc="-25" dirty="0">
                <a:solidFill>
                  <a:srgbClr val="FFFFFF"/>
                </a:solidFill>
                <a:cs typeface="Calibri"/>
              </a:rPr>
              <a:t> </a:t>
            </a:r>
            <a:r>
              <a:rPr sz="1000" spc="5" dirty="0">
                <a:solidFill>
                  <a:srgbClr val="FFFFFF"/>
                </a:solidFill>
                <a:cs typeface="Calibri"/>
              </a:rPr>
              <a:t>more  export</a:t>
            </a:r>
            <a:r>
              <a:rPr sz="1000" spc="-35" dirty="0">
                <a:solidFill>
                  <a:srgbClr val="FFFFFF"/>
                </a:solidFill>
                <a:cs typeface="Calibri"/>
              </a:rPr>
              <a:t> </a:t>
            </a:r>
            <a:r>
              <a:rPr sz="1000" spc="10" dirty="0">
                <a:solidFill>
                  <a:srgbClr val="FFFFFF"/>
                </a:solidFill>
                <a:cs typeface="Calibri"/>
              </a:rPr>
              <a:t>opportunities.</a:t>
            </a:r>
            <a:endParaRPr sz="1000" dirty="0">
              <a:solidFill>
                <a:prstClr val="black"/>
              </a:solidFill>
              <a:cs typeface="Calibri"/>
            </a:endParaRPr>
          </a:p>
          <a:p>
            <a:pPr marL="378460" marR="52069">
              <a:spcBef>
                <a:spcPts val="695"/>
              </a:spcBef>
            </a:pPr>
            <a:r>
              <a:rPr sz="1000" spc="10" dirty="0">
                <a:solidFill>
                  <a:srgbClr val="FFFFFF"/>
                </a:solidFill>
                <a:cs typeface="Calibri"/>
              </a:rPr>
              <a:t>U.S.</a:t>
            </a:r>
            <a:r>
              <a:rPr sz="1000" spc="-30" dirty="0">
                <a:solidFill>
                  <a:srgbClr val="FFFFFF"/>
                </a:solidFill>
                <a:cs typeface="Calibri"/>
              </a:rPr>
              <a:t> </a:t>
            </a:r>
            <a:r>
              <a:rPr sz="1000" spc="15" dirty="0">
                <a:solidFill>
                  <a:srgbClr val="FFFFFF"/>
                </a:solidFill>
                <a:cs typeface="Calibri"/>
              </a:rPr>
              <a:t>poultry</a:t>
            </a:r>
            <a:r>
              <a:rPr sz="1000" spc="-30" dirty="0">
                <a:solidFill>
                  <a:srgbClr val="FFFFFF"/>
                </a:solidFill>
                <a:cs typeface="Calibri"/>
              </a:rPr>
              <a:t> </a:t>
            </a:r>
            <a:r>
              <a:rPr sz="1000" spc="10" dirty="0">
                <a:solidFill>
                  <a:srgbClr val="FFFFFF"/>
                </a:solidFill>
                <a:cs typeface="Calibri"/>
              </a:rPr>
              <a:t>producers</a:t>
            </a:r>
            <a:r>
              <a:rPr sz="1000" spc="-30" dirty="0">
                <a:solidFill>
                  <a:srgbClr val="FFFFFF"/>
                </a:solidFill>
                <a:cs typeface="Calibri"/>
              </a:rPr>
              <a:t> </a:t>
            </a:r>
            <a:r>
              <a:rPr sz="1000" spc="15" dirty="0">
                <a:solidFill>
                  <a:srgbClr val="FFFFFF"/>
                </a:solidFill>
                <a:cs typeface="Calibri"/>
              </a:rPr>
              <a:t>will</a:t>
            </a:r>
            <a:r>
              <a:rPr sz="1000" spc="-30" dirty="0">
                <a:solidFill>
                  <a:srgbClr val="FFFFFF"/>
                </a:solidFill>
                <a:cs typeface="Calibri"/>
              </a:rPr>
              <a:t> </a:t>
            </a:r>
            <a:r>
              <a:rPr sz="1000" spc="10" dirty="0">
                <a:solidFill>
                  <a:srgbClr val="FFFFFF"/>
                </a:solidFill>
                <a:cs typeface="Calibri"/>
              </a:rPr>
              <a:t>have</a:t>
            </a:r>
            <a:r>
              <a:rPr sz="1000" spc="-30" dirty="0">
                <a:solidFill>
                  <a:srgbClr val="FFFFFF"/>
                </a:solidFill>
                <a:cs typeface="Calibri"/>
              </a:rPr>
              <a:t> </a:t>
            </a:r>
            <a:r>
              <a:rPr sz="1000" spc="5" dirty="0">
                <a:solidFill>
                  <a:srgbClr val="FFFFFF"/>
                </a:solidFill>
                <a:cs typeface="Calibri"/>
              </a:rPr>
              <a:t>new</a:t>
            </a:r>
            <a:r>
              <a:rPr sz="1000" spc="-30" dirty="0">
                <a:solidFill>
                  <a:srgbClr val="FFFFFF"/>
                </a:solidFill>
                <a:cs typeface="Calibri"/>
              </a:rPr>
              <a:t> </a:t>
            </a:r>
            <a:r>
              <a:rPr sz="1000" spc="15" dirty="0">
                <a:solidFill>
                  <a:srgbClr val="FFFFFF"/>
                </a:solidFill>
                <a:cs typeface="Calibri"/>
              </a:rPr>
              <a:t>access</a:t>
            </a:r>
            <a:r>
              <a:rPr sz="1000" spc="-30" dirty="0">
                <a:solidFill>
                  <a:srgbClr val="FFFFFF"/>
                </a:solidFill>
                <a:cs typeface="Calibri"/>
              </a:rPr>
              <a:t> </a:t>
            </a:r>
            <a:r>
              <a:rPr sz="1000" spc="-5" dirty="0">
                <a:solidFill>
                  <a:srgbClr val="FFFFFF"/>
                </a:solidFill>
                <a:cs typeface="Calibri"/>
              </a:rPr>
              <a:t>for  </a:t>
            </a:r>
            <a:r>
              <a:rPr sz="1000" spc="20" dirty="0">
                <a:solidFill>
                  <a:srgbClr val="FFFFFF"/>
                </a:solidFill>
                <a:cs typeface="Calibri"/>
              </a:rPr>
              <a:t>chicken </a:t>
            </a:r>
            <a:r>
              <a:rPr sz="1000" spc="25" dirty="0">
                <a:solidFill>
                  <a:srgbClr val="FFFFFF"/>
                </a:solidFill>
                <a:cs typeface="Calibri"/>
              </a:rPr>
              <a:t>and </a:t>
            </a:r>
            <a:r>
              <a:rPr sz="1000" spc="15" dirty="0">
                <a:solidFill>
                  <a:srgbClr val="FFFFFF"/>
                </a:solidFill>
                <a:cs typeface="Calibri"/>
              </a:rPr>
              <a:t>egg </a:t>
            </a:r>
            <a:r>
              <a:rPr sz="1000" spc="5" dirty="0">
                <a:solidFill>
                  <a:srgbClr val="FFFFFF"/>
                </a:solidFill>
                <a:cs typeface="Calibri"/>
              </a:rPr>
              <a:t>exports </a:t>
            </a:r>
            <a:r>
              <a:rPr sz="1000" spc="25" dirty="0">
                <a:solidFill>
                  <a:srgbClr val="FFFFFF"/>
                </a:solidFill>
                <a:cs typeface="Calibri"/>
              </a:rPr>
              <a:t>and </a:t>
            </a:r>
            <a:r>
              <a:rPr sz="1000" spc="15" dirty="0">
                <a:solidFill>
                  <a:srgbClr val="FFFFFF"/>
                </a:solidFill>
                <a:cs typeface="Calibri"/>
              </a:rPr>
              <a:t>expanded access  </a:t>
            </a:r>
            <a:r>
              <a:rPr sz="1000" spc="-5" dirty="0">
                <a:solidFill>
                  <a:srgbClr val="FFFFFF"/>
                </a:solidFill>
                <a:cs typeface="Calibri"/>
              </a:rPr>
              <a:t>for </a:t>
            </a:r>
            <a:r>
              <a:rPr sz="1000" spc="5" dirty="0">
                <a:solidFill>
                  <a:srgbClr val="FFFFFF"/>
                </a:solidFill>
                <a:cs typeface="Calibri"/>
              </a:rPr>
              <a:t>turkey</a:t>
            </a:r>
            <a:r>
              <a:rPr sz="1000" spc="-60" dirty="0">
                <a:solidFill>
                  <a:srgbClr val="FFFFFF"/>
                </a:solidFill>
                <a:cs typeface="Calibri"/>
              </a:rPr>
              <a:t> </a:t>
            </a:r>
            <a:r>
              <a:rPr sz="1000" spc="5" dirty="0">
                <a:solidFill>
                  <a:srgbClr val="FFFFFF"/>
                </a:solidFill>
                <a:cs typeface="Calibri"/>
              </a:rPr>
              <a:t>exports.</a:t>
            </a:r>
            <a:endParaRPr sz="1000" dirty="0">
              <a:solidFill>
                <a:prstClr val="black"/>
              </a:solidFill>
              <a:cs typeface="Calibri"/>
            </a:endParaRPr>
          </a:p>
        </p:txBody>
      </p:sp>
      <p:sp>
        <p:nvSpPr>
          <p:cNvPr id="62" name="object 62"/>
          <p:cNvSpPr/>
          <p:nvPr/>
        </p:nvSpPr>
        <p:spPr>
          <a:xfrm>
            <a:off x="2403831" y="2446712"/>
            <a:ext cx="291394" cy="143794"/>
          </a:xfrm>
          <a:custGeom>
            <a:avLst/>
            <a:gdLst/>
            <a:ahLst/>
            <a:cxnLst/>
            <a:rect l="l" t="t" r="r" b="b"/>
            <a:pathLst>
              <a:path w="299719" h="135255">
                <a:moveTo>
                  <a:pt x="299262" y="134670"/>
                </a:moveTo>
                <a:lnTo>
                  <a:pt x="0" y="134670"/>
                </a:lnTo>
                <a:lnTo>
                  <a:pt x="0" y="0"/>
                </a:lnTo>
                <a:lnTo>
                  <a:pt x="299262" y="0"/>
                </a:lnTo>
                <a:lnTo>
                  <a:pt x="299262" y="134670"/>
                </a:lnTo>
                <a:close/>
              </a:path>
            </a:pathLst>
          </a:custGeom>
          <a:solidFill>
            <a:srgbClr val="DC1F2B"/>
          </a:solidFill>
        </p:spPr>
        <p:txBody>
          <a:bodyPr wrap="square" lIns="0" tIns="0" rIns="0" bIns="0" rtlCol="0"/>
          <a:lstStyle/>
          <a:p>
            <a:endParaRPr>
              <a:solidFill>
                <a:prstClr val="black"/>
              </a:solidFill>
            </a:endParaRPr>
          </a:p>
        </p:txBody>
      </p:sp>
      <p:sp>
        <p:nvSpPr>
          <p:cNvPr id="63" name="object 63"/>
          <p:cNvSpPr/>
          <p:nvPr/>
        </p:nvSpPr>
        <p:spPr>
          <a:xfrm>
            <a:off x="2672040" y="2390941"/>
            <a:ext cx="116680" cy="255182"/>
          </a:xfrm>
          <a:custGeom>
            <a:avLst/>
            <a:gdLst/>
            <a:ahLst/>
            <a:cxnLst/>
            <a:rect l="l" t="t" r="r" b="b"/>
            <a:pathLst>
              <a:path w="120014" h="240030">
                <a:moveTo>
                  <a:pt x="0" y="0"/>
                </a:moveTo>
                <a:lnTo>
                  <a:pt x="0" y="239598"/>
                </a:lnTo>
                <a:lnTo>
                  <a:pt x="119849" y="119799"/>
                </a:lnTo>
                <a:lnTo>
                  <a:pt x="0" y="0"/>
                </a:lnTo>
                <a:close/>
              </a:path>
            </a:pathLst>
          </a:custGeom>
          <a:solidFill>
            <a:srgbClr val="DC1F2B"/>
          </a:solidFill>
        </p:spPr>
        <p:txBody>
          <a:bodyPr wrap="square" lIns="0" tIns="0" rIns="0" bIns="0" rtlCol="0"/>
          <a:lstStyle/>
          <a:p>
            <a:endParaRPr>
              <a:solidFill>
                <a:prstClr val="black"/>
              </a:solidFill>
            </a:endParaRPr>
          </a:p>
        </p:txBody>
      </p:sp>
      <p:sp>
        <p:nvSpPr>
          <p:cNvPr id="64" name="object 64"/>
          <p:cNvSpPr/>
          <p:nvPr/>
        </p:nvSpPr>
        <p:spPr>
          <a:xfrm>
            <a:off x="5010528" y="2518308"/>
            <a:ext cx="86431" cy="0"/>
          </a:xfrm>
          <a:custGeom>
            <a:avLst/>
            <a:gdLst/>
            <a:ahLst/>
            <a:cxnLst/>
            <a:rect l="l" t="t" r="r" b="b"/>
            <a:pathLst>
              <a:path w="88900">
                <a:moveTo>
                  <a:pt x="0" y="0"/>
                </a:moveTo>
                <a:lnTo>
                  <a:pt x="88518" y="0"/>
                </a:lnTo>
              </a:path>
            </a:pathLst>
          </a:custGeom>
          <a:ln w="68275">
            <a:solidFill>
              <a:srgbClr val="DC1F2B"/>
            </a:solidFill>
          </a:ln>
        </p:spPr>
        <p:txBody>
          <a:bodyPr wrap="square" lIns="0" tIns="0" rIns="0" bIns="0" rtlCol="0"/>
          <a:lstStyle/>
          <a:p>
            <a:endParaRPr>
              <a:solidFill>
                <a:prstClr val="black"/>
              </a:solidFill>
            </a:endParaRPr>
          </a:p>
        </p:txBody>
      </p:sp>
      <p:sp>
        <p:nvSpPr>
          <p:cNvPr id="65" name="object 65"/>
          <p:cNvSpPr/>
          <p:nvPr/>
        </p:nvSpPr>
        <p:spPr>
          <a:xfrm>
            <a:off x="4858089" y="2518308"/>
            <a:ext cx="86431" cy="0"/>
          </a:xfrm>
          <a:custGeom>
            <a:avLst/>
            <a:gdLst/>
            <a:ahLst/>
            <a:cxnLst/>
            <a:rect l="l" t="t" r="r" b="b"/>
            <a:pathLst>
              <a:path w="88900">
                <a:moveTo>
                  <a:pt x="0" y="0"/>
                </a:moveTo>
                <a:lnTo>
                  <a:pt x="88519" y="0"/>
                </a:lnTo>
              </a:path>
            </a:pathLst>
          </a:custGeom>
          <a:ln w="68275">
            <a:solidFill>
              <a:srgbClr val="DC1F2B"/>
            </a:solidFill>
          </a:ln>
        </p:spPr>
        <p:txBody>
          <a:bodyPr wrap="square" lIns="0" tIns="0" rIns="0" bIns="0" rtlCol="0"/>
          <a:lstStyle/>
          <a:p>
            <a:endParaRPr>
              <a:solidFill>
                <a:prstClr val="black"/>
              </a:solidFill>
            </a:endParaRPr>
          </a:p>
        </p:txBody>
      </p:sp>
      <p:sp>
        <p:nvSpPr>
          <p:cNvPr id="66" name="object 66"/>
          <p:cNvSpPr/>
          <p:nvPr/>
        </p:nvSpPr>
        <p:spPr>
          <a:xfrm>
            <a:off x="4977337" y="2387911"/>
            <a:ext cx="0" cy="261259"/>
          </a:xfrm>
          <a:custGeom>
            <a:avLst/>
            <a:gdLst/>
            <a:ahLst/>
            <a:cxnLst/>
            <a:rect l="l" t="t" r="r" b="b"/>
            <a:pathLst>
              <a:path h="245744">
                <a:moveTo>
                  <a:pt x="0" y="0"/>
                </a:moveTo>
                <a:lnTo>
                  <a:pt x="0" y="245313"/>
                </a:lnTo>
              </a:path>
            </a:pathLst>
          </a:custGeom>
          <a:ln w="68275">
            <a:solidFill>
              <a:srgbClr val="DC1F2B"/>
            </a:solidFill>
          </a:ln>
        </p:spPr>
        <p:txBody>
          <a:bodyPr wrap="square" lIns="0" tIns="0" rIns="0" bIns="0" rtlCol="0"/>
          <a:lstStyle/>
          <a:p>
            <a:endParaRPr>
              <a:solidFill>
                <a:prstClr val="black"/>
              </a:solidFill>
            </a:endParaRPr>
          </a:p>
        </p:txBody>
      </p:sp>
      <p:sp>
        <p:nvSpPr>
          <p:cNvPr id="67" name="object 67"/>
          <p:cNvSpPr txBox="1"/>
          <p:nvPr/>
        </p:nvSpPr>
        <p:spPr>
          <a:xfrm>
            <a:off x="236703" y="1109649"/>
            <a:ext cx="6985441" cy="716326"/>
          </a:xfrm>
          <a:prstGeom prst="rect">
            <a:avLst/>
          </a:prstGeom>
        </p:spPr>
        <p:txBody>
          <a:bodyPr vert="horz" wrap="square" lIns="0" tIns="12700" rIns="0" bIns="0" rtlCol="0">
            <a:spAutoFit/>
          </a:bodyPr>
          <a:lstStyle/>
          <a:p>
            <a:pPr marL="12700" marR="5080">
              <a:spcBef>
                <a:spcPts val="100"/>
              </a:spcBef>
            </a:pPr>
            <a:r>
              <a:rPr sz="1100" spc="20" dirty="0">
                <a:solidFill>
                  <a:srgbClr val="092544"/>
                </a:solidFill>
                <a:cs typeface="Calibri"/>
              </a:rPr>
              <a:t>The </a:t>
            </a:r>
            <a:r>
              <a:rPr sz="1100" spc="10" dirty="0">
                <a:solidFill>
                  <a:srgbClr val="092544"/>
                </a:solidFill>
                <a:cs typeface="Calibri"/>
              </a:rPr>
              <a:t>United </a:t>
            </a:r>
            <a:r>
              <a:rPr sz="1100" spc="5" dirty="0">
                <a:solidFill>
                  <a:srgbClr val="092544"/>
                </a:solidFill>
                <a:cs typeface="Calibri"/>
              </a:rPr>
              <a:t>States, </a:t>
            </a:r>
            <a:r>
              <a:rPr sz="1100" spc="-20" dirty="0">
                <a:solidFill>
                  <a:srgbClr val="092544"/>
                </a:solidFill>
                <a:cs typeface="Calibri"/>
              </a:rPr>
              <a:t>Mexico, </a:t>
            </a:r>
            <a:r>
              <a:rPr sz="1100" spc="25" dirty="0">
                <a:solidFill>
                  <a:srgbClr val="092544"/>
                </a:solidFill>
                <a:cs typeface="Calibri"/>
              </a:rPr>
              <a:t>and </a:t>
            </a:r>
            <a:r>
              <a:rPr sz="1100" spc="30" dirty="0">
                <a:solidFill>
                  <a:srgbClr val="092544"/>
                </a:solidFill>
                <a:cs typeface="Calibri"/>
              </a:rPr>
              <a:t>Canada </a:t>
            </a:r>
            <a:r>
              <a:rPr sz="1100" spc="10" dirty="0">
                <a:solidFill>
                  <a:srgbClr val="092544"/>
                </a:solidFill>
                <a:cs typeface="Calibri"/>
              </a:rPr>
              <a:t>have reached </a:t>
            </a:r>
            <a:r>
              <a:rPr sz="1100" spc="25" dirty="0">
                <a:solidFill>
                  <a:srgbClr val="092544"/>
                </a:solidFill>
                <a:cs typeface="Calibri"/>
              </a:rPr>
              <a:t>an </a:t>
            </a:r>
            <a:r>
              <a:rPr sz="1100" spc="10" dirty="0">
                <a:solidFill>
                  <a:srgbClr val="092544"/>
                </a:solidFill>
                <a:cs typeface="Calibri"/>
              </a:rPr>
              <a:t>agreement </a:t>
            </a:r>
            <a:r>
              <a:rPr sz="1100" spc="-5" dirty="0">
                <a:solidFill>
                  <a:srgbClr val="092544"/>
                </a:solidFill>
                <a:cs typeface="Calibri"/>
              </a:rPr>
              <a:t>to </a:t>
            </a:r>
            <a:r>
              <a:rPr sz="1100" spc="10" dirty="0">
                <a:solidFill>
                  <a:srgbClr val="092544"/>
                </a:solidFill>
                <a:cs typeface="Calibri"/>
              </a:rPr>
              <a:t>rebalance </a:t>
            </a:r>
            <a:r>
              <a:rPr sz="1100" spc="25" dirty="0">
                <a:solidFill>
                  <a:srgbClr val="092544"/>
                </a:solidFill>
                <a:cs typeface="Calibri"/>
              </a:rPr>
              <a:t>and </a:t>
            </a:r>
            <a:r>
              <a:rPr sz="1100" spc="15" dirty="0">
                <a:solidFill>
                  <a:srgbClr val="092544"/>
                </a:solidFill>
                <a:cs typeface="Calibri"/>
              </a:rPr>
              <a:t>modernize </a:t>
            </a:r>
            <a:r>
              <a:rPr sz="1100" spc="5" dirty="0">
                <a:solidFill>
                  <a:srgbClr val="092544"/>
                </a:solidFill>
                <a:cs typeface="Calibri"/>
              </a:rPr>
              <a:t>the North </a:t>
            </a:r>
            <a:r>
              <a:rPr sz="1100" spc="10" dirty="0">
                <a:solidFill>
                  <a:srgbClr val="092544"/>
                </a:solidFill>
                <a:cs typeface="Calibri"/>
              </a:rPr>
              <a:t>American </a:t>
            </a:r>
            <a:r>
              <a:rPr sz="1100" spc="-5" dirty="0">
                <a:solidFill>
                  <a:srgbClr val="092544"/>
                </a:solidFill>
                <a:cs typeface="Calibri"/>
              </a:rPr>
              <a:t>Free  </a:t>
            </a:r>
            <a:r>
              <a:rPr sz="1100" spc="5" dirty="0">
                <a:solidFill>
                  <a:srgbClr val="092544"/>
                </a:solidFill>
                <a:cs typeface="Calibri"/>
              </a:rPr>
              <a:t>Trade </a:t>
            </a:r>
            <a:r>
              <a:rPr sz="1100" dirty="0">
                <a:solidFill>
                  <a:srgbClr val="092544"/>
                </a:solidFill>
                <a:cs typeface="Calibri"/>
              </a:rPr>
              <a:t>Agreement </a:t>
            </a:r>
            <a:r>
              <a:rPr sz="1100" spc="10" dirty="0">
                <a:solidFill>
                  <a:srgbClr val="092544"/>
                </a:solidFill>
                <a:cs typeface="Calibri"/>
              </a:rPr>
              <a:t>into </a:t>
            </a:r>
            <a:r>
              <a:rPr sz="1100" spc="25" dirty="0">
                <a:solidFill>
                  <a:srgbClr val="092544"/>
                </a:solidFill>
                <a:cs typeface="Calibri"/>
              </a:rPr>
              <a:t>a </a:t>
            </a:r>
            <a:r>
              <a:rPr sz="1100" spc="-5" dirty="0">
                <a:solidFill>
                  <a:srgbClr val="092544"/>
                </a:solidFill>
                <a:cs typeface="Calibri"/>
              </a:rPr>
              <a:t>21st </a:t>
            </a:r>
            <a:r>
              <a:rPr sz="1100" spc="5" dirty="0">
                <a:solidFill>
                  <a:srgbClr val="092544"/>
                </a:solidFill>
                <a:cs typeface="Calibri"/>
              </a:rPr>
              <a:t>century, </a:t>
            </a:r>
            <a:r>
              <a:rPr sz="1100" spc="15" dirty="0">
                <a:solidFill>
                  <a:srgbClr val="092544"/>
                </a:solidFill>
                <a:cs typeface="Calibri"/>
              </a:rPr>
              <a:t>high-standard </a:t>
            </a:r>
            <a:r>
              <a:rPr sz="1100" spc="5" dirty="0">
                <a:solidFill>
                  <a:srgbClr val="092544"/>
                </a:solidFill>
                <a:cs typeface="Calibri"/>
              </a:rPr>
              <a:t>trade </a:t>
            </a:r>
            <a:r>
              <a:rPr sz="1100" spc="10" dirty="0">
                <a:solidFill>
                  <a:srgbClr val="092544"/>
                </a:solidFill>
                <a:cs typeface="Calibri"/>
              </a:rPr>
              <a:t>deal. </a:t>
            </a:r>
            <a:r>
              <a:rPr sz="1100" spc="20" dirty="0">
                <a:solidFill>
                  <a:srgbClr val="092544"/>
                </a:solidFill>
                <a:cs typeface="Calibri"/>
              </a:rPr>
              <a:t>The </a:t>
            </a:r>
            <a:r>
              <a:rPr sz="1100" spc="10" dirty="0">
                <a:solidFill>
                  <a:srgbClr val="092544"/>
                </a:solidFill>
                <a:cs typeface="Calibri"/>
              </a:rPr>
              <a:t>new United </a:t>
            </a:r>
            <a:r>
              <a:rPr sz="1100" spc="5" dirty="0">
                <a:solidFill>
                  <a:srgbClr val="092544"/>
                </a:solidFill>
                <a:cs typeface="Calibri"/>
              </a:rPr>
              <a:t>States-Mexico-Canada </a:t>
            </a:r>
            <a:r>
              <a:rPr sz="1100" dirty="0">
                <a:solidFill>
                  <a:srgbClr val="092544"/>
                </a:solidFill>
                <a:cs typeface="Calibri"/>
              </a:rPr>
              <a:t>Agreement </a:t>
            </a:r>
            <a:r>
              <a:rPr sz="1100" spc="-10" dirty="0">
                <a:solidFill>
                  <a:srgbClr val="092544"/>
                </a:solidFill>
                <a:cs typeface="Calibri"/>
              </a:rPr>
              <a:t>(USMCA)  </a:t>
            </a:r>
            <a:r>
              <a:rPr sz="1100" spc="15" dirty="0">
                <a:solidFill>
                  <a:srgbClr val="092544"/>
                </a:solidFill>
                <a:cs typeface="Calibri"/>
              </a:rPr>
              <a:t>will</a:t>
            </a:r>
            <a:r>
              <a:rPr sz="1100" spc="-25" dirty="0">
                <a:solidFill>
                  <a:srgbClr val="092544"/>
                </a:solidFill>
                <a:cs typeface="Calibri"/>
              </a:rPr>
              <a:t> </a:t>
            </a:r>
            <a:r>
              <a:rPr sz="1100" spc="-5" dirty="0">
                <a:solidFill>
                  <a:srgbClr val="092544"/>
                </a:solidFill>
                <a:cs typeface="Calibri"/>
              </a:rPr>
              <a:t>better</a:t>
            </a:r>
            <a:r>
              <a:rPr sz="1100" spc="-25" dirty="0">
                <a:solidFill>
                  <a:srgbClr val="092544"/>
                </a:solidFill>
                <a:cs typeface="Calibri"/>
              </a:rPr>
              <a:t> </a:t>
            </a:r>
            <a:r>
              <a:rPr sz="1100" spc="10" dirty="0">
                <a:solidFill>
                  <a:srgbClr val="092544"/>
                </a:solidFill>
                <a:cs typeface="Calibri"/>
              </a:rPr>
              <a:t>serve</a:t>
            </a:r>
            <a:r>
              <a:rPr sz="1100" spc="-25" dirty="0">
                <a:solidFill>
                  <a:srgbClr val="092544"/>
                </a:solidFill>
                <a:cs typeface="Calibri"/>
              </a:rPr>
              <a:t> </a:t>
            </a:r>
            <a:r>
              <a:rPr sz="1100" spc="5" dirty="0">
                <a:solidFill>
                  <a:srgbClr val="092544"/>
                </a:solidFill>
                <a:cs typeface="Calibri"/>
              </a:rPr>
              <a:t>the</a:t>
            </a:r>
            <a:r>
              <a:rPr sz="1100" spc="-25" dirty="0">
                <a:solidFill>
                  <a:srgbClr val="092544"/>
                </a:solidFill>
                <a:cs typeface="Calibri"/>
              </a:rPr>
              <a:t> </a:t>
            </a:r>
            <a:r>
              <a:rPr sz="1100" dirty="0">
                <a:solidFill>
                  <a:srgbClr val="092544"/>
                </a:solidFill>
                <a:cs typeface="Calibri"/>
              </a:rPr>
              <a:t>interests</a:t>
            </a:r>
            <a:r>
              <a:rPr sz="1100" spc="-25" dirty="0">
                <a:solidFill>
                  <a:srgbClr val="092544"/>
                </a:solidFill>
                <a:cs typeface="Calibri"/>
              </a:rPr>
              <a:t> </a:t>
            </a:r>
            <a:r>
              <a:rPr sz="1100" dirty="0">
                <a:solidFill>
                  <a:srgbClr val="092544"/>
                </a:solidFill>
                <a:cs typeface="Calibri"/>
              </a:rPr>
              <a:t>of</a:t>
            </a:r>
            <a:r>
              <a:rPr sz="1100" spc="-20" dirty="0">
                <a:solidFill>
                  <a:srgbClr val="092544"/>
                </a:solidFill>
                <a:cs typeface="Calibri"/>
              </a:rPr>
              <a:t> </a:t>
            </a:r>
            <a:r>
              <a:rPr sz="1100" spc="10" dirty="0">
                <a:solidFill>
                  <a:srgbClr val="092544"/>
                </a:solidFill>
                <a:cs typeface="Calibri"/>
              </a:rPr>
              <a:t>American</a:t>
            </a:r>
            <a:r>
              <a:rPr sz="1100" spc="-25" dirty="0">
                <a:solidFill>
                  <a:srgbClr val="092544"/>
                </a:solidFill>
                <a:cs typeface="Calibri"/>
              </a:rPr>
              <a:t> </a:t>
            </a:r>
            <a:r>
              <a:rPr sz="1100" spc="5" dirty="0">
                <a:solidFill>
                  <a:srgbClr val="092544"/>
                </a:solidFill>
                <a:cs typeface="Calibri"/>
              </a:rPr>
              <a:t>workers,</a:t>
            </a:r>
            <a:r>
              <a:rPr sz="1100" spc="-25" dirty="0">
                <a:solidFill>
                  <a:srgbClr val="092544"/>
                </a:solidFill>
                <a:cs typeface="Calibri"/>
              </a:rPr>
              <a:t> </a:t>
            </a:r>
            <a:r>
              <a:rPr sz="1100" spc="5" dirty="0">
                <a:solidFill>
                  <a:srgbClr val="092544"/>
                </a:solidFill>
                <a:cs typeface="Calibri"/>
              </a:rPr>
              <a:t>farmers,</a:t>
            </a:r>
            <a:r>
              <a:rPr sz="1100" spc="-25" dirty="0">
                <a:solidFill>
                  <a:srgbClr val="092544"/>
                </a:solidFill>
                <a:cs typeface="Calibri"/>
              </a:rPr>
              <a:t> </a:t>
            </a:r>
            <a:r>
              <a:rPr sz="1100" spc="10" dirty="0">
                <a:solidFill>
                  <a:srgbClr val="092544"/>
                </a:solidFill>
                <a:cs typeface="Calibri"/>
              </a:rPr>
              <a:t>ranchers,</a:t>
            </a:r>
            <a:r>
              <a:rPr sz="1100" spc="-25" dirty="0">
                <a:solidFill>
                  <a:srgbClr val="092544"/>
                </a:solidFill>
                <a:cs typeface="Calibri"/>
              </a:rPr>
              <a:t> </a:t>
            </a:r>
            <a:r>
              <a:rPr sz="1100" spc="25" dirty="0">
                <a:solidFill>
                  <a:srgbClr val="092544"/>
                </a:solidFill>
                <a:cs typeface="Calibri"/>
              </a:rPr>
              <a:t>and</a:t>
            </a:r>
            <a:r>
              <a:rPr sz="1100" spc="-25" dirty="0">
                <a:solidFill>
                  <a:srgbClr val="092544"/>
                </a:solidFill>
                <a:cs typeface="Calibri"/>
              </a:rPr>
              <a:t> </a:t>
            </a:r>
            <a:r>
              <a:rPr sz="1100" spc="20" dirty="0">
                <a:solidFill>
                  <a:srgbClr val="092544"/>
                </a:solidFill>
                <a:cs typeface="Calibri"/>
              </a:rPr>
              <a:t>businesses</a:t>
            </a:r>
            <a:r>
              <a:rPr sz="1100" spc="-20" dirty="0">
                <a:solidFill>
                  <a:srgbClr val="092544"/>
                </a:solidFill>
                <a:cs typeface="Calibri"/>
              </a:rPr>
              <a:t> </a:t>
            </a:r>
            <a:r>
              <a:rPr sz="1100" spc="25" dirty="0">
                <a:solidFill>
                  <a:srgbClr val="092544"/>
                </a:solidFill>
                <a:cs typeface="Calibri"/>
              </a:rPr>
              <a:t>and</a:t>
            </a:r>
            <a:r>
              <a:rPr sz="1100" spc="-25" dirty="0">
                <a:solidFill>
                  <a:srgbClr val="092544"/>
                </a:solidFill>
                <a:cs typeface="Calibri"/>
              </a:rPr>
              <a:t> </a:t>
            </a:r>
            <a:r>
              <a:rPr sz="1100" spc="15" dirty="0">
                <a:solidFill>
                  <a:srgbClr val="092544"/>
                </a:solidFill>
                <a:cs typeface="Calibri"/>
              </a:rPr>
              <a:t>support</a:t>
            </a:r>
            <a:r>
              <a:rPr sz="1100" spc="-25" dirty="0">
                <a:solidFill>
                  <a:srgbClr val="092544"/>
                </a:solidFill>
                <a:cs typeface="Calibri"/>
              </a:rPr>
              <a:t> </a:t>
            </a:r>
            <a:r>
              <a:rPr sz="1100" spc="20" dirty="0">
                <a:solidFill>
                  <a:srgbClr val="092544"/>
                </a:solidFill>
                <a:cs typeface="Calibri"/>
              </a:rPr>
              <a:t>mutually</a:t>
            </a:r>
            <a:r>
              <a:rPr sz="1100" spc="-25" dirty="0">
                <a:solidFill>
                  <a:srgbClr val="092544"/>
                </a:solidFill>
                <a:cs typeface="Calibri"/>
              </a:rPr>
              <a:t> </a:t>
            </a:r>
            <a:r>
              <a:rPr sz="1100" spc="15" dirty="0">
                <a:solidFill>
                  <a:srgbClr val="092544"/>
                </a:solidFill>
                <a:cs typeface="Calibri"/>
              </a:rPr>
              <a:t>beneficial</a:t>
            </a:r>
            <a:r>
              <a:rPr sz="1100" spc="-25" dirty="0">
                <a:solidFill>
                  <a:srgbClr val="092544"/>
                </a:solidFill>
                <a:cs typeface="Calibri"/>
              </a:rPr>
              <a:t> </a:t>
            </a:r>
            <a:r>
              <a:rPr sz="1100" spc="5" dirty="0">
                <a:solidFill>
                  <a:srgbClr val="092544"/>
                </a:solidFill>
                <a:cs typeface="Calibri"/>
              </a:rPr>
              <a:t>trade  </a:t>
            </a:r>
            <a:r>
              <a:rPr sz="1100" spc="20" dirty="0">
                <a:solidFill>
                  <a:srgbClr val="092544"/>
                </a:solidFill>
                <a:cs typeface="Calibri"/>
              </a:rPr>
              <a:t>leading</a:t>
            </a:r>
            <a:r>
              <a:rPr sz="1100" spc="-30" dirty="0">
                <a:solidFill>
                  <a:srgbClr val="092544"/>
                </a:solidFill>
                <a:cs typeface="Calibri"/>
              </a:rPr>
              <a:t> </a:t>
            </a:r>
            <a:r>
              <a:rPr sz="1100" spc="-5" dirty="0">
                <a:solidFill>
                  <a:srgbClr val="092544"/>
                </a:solidFill>
                <a:cs typeface="Calibri"/>
              </a:rPr>
              <a:t>to</a:t>
            </a:r>
            <a:r>
              <a:rPr sz="1100" spc="-30" dirty="0">
                <a:solidFill>
                  <a:srgbClr val="092544"/>
                </a:solidFill>
                <a:cs typeface="Calibri"/>
              </a:rPr>
              <a:t> </a:t>
            </a:r>
            <a:r>
              <a:rPr sz="1100" spc="-10" dirty="0">
                <a:solidFill>
                  <a:srgbClr val="092544"/>
                </a:solidFill>
                <a:cs typeface="Calibri"/>
              </a:rPr>
              <a:t>freer</a:t>
            </a:r>
            <a:r>
              <a:rPr sz="1100" spc="-30" dirty="0">
                <a:solidFill>
                  <a:srgbClr val="092544"/>
                </a:solidFill>
                <a:cs typeface="Calibri"/>
              </a:rPr>
              <a:t> </a:t>
            </a:r>
            <a:r>
              <a:rPr sz="1100" spc="10" dirty="0">
                <a:solidFill>
                  <a:srgbClr val="092544"/>
                </a:solidFill>
                <a:cs typeface="Calibri"/>
              </a:rPr>
              <a:t>markets,</a:t>
            </a:r>
            <a:r>
              <a:rPr sz="1100" spc="-30" dirty="0">
                <a:solidFill>
                  <a:srgbClr val="092544"/>
                </a:solidFill>
                <a:cs typeface="Calibri"/>
              </a:rPr>
              <a:t> </a:t>
            </a:r>
            <a:r>
              <a:rPr sz="1100" spc="-5" dirty="0">
                <a:solidFill>
                  <a:srgbClr val="092544"/>
                </a:solidFill>
                <a:cs typeface="Calibri"/>
              </a:rPr>
              <a:t>fairer</a:t>
            </a:r>
            <a:r>
              <a:rPr sz="1100" spc="-25" dirty="0">
                <a:solidFill>
                  <a:srgbClr val="092544"/>
                </a:solidFill>
                <a:cs typeface="Calibri"/>
              </a:rPr>
              <a:t> </a:t>
            </a:r>
            <a:r>
              <a:rPr sz="1100" dirty="0">
                <a:solidFill>
                  <a:srgbClr val="092544"/>
                </a:solidFill>
                <a:cs typeface="Calibri"/>
              </a:rPr>
              <a:t>trade,</a:t>
            </a:r>
            <a:r>
              <a:rPr sz="1100" spc="-30" dirty="0">
                <a:solidFill>
                  <a:srgbClr val="092544"/>
                </a:solidFill>
                <a:cs typeface="Calibri"/>
              </a:rPr>
              <a:t> </a:t>
            </a:r>
            <a:r>
              <a:rPr sz="1100" spc="25" dirty="0">
                <a:solidFill>
                  <a:srgbClr val="092544"/>
                </a:solidFill>
                <a:cs typeface="Calibri"/>
              </a:rPr>
              <a:t>and</a:t>
            </a:r>
            <a:r>
              <a:rPr sz="1100" spc="-30" dirty="0">
                <a:solidFill>
                  <a:srgbClr val="092544"/>
                </a:solidFill>
                <a:cs typeface="Calibri"/>
              </a:rPr>
              <a:t> </a:t>
            </a:r>
            <a:r>
              <a:rPr sz="1100" spc="5" dirty="0">
                <a:solidFill>
                  <a:srgbClr val="092544"/>
                </a:solidFill>
                <a:cs typeface="Calibri"/>
              </a:rPr>
              <a:t>robust</a:t>
            </a:r>
            <a:r>
              <a:rPr sz="1100" spc="-30" dirty="0">
                <a:solidFill>
                  <a:srgbClr val="092544"/>
                </a:solidFill>
                <a:cs typeface="Calibri"/>
              </a:rPr>
              <a:t> </a:t>
            </a:r>
            <a:r>
              <a:rPr sz="1100" spc="15" dirty="0">
                <a:solidFill>
                  <a:srgbClr val="092544"/>
                </a:solidFill>
                <a:cs typeface="Calibri"/>
              </a:rPr>
              <a:t>economic</a:t>
            </a:r>
            <a:r>
              <a:rPr sz="1100" spc="-25" dirty="0">
                <a:solidFill>
                  <a:srgbClr val="092544"/>
                </a:solidFill>
                <a:cs typeface="Calibri"/>
              </a:rPr>
              <a:t> </a:t>
            </a:r>
            <a:r>
              <a:rPr sz="1100" spc="5" dirty="0">
                <a:solidFill>
                  <a:srgbClr val="092544"/>
                </a:solidFill>
                <a:cs typeface="Calibri"/>
              </a:rPr>
              <a:t>growth</a:t>
            </a:r>
            <a:r>
              <a:rPr sz="1100" spc="-30" dirty="0">
                <a:solidFill>
                  <a:srgbClr val="092544"/>
                </a:solidFill>
                <a:cs typeface="Calibri"/>
              </a:rPr>
              <a:t> </a:t>
            </a:r>
            <a:r>
              <a:rPr sz="1100" spc="20" dirty="0">
                <a:solidFill>
                  <a:srgbClr val="092544"/>
                </a:solidFill>
                <a:cs typeface="Calibri"/>
              </a:rPr>
              <a:t>in</a:t>
            </a:r>
            <a:r>
              <a:rPr sz="1100" spc="-30" dirty="0">
                <a:solidFill>
                  <a:srgbClr val="092544"/>
                </a:solidFill>
                <a:cs typeface="Calibri"/>
              </a:rPr>
              <a:t> </a:t>
            </a:r>
            <a:r>
              <a:rPr sz="1100" spc="5" dirty="0">
                <a:solidFill>
                  <a:srgbClr val="092544"/>
                </a:solidFill>
                <a:cs typeface="Calibri"/>
              </a:rPr>
              <a:t>North</a:t>
            </a:r>
            <a:r>
              <a:rPr sz="1100" spc="-30" dirty="0">
                <a:solidFill>
                  <a:srgbClr val="092544"/>
                </a:solidFill>
                <a:cs typeface="Calibri"/>
              </a:rPr>
              <a:t> </a:t>
            </a:r>
            <a:r>
              <a:rPr sz="1100" spc="5" dirty="0">
                <a:solidFill>
                  <a:srgbClr val="092544"/>
                </a:solidFill>
                <a:cs typeface="Calibri"/>
              </a:rPr>
              <a:t>America.</a:t>
            </a:r>
            <a:endParaRPr sz="1100">
              <a:solidFill>
                <a:prstClr val="black"/>
              </a:solidFill>
              <a:cs typeface="Calibri"/>
            </a:endParaRPr>
          </a:p>
        </p:txBody>
      </p:sp>
      <p:sp>
        <p:nvSpPr>
          <p:cNvPr id="68" name="object 68"/>
          <p:cNvSpPr/>
          <p:nvPr/>
        </p:nvSpPr>
        <p:spPr>
          <a:xfrm>
            <a:off x="794415" y="2136489"/>
            <a:ext cx="1185261" cy="687808"/>
          </a:xfrm>
          <a:prstGeom prst="rect">
            <a:avLst/>
          </a:prstGeom>
          <a:blipFill>
            <a:blip r:embed="rId10" cstate="print"/>
            <a:stretch>
              <a:fillRect/>
            </a:stretch>
          </a:blipFill>
        </p:spPr>
        <p:txBody>
          <a:bodyPr wrap="square" lIns="0" tIns="0" rIns="0" bIns="0" rtlCol="0"/>
          <a:lstStyle/>
          <a:p>
            <a:endParaRPr>
              <a:solidFill>
                <a:prstClr val="black"/>
              </a:solidFill>
            </a:endParaRPr>
          </a:p>
        </p:txBody>
      </p:sp>
    </p:spTree>
    <p:extLst>
      <p:ext uri="{BB962C8B-B14F-4D97-AF65-F5344CB8AC3E}">
        <p14:creationId xmlns:p14="http://schemas.microsoft.com/office/powerpoint/2010/main" val="2854035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0584" y="10207598"/>
            <a:ext cx="769441" cy="617666"/>
          </a:xfrm>
          <a:prstGeom prst="rect">
            <a:avLst/>
          </a:prstGeom>
        </p:spPr>
        <p:txBody>
          <a:bodyPr vert="vert270" wrap="square" lIns="0" tIns="0" rIns="0" bIns="0" rtlCol="0">
            <a:spAutoFit/>
          </a:bodyPr>
          <a:lstStyle/>
          <a:p>
            <a:pPr marL="12700">
              <a:lnSpc>
                <a:spcPts val="5975"/>
              </a:lnSpc>
            </a:pPr>
            <a:r>
              <a:rPr sz="5000" dirty="0">
                <a:solidFill>
                  <a:srgbClr val="FFFFFF"/>
                </a:solidFill>
                <a:latin typeface="Arial"/>
                <a:cs typeface="Arial"/>
              </a:rPr>
              <a:t>A</a:t>
            </a:r>
            <a:endParaRPr sz="5000">
              <a:solidFill>
                <a:prstClr val="black"/>
              </a:solidFill>
              <a:latin typeface="Arial"/>
              <a:cs typeface="Arial"/>
            </a:endParaRPr>
          </a:p>
        </p:txBody>
      </p:sp>
      <p:sp>
        <p:nvSpPr>
          <p:cNvPr id="3" name="object 3"/>
          <p:cNvSpPr txBox="1"/>
          <p:nvPr/>
        </p:nvSpPr>
        <p:spPr>
          <a:xfrm>
            <a:off x="-68186" y="7963035"/>
            <a:ext cx="769441" cy="536417"/>
          </a:xfrm>
          <a:prstGeom prst="rect">
            <a:avLst/>
          </a:prstGeom>
        </p:spPr>
        <p:txBody>
          <a:bodyPr vert="vert270" wrap="square" lIns="0" tIns="0" rIns="0" bIns="0" rtlCol="0">
            <a:spAutoFit/>
          </a:bodyPr>
          <a:lstStyle/>
          <a:p>
            <a:pPr marL="12700">
              <a:lnSpc>
                <a:spcPts val="5975"/>
              </a:lnSpc>
            </a:pPr>
            <a:r>
              <a:rPr sz="5000" dirty="0">
                <a:solidFill>
                  <a:srgbClr val="FFFFFF"/>
                </a:solidFill>
                <a:latin typeface="Arial"/>
                <a:cs typeface="Arial"/>
              </a:rPr>
              <a:t>L</a:t>
            </a:r>
            <a:endParaRPr sz="5000" dirty="0">
              <a:solidFill>
                <a:prstClr val="black"/>
              </a:solidFill>
              <a:latin typeface="Arial"/>
              <a:cs typeface="Arial"/>
            </a:endParaRPr>
          </a:p>
        </p:txBody>
      </p:sp>
      <p:sp>
        <p:nvSpPr>
          <p:cNvPr id="4" name="object 4"/>
          <p:cNvSpPr txBox="1"/>
          <p:nvPr/>
        </p:nvSpPr>
        <p:spPr>
          <a:xfrm>
            <a:off x="-60584" y="6213387"/>
            <a:ext cx="769441" cy="617666"/>
          </a:xfrm>
          <a:prstGeom prst="rect">
            <a:avLst/>
          </a:prstGeom>
        </p:spPr>
        <p:txBody>
          <a:bodyPr vert="vert270" wrap="square" lIns="0" tIns="0" rIns="0" bIns="0" rtlCol="0">
            <a:spAutoFit/>
          </a:bodyPr>
          <a:lstStyle/>
          <a:p>
            <a:pPr marL="12700">
              <a:lnSpc>
                <a:spcPts val="5975"/>
              </a:lnSpc>
            </a:pPr>
            <a:r>
              <a:rPr sz="5000" dirty="0">
                <a:solidFill>
                  <a:srgbClr val="FFFFFF"/>
                </a:solidFill>
                <a:latin typeface="Arial"/>
                <a:cs typeface="Arial"/>
              </a:rPr>
              <a:t>A</a:t>
            </a:r>
            <a:endParaRPr sz="5000">
              <a:solidFill>
                <a:prstClr val="black"/>
              </a:solidFill>
              <a:latin typeface="Arial"/>
              <a:cs typeface="Arial"/>
            </a:endParaRPr>
          </a:p>
        </p:txBody>
      </p:sp>
      <p:sp>
        <p:nvSpPr>
          <p:cNvPr id="5" name="object 5"/>
          <p:cNvSpPr txBox="1"/>
          <p:nvPr/>
        </p:nvSpPr>
        <p:spPr>
          <a:xfrm>
            <a:off x="-60584" y="4192212"/>
            <a:ext cx="769441" cy="601067"/>
          </a:xfrm>
          <a:prstGeom prst="rect">
            <a:avLst/>
          </a:prstGeom>
        </p:spPr>
        <p:txBody>
          <a:bodyPr vert="vert270" wrap="square" lIns="0" tIns="0" rIns="0" bIns="0" rtlCol="0">
            <a:spAutoFit/>
          </a:bodyPr>
          <a:lstStyle/>
          <a:p>
            <a:pPr marL="12700">
              <a:lnSpc>
                <a:spcPts val="5975"/>
              </a:lnSpc>
            </a:pPr>
            <a:r>
              <a:rPr sz="5000" dirty="0">
                <a:solidFill>
                  <a:srgbClr val="FFFFFF"/>
                </a:solidFill>
                <a:latin typeface="Arial"/>
                <a:cs typeface="Arial"/>
              </a:rPr>
              <a:t>S</a:t>
            </a:r>
            <a:endParaRPr sz="5000">
              <a:solidFill>
                <a:prstClr val="black"/>
              </a:solidFill>
              <a:latin typeface="Arial"/>
              <a:cs typeface="Arial"/>
            </a:endParaRPr>
          </a:p>
        </p:txBody>
      </p:sp>
      <p:sp>
        <p:nvSpPr>
          <p:cNvPr id="6" name="object 6"/>
          <p:cNvSpPr txBox="1"/>
          <p:nvPr/>
        </p:nvSpPr>
        <p:spPr>
          <a:xfrm>
            <a:off x="-60584" y="2138712"/>
            <a:ext cx="769441" cy="633392"/>
          </a:xfrm>
          <a:prstGeom prst="rect">
            <a:avLst/>
          </a:prstGeom>
        </p:spPr>
        <p:txBody>
          <a:bodyPr vert="vert270" wrap="square" lIns="0" tIns="0" rIns="0" bIns="0" rtlCol="0">
            <a:spAutoFit/>
          </a:bodyPr>
          <a:lstStyle/>
          <a:p>
            <a:pPr marL="12700">
              <a:lnSpc>
                <a:spcPts val="5975"/>
              </a:lnSpc>
            </a:pPr>
            <a:r>
              <a:rPr sz="5000" dirty="0">
                <a:solidFill>
                  <a:srgbClr val="FFFFFF"/>
                </a:solidFill>
                <a:latin typeface="Arial"/>
                <a:cs typeface="Arial"/>
              </a:rPr>
              <a:t>K</a:t>
            </a:r>
            <a:endParaRPr sz="5000">
              <a:solidFill>
                <a:prstClr val="black"/>
              </a:solidFill>
              <a:latin typeface="Arial"/>
              <a:cs typeface="Arial"/>
            </a:endParaRPr>
          </a:p>
        </p:txBody>
      </p:sp>
      <p:sp>
        <p:nvSpPr>
          <p:cNvPr id="7" name="object 7"/>
          <p:cNvSpPr txBox="1"/>
          <p:nvPr/>
        </p:nvSpPr>
        <p:spPr>
          <a:xfrm>
            <a:off x="-60584" y="101024"/>
            <a:ext cx="769441" cy="617666"/>
          </a:xfrm>
          <a:prstGeom prst="rect">
            <a:avLst/>
          </a:prstGeom>
        </p:spPr>
        <p:txBody>
          <a:bodyPr vert="vert270" wrap="square" lIns="0" tIns="0" rIns="0" bIns="0" rtlCol="0">
            <a:spAutoFit/>
          </a:bodyPr>
          <a:lstStyle/>
          <a:p>
            <a:pPr marL="12700">
              <a:lnSpc>
                <a:spcPts val="5975"/>
              </a:lnSpc>
            </a:pPr>
            <a:r>
              <a:rPr sz="5000" dirty="0">
                <a:solidFill>
                  <a:srgbClr val="FFFFFF"/>
                </a:solidFill>
                <a:latin typeface="Arial"/>
                <a:cs typeface="Arial"/>
              </a:rPr>
              <a:t>A</a:t>
            </a:r>
            <a:endParaRPr sz="5000">
              <a:solidFill>
                <a:prstClr val="black"/>
              </a:solidFill>
              <a:latin typeface="Arial"/>
              <a:cs typeface="Arial"/>
            </a:endParaRPr>
          </a:p>
        </p:txBody>
      </p:sp>
      <p:sp>
        <p:nvSpPr>
          <p:cNvPr id="9" name="object 9"/>
          <p:cNvSpPr/>
          <p:nvPr/>
        </p:nvSpPr>
        <p:spPr>
          <a:xfrm>
            <a:off x="1568451" y="3556179"/>
            <a:ext cx="1591684" cy="295290"/>
          </a:xfrm>
          <a:custGeom>
            <a:avLst/>
            <a:gdLst/>
            <a:ahLst/>
            <a:cxnLst/>
            <a:rect l="l" t="t" r="r" b="b"/>
            <a:pathLst>
              <a:path w="1638300" h="214629">
                <a:moveTo>
                  <a:pt x="1638300" y="0"/>
                </a:moveTo>
                <a:lnTo>
                  <a:pt x="0" y="0"/>
                </a:lnTo>
                <a:lnTo>
                  <a:pt x="152146" y="214223"/>
                </a:lnTo>
                <a:lnTo>
                  <a:pt x="1638300" y="214223"/>
                </a:lnTo>
                <a:lnTo>
                  <a:pt x="1638300" y="0"/>
                </a:lnTo>
                <a:close/>
              </a:path>
            </a:pathLst>
          </a:custGeom>
          <a:solidFill>
            <a:srgbClr val="D2232A"/>
          </a:solidFill>
        </p:spPr>
        <p:txBody>
          <a:bodyPr wrap="square" lIns="0" tIns="0" rIns="0" bIns="0" rtlCol="0"/>
          <a:lstStyle/>
          <a:p>
            <a:endParaRPr>
              <a:solidFill>
                <a:prstClr val="black"/>
              </a:solidFill>
            </a:endParaRPr>
          </a:p>
        </p:txBody>
      </p:sp>
      <p:sp>
        <p:nvSpPr>
          <p:cNvPr id="10" name="object 10"/>
          <p:cNvSpPr/>
          <p:nvPr/>
        </p:nvSpPr>
        <p:spPr>
          <a:xfrm>
            <a:off x="893452" y="3471084"/>
            <a:ext cx="828417" cy="871897"/>
          </a:xfrm>
          <a:custGeom>
            <a:avLst/>
            <a:gdLst/>
            <a:ahLst/>
            <a:cxnLst/>
            <a:rect l="l" t="t" r="r" b="b"/>
            <a:pathLst>
              <a:path w="633730" h="633729">
                <a:moveTo>
                  <a:pt x="316750" y="633501"/>
                </a:moveTo>
                <a:lnTo>
                  <a:pt x="363559" y="630066"/>
                </a:lnTo>
                <a:lnTo>
                  <a:pt x="408234" y="620089"/>
                </a:lnTo>
                <a:lnTo>
                  <a:pt x="450287" y="604060"/>
                </a:lnTo>
                <a:lnTo>
                  <a:pt x="489227" y="582469"/>
                </a:lnTo>
                <a:lnTo>
                  <a:pt x="524564" y="555805"/>
                </a:lnTo>
                <a:lnTo>
                  <a:pt x="555809" y="524559"/>
                </a:lnTo>
                <a:lnTo>
                  <a:pt x="582472" y="489221"/>
                </a:lnTo>
                <a:lnTo>
                  <a:pt x="604062" y="450281"/>
                </a:lnTo>
                <a:lnTo>
                  <a:pt x="620090" y="408230"/>
                </a:lnTo>
                <a:lnTo>
                  <a:pt x="630067" y="363556"/>
                </a:lnTo>
                <a:lnTo>
                  <a:pt x="633501" y="316750"/>
                </a:lnTo>
                <a:lnTo>
                  <a:pt x="630067" y="269942"/>
                </a:lnTo>
                <a:lnTo>
                  <a:pt x="620090" y="225266"/>
                </a:lnTo>
                <a:lnTo>
                  <a:pt x="604062" y="183214"/>
                </a:lnTo>
                <a:lnTo>
                  <a:pt x="582472" y="144274"/>
                </a:lnTo>
                <a:lnTo>
                  <a:pt x="555809" y="108936"/>
                </a:lnTo>
                <a:lnTo>
                  <a:pt x="524564" y="77691"/>
                </a:lnTo>
                <a:lnTo>
                  <a:pt x="489227" y="51029"/>
                </a:lnTo>
                <a:lnTo>
                  <a:pt x="450287" y="29438"/>
                </a:lnTo>
                <a:lnTo>
                  <a:pt x="408234" y="13410"/>
                </a:lnTo>
                <a:lnTo>
                  <a:pt x="363559" y="3434"/>
                </a:lnTo>
                <a:lnTo>
                  <a:pt x="316750" y="0"/>
                </a:lnTo>
                <a:lnTo>
                  <a:pt x="269942" y="3434"/>
                </a:lnTo>
                <a:lnTo>
                  <a:pt x="225266" y="13410"/>
                </a:lnTo>
                <a:lnTo>
                  <a:pt x="183214" y="29438"/>
                </a:lnTo>
                <a:lnTo>
                  <a:pt x="144274" y="51029"/>
                </a:lnTo>
                <a:lnTo>
                  <a:pt x="108936" y="77691"/>
                </a:lnTo>
                <a:lnTo>
                  <a:pt x="77691" y="108936"/>
                </a:lnTo>
                <a:lnTo>
                  <a:pt x="51029" y="144274"/>
                </a:lnTo>
                <a:lnTo>
                  <a:pt x="29438" y="183214"/>
                </a:lnTo>
                <a:lnTo>
                  <a:pt x="13410" y="225266"/>
                </a:lnTo>
                <a:lnTo>
                  <a:pt x="3434" y="269942"/>
                </a:lnTo>
                <a:lnTo>
                  <a:pt x="0" y="316750"/>
                </a:lnTo>
                <a:lnTo>
                  <a:pt x="3434" y="363556"/>
                </a:lnTo>
                <a:lnTo>
                  <a:pt x="13410" y="408230"/>
                </a:lnTo>
                <a:lnTo>
                  <a:pt x="29438" y="450281"/>
                </a:lnTo>
                <a:lnTo>
                  <a:pt x="51029" y="489221"/>
                </a:lnTo>
                <a:lnTo>
                  <a:pt x="77691" y="524559"/>
                </a:lnTo>
                <a:lnTo>
                  <a:pt x="108936" y="555805"/>
                </a:lnTo>
                <a:lnTo>
                  <a:pt x="144274" y="582469"/>
                </a:lnTo>
                <a:lnTo>
                  <a:pt x="183214" y="604060"/>
                </a:lnTo>
                <a:lnTo>
                  <a:pt x="225266" y="620089"/>
                </a:lnTo>
                <a:lnTo>
                  <a:pt x="269942" y="630066"/>
                </a:lnTo>
                <a:lnTo>
                  <a:pt x="316750" y="633501"/>
                </a:lnTo>
                <a:close/>
              </a:path>
            </a:pathLst>
          </a:custGeom>
          <a:ln w="63500">
            <a:solidFill>
              <a:srgbClr val="D2232A"/>
            </a:solidFill>
          </a:ln>
        </p:spPr>
        <p:txBody>
          <a:bodyPr wrap="square" lIns="0" tIns="0" rIns="0" bIns="0" rtlCol="0"/>
          <a:lstStyle/>
          <a:p>
            <a:endParaRPr>
              <a:solidFill>
                <a:prstClr val="black"/>
              </a:solidFill>
            </a:endParaRPr>
          </a:p>
        </p:txBody>
      </p:sp>
      <p:sp>
        <p:nvSpPr>
          <p:cNvPr id="11" name="object 11"/>
          <p:cNvSpPr/>
          <p:nvPr/>
        </p:nvSpPr>
        <p:spPr>
          <a:xfrm>
            <a:off x="4973836" y="5072765"/>
            <a:ext cx="1983476" cy="322363"/>
          </a:xfrm>
          <a:custGeom>
            <a:avLst/>
            <a:gdLst/>
            <a:ahLst/>
            <a:cxnLst/>
            <a:rect l="l" t="t" r="r" b="b"/>
            <a:pathLst>
              <a:path w="1638300" h="214629">
                <a:moveTo>
                  <a:pt x="1638300" y="0"/>
                </a:moveTo>
                <a:lnTo>
                  <a:pt x="0" y="0"/>
                </a:lnTo>
                <a:lnTo>
                  <a:pt x="152146" y="214223"/>
                </a:lnTo>
                <a:lnTo>
                  <a:pt x="1638300" y="214223"/>
                </a:lnTo>
                <a:lnTo>
                  <a:pt x="1638300" y="0"/>
                </a:lnTo>
                <a:close/>
              </a:path>
            </a:pathLst>
          </a:custGeom>
          <a:solidFill>
            <a:srgbClr val="EC008C"/>
          </a:solidFill>
        </p:spPr>
        <p:txBody>
          <a:bodyPr wrap="square" lIns="0" tIns="0" rIns="0" bIns="0" rtlCol="0"/>
          <a:lstStyle/>
          <a:p>
            <a:endParaRPr>
              <a:solidFill>
                <a:prstClr val="black"/>
              </a:solidFill>
            </a:endParaRPr>
          </a:p>
        </p:txBody>
      </p:sp>
      <p:sp>
        <p:nvSpPr>
          <p:cNvPr id="12" name="object 12"/>
          <p:cNvSpPr/>
          <p:nvPr/>
        </p:nvSpPr>
        <p:spPr>
          <a:xfrm>
            <a:off x="4242295" y="4985172"/>
            <a:ext cx="945435" cy="971128"/>
          </a:xfrm>
          <a:custGeom>
            <a:avLst/>
            <a:gdLst/>
            <a:ahLst/>
            <a:cxnLst/>
            <a:rect l="l" t="t" r="r" b="b"/>
            <a:pathLst>
              <a:path w="633730" h="633729">
                <a:moveTo>
                  <a:pt x="316750" y="633501"/>
                </a:moveTo>
                <a:lnTo>
                  <a:pt x="363559" y="630066"/>
                </a:lnTo>
                <a:lnTo>
                  <a:pt x="408234" y="620089"/>
                </a:lnTo>
                <a:lnTo>
                  <a:pt x="450287" y="604060"/>
                </a:lnTo>
                <a:lnTo>
                  <a:pt x="489227" y="582469"/>
                </a:lnTo>
                <a:lnTo>
                  <a:pt x="524564" y="555805"/>
                </a:lnTo>
                <a:lnTo>
                  <a:pt x="555809" y="524559"/>
                </a:lnTo>
                <a:lnTo>
                  <a:pt x="582472" y="489221"/>
                </a:lnTo>
                <a:lnTo>
                  <a:pt x="604062" y="450281"/>
                </a:lnTo>
                <a:lnTo>
                  <a:pt x="620090" y="408230"/>
                </a:lnTo>
                <a:lnTo>
                  <a:pt x="630067" y="363556"/>
                </a:lnTo>
                <a:lnTo>
                  <a:pt x="633501" y="316750"/>
                </a:lnTo>
                <a:lnTo>
                  <a:pt x="630067" y="269942"/>
                </a:lnTo>
                <a:lnTo>
                  <a:pt x="620090" y="225266"/>
                </a:lnTo>
                <a:lnTo>
                  <a:pt x="604062" y="183214"/>
                </a:lnTo>
                <a:lnTo>
                  <a:pt x="582472" y="144274"/>
                </a:lnTo>
                <a:lnTo>
                  <a:pt x="555809" y="108936"/>
                </a:lnTo>
                <a:lnTo>
                  <a:pt x="524564" y="77691"/>
                </a:lnTo>
                <a:lnTo>
                  <a:pt x="489227" y="51029"/>
                </a:lnTo>
                <a:lnTo>
                  <a:pt x="450287" y="29438"/>
                </a:lnTo>
                <a:lnTo>
                  <a:pt x="408234" y="13410"/>
                </a:lnTo>
                <a:lnTo>
                  <a:pt x="363559" y="3434"/>
                </a:lnTo>
                <a:lnTo>
                  <a:pt x="316750" y="0"/>
                </a:lnTo>
                <a:lnTo>
                  <a:pt x="269942" y="3434"/>
                </a:lnTo>
                <a:lnTo>
                  <a:pt x="225266" y="13410"/>
                </a:lnTo>
                <a:lnTo>
                  <a:pt x="183214" y="29438"/>
                </a:lnTo>
                <a:lnTo>
                  <a:pt x="144274" y="51029"/>
                </a:lnTo>
                <a:lnTo>
                  <a:pt x="108936" y="77691"/>
                </a:lnTo>
                <a:lnTo>
                  <a:pt x="77691" y="108936"/>
                </a:lnTo>
                <a:lnTo>
                  <a:pt x="51029" y="144274"/>
                </a:lnTo>
                <a:lnTo>
                  <a:pt x="29438" y="183214"/>
                </a:lnTo>
                <a:lnTo>
                  <a:pt x="13410" y="225266"/>
                </a:lnTo>
                <a:lnTo>
                  <a:pt x="3434" y="269942"/>
                </a:lnTo>
                <a:lnTo>
                  <a:pt x="0" y="316750"/>
                </a:lnTo>
                <a:lnTo>
                  <a:pt x="3434" y="363556"/>
                </a:lnTo>
                <a:lnTo>
                  <a:pt x="13410" y="408230"/>
                </a:lnTo>
                <a:lnTo>
                  <a:pt x="29438" y="450281"/>
                </a:lnTo>
                <a:lnTo>
                  <a:pt x="51029" y="489221"/>
                </a:lnTo>
                <a:lnTo>
                  <a:pt x="77691" y="524559"/>
                </a:lnTo>
                <a:lnTo>
                  <a:pt x="108936" y="555805"/>
                </a:lnTo>
                <a:lnTo>
                  <a:pt x="144274" y="582469"/>
                </a:lnTo>
                <a:lnTo>
                  <a:pt x="183214" y="604060"/>
                </a:lnTo>
                <a:lnTo>
                  <a:pt x="225266" y="620089"/>
                </a:lnTo>
                <a:lnTo>
                  <a:pt x="269942" y="630066"/>
                </a:lnTo>
                <a:lnTo>
                  <a:pt x="316750" y="633501"/>
                </a:lnTo>
                <a:close/>
              </a:path>
            </a:pathLst>
          </a:custGeom>
          <a:ln w="63500">
            <a:solidFill>
              <a:srgbClr val="EC008C"/>
            </a:solidFill>
          </a:ln>
        </p:spPr>
        <p:txBody>
          <a:bodyPr wrap="square" lIns="0" tIns="0" rIns="0" bIns="0" rtlCol="0"/>
          <a:lstStyle/>
          <a:p>
            <a:endParaRPr>
              <a:solidFill>
                <a:prstClr val="black"/>
              </a:solidFill>
            </a:endParaRPr>
          </a:p>
        </p:txBody>
      </p:sp>
      <p:sp>
        <p:nvSpPr>
          <p:cNvPr id="13" name="object 13"/>
          <p:cNvSpPr/>
          <p:nvPr/>
        </p:nvSpPr>
        <p:spPr>
          <a:xfrm>
            <a:off x="5066312" y="3487939"/>
            <a:ext cx="1607538" cy="385335"/>
          </a:xfrm>
          <a:custGeom>
            <a:avLst/>
            <a:gdLst/>
            <a:ahLst/>
            <a:cxnLst/>
            <a:rect l="l" t="t" r="r" b="b"/>
            <a:pathLst>
              <a:path w="1638300" h="214629">
                <a:moveTo>
                  <a:pt x="1638300" y="0"/>
                </a:moveTo>
                <a:lnTo>
                  <a:pt x="0" y="0"/>
                </a:lnTo>
                <a:lnTo>
                  <a:pt x="152146" y="214223"/>
                </a:lnTo>
                <a:lnTo>
                  <a:pt x="1638300" y="214223"/>
                </a:lnTo>
                <a:lnTo>
                  <a:pt x="1638300" y="0"/>
                </a:lnTo>
                <a:close/>
              </a:path>
            </a:pathLst>
          </a:custGeom>
          <a:solidFill>
            <a:srgbClr val="00AEEF"/>
          </a:solidFill>
        </p:spPr>
        <p:txBody>
          <a:bodyPr wrap="square" lIns="0" tIns="0" rIns="0" bIns="0" rtlCol="0"/>
          <a:lstStyle/>
          <a:p>
            <a:endParaRPr>
              <a:solidFill>
                <a:prstClr val="black"/>
              </a:solidFill>
            </a:endParaRPr>
          </a:p>
        </p:txBody>
      </p:sp>
      <p:sp>
        <p:nvSpPr>
          <p:cNvPr id="14" name="object 14"/>
          <p:cNvSpPr/>
          <p:nvPr/>
        </p:nvSpPr>
        <p:spPr>
          <a:xfrm>
            <a:off x="4319913" y="3390907"/>
            <a:ext cx="867818" cy="871897"/>
          </a:xfrm>
          <a:custGeom>
            <a:avLst/>
            <a:gdLst/>
            <a:ahLst/>
            <a:cxnLst/>
            <a:rect l="l" t="t" r="r" b="b"/>
            <a:pathLst>
              <a:path w="633730" h="633729">
                <a:moveTo>
                  <a:pt x="316750" y="633501"/>
                </a:moveTo>
                <a:lnTo>
                  <a:pt x="363559" y="630066"/>
                </a:lnTo>
                <a:lnTo>
                  <a:pt x="408234" y="620089"/>
                </a:lnTo>
                <a:lnTo>
                  <a:pt x="450287" y="604060"/>
                </a:lnTo>
                <a:lnTo>
                  <a:pt x="489227" y="582469"/>
                </a:lnTo>
                <a:lnTo>
                  <a:pt x="524564" y="555805"/>
                </a:lnTo>
                <a:lnTo>
                  <a:pt x="555809" y="524559"/>
                </a:lnTo>
                <a:lnTo>
                  <a:pt x="582472" y="489221"/>
                </a:lnTo>
                <a:lnTo>
                  <a:pt x="604062" y="450281"/>
                </a:lnTo>
                <a:lnTo>
                  <a:pt x="620090" y="408230"/>
                </a:lnTo>
                <a:lnTo>
                  <a:pt x="630067" y="363556"/>
                </a:lnTo>
                <a:lnTo>
                  <a:pt x="633501" y="316750"/>
                </a:lnTo>
                <a:lnTo>
                  <a:pt x="630067" y="269942"/>
                </a:lnTo>
                <a:lnTo>
                  <a:pt x="620090" y="225266"/>
                </a:lnTo>
                <a:lnTo>
                  <a:pt x="604062" y="183214"/>
                </a:lnTo>
                <a:lnTo>
                  <a:pt x="582472" y="144274"/>
                </a:lnTo>
                <a:lnTo>
                  <a:pt x="555809" y="108936"/>
                </a:lnTo>
                <a:lnTo>
                  <a:pt x="524564" y="77691"/>
                </a:lnTo>
                <a:lnTo>
                  <a:pt x="489227" y="51029"/>
                </a:lnTo>
                <a:lnTo>
                  <a:pt x="450287" y="29438"/>
                </a:lnTo>
                <a:lnTo>
                  <a:pt x="408234" y="13410"/>
                </a:lnTo>
                <a:lnTo>
                  <a:pt x="363559" y="3434"/>
                </a:lnTo>
                <a:lnTo>
                  <a:pt x="316750" y="0"/>
                </a:lnTo>
                <a:lnTo>
                  <a:pt x="269942" y="3434"/>
                </a:lnTo>
                <a:lnTo>
                  <a:pt x="225266" y="13410"/>
                </a:lnTo>
                <a:lnTo>
                  <a:pt x="183214" y="29438"/>
                </a:lnTo>
                <a:lnTo>
                  <a:pt x="144274" y="51029"/>
                </a:lnTo>
                <a:lnTo>
                  <a:pt x="108936" y="77691"/>
                </a:lnTo>
                <a:lnTo>
                  <a:pt x="77691" y="108936"/>
                </a:lnTo>
                <a:lnTo>
                  <a:pt x="51029" y="144274"/>
                </a:lnTo>
                <a:lnTo>
                  <a:pt x="29438" y="183214"/>
                </a:lnTo>
                <a:lnTo>
                  <a:pt x="13410" y="225266"/>
                </a:lnTo>
                <a:lnTo>
                  <a:pt x="3434" y="269942"/>
                </a:lnTo>
                <a:lnTo>
                  <a:pt x="0" y="316750"/>
                </a:lnTo>
                <a:lnTo>
                  <a:pt x="3434" y="363556"/>
                </a:lnTo>
                <a:lnTo>
                  <a:pt x="13410" y="408230"/>
                </a:lnTo>
                <a:lnTo>
                  <a:pt x="29438" y="450281"/>
                </a:lnTo>
                <a:lnTo>
                  <a:pt x="51029" y="489221"/>
                </a:lnTo>
                <a:lnTo>
                  <a:pt x="77691" y="524559"/>
                </a:lnTo>
                <a:lnTo>
                  <a:pt x="108936" y="555805"/>
                </a:lnTo>
                <a:lnTo>
                  <a:pt x="144274" y="582469"/>
                </a:lnTo>
                <a:lnTo>
                  <a:pt x="183214" y="604060"/>
                </a:lnTo>
                <a:lnTo>
                  <a:pt x="225266" y="620089"/>
                </a:lnTo>
                <a:lnTo>
                  <a:pt x="269942" y="630066"/>
                </a:lnTo>
                <a:lnTo>
                  <a:pt x="316750" y="633501"/>
                </a:lnTo>
                <a:close/>
              </a:path>
            </a:pathLst>
          </a:custGeom>
          <a:ln w="63500">
            <a:solidFill>
              <a:srgbClr val="00AEEF"/>
            </a:solidFill>
          </a:ln>
        </p:spPr>
        <p:txBody>
          <a:bodyPr wrap="square" lIns="0" tIns="0" rIns="0" bIns="0" rtlCol="0"/>
          <a:lstStyle/>
          <a:p>
            <a:endParaRPr>
              <a:solidFill>
                <a:prstClr val="black"/>
              </a:solidFill>
            </a:endParaRPr>
          </a:p>
        </p:txBody>
      </p:sp>
      <p:sp>
        <p:nvSpPr>
          <p:cNvPr id="15" name="object 15"/>
          <p:cNvSpPr/>
          <p:nvPr/>
        </p:nvSpPr>
        <p:spPr>
          <a:xfrm>
            <a:off x="1664986" y="5155967"/>
            <a:ext cx="1560813" cy="292226"/>
          </a:xfrm>
          <a:custGeom>
            <a:avLst/>
            <a:gdLst/>
            <a:ahLst/>
            <a:cxnLst/>
            <a:rect l="l" t="t" r="r" b="b"/>
            <a:pathLst>
              <a:path w="1638300" h="214629">
                <a:moveTo>
                  <a:pt x="1638300" y="0"/>
                </a:moveTo>
                <a:lnTo>
                  <a:pt x="0" y="0"/>
                </a:lnTo>
                <a:lnTo>
                  <a:pt x="152146" y="214223"/>
                </a:lnTo>
                <a:lnTo>
                  <a:pt x="1638300" y="214223"/>
                </a:lnTo>
                <a:lnTo>
                  <a:pt x="1638300" y="0"/>
                </a:lnTo>
                <a:close/>
              </a:path>
            </a:pathLst>
          </a:custGeom>
          <a:solidFill>
            <a:srgbClr val="00A64F"/>
          </a:solidFill>
        </p:spPr>
        <p:txBody>
          <a:bodyPr wrap="square" lIns="0" tIns="0" rIns="0" bIns="0" rtlCol="0"/>
          <a:lstStyle/>
          <a:p>
            <a:endParaRPr>
              <a:solidFill>
                <a:prstClr val="black"/>
              </a:solidFill>
            </a:endParaRPr>
          </a:p>
        </p:txBody>
      </p:sp>
      <p:sp>
        <p:nvSpPr>
          <p:cNvPr id="16" name="object 16"/>
          <p:cNvSpPr/>
          <p:nvPr/>
        </p:nvSpPr>
        <p:spPr>
          <a:xfrm>
            <a:off x="907888" y="4965700"/>
            <a:ext cx="873497" cy="871897"/>
          </a:xfrm>
          <a:custGeom>
            <a:avLst/>
            <a:gdLst/>
            <a:ahLst/>
            <a:cxnLst/>
            <a:rect l="l" t="t" r="r" b="b"/>
            <a:pathLst>
              <a:path w="633730" h="633729">
                <a:moveTo>
                  <a:pt x="316750" y="633501"/>
                </a:moveTo>
                <a:lnTo>
                  <a:pt x="363559" y="630066"/>
                </a:lnTo>
                <a:lnTo>
                  <a:pt x="408234" y="620089"/>
                </a:lnTo>
                <a:lnTo>
                  <a:pt x="450287" y="604060"/>
                </a:lnTo>
                <a:lnTo>
                  <a:pt x="489227" y="582469"/>
                </a:lnTo>
                <a:lnTo>
                  <a:pt x="524564" y="555805"/>
                </a:lnTo>
                <a:lnTo>
                  <a:pt x="555809" y="524559"/>
                </a:lnTo>
                <a:lnTo>
                  <a:pt x="582472" y="489221"/>
                </a:lnTo>
                <a:lnTo>
                  <a:pt x="604062" y="450281"/>
                </a:lnTo>
                <a:lnTo>
                  <a:pt x="620090" y="408230"/>
                </a:lnTo>
                <a:lnTo>
                  <a:pt x="630067" y="363556"/>
                </a:lnTo>
                <a:lnTo>
                  <a:pt x="633501" y="316750"/>
                </a:lnTo>
                <a:lnTo>
                  <a:pt x="630067" y="269942"/>
                </a:lnTo>
                <a:lnTo>
                  <a:pt x="620090" y="225266"/>
                </a:lnTo>
                <a:lnTo>
                  <a:pt x="604062" y="183214"/>
                </a:lnTo>
                <a:lnTo>
                  <a:pt x="582472" y="144274"/>
                </a:lnTo>
                <a:lnTo>
                  <a:pt x="555809" y="108936"/>
                </a:lnTo>
                <a:lnTo>
                  <a:pt x="524564" y="77691"/>
                </a:lnTo>
                <a:lnTo>
                  <a:pt x="489227" y="51029"/>
                </a:lnTo>
                <a:lnTo>
                  <a:pt x="450287" y="29438"/>
                </a:lnTo>
                <a:lnTo>
                  <a:pt x="408234" y="13410"/>
                </a:lnTo>
                <a:lnTo>
                  <a:pt x="363559" y="3434"/>
                </a:lnTo>
                <a:lnTo>
                  <a:pt x="316750" y="0"/>
                </a:lnTo>
                <a:lnTo>
                  <a:pt x="269942" y="3434"/>
                </a:lnTo>
                <a:lnTo>
                  <a:pt x="225266" y="13410"/>
                </a:lnTo>
                <a:lnTo>
                  <a:pt x="183214" y="29438"/>
                </a:lnTo>
                <a:lnTo>
                  <a:pt x="144274" y="51029"/>
                </a:lnTo>
                <a:lnTo>
                  <a:pt x="108936" y="77691"/>
                </a:lnTo>
                <a:lnTo>
                  <a:pt x="77691" y="108936"/>
                </a:lnTo>
                <a:lnTo>
                  <a:pt x="51029" y="144274"/>
                </a:lnTo>
                <a:lnTo>
                  <a:pt x="29438" y="183214"/>
                </a:lnTo>
                <a:lnTo>
                  <a:pt x="13410" y="225266"/>
                </a:lnTo>
                <a:lnTo>
                  <a:pt x="3434" y="269942"/>
                </a:lnTo>
                <a:lnTo>
                  <a:pt x="0" y="316750"/>
                </a:lnTo>
                <a:lnTo>
                  <a:pt x="3434" y="363556"/>
                </a:lnTo>
                <a:lnTo>
                  <a:pt x="13410" y="408230"/>
                </a:lnTo>
                <a:lnTo>
                  <a:pt x="29438" y="450281"/>
                </a:lnTo>
                <a:lnTo>
                  <a:pt x="51029" y="489221"/>
                </a:lnTo>
                <a:lnTo>
                  <a:pt x="77691" y="524559"/>
                </a:lnTo>
                <a:lnTo>
                  <a:pt x="108936" y="555805"/>
                </a:lnTo>
                <a:lnTo>
                  <a:pt x="144274" y="582469"/>
                </a:lnTo>
                <a:lnTo>
                  <a:pt x="183214" y="604060"/>
                </a:lnTo>
                <a:lnTo>
                  <a:pt x="225266" y="620089"/>
                </a:lnTo>
                <a:lnTo>
                  <a:pt x="269942" y="630066"/>
                </a:lnTo>
                <a:lnTo>
                  <a:pt x="316750" y="633501"/>
                </a:lnTo>
                <a:close/>
              </a:path>
            </a:pathLst>
          </a:custGeom>
          <a:ln w="63500">
            <a:solidFill>
              <a:srgbClr val="00A64F"/>
            </a:solidFill>
          </a:ln>
        </p:spPr>
        <p:txBody>
          <a:bodyPr wrap="square" lIns="0" tIns="0" rIns="0" bIns="0" rtlCol="0"/>
          <a:lstStyle/>
          <a:p>
            <a:endParaRPr>
              <a:solidFill>
                <a:prstClr val="black"/>
              </a:solidFill>
            </a:endParaRPr>
          </a:p>
        </p:txBody>
      </p:sp>
      <p:sp>
        <p:nvSpPr>
          <p:cNvPr id="17" name="object 17"/>
          <p:cNvSpPr txBox="1"/>
          <p:nvPr/>
        </p:nvSpPr>
        <p:spPr>
          <a:xfrm>
            <a:off x="1026960" y="2574839"/>
            <a:ext cx="5646890" cy="1156727"/>
          </a:xfrm>
          <a:prstGeom prst="rect">
            <a:avLst/>
          </a:prstGeom>
        </p:spPr>
        <p:txBody>
          <a:bodyPr vert="horz" wrap="square" lIns="0" tIns="12700" rIns="0" bIns="0" rtlCol="0">
            <a:spAutoFit/>
          </a:bodyPr>
          <a:lstStyle/>
          <a:p>
            <a:pPr marL="12700" marR="99060">
              <a:spcBef>
                <a:spcPts val="100"/>
              </a:spcBef>
            </a:pPr>
            <a:r>
              <a:rPr spc="-30" dirty="0">
                <a:solidFill>
                  <a:srgbClr val="59595C"/>
                </a:solidFill>
                <a:latin typeface="Arial"/>
                <a:cs typeface="Arial"/>
              </a:rPr>
              <a:t>Annual </a:t>
            </a:r>
            <a:r>
              <a:rPr spc="-35" dirty="0">
                <a:solidFill>
                  <a:srgbClr val="59595C"/>
                </a:solidFill>
                <a:latin typeface="Arial"/>
                <a:cs typeface="Arial"/>
              </a:rPr>
              <a:t>value </a:t>
            </a:r>
            <a:r>
              <a:rPr spc="-10" dirty="0">
                <a:solidFill>
                  <a:srgbClr val="59595C"/>
                </a:solidFill>
                <a:latin typeface="Arial"/>
                <a:cs typeface="Arial"/>
              </a:rPr>
              <a:t>of </a:t>
            </a:r>
            <a:r>
              <a:rPr spc="-5" dirty="0">
                <a:solidFill>
                  <a:srgbClr val="59595C"/>
                </a:solidFill>
                <a:latin typeface="Arial"/>
                <a:cs typeface="Arial"/>
              </a:rPr>
              <a:t>goods </a:t>
            </a:r>
            <a:r>
              <a:rPr spc="-60" dirty="0">
                <a:solidFill>
                  <a:srgbClr val="59595C"/>
                </a:solidFill>
                <a:latin typeface="Arial"/>
                <a:cs typeface="Arial"/>
              </a:rPr>
              <a:t>&amp; </a:t>
            </a:r>
            <a:r>
              <a:rPr spc="-25" dirty="0">
                <a:solidFill>
                  <a:srgbClr val="59595C"/>
                </a:solidFill>
                <a:latin typeface="Arial"/>
                <a:cs typeface="Arial"/>
              </a:rPr>
              <a:t>services  </a:t>
            </a:r>
            <a:r>
              <a:rPr spc="-10" dirty="0">
                <a:solidFill>
                  <a:srgbClr val="59595C"/>
                </a:solidFill>
                <a:latin typeface="Arial"/>
                <a:cs typeface="Arial"/>
              </a:rPr>
              <a:t>exports </a:t>
            </a:r>
            <a:r>
              <a:rPr spc="5" dirty="0">
                <a:solidFill>
                  <a:srgbClr val="59595C"/>
                </a:solidFill>
                <a:latin typeface="Arial"/>
                <a:cs typeface="Arial"/>
              </a:rPr>
              <a:t>to </a:t>
            </a:r>
            <a:r>
              <a:rPr spc="-25" dirty="0">
                <a:solidFill>
                  <a:srgbClr val="59595C"/>
                </a:solidFill>
                <a:latin typeface="Arial"/>
                <a:cs typeface="Arial"/>
              </a:rPr>
              <a:t>Canada </a:t>
            </a:r>
            <a:r>
              <a:rPr spc="-15" dirty="0">
                <a:solidFill>
                  <a:srgbClr val="59595C"/>
                </a:solidFill>
                <a:latin typeface="Arial"/>
                <a:cs typeface="Arial"/>
              </a:rPr>
              <a:t>from</a:t>
            </a:r>
            <a:r>
              <a:rPr spc="-5" dirty="0">
                <a:solidFill>
                  <a:srgbClr val="59595C"/>
                </a:solidFill>
                <a:latin typeface="Arial"/>
                <a:cs typeface="Arial"/>
              </a:rPr>
              <a:t> </a:t>
            </a:r>
            <a:r>
              <a:rPr spc="-25" dirty="0">
                <a:solidFill>
                  <a:srgbClr val="59595C"/>
                </a:solidFill>
                <a:latin typeface="Arial"/>
                <a:cs typeface="Arial"/>
              </a:rPr>
              <a:t>Alaska</a:t>
            </a:r>
            <a:r>
              <a:rPr spc="-25" dirty="0" smtClean="0">
                <a:solidFill>
                  <a:srgbClr val="59595C"/>
                </a:solidFill>
                <a:latin typeface="Arial"/>
                <a:cs typeface="Arial"/>
              </a:rPr>
              <a:t>:</a:t>
            </a:r>
            <a:r>
              <a:rPr lang="en-US" dirty="0">
                <a:solidFill>
                  <a:prstClr val="black"/>
                </a:solidFill>
                <a:latin typeface="Arial"/>
                <a:cs typeface="Arial"/>
              </a:rPr>
              <a:t> </a:t>
            </a:r>
            <a:r>
              <a:rPr sz="2800" b="1" spc="-5" dirty="0" smtClean="0">
                <a:solidFill>
                  <a:srgbClr val="59595C"/>
                </a:solidFill>
                <a:latin typeface="Arial"/>
                <a:cs typeface="Arial"/>
              </a:rPr>
              <a:t>$</a:t>
            </a:r>
            <a:r>
              <a:rPr sz="2800" b="1" spc="-5" dirty="0">
                <a:solidFill>
                  <a:srgbClr val="59595C"/>
                </a:solidFill>
                <a:latin typeface="Arial"/>
                <a:cs typeface="Arial"/>
              </a:rPr>
              <a:t>645</a:t>
            </a:r>
            <a:r>
              <a:rPr sz="2800" b="1" spc="-10" dirty="0">
                <a:solidFill>
                  <a:srgbClr val="59595C"/>
                </a:solidFill>
                <a:latin typeface="Arial"/>
                <a:cs typeface="Arial"/>
              </a:rPr>
              <a:t> </a:t>
            </a:r>
            <a:r>
              <a:rPr sz="2800" b="1" spc="40" dirty="0" smtClean="0">
                <a:solidFill>
                  <a:srgbClr val="59595C"/>
                </a:solidFill>
                <a:latin typeface="Arial"/>
                <a:cs typeface="Arial"/>
              </a:rPr>
              <a:t>million</a:t>
            </a:r>
            <a:endParaRPr sz="2800" b="1" dirty="0">
              <a:solidFill>
                <a:prstClr val="black"/>
              </a:solidFill>
              <a:latin typeface="Arial"/>
              <a:cs typeface="Arial"/>
            </a:endParaRPr>
          </a:p>
          <a:p>
            <a:pPr>
              <a:spcBef>
                <a:spcPts val="50"/>
              </a:spcBef>
            </a:pPr>
            <a:endParaRPr sz="2750" dirty="0">
              <a:solidFill>
                <a:prstClr val="black"/>
              </a:solidFill>
              <a:latin typeface="Times New Roman"/>
              <a:cs typeface="Times New Roman"/>
            </a:endParaRPr>
          </a:p>
        </p:txBody>
      </p:sp>
      <p:sp>
        <p:nvSpPr>
          <p:cNvPr id="18" name="object 18"/>
          <p:cNvSpPr txBox="1"/>
          <p:nvPr/>
        </p:nvSpPr>
        <p:spPr>
          <a:xfrm>
            <a:off x="5083670" y="3479309"/>
            <a:ext cx="1997868" cy="1000915"/>
          </a:xfrm>
          <a:prstGeom prst="rect">
            <a:avLst/>
          </a:prstGeom>
        </p:spPr>
        <p:txBody>
          <a:bodyPr vert="horz" wrap="square" lIns="0" tIns="104775" rIns="0" bIns="0" rtlCol="0">
            <a:spAutoFit/>
          </a:bodyPr>
          <a:lstStyle/>
          <a:p>
            <a:pPr marL="308610">
              <a:spcBef>
                <a:spcPts val="825"/>
              </a:spcBef>
            </a:pPr>
            <a:r>
              <a:rPr spc="-5" dirty="0">
                <a:solidFill>
                  <a:srgbClr val="FFFFFF"/>
                </a:solidFill>
                <a:latin typeface="Arial"/>
                <a:cs typeface="Arial"/>
              </a:rPr>
              <a:t>$</a:t>
            </a:r>
            <a:r>
              <a:rPr spc="-5" dirty="0" smtClean="0">
                <a:solidFill>
                  <a:srgbClr val="FFFFFF"/>
                </a:solidFill>
                <a:latin typeface="Arial"/>
                <a:cs typeface="Arial"/>
              </a:rPr>
              <a:t>69</a:t>
            </a:r>
            <a:r>
              <a:rPr lang="en-US" spc="-10" dirty="0">
                <a:solidFill>
                  <a:srgbClr val="FFFFFF"/>
                </a:solidFill>
                <a:latin typeface="Arial"/>
                <a:cs typeface="Arial"/>
              </a:rPr>
              <a:t> </a:t>
            </a:r>
            <a:r>
              <a:rPr spc="25" dirty="0" smtClean="0">
                <a:solidFill>
                  <a:srgbClr val="FFFFFF"/>
                </a:solidFill>
                <a:latin typeface="Arial"/>
                <a:cs typeface="Arial"/>
              </a:rPr>
              <a:t>million</a:t>
            </a:r>
            <a:endParaRPr dirty="0">
              <a:solidFill>
                <a:prstClr val="black"/>
              </a:solidFill>
              <a:latin typeface="Arial"/>
              <a:cs typeface="Arial"/>
            </a:endParaRPr>
          </a:p>
          <a:p>
            <a:pPr marL="12065" marR="5080" algn="ctr">
              <a:spcBef>
                <a:spcPts val="545"/>
              </a:spcBef>
            </a:pPr>
            <a:r>
              <a:rPr spc="-30" dirty="0">
                <a:solidFill>
                  <a:srgbClr val="00AEEF"/>
                </a:solidFill>
                <a:latin typeface="Arial"/>
                <a:cs typeface="Arial"/>
              </a:rPr>
              <a:t>in </a:t>
            </a:r>
            <a:r>
              <a:rPr spc="-25" dirty="0">
                <a:solidFill>
                  <a:srgbClr val="00AEEF"/>
                </a:solidFill>
                <a:latin typeface="Arial"/>
                <a:cs typeface="Arial"/>
              </a:rPr>
              <a:t>energy </a:t>
            </a:r>
            <a:r>
              <a:rPr dirty="0">
                <a:solidFill>
                  <a:srgbClr val="00AEEF"/>
                </a:solidFill>
                <a:latin typeface="Arial"/>
                <a:cs typeface="Arial"/>
              </a:rPr>
              <a:t>product </a:t>
            </a:r>
            <a:r>
              <a:rPr spc="-10" dirty="0">
                <a:solidFill>
                  <a:srgbClr val="00AEEF"/>
                </a:solidFill>
                <a:latin typeface="Arial"/>
                <a:cs typeface="Arial"/>
              </a:rPr>
              <a:t>exports  </a:t>
            </a:r>
            <a:r>
              <a:rPr spc="5" dirty="0">
                <a:solidFill>
                  <a:srgbClr val="00AEEF"/>
                </a:solidFill>
                <a:latin typeface="Arial"/>
                <a:cs typeface="Arial"/>
              </a:rPr>
              <a:t>to</a:t>
            </a:r>
            <a:r>
              <a:rPr spc="-10" dirty="0">
                <a:solidFill>
                  <a:srgbClr val="00AEEF"/>
                </a:solidFill>
                <a:latin typeface="Arial"/>
                <a:cs typeface="Arial"/>
              </a:rPr>
              <a:t> </a:t>
            </a:r>
            <a:r>
              <a:rPr spc="-20" dirty="0">
                <a:solidFill>
                  <a:srgbClr val="00AEEF"/>
                </a:solidFill>
                <a:latin typeface="Arial"/>
                <a:cs typeface="Arial"/>
              </a:rPr>
              <a:t>Canada</a:t>
            </a:r>
            <a:endParaRPr dirty="0">
              <a:solidFill>
                <a:prstClr val="black"/>
              </a:solidFill>
              <a:latin typeface="Arial"/>
              <a:cs typeface="Arial"/>
            </a:endParaRPr>
          </a:p>
        </p:txBody>
      </p:sp>
      <p:sp>
        <p:nvSpPr>
          <p:cNvPr id="19" name="object 19"/>
          <p:cNvSpPr txBox="1"/>
          <p:nvPr/>
        </p:nvSpPr>
        <p:spPr>
          <a:xfrm>
            <a:off x="1850821" y="5108627"/>
            <a:ext cx="1394028" cy="1238159"/>
          </a:xfrm>
          <a:prstGeom prst="rect">
            <a:avLst/>
          </a:prstGeom>
        </p:spPr>
        <p:txBody>
          <a:bodyPr vert="horz" wrap="square" lIns="0" tIns="78105" rIns="0" bIns="0" rtlCol="0">
            <a:spAutoFit/>
          </a:bodyPr>
          <a:lstStyle/>
          <a:p>
            <a:pPr marL="183515">
              <a:spcBef>
                <a:spcPts val="615"/>
              </a:spcBef>
            </a:pPr>
            <a:r>
              <a:rPr spc="-5" dirty="0">
                <a:solidFill>
                  <a:srgbClr val="FFFFFF"/>
                </a:solidFill>
                <a:latin typeface="Arial"/>
                <a:cs typeface="Arial"/>
              </a:rPr>
              <a:t>$58</a:t>
            </a:r>
            <a:r>
              <a:rPr spc="-15" dirty="0">
                <a:solidFill>
                  <a:srgbClr val="FFFFFF"/>
                </a:solidFill>
                <a:latin typeface="Arial"/>
                <a:cs typeface="Arial"/>
              </a:rPr>
              <a:t> </a:t>
            </a:r>
            <a:r>
              <a:rPr spc="25" dirty="0">
                <a:solidFill>
                  <a:srgbClr val="FFFFFF"/>
                </a:solidFill>
                <a:latin typeface="Arial"/>
                <a:cs typeface="Arial"/>
              </a:rPr>
              <a:t>million</a:t>
            </a:r>
            <a:endParaRPr dirty="0">
              <a:solidFill>
                <a:prstClr val="black"/>
              </a:solidFill>
              <a:latin typeface="Arial"/>
              <a:cs typeface="Arial"/>
            </a:endParaRPr>
          </a:p>
          <a:p>
            <a:pPr marL="12700" marR="5080" algn="ctr">
              <a:spcBef>
                <a:spcPts val="390"/>
              </a:spcBef>
            </a:pPr>
            <a:r>
              <a:rPr spc="-30" dirty="0">
                <a:solidFill>
                  <a:srgbClr val="00A64F"/>
                </a:solidFill>
                <a:latin typeface="Arial"/>
                <a:cs typeface="Arial"/>
              </a:rPr>
              <a:t>in </a:t>
            </a:r>
            <a:r>
              <a:rPr spc="-15" dirty="0">
                <a:solidFill>
                  <a:srgbClr val="00A64F"/>
                </a:solidFill>
                <a:latin typeface="Arial"/>
                <a:cs typeface="Arial"/>
              </a:rPr>
              <a:t>seafood</a:t>
            </a:r>
            <a:r>
              <a:rPr spc="-5" dirty="0">
                <a:solidFill>
                  <a:srgbClr val="00A64F"/>
                </a:solidFill>
                <a:latin typeface="Arial"/>
                <a:cs typeface="Arial"/>
              </a:rPr>
              <a:t> </a:t>
            </a:r>
            <a:r>
              <a:rPr spc="-10" dirty="0">
                <a:solidFill>
                  <a:srgbClr val="00A64F"/>
                </a:solidFill>
                <a:latin typeface="Arial"/>
                <a:cs typeface="Arial"/>
              </a:rPr>
              <a:t>exports</a:t>
            </a:r>
            <a:r>
              <a:rPr spc="-15" dirty="0">
                <a:solidFill>
                  <a:srgbClr val="00A64F"/>
                </a:solidFill>
                <a:latin typeface="Arial"/>
                <a:cs typeface="Arial"/>
              </a:rPr>
              <a:t> </a:t>
            </a:r>
            <a:r>
              <a:rPr spc="5" dirty="0">
                <a:solidFill>
                  <a:srgbClr val="00A64F"/>
                </a:solidFill>
                <a:latin typeface="Arial"/>
                <a:cs typeface="Arial"/>
              </a:rPr>
              <a:t>to  </a:t>
            </a:r>
            <a:r>
              <a:rPr spc="-20" dirty="0">
                <a:solidFill>
                  <a:srgbClr val="00A64F"/>
                </a:solidFill>
                <a:latin typeface="Arial"/>
                <a:cs typeface="Arial"/>
              </a:rPr>
              <a:t>Canada</a:t>
            </a:r>
            <a:endParaRPr dirty="0">
              <a:solidFill>
                <a:prstClr val="black"/>
              </a:solidFill>
              <a:latin typeface="Arial"/>
              <a:cs typeface="Arial"/>
            </a:endParaRPr>
          </a:p>
        </p:txBody>
      </p:sp>
      <p:sp>
        <p:nvSpPr>
          <p:cNvPr id="20" name="object 20"/>
          <p:cNvSpPr txBox="1"/>
          <p:nvPr/>
        </p:nvSpPr>
        <p:spPr>
          <a:xfrm>
            <a:off x="845337" y="6946900"/>
            <a:ext cx="3908486" cy="1674817"/>
          </a:xfrm>
          <a:prstGeom prst="rect">
            <a:avLst/>
          </a:prstGeom>
        </p:spPr>
        <p:txBody>
          <a:bodyPr vert="horz" wrap="square" lIns="0" tIns="12700" rIns="0" bIns="0" rtlCol="0">
            <a:spAutoFit/>
          </a:bodyPr>
          <a:lstStyle/>
          <a:p>
            <a:pPr marL="12700" marR="70485">
              <a:spcBef>
                <a:spcPts val="100"/>
              </a:spcBef>
            </a:pPr>
            <a:r>
              <a:rPr sz="1200" spc="-20" dirty="0">
                <a:solidFill>
                  <a:srgbClr val="767777"/>
                </a:solidFill>
                <a:latin typeface="Arial"/>
                <a:cs typeface="Arial"/>
              </a:rPr>
              <a:t>Canada </a:t>
            </a:r>
            <a:r>
              <a:rPr sz="1200" spc="-30" dirty="0">
                <a:solidFill>
                  <a:srgbClr val="767777"/>
                </a:solidFill>
                <a:latin typeface="Arial"/>
                <a:cs typeface="Arial"/>
              </a:rPr>
              <a:t>shares </a:t>
            </a:r>
            <a:r>
              <a:rPr sz="1200" spc="-20" dirty="0">
                <a:solidFill>
                  <a:srgbClr val="767777"/>
                </a:solidFill>
                <a:latin typeface="Arial"/>
                <a:cs typeface="Arial"/>
              </a:rPr>
              <a:t>more </a:t>
            </a:r>
            <a:r>
              <a:rPr sz="1200" spc="-15" dirty="0">
                <a:solidFill>
                  <a:srgbClr val="767777"/>
                </a:solidFill>
                <a:latin typeface="Arial"/>
                <a:cs typeface="Arial"/>
              </a:rPr>
              <a:t>than </a:t>
            </a:r>
            <a:r>
              <a:rPr sz="1200" spc="-35" dirty="0">
                <a:solidFill>
                  <a:srgbClr val="767777"/>
                </a:solidFill>
                <a:latin typeface="Arial"/>
                <a:cs typeface="Arial"/>
              </a:rPr>
              <a:t>a </a:t>
            </a:r>
            <a:r>
              <a:rPr sz="1200" spc="-15" dirty="0">
                <a:solidFill>
                  <a:srgbClr val="767777"/>
                </a:solidFill>
                <a:latin typeface="Arial"/>
                <a:cs typeface="Arial"/>
              </a:rPr>
              <a:t>long </a:t>
            </a:r>
            <a:r>
              <a:rPr sz="1200" spc="-10" dirty="0">
                <a:solidFill>
                  <a:srgbClr val="767777"/>
                </a:solidFill>
                <a:latin typeface="Arial"/>
                <a:cs typeface="Arial"/>
              </a:rPr>
              <a:t>border </a:t>
            </a:r>
            <a:r>
              <a:rPr sz="1200" spc="-5" dirty="0">
                <a:solidFill>
                  <a:srgbClr val="767777"/>
                </a:solidFill>
                <a:latin typeface="Arial"/>
                <a:cs typeface="Arial"/>
              </a:rPr>
              <a:t>with </a:t>
            </a:r>
            <a:r>
              <a:rPr sz="1200" spc="-15" dirty="0">
                <a:solidFill>
                  <a:srgbClr val="767777"/>
                </a:solidFill>
                <a:latin typeface="Arial"/>
                <a:cs typeface="Arial"/>
              </a:rPr>
              <a:t>the  United States </a:t>
            </a:r>
            <a:r>
              <a:rPr sz="1200" spc="-55" dirty="0">
                <a:solidFill>
                  <a:srgbClr val="767777"/>
                </a:solidFill>
                <a:latin typeface="Arial"/>
                <a:cs typeface="Arial"/>
              </a:rPr>
              <a:t>– </a:t>
            </a:r>
            <a:r>
              <a:rPr sz="1200" spc="-15" dirty="0">
                <a:solidFill>
                  <a:srgbClr val="767777"/>
                </a:solidFill>
                <a:latin typeface="Arial"/>
                <a:cs typeface="Arial"/>
              </a:rPr>
              <a:t>our </a:t>
            </a:r>
            <a:r>
              <a:rPr sz="1200" spc="10" dirty="0">
                <a:solidFill>
                  <a:srgbClr val="767777"/>
                </a:solidFill>
                <a:latin typeface="Arial"/>
                <a:cs typeface="Arial"/>
              </a:rPr>
              <a:t>two </a:t>
            </a:r>
            <a:r>
              <a:rPr sz="1200" spc="-15" dirty="0">
                <a:solidFill>
                  <a:srgbClr val="767777"/>
                </a:solidFill>
                <a:latin typeface="Arial"/>
                <a:cs typeface="Arial"/>
              </a:rPr>
              <a:t>countries </a:t>
            </a:r>
            <a:r>
              <a:rPr sz="1200" spc="-10" dirty="0">
                <a:solidFill>
                  <a:srgbClr val="767777"/>
                </a:solidFill>
                <a:latin typeface="Arial"/>
                <a:cs typeface="Arial"/>
              </a:rPr>
              <a:t>participate </a:t>
            </a:r>
            <a:r>
              <a:rPr sz="1200" spc="-30" dirty="0">
                <a:solidFill>
                  <a:srgbClr val="767777"/>
                </a:solidFill>
                <a:latin typeface="Arial"/>
                <a:cs typeface="Arial"/>
              </a:rPr>
              <a:t>in  </a:t>
            </a:r>
            <a:r>
              <a:rPr sz="1200" spc="-15" dirty="0">
                <a:solidFill>
                  <a:srgbClr val="767777"/>
                </a:solidFill>
                <a:latin typeface="Arial"/>
                <a:cs typeface="Arial"/>
              </a:rPr>
              <a:t>joint stewardship </a:t>
            </a:r>
            <a:r>
              <a:rPr sz="1200" spc="-10" dirty="0">
                <a:solidFill>
                  <a:srgbClr val="767777"/>
                </a:solidFill>
                <a:latin typeface="Arial"/>
                <a:cs typeface="Arial"/>
              </a:rPr>
              <a:t>of </a:t>
            </a:r>
            <a:r>
              <a:rPr sz="1200" spc="-20" dirty="0">
                <a:solidFill>
                  <a:srgbClr val="767777"/>
                </a:solidFill>
                <a:latin typeface="Arial"/>
                <a:cs typeface="Arial"/>
              </a:rPr>
              <a:t>immense national resources, </a:t>
            </a:r>
            <a:r>
              <a:rPr sz="1200" spc="-35" dirty="0">
                <a:solidFill>
                  <a:srgbClr val="767777"/>
                </a:solidFill>
                <a:latin typeface="Arial"/>
                <a:cs typeface="Arial"/>
              </a:rPr>
              <a:t>a  </a:t>
            </a:r>
            <a:r>
              <a:rPr sz="1200" spc="-25" dirty="0">
                <a:solidFill>
                  <a:srgbClr val="767777"/>
                </a:solidFill>
                <a:latin typeface="Arial"/>
                <a:cs typeface="Arial"/>
              </a:rPr>
              <a:t>shared </a:t>
            </a:r>
            <a:r>
              <a:rPr sz="1200" spc="-5" dirty="0">
                <a:solidFill>
                  <a:srgbClr val="767777"/>
                </a:solidFill>
                <a:latin typeface="Arial"/>
                <a:cs typeface="Arial"/>
              </a:rPr>
              <a:t>commitment </a:t>
            </a:r>
            <a:r>
              <a:rPr sz="1200" spc="5" dirty="0">
                <a:solidFill>
                  <a:srgbClr val="767777"/>
                </a:solidFill>
                <a:latin typeface="Arial"/>
                <a:cs typeface="Arial"/>
              </a:rPr>
              <a:t>to </a:t>
            </a:r>
            <a:r>
              <a:rPr sz="1200" spc="-15" dirty="0">
                <a:solidFill>
                  <a:srgbClr val="767777"/>
                </a:solidFill>
                <a:latin typeface="Arial"/>
                <a:cs typeface="Arial"/>
              </a:rPr>
              <a:t>principled </a:t>
            </a:r>
            <a:r>
              <a:rPr sz="1200" spc="-10" dirty="0">
                <a:solidFill>
                  <a:srgbClr val="767777"/>
                </a:solidFill>
                <a:latin typeface="Arial"/>
                <a:cs typeface="Arial"/>
              </a:rPr>
              <a:t>democracy </a:t>
            </a:r>
            <a:r>
              <a:rPr sz="1200" spc="-15" dirty="0">
                <a:solidFill>
                  <a:srgbClr val="767777"/>
                </a:solidFill>
                <a:latin typeface="Arial"/>
                <a:cs typeface="Arial"/>
              </a:rPr>
              <a:t>and</a:t>
            </a:r>
            <a:r>
              <a:rPr sz="1200" spc="80" dirty="0">
                <a:solidFill>
                  <a:srgbClr val="767777"/>
                </a:solidFill>
                <a:latin typeface="Arial"/>
                <a:cs typeface="Arial"/>
              </a:rPr>
              <a:t> </a:t>
            </a:r>
            <a:r>
              <a:rPr sz="1200" spc="-35" dirty="0">
                <a:solidFill>
                  <a:srgbClr val="767777"/>
                </a:solidFill>
                <a:latin typeface="Arial"/>
                <a:cs typeface="Arial"/>
              </a:rPr>
              <a:t>a</a:t>
            </a:r>
            <a:endParaRPr sz="1200" dirty="0">
              <a:solidFill>
                <a:prstClr val="black"/>
              </a:solidFill>
              <a:latin typeface="Arial"/>
              <a:cs typeface="Arial"/>
            </a:endParaRPr>
          </a:p>
          <a:p>
            <a:pPr marL="12700" marR="5080"/>
            <a:r>
              <a:rPr sz="1200" spc="-15" dirty="0">
                <a:solidFill>
                  <a:srgbClr val="767777"/>
                </a:solidFill>
                <a:latin typeface="Arial"/>
                <a:cs typeface="Arial"/>
              </a:rPr>
              <a:t>long history </a:t>
            </a:r>
            <a:r>
              <a:rPr sz="1200" spc="-10" dirty="0">
                <a:solidFill>
                  <a:srgbClr val="767777"/>
                </a:solidFill>
                <a:latin typeface="Arial"/>
                <a:cs typeface="Arial"/>
              </a:rPr>
              <a:t>of </a:t>
            </a:r>
            <a:r>
              <a:rPr sz="1200" spc="-25" dirty="0">
                <a:solidFill>
                  <a:srgbClr val="767777"/>
                </a:solidFill>
                <a:latin typeface="Arial"/>
                <a:cs typeface="Arial"/>
              </a:rPr>
              <a:t>military </a:t>
            </a:r>
            <a:r>
              <a:rPr sz="1200" spc="-5" dirty="0">
                <a:solidFill>
                  <a:srgbClr val="767777"/>
                </a:solidFill>
                <a:latin typeface="Arial"/>
                <a:cs typeface="Arial"/>
              </a:rPr>
              <a:t>co-operation. </a:t>
            </a:r>
            <a:r>
              <a:rPr sz="1200" spc="-30" dirty="0">
                <a:solidFill>
                  <a:srgbClr val="767777"/>
                </a:solidFill>
                <a:latin typeface="Arial"/>
                <a:cs typeface="Arial"/>
              </a:rPr>
              <a:t>Over </a:t>
            </a:r>
            <a:r>
              <a:rPr sz="1200" spc="-5" dirty="0">
                <a:solidFill>
                  <a:srgbClr val="767777"/>
                </a:solidFill>
                <a:latin typeface="Arial"/>
                <a:cs typeface="Arial"/>
              </a:rPr>
              <a:t>200 </a:t>
            </a:r>
            <a:r>
              <a:rPr sz="1200" spc="-25" dirty="0">
                <a:solidFill>
                  <a:srgbClr val="767777"/>
                </a:solidFill>
                <a:latin typeface="Arial"/>
                <a:cs typeface="Arial"/>
              </a:rPr>
              <a:t>million  </a:t>
            </a:r>
            <a:r>
              <a:rPr sz="1200" spc="-15" dirty="0">
                <a:solidFill>
                  <a:srgbClr val="767777"/>
                </a:solidFill>
                <a:latin typeface="Arial"/>
                <a:cs typeface="Arial"/>
              </a:rPr>
              <a:t>people and </a:t>
            </a:r>
            <a:r>
              <a:rPr sz="1200" spc="-20" dirty="0">
                <a:solidFill>
                  <a:srgbClr val="767777"/>
                </a:solidFill>
                <a:latin typeface="Arial"/>
                <a:cs typeface="Arial"/>
              </a:rPr>
              <a:t>billions </a:t>
            </a:r>
            <a:r>
              <a:rPr sz="1200" spc="-10" dirty="0">
                <a:solidFill>
                  <a:srgbClr val="767777"/>
                </a:solidFill>
                <a:latin typeface="Arial"/>
                <a:cs typeface="Arial"/>
              </a:rPr>
              <a:t>of </a:t>
            </a:r>
            <a:r>
              <a:rPr sz="1200" spc="-20" dirty="0">
                <a:solidFill>
                  <a:srgbClr val="767777"/>
                </a:solidFill>
                <a:latin typeface="Arial"/>
                <a:cs typeface="Arial"/>
              </a:rPr>
              <a:t>dollars </a:t>
            </a:r>
            <a:r>
              <a:rPr sz="1200" spc="-10" dirty="0">
                <a:solidFill>
                  <a:srgbClr val="767777"/>
                </a:solidFill>
                <a:latin typeface="Arial"/>
                <a:cs typeface="Arial"/>
              </a:rPr>
              <a:t>of </a:t>
            </a:r>
            <a:r>
              <a:rPr sz="1200" spc="-5" dirty="0">
                <a:solidFill>
                  <a:srgbClr val="767777"/>
                </a:solidFill>
                <a:latin typeface="Arial"/>
                <a:cs typeface="Arial"/>
              </a:rPr>
              <a:t>goods </a:t>
            </a:r>
            <a:r>
              <a:rPr sz="1200" spc="-15" dirty="0">
                <a:solidFill>
                  <a:srgbClr val="767777"/>
                </a:solidFill>
                <a:latin typeface="Arial"/>
                <a:cs typeface="Arial"/>
              </a:rPr>
              <a:t>and </a:t>
            </a:r>
            <a:r>
              <a:rPr sz="1200" spc="-25" dirty="0">
                <a:solidFill>
                  <a:srgbClr val="767777"/>
                </a:solidFill>
                <a:latin typeface="Arial"/>
                <a:cs typeface="Arial"/>
              </a:rPr>
              <a:t>services  </a:t>
            </a:r>
            <a:r>
              <a:rPr sz="1200" spc="-15" dirty="0">
                <a:solidFill>
                  <a:srgbClr val="767777"/>
                </a:solidFill>
                <a:latin typeface="Arial"/>
                <a:cs typeface="Arial"/>
              </a:rPr>
              <a:t>cross the </a:t>
            </a:r>
            <a:r>
              <a:rPr sz="1200" spc="-20" dirty="0">
                <a:solidFill>
                  <a:srgbClr val="767777"/>
                </a:solidFill>
                <a:latin typeface="Arial"/>
                <a:cs typeface="Arial"/>
              </a:rPr>
              <a:t>Canada-US </a:t>
            </a:r>
            <a:r>
              <a:rPr sz="1200" spc="-10" dirty="0">
                <a:solidFill>
                  <a:srgbClr val="767777"/>
                </a:solidFill>
                <a:latin typeface="Arial"/>
                <a:cs typeface="Arial"/>
              </a:rPr>
              <a:t>border </a:t>
            </a:r>
            <a:r>
              <a:rPr sz="1200" spc="-30" dirty="0">
                <a:solidFill>
                  <a:srgbClr val="767777"/>
                </a:solidFill>
                <a:latin typeface="Arial"/>
                <a:cs typeface="Arial"/>
              </a:rPr>
              <a:t>every </a:t>
            </a:r>
            <a:r>
              <a:rPr sz="1200" spc="-45" dirty="0">
                <a:solidFill>
                  <a:srgbClr val="767777"/>
                </a:solidFill>
                <a:latin typeface="Arial"/>
                <a:cs typeface="Arial"/>
              </a:rPr>
              <a:t>year,</a:t>
            </a:r>
            <a:r>
              <a:rPr sz="1200" spc="95" dirty="0">
                <a:solidFill>
                  <a:srgbClr val="767777"/>
                </a:solidFill>
                <a:latin typeface="Arial"/>
                <a:cs typeface="Arial"/>
              </a:rPr>
              <a:t> </a:t>
            </a:r>
            <a:r>
              <a:rPr sz="1200" spc="-20" dirty="0">
                <a:solidFill>
                  <a:srgbClr val="767777"/>
                </a:solidFill>
                <a:latin typeface="Arial"/>
                <a:cs typeface="Arial"/>
              </a:rPr>
              <a:t>helping</a:t>
            </a:r>
            <a:endParaRPr sz="1200" dirty="0">
              <a:solidFill>
                <a:prstClr val="black"/>
              </a:solidFill>
              <a:latin typeface="Arial"/>
              <a:cs typeface="Arial"/>
            </a:endParaRPr>
          </a:p>
          <a:p>
            <a:pPr marL="12700" marR="148590"/>
            <a:r>
              <a:rPr sz="1200" spc="5" dirty="0">
                <a:solidFill>
                  <a:srgbClr val="767777"/>
                </a:solidFill>
                <a:latin typeface="Arial"/>
                <a:cs typeface="Arial"/>
              </a:rPr>
              <a:t>to </a:t>
            </a:r>
            <a:r>
              <a:rPr sz="1200" spc="-20" dirty="0">
                <a:solidFill>
                  <a:srgbClr val="767777"/>
                </a:solidFill>
                <a:latin typeface="Arial"/>
                <a:cs typeface="Arial"/>
              </a:rPr>
              <a:t>maintain </a:t>
            </a:r>
            <a:r>
              <a:rPr sz="1200" spc="-15" dirty="0">
                <a:solidFill>
                  <a:srgbClr val="767777"/>
                </a:solidFill>
                <a:latin typeface="Arial"/>
                <a:cs typeface="Arial"/>
              </a:rPr>
              <a:t>the </a:t>
            </a:r>
            <a:r>
              <a:rPr sz="1200" spc="-10" dirty="0">
                <a:solidFill>
                  <a:srgbClr val="767777"/>
                </a:solidFill>
                <a:latin typeface="Arial"/>
                <a:cs typeface="Arial"/>
              </a:rPr>
              <a:t>economic </a:t>
            </a:r>
            <a:r>
              <a:rPr sz="1200" spc="-20" dirty="0">
                <a:solidFill>
                  <a:srgbClr val="767777"/>
                </a:solidFill>
                <a:latin typeface="Arial"/>
                <a:cs typeface="Arial"/>
              </a:rPr>
              <a:t>prosperity, </a:t>
            </a:r>
            <a:r>
              <a:rPr sz="1200" spc="-25" dirty="0">
                <a:solidFill>
                  <a:srgbClr val="767777"/>
                </a:solidFill>
                <a:latin typeface="Arial"/>
                <a:cs typeface="Arial"/>
              </a:rPr>
              <a:t>security, </a:t>
            </a:r>
            <a:r>
              <a:rPr sz="1200" spc="-15" dirty="0">
                <a:solidFill>
                  <a:srgbClr val="767777"/>
                </a:solidFill>
                <a:latin typeface="Arial"/>
                <a:cs typeface="Arial"/>
              </a:rPr>
              <a:t>and  </a:t>
            </a:r>
            <a:r>
              <a:rPr sz="1200" spc="-20" dirty="0">
                <a:solidFill>
                  <a:srgbClr val="767777"/>
                </a:solidFill>
                <a:latin typeface="Arial"/>
                <a:cs typeface="Arial"/>
              </a:rPr>
              <a:t>quality </a:t>
            </a:r>
            <a:r>
              <a:rPr sz="1200" spc="-10" dirty="0">
                <a:solidFill>
                  <a:srgbClr val="767777"/>
                </a:solidFill>
                <a:latin typeface="Arial"/>
                <a:cs typeface="Arial"/>
              </a:rPr>
              <a:t>of </a:t>
            </a:r>
            <a:r>
              <a:rPr sz="1200" spc="-30" dirty="0">
                <a:solidFill>
                  <a:srgbClr val="767777"/>
                </a:solidFill>
                <a:latin typeface="Arial"/>
                <a:cs typeface="Arial"/>
              </a:rPr>
              <a:t>life </a:t>
            </a:r>
            <a:r>
              <a:rPr sz="1200" spc="-15" dirty="0">
                <a:solidFill>
                  <a:srgbClr val="767777"/>
                </a:solidFill>
                <a:latin typeface="Arial"/>
                <a:cs typeface="Arial"/>
              </a:rPr>
              <a:t>for the people </a:t>
            </a:r>
            <a:r>
              <a:rPr sz="1200" spc="-30" dirty="0">
                <a:solidFill>
                  <a:srgbClr val="767777"/>
                </a:solidFill>
                <a:latin typeface="Arial"/>
                <a:cs typeface="Arial"/>
              </a:rPr>
              <a:t>in </a:t>
            </a:r>
            <a:r>
              <a:rPr sz="1200" dirty="0">
                <a:solidFill>
                  <a:srgbClr val="767777"/>
                </a:solidFill>
                <a:latin typeface="Arial"/>
                <a:cs typeface="Arial"/>
              </a:rPr>
              <a:t>both </a:t>
            </a:r>
            <a:r>
              <a:rPr sz="1200" spc="-15" dirty="0">
                <a:solidFill>
                  <a:srgbClr val="767777"/>
                </a:solidFill>
                <a:latin typeface="Arial"/>
                <a:cs typeface="Arial"/>
              </a:rPr>
              <a:t>countries.</a:t>
            </a:r>
            <a:r>
              <a:rPr sz="1200" spc="180" dirty="0">
                <a:solidFill>
                  <a:srgbClr val="767777"/>
                </a:solidFill>
                <a:latin typeface="Arial"/>
                <a:cs typeface="Arial"/>
              </a:rPr>
              <a:t> </a:t>
            </a:r>
            <a:endParaRPr sz="1200" dirty="0">
              <a:solidFill>
                <a:prstClr val="black"/>
              </a:solidFill>
              <a:latin typeface="Arial"/>
              <a:cs typeface="Arial"/>
            </a:endParaRPr>
          </a:p>
        </p:txBody>
      </p:sp>
      <p:sp>
        <p:nvSpPr>
          <p:cNvPr id="21" name="object 21"/>
          <p:cNvSpPr txBox="1"/>
          <p:nvPr/>
        </p:nvSpPr>
        <p:spPr>
          <a:xfrm>
            <a:off x="829552" y="8669999"/>
            <a:ext cx="5053072" cy="1120820"/>
          </a:xfrm>
          <a:prstGeom prst="rect">
            <a:avLst/>
          </a:prstGeom>
        </p:spPr>
        <p:txBody>
          <a:bodyPr vert="horz" wrap="square" lIns="0" tIns="12700" rIns="0" bIns="0" rtlCol="0">
            <a:spAutoFit/>
          </a:bodyPr>
          <a:lstStyle/>
          <a:p>
            <a:pPr marL="12700" marR="5080">
              <a:spcBef>
                <a:spcPts val="100"/>
              </a:spcBef>
            </a:pPr>
            <a:r>
              <a:rPr lang="en-US" sz="1200" spc="-20" dirty="0" smtClean="0">
                <a:solidFill>
                  <a:srgbClr val="767777"/>
                </a:solidFill>
                <a:latin typeface="Arial"/>
                <a:cs typeface="Arial"/>
              </a:rPr>
              <a:t>This </a:t>
            </a:r>
            <a:r>
              <a:rPr sz="1200" spc="-20" dirty="0" smtClean="0">
                <a:solidFill>
                  <a:srgbClr val="767777"/>
                </a:solidFill>
                <a:latin typeface="Arial"/>
                <a:cs typeface="Arial"/>
              </a:rPr>
              <a:t>relationship </a:t>
            </a:r>
            <a:r>
              <a:rPr sz="1200" spc="-10" dirty="0">
                <a:solidFill>
                  <a:srgbClr val="767777"/>
                </a:solidFill>
                <a:latin typeface="Arial"/>
                <a:cs typeface="Arial"/>
              </a:rPr>
              <a:t>of </a:t>
            </a:r>
            <a:r>
              <a:rPr sz="1200" spc="-30" dirty="0">
                <a:solidFill>
                  <a:srgbClr val="767777"/>
                </a:solidFill>
                <a:latin typeface="Arial"/>
                <a:cs typeface="Arial"/>
              </a:rPr>
              <a:t>free </a:t>
            </a:r>
            <a:r>
              <a:rPr sz="1200" spc="-15" dirty="0">
                <a:solidFill>
                  <a:srgbClr val="767777"/>
                </a:solidFill>
                <a:latin typeface="Arial"/>
                <a:cs typeface="Arial"/>
              </a:rPr>
              <a:t>and </a:t>
            </a:r>
            <a:r>
              <a:rPr sz="1200" spc="-25" dirty="0">
                <a:solidFill>
                  <a:srgbClr val="767777"/>
                </a:solidFill>
                <a:latin typeface="Arial"/>
                <a:cs typeface="Arial"/>
              </a:rPr>
              <a:t>fair </a:t>
            </a:r>
            <a:r>
              <a:rPr sz="1200" spc="-15" dirty="0">
                <a:solidFill>
                  <a:srgbClr val="767777"/>
                </a:solidFill>
                <a:latin typeface="Arial"/>
                <a:cs typeface="Arial"/>
              </a:rPr>
              <a:t>trade </a:t>
            </a:r>
            <a:r>
              <a:rPr sz="1200" spc="-5" dirty="0">
                <a:solidFill>
                  <a:srgbClr val="767777"/>
                </a:solidFill>
                <a:latin typeface="Arial"/>
                <a:cs typeface="Arial"/>
              </a:rPr>
              <a:t>boosts </a:t>
            </a:r>
            <a:r>
              <a:rPr sz="1200" spc="-10" dirty="0">
                <a:solidFill>
                  <a:srgbClr val="767777"/>
                </a:solidFill>
                <a:latin typeface="Arial"/>
                <a:cs typeface="Arial"/>
              </a:rPr>
              <a:t>economic  </a:t>
            </a:r>
            <a:r>
              <a:rPr sz="1200" spc="-5" dirty="0">
                <a:solidFill>
                  <a:srgbClr val="767777"/>
                </a:solidFill>
                <a:latin typeface="Arial"/>
                <a:cs typeface="Arial"/>
              </a:rPr>
              <a:t>growth </a:t>
            </a:r>
            <a:r>
              <a:rPr sz="1200" spc="-15" dirty="0">
                <a:solidFill>
                  <a:srgbClr val="767777"/>
                </a:solidFill>
                <a:latin typeface="Arial"/>
                <a:cs typeface="Arial"/>
              </a:rPr>
              <a:t>and </a:t>
            </a:r>
            <a:r>
              <a:rPr sz="1200" spc="-20" dirty="0">
                <a:solidFill>
                  <a:srgbClr val="767777"/>
                </a:solidFill>
                <a:latin typeface="Arial"/>
                <a:cs typeface="Arial"/>
              </a:rPr>
              <a:t>creates </a:t>
            </a:r>
            <a:r>
              <a:rPr sz="1200" spc="-10" dirty="0">
                <a:solidFill>
                  <a:srgbClr val="767777"/>
                </a:solidFill>
                <a:latin typeface="Arial"/>
                <a:cs typeface="Arial"/>
              </a:rPr>
              <a:t>jobs </a:t>
            </a:r>
            <a:r>
              <a:rPr sz="1200" spc="-15" dirty="0">
                <a:solidFill>
                  <a:srgbClr val="767777"/>
                </a:solidFill>
                <a:latin typeface="Arial"/>
                <a:cs typeface="Arial"/>
              </a:rPr>
              <a:t>for </a:t>
            </a:r>
            <a:r>
              <a:rPr sz="1200" spc="-10" dirty="0">
                <a:solidFill>
                  <a:srgbClr val="767777"/>
                </a:solidFill>
                <a:latin typeface="Arial"/>
                <a:cs typeface="Arial"/>
              </a:rPr>
              <a:t>thousands of </a:t>
            </a:r>
            <a:r>
              <a:rPr sz="1200" spc="-15" dirty="0">
                <a:solidFill>
                  <a:srgbClr val="767777"/>
                </a:solidFill>
                <a:latin typeface="Arial"/>
                <a:cs typeface="Arial"/>
              </a:rPr>
              <a:t>households  </a:t>
            </a:r>
            <a:r>
              <a:rPr sz="1200" spc="-30" dirty="0">
                <a:solidFill>
                  <a:srgbClr val="767777"/>
                </a:solidFill>
                <a:latin typeface="Arial"/>
                <a:cs typeface="Arial"/>
              </a:rPr>
              <a:t>in Alaska </a:t>
            </a:r>
            <a:r>
              <a:rPr sz="1200" spc="-15" dirty="0">
                <a:solidFill>
                  <a:srgbClr val="767777"/>
                </a:solidFill>
                <a:latin typeface="Arial"/>
                <a:cs typeface="Arial"/>
              </a:rPr>
              <a:t>and </a:t>
            </a:r>
            <a:r>
              <a:rPr sz="1200" spc="-25" dirty="0">
                <a:solidFill>
                  <a:srgbClr val="767777"/>
                </a:solidFill>
                <a:latin typeface="Arial"/>
                <a:cs typeface="Arial"/>
              </a:rPr>
              <a:t>millions </a:t>
            </a:r>
            <a:r>
              <a:rPr sz="1200" spc="-20" dirty="0">
                <a:solidFill>
                  <a:srgbClr val="767777"/>
                </a:solidFill>
                <a:latin typeface="Arial"/>
                <a:cs typeface="Arial"/>
              </a:rPr>
              <a:t>more </a:t>
            </a:r>
            <a:r>
              <a:rPr sz="1200" spc="-15" dirty="0">
                <a:solidFill>
                  <a:srgbClr val="767777"/>
                </a:solidFill>
                <a:latin typeface="Arial"/>
                <a:cs typeface="Arial"/>
              </a:rPr>
              <a:t>across the </a:t>
            </a:r>
            <a:r>
              <a:rPr sz="1200" spc="-20" dirty="0">
                <a:solidFill>
                  <a:srgbClr val="767777"/>
                </a:solidFill>
                <a:latin typeface="Arial"/>
                <a:cs typeface="Arial"/>
              </a:rPr>
              <a:t>country. </a:t>
            </a:r>
            <a:r>
              <a:rPr sz="1200" spc="-30" dirty="0">
                <a:solidFill>
                  <a:srgbClr val="767777"/>
                </a:solidFill>
                <a:latin typeface="Arial"/>
                <a:cs typeface="Arial"/>
              </a:rPr>
              <a:t>As  </a:t>
            </a:r>
            <a:r>
              <a:rPr sz="1200" spc="-15" dirty="0">
                <a:solidFill>
                  <a:srgbClr val="767777"/>
                </a:solidFill>
                <a:latin typeface="Arial"/>
                <a:cs typeface="Arial"/>
              </a:rPr>
              <a:t>voters </a:t>
            </a:r>
            <a:r>
              <a:rPr sz="1200" spc="-10" dirty="0">
                <a:solidFill>
                  <a:srgbClr val="767777"/>
                </a:solidFill>
                <a:latin typeface="Arial"/>
                <a:cs typeface="Arial"/>
              </a:rPr>
              <a:t>on </a:t>
            </a:r>
            <a:r>
              <a:rPr sz="1200" dirty="0">
                <a:solidFill>
                  <a:srgbClr val="767777"/>
                </a:solidFill>
                <a:latin typeface="Arial"/>
                <a:cs typeface="Arial"/>
              </a:rPr>
              <a:t>both </a:t>
            </a:r>
            <a:r>
              <a:rPr sz="1200" spc="-20" dirty="0">
                <a:solidFill>
                  <a:srgbClr val="767777"/>
                </a:solidFill>
                <a:latin typeface="Arial"/>
                <a:cs typeface="Arial"/>
              </a:rPr>
              <a:t>sides </a:t>
            </a:r>
            <a:r>
              <a:rPr sz="1200" spc="-10" dirty="0">
                <a:solidFill>
                  <a:srgbClr val="767777"/>
                </a:solidFill>
                <a:latin typeface="Arial"/>
                <a:cs typeface="Arial"/>
              </a:rPr>
              <a:t>of </a:t>
            </a:r>
            <a:r>
              <a:rPr sz="1200" spc="-15" dirty="0">
                <a:solidFill>
                  <a:srgbClr val="767777"/>
                </a:solidFill>
                <a:latin typeface="Arial"/>
                <a:cs typeface="Arial"/>
              </a:rPr>
              <a:t>the </a:t>
            </a:r>
            <a:r>
              <a:rPr sz="1200" spc="-10" dirty="0">
                <a:solidFill>
                  <a:srgbClr val="767777"/>
                </a:solidFill>
                <a:latin typeface="Arial"/>
                <a:cs typeface="Arial"/>
              </a:rPr>
              <a:t>border </a:t>
            </a:r>
            <a:r>
              <a:rPr sz="1200" spc="-25" dirty="0">
                <a:solidFill>
                  <a:srgbClr val="767777"/>
                </a:solidFill>
                <a:latin typeface="Arial"/>
                <a:cs typeface="Arial"/>
              </a:rPr>
              <a:t>increase pressure  </a:t>
            </a:r>
            <a:r>
              <a:rPr sz="1200" spc="-10" dirty="0">
                <a:solidFill>
                  <a:srgbClr val="767777"/>
                </a:solidFill>
                <a:latin typeface="Arial"/>
                <a:cs typeface="Arial"/>
              </a:rPr>
              <a:t>on </a:t>
            </a:r>
            <a:r>
              <a:rPr sz="1200" spc="-20" dirty="0">
                <a:solidFill>
                  <a:srgbClr val="767777"/>
                </a:solidFill>
                <a:latin typeface="Arial"/>
                <a:cs typeface="Arial"/>
              </a:rPr>
              <a:t>lawmakers </a:t>
            </a:r>
            <a:r>
              <a:rPr sz="1200" spc="5" dirty="0">
                <a:solidFill>
                  <a:srgbClr val="767777"/>
                </a:solidFill>
                <a:latin typeface="Arial"/>
                <a:cs typeface="Arial"/>
              </a:rPr>
              <a:t>to </a:t>
            </a:r>
            <a:r>
              <a:rPr sz="1200" spc="-15" dirty="0">
                <a:solidFill>
                  <a:srgbClr val="767777"/>
                </a:solidFill>
                <a:latin typeface="Arial"/>
                <a:cs typeface="Arial"/>
              </a:rPr>
              <a:t>tackle imbalanced </a:t>
            </a:r>
            <a:r>
              <a:rPr sz="1200" spc="-10" dirty="0">
                <a:solidFill>
                  <a:srgbClr val="767777"/>
                </a:solidFill>
                <a:latin typeface="Arial"/>
                <a:cs typeface="Arial"/>
              </a:rPr>
              <a:t>trading practices,  it </a:t>
            </a:r>
            <a:r>
              <a:rPr sz="1200" spc="-30" dirty="0">
                <a:solidFill>
                  <a:srgbClr val="767777"/>
                </a:solidFill>
                <a:latin typeface="Arial"/>
                <a:cs typeface="Arial"/>
              </a:rPr>
              <a:t>is </a:t>
            </a:r>
            <a:r>
              <a:rPr sz="1200" spc="-10" dirty="0">
                <a:solidFill>
                  <a:srgbClr val="767777"/>
                </a:solidFill>
                <a:latin typeface="Arial"/>
                <a:cs typeface="Arial"/>
              </a:rPr>
              <a:t>important </a:t>
            </a:r>
            <a:r>
              <a:rPr sz="1200" spc="-5" dirty="0">
                <a:solidFill>
                  <a:srgbClr val="767777"/>
                </a:solidFill>
                <a:latin typeface="Arial"/>
                <a:cs typeface="Arial"/>
              </a:rPr>
              <a:t>that </a:t>
            </a:r>
            <a:r>
              <a:rPr sz="1200" spc="-15" dirty="0">
                <a:solidFill>
                  <a:srgbClr val="767777"/>
                </a:solidFill>
                <a:latin typeface="Arial"/>
                <a:cs typeface="Arial"/>
              </a:rPr>
              <a:t>policies targeting </a:t>
            </a:r>
            <a:r>
              <a:rPr sz="1200" spc="-25" dirty="0">
                <a:solidFill>
                  <a:srgbClr val="767777"/>
                </a:solidFill>
                <a:latin typeface="Arial"/>
                <a:cs typeface="Arial"/>
              </a:rPr>
              <a:t>unfair </a:t>
            </a:r>
            <a:r>
              <a:rPr sz="1200" spc="-15" dirty="0">
                <a:solidFill>
                  <a:srgbClr val="767777"/>
                </a:solidFill>
                <a:latin typeface="Arial"/>
                <a:cs typeface="Arial"/>
              </a:rPr>
              <a:t>traders  </a:t>
            </a:r>
            <a:r>
              <a:rPr sz="1200" dirty="0">
                <a:solidFill>
                  <a:srgbClr val="767777"/>
                </a:solidFill>
                <a:latin typeface="Tahoma"/>
                <a:cs typeface="Tahoma"/>
              </a:rPr>
              <a:t>don’t </a:t>
            </a:r>
            <a:r>
              <a:rPr sz="1200" spc="-25" dirty="0">
                <a:solidFill>
                  <a:srgbClr val="767777"/>
                </a:solidFill>
                <a:latin typeface="Tahoma"/>
                <a:cs typeface="Tahoma"/>
              </a:rPr>
              <a:t>inadvertently </a:t>
            </a:r>
            <a:r>
              <a:rPr sz="1200" spc="-20" dirty="0">
                <a:solidFill>
                  <a:srgbClr val="767777"/>
                </a:solidFill>
                <a:latin typeface="Tahoma"/>
                <a:cs typeface="Tahoma"/>
              </a:rPr>
              <a:t>harm the </a:t>
            </a:r>
            <a:r>
              <a:rPr sz="1200" spc="-25" dirty="0">
                <a:solidFill>
                  <a:srgbClr val="767777"/>
                </a:solidFill>
                <a:latin typeface="Tahoma"/>
                <a:cs typeface="Tahoma"/>
              </a:rPr>
              <a:t>mutually </a:t>
            </a:r>
            <a:r>
              <a:rPr sz="1200" spc="-15" dirty="0">
                <a:solidFill>
                  <a:srgbClr val="767777"/>
                </a:solidFill>
                <a:latin typeface="Tahoma"/>
                <a:cs typeface="Tahoma"/>
              </a:rPr>
              <a:t>beneficial trade  </a:t>
            </a:r>
            <a:r>
              <a:rPr sz="1200" spc="-20" dirty="0">
                <a:solidFill>
                  <a:srgbClr val="767777"/>
                </a:solidFill>
                <a:latin typeface="Arial"/>
                <a:cs typeface="Arial"/>
              </a:rPr>
              <a:t>ties </a:t>
            </a:r>
            <a:r>
              <a:rPr sz="1200" spc="-10" dirty="0">
                <a:solidFill>
                  <a:srgbClr val="767777"/>
                </a:solidFill>
                <a:latin typeface="Arial"/>
                <a:cs typeface="Arial"/>
              </a:rPr>
              <a:t>between </a:t>
            </a:r>
            <a:r>
              <a:rPr sz="1200" spc="-20" dirty="0">
                <a:solidFill>
                  <a:srgbClr val="767777"/>
                </a:solidFill>
                <a:latin typeface="Arial"/>
                <a:cs typeface="Arial"/>
              </a:rPr>
              <a:t>Canada </a:t>
            </a:r>
            <a:r>
              <a:rPr sz="1200" spc="-15" dirty="0">
                <a:solidFill>
                  <a:srgbClr val="767777"/>
                </a:solidFill>
                <a:latin typeface="Arial"/>
                <a:cs typeface="Arial"/>
              </a:rPr>
              <a:t>and the United</a:t>
            </a:r>
            <a:r>
              <a:rPr sz="1200" spc="65" dirty="0">
                <a:solidFill>
                  <a:srgbClr val="767777"/>
                </a:solidFill>
                <a:latin typeface="Arial"/>
                <a:cs typeface="Arial"/>
              </a:rPr>
              <a:t> </a:t>
            </a:r>
            <a:r>
              <a:rPr sz="1200" spc="-15" dirty="0">
                <a:solidFill>
                  <a:srgbClr val="767777"/>
                </a:solidFill>
                <a:latin typeface="Arial"/>
                <a:cs typeface="Arial"/>
              </a:rPr>
              <a:t>States.</a:t>
            </a:r>
            <a:endParaRPr sz="1200" dirty="0">
              <a:solidFill>
                <a:prstClr val="black"/>
              </a:solidFill>
              <a:latin typeface="Arial"/>
              <a:cs typeface="Arial"/>
            </a:endParaRPr>
          </a:p>
        </p:txBody>
      </p:sp>
      <p:sp>
        <p:nvSpPr>
          <p:cNvPr id="22" name="object 22"/>
          <p:cNvSpPr txBox="1">
            <a:spLocks noGrp="1"/>
          </p:cNvSpPr>
          <p:nvPr>
            <p:ph type="title"/>
          </p:nvPr>
        </p:nvSpPr>
        <p:spPr>
          <a:xfrm>
            <a:off x="1625717" y="1068516"/>
            <a:ext cx="4305068" cy="1243930"/>
          </a:xfrm>
          <a:prstGeom prst="rect">
            <a:avLst/>
          </a:prstGeom>
        </p:spPr>
        <p:txBody>
          <a:bodyPr vert="horz" wrap="square" lIns="0" tIns="88900" rIns="0" bIns="0" rtlCol="0">
            <a:spAutoFit/>
          </a:bodyPr>
          <a:lstStyle/>
          <a:p>
            <a:pPr marL="1310640" marR="5080">
              <a:lnSpc>
                <a:spcPts val="3000"/>
              </a:lnSpc>
              <a:spcBef>
                <a:spcPts val="700"/>
              </a:spcBef>
            </a:pPr>
            <a:r>
              <a:rPr spc="-515" dirty="0"/>
              <a:t>Canada: </a:t>
            </a:r>
            <a:r>
              <a:rPr spc="-305" dirty="0"/>
              <a:t>your </a:t>
            </a:r>
            <a:r>
              <a:rPr spc="-415" dirty="0"/>
              <a:t>most </a:t>
            </a:r>
            <a:r>
              <a:rPr spc="-300" dirty="0"/>
              <a:t>important </a:t>
            </a:r>
            <a:r>
              <a:rPr spc="-215" dirty="0"/>
              <a:t>trade  </a:t>
            </a:r>
            <a:r>
              <a:rPr spc="-459" dirty="0"/>
              <a:t>and </a:t>
            </a:r>
            <a:r>
              <a:rPr spc="-360" dirty="0"/>
              <a:t>investment</a:t>
            </a:r>
            <a:r>
              <a:rPr spc="-555" dirty="0"/>
              <a:t> </a:t>
            </a:r>
            <a:r>
              <a:rPr spc="-220" dirty="0"/>
              <a:t>partner</a:t>
            </a:r>
          </a:p>
        </p:txBody>
      </p:sp>
      <p:sp>
        <p:nvSpPr>
          <p:cNvPr id="23" name="object 23"/>
          <p:cNvSpPr/>
          <p:nvPr/>
        </p:nvSpPr>
        <p:spPr>
          <a:xfrm>
            <a:off x="7283006" y="230659"/>
            <a:ext cx="151234" cy="162038"/>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
        <p:nvSpPr>
          <p:cNvPr id="24" name="object 24"/>
          <p:cNvSpPr/>
          <p:nvPr/>
        </p:nvSpPr>
        <p:spPr>
          <a:xfrm>
            <a:off x="7109980" y="232896"/>
            <a:ext cx="151237" cy="162046"/>
          </a:xfrm>
          <a:prstGeom prst="rect">
            <a:avLst/>
          </a:prstGeom>
          <a:blipFill>
            <a:blip r:embed="rId3" cstate="print"/>
            <a:stretch>
              <a:fillRect/>
            </a:stretch>
          </a:blipFill>
        </p:spPr>
        <p:txBody>
          <a:bodyPr wrap="square" lIns="0" tIns="0" rIns="0" bIns="0" rtlCol="0"/>
          <a:lstStyle/>
          <a:p>
            <a:endParaRPr>
              <a:solidFill>
                <a:prstClr val="black"/>
              </a:solidFill>
            </a:endParaRPr>
          </a:p>
        </p:txBody>
      </p:sp>
      <p:sp>
        <p:nvSpPr>
          <p:cNvPr id="26" name="object 26"/>
          <p:cNvSpPr txBox="1"/>
          <p:nvPr/>
        </p:nvSpPr>
        <p:spPr>
          <a:xfrm>
            <a:off x="5258382" y="5064152"/>
            <a:ext cx="1883348" cy="1235595"/>
          </a:xfrm>
          <a:prstGeom prst="rect">
            <a:avLst/>
          </a:prstGeom>
        </p:spPr>
        <p:txBody>
          <a:bodyPr vert="horz" wrap="square" lIns="0" tIns="75565" rIns="0" bIns="0" rtlCol="0">
            <a:spAutoFit/>
          </a:bodyPr>
          <a:lstStyle/>
          <a:p>
            <a:pPr marL="335280">
              <a:spcBef>
                <a:spcPts val="595"/>
              </a:spcBef>
            </a:pPr>
            <a:r>
              <a:rPr spc="-5" dirty="0">
                <a:solidFill>
                  <a:srgbClr val="FFFFFF"/>
                </a:solidFill>
                <a:latin typeface="Arial"/>
                <a:cs typeface="Arial"/>
              </a:rPr>
              <a:t>$4</a:t>
            </a:r>
            <a:r>
              <a:rPr spc="-15" dirty="0">
                <a:solidFill>
                  <a:srgbClr val="FFFFFF"/>
                </a:solidFill>
                <a:latin typeface="Arial"/>
                <a:cs typeface="Arial"/>
              </a:rPr>
              <a:t> </a:t>
            </a:r>
            <a:r>
              <a:rPr spc="25" dirty="0">
                <a:solidFill>
                  <a:srgbClr val="FFFFFF"/>
                </a:solidFill>
                <a:latin typeface="Arial"/>
                <a:cs typeface="Arial"/>
              </a:rPr>
              <a:t>million</a:t>
            </a:r>
            <a:endParaRPr dirty="0">
              <a:solidFill>
                <a:prstClr val="black"/>
              </a:solidFill>
              <a:latin typeface="Arial"/>
              <a:cs typeface="Arial"/>
            </a:endParaRPr>
          </a:p>
          <a:p>
            <a:pPr marL="394335" marR="5080" indent="-382270">
              <a:spcBef>
                <a:spcPts val="375"/>
              </a:spcBef>
            </a:pPr>
            <a:r>
              <a:rPr spc="-30" dirty="0">
                <a:solidFill>
                  <a:srgbClr val="EC008C"/>
                </a:solidFill>
                <a:latin typeface="Arial"/>
                <a:cs typeface="Arial"/>
              </a:rPr>
              <a:t>in </a:t>
            </a:r>
            <a:r>
              <a:rPr spc="-20" dirty="0">
                <a:solidFill>
                  <a:srgbClr val="EC008C"/>
                </a:solidFill>
                <a:latin typeface="Arial"/>
                <a:cs typeface="Arial"/>
              </a:rPr>
              <a:t>machinery </a:t>
            </a:r>
            <a:r>
              <a:rPr spc="-10" dirty="0">
                <a:solidFill>
                  <a:srgbClr val="EC008C"/>
                </a:solidFill>
                <a:latin typeface="Arial"/>
                <a:cs typeface="Arial"/>
              </a:rPr>
              <a:t>exports </a:t>
            </a:r>
            <a:r>
              <a:rPr spc="5" dirty="0">
                <a:solidFill>
                  <a:srgbClr val="EC008C"/>
                </a:solidFill>
                <a:latin typeface="Arial"/>
                <a:cs typeface="Arial"/>
              </a:rPr>
              <a:t>to  </a:t>
            </a:r>
            <a:r>
              <a:rPr spc="-20" dirty="0">
                <a:solidFill>
                  <a:srgbClr val="EC008C"/>
                </a:solidFill>
                <a:latin typeface="Arial"/>
                <a:cs typeface="Arial"/>
              </a:rPr>
              <a:t>Canada</a:t>
            </a:r>
            <a:endParaRPr dirty="0">
              <a:solidFill>
                <a:prstClr val="black"/>
              </a:solidFill>
              <a:latin typeface="Arial"/>
              <a:cs typeface="Arial"/>
            </a:endParaRPr>
          </a:p>
        </p:txBody>
      </p:sp>
      <p:sp>
        <p:nvSpPr>
          <p:cNvPr id="27" name="object 27"/>
          <p:cNvSpPr/>
          <p:nvPr/>
        </p:nvSpPr>
        <p:spPr>
          <a:xfrm>
            <a:off x="6743606" y="10064385"/>
            <a:ext cx="612364" cy="395673"/>
          </a:xfrm>
          <a:prstGeom prst="rect">
            <a:avLst/>
          </a:prstGeom>
          <a:blipFill>
            <a:blip r:embed="rId4" cstate="print"/>
            <a:stretch>
              <a:fillRect/>
            </a:stretch>
          </a:blipFill>
        </p:spPr>
        <p:txBody>
          <a:bodyPr wrap="square" lIns="0" tIns="0" rIns="0" bIns="0" rtlCol="0"/>
          <a:lstStyle/>
          <a:p>
            <a:endParaRPr>
              <a:solidFill>
                <a:prstClr val="black"/>
              </a:solidFill>
            </a:endParaRPr>
          </a:p>
        </p:txBody>
      </p:sp>
      <p:sp>
        <p:nvSpPr>
          <p:cNvPr id="29" name="object 29"/>
          <p:cNvSpPr/>
          <p:nvPr/>
        </p:nvSpPr>
        <p:spPr>
          <a:xfrm>
            <a:off x="1027391" y="3654106"/>
            <a:ext cx="541060" cy="556511"/>
          </a:xfrm>
          <a:custGeom>
            <a:avLst/>
            <a:gdLst/>
            <a:ahLst/>
            <a:cxnLst/>
            <a:rect l="l" t="t" r="r" b="b"/>
            <a:pathLst>
              <a:path w="264794" h="404495">
                <a:moveTo>
                  <a:pt x="47637" y="49021"/>
                </a:moveTo>
                <a:lnTo>
                  <a:pt x="0" y="68275"/>
                </a:lnTo>
                <a:lnTo>
                  <a:pt x="0" y="287972"/>
                </a:lnTo>
                <a:lnTo>
                  <a:pt x="95630" y="403898"/>
                </a:lnTo>
                <a:lnTo>
                  <a:pt x="143865" y="384403"/>
                </a:lnTo>
                <a:lnTo>
                  <a:pt x="143865" y="381177"/>
                </a:lnTo>
                <a:lnTo>
                  <a:pt x="102984" y="381177"/>
                </a:lnTo>
                <a:lnTo>
                  <a:pt x="102984" y="372960"/>
                </a:lnTo>
                <a:lnTo>
                  <a:pt x="93840" y="372960"/>
                </a:lnTo>
                <a:lnTo>
                  <a:pt x="18326" y="281393"/>
                </a:lnTo>
                <a:lnTo>
                  <a:pt x="18326" y="92722"/>
                </a:lnTo>
                <a:lnTo>
                  <a:pt x="30176" y="92722"/>
                </a:lnTo>
                <a:lnTo>
                  <a:pt x="19723" y="80048"/>
                </a:lnTo>
                <a:lnTo>
                  <a:pt x="42049" y="71018"/>
                </a:lnTo>
                <a:lnTo>
                  <a:pt x="65781" y="71018"/>
                </a:lnTo>
                <a:lnTo>
                  <a:pt x="47637" y="49021"/>
                </a:lnTo>
                <a:close/>
              </a:path>
              <a:path w="264794" h="404495">
                <a:moveTo>
                  <a:pt x="134708" y="176631"/>
                </a:moveTo>
                <a:lnTo>
                  <a:pt x="125552" y="176631"/>
                </a:lnTo>
                <a:lnTo>
                  <a:pt x="125552" y="372059"/>
                </a:lnTo>
                <a:lnTo>
                  <a:pt x="102984" y="381177"/>
                </a:lnTo>
                <a:lnTo>
                  <a:pt x="143865" y="381177"/>
                </a:lnTo>
                <a:lnTo>
                  <a:pt x="143865" y="327063"/>
                </a:lnTo>
                <a:lnTo>
                  <a:pt x="183566" y="311010"/>
                </a:lnTo>
                <a:lnTo>
                  <a:pt x="134708" y="311010"/>
                </a:lnTo>
                <a:lnTo>
                  <a:pt x="134708" y="176631"/>
                </a:lnTo>
                <a:close/>
              </a:path>
              <a:path w="264794" h="404495">
                <a:moveTo>
                  <a:pt x="30176" y="92722"/>
                </a:moveTo>
                <a:lnTo>
                  <a:pt x="18326" y="92722"/>
                </a:lnTo>
                <a:lnTo>
                  <a:pt x="93840" y="184289"/>
                </a:lnTo>
                <a:lnTo>
                  <a:pt x="93840" y="372960"/>
                </a:lnTo>
                <a:lnTo>
                  <a:pt x="102984" y="372960"/>
                </a:lnTo>
                <a:lnTo>
                  <a:pt x="102984" y="185737"/>
                </a:lnTo>
                <a:lnTo>
                  <a:pt x="124261" y="177152"/>
                </a:lnTo>
                <a:lnTo>
                  <a:pt x="99809" y="177152"/>
                </a:lnTo>
                <a:lnTo>
                  <a:pt x="30176" y="92722"/>
                </a:lnTo>
                <a:close/>
              </a:path>
              <a:path w="264794" h="404495">
                <a:moveTo>
                  <a:pt x="209160" y="310260"/>
                </a:moveTo>
                <a:lnTo>
                  <a:pt x="185419" y="310260"/>
                </a:lnTo>
                <a:lnTo>
                  <a:pt x="220891" y="353263"/>
                </a:lnTo>
                <a:lnTo>
                  <a:pt x="264566" y="335635"/>
                </a:lnTo>
                <a:lnTo>
                  <a:pt x="264566" y="330542"/>
                </a:lnTo>
                <a:lnTo>
                  <a:pt x="228269" y="330542"/>
                </a:lnTo>
                <a:lnTo>
                  <a:pt x="228269" y="322325"/>
                </a:lnTo>
                <a:lnTo>
                  <a:pt x="219113" y="322325"/>
                </a:lnTo>
                <a:lnTo>
                  <a:pt x="209160" y="310260"/>
                </a:lnTo>
                <a:close/>
              </a:path>
              <a:path w="264794" h="404495">
                <a:moveTo>
                  <a:pt x="264566" y="127850"/>
                </a:moveTo>
                <a:lnTo>
                  <a:pt x="246240" y="127850"/>
                </a:lnTo>
                <a:lnTo>
                  <a:pt x="246240" y="323278"/>
                </a:lnTo>
                <a:lnTo>
                  <a:pt x="228269" y="330542"/>
                </a:lnTo>
                <a:lnTo>
                  <a:pt x="264566" y="330542"/>
                </a:lnTo>
                <a:lnTo>
                  <a:pt x="264566" y="127850"/>
                </a:lnTo>
                <a:close/>
              </a:path>
              <a:path w="264794" h="404495">
                <a:moveTo>
                  <a:pt x="204657" y="101765"/>
                </a:moveTo>
                <a:lnTo>
                  <a:pt x="192785" y="101765"/>
                </a:lnTo>
                <a:lnTo>
                  <a:pt x="219113" y="133667"/>
                </a:lnTo>
                <a:lnTo>
                  <a:pt x="219113" y="322325"/>
                </a:lnTo>
                <a:lnTo>
                  <a:pt x="228269" y="322325"/>
                </a:lnTo>
                <a:lnTo>
                  <a:pt x="228257" y="135115"/>
                </a:lnTo>
                <a:lnTo>
                  <a:pt x="246240" y="127850"/>
                </a:lnTo>
                <a:lnTo>
                  <a:pt x="264566" y="127850"/>
                </a:lnTo>
                <a:lnTo>
                  <a:pt x="264566" y="126517"/>
                </a:lnTo>
                <a:lnTo>
                  <a:pt x="225082" y="126517"/>
                </a:lnTo>
                <a:lnTo>
                  <a:pt x="204657" y="101765"/>
                </a:lnTo>
                <a:close/>
              </a:path>
              <a:path w="264794" h="404495">
                <a:moveTo>
                  <a:pt x="199742" y="95808"/>
                </a:moveTo>
                <a:lnTo>
                  <a:pt x="183629" y="95808"/>
                </a:lnTo>
                <a:lnTo>
                  <a:pt x="183629" y="291249"/>
                </a:lnTo>
                <a:lnTo>
                  <a:pt x="134708" y="311010"/>
                </a:lnTo>
                <a:lnTo>
                  <a:pt x="183566" y="311010"/>
                </a:lnTo>
                <a:lnTo>
                  <a:pt x="185419" y="310260"/>
                </a:lnTo>
                <a:lnTo>
                  <a:pt x="209160" y="310260"/>
                </a:lnTo>
                <a:lnTo>
                  <a:pt x="192785" y="290410"/>
                </a:lnTo>
                <a:lnTo>
                  <a:pt x="192785" y="101765"/>
                </a:lnTo>
                <a:lnTo>
                  <a:pt x="204657" y="101765"/>
                </a:lnTo>
                <a:lnTo>
                  <a:pt x="199742" y="95808"/>
                </a:lnTo>
                <a:close/>
              </a:path>
              <a:path w="264794" h="404495">
                <a:moveTo>
                  <a:pt x="189598" y="83515"/>
                </a:moveTo>
                <a:lnTo>
                  <a:pt x="87160" y="124929"/>
                </a:lnTo>
                <a:lnTo>
                  <a:pt x="122618" y="167932"/>
                </a:lnTo>
                <a:lnTo>
                  <a:pt x="99809" y="177152"/>
                </a:lnTo>
                <a:lnTo>
                  <a:pt x="124261" y="177152"/>
                </a:lnTo>
                <a:lnTo>
                  <a:pt x="125552" y="176631"/>
                </a:lnTo>
                <a:lnTo>
                  <a:pt x="134708" y="176631"/>
                </a:lnTo>
                <a:lnTo>
                  <a:pt x="134708" y="168186"/>
                </a:lnTo>
                <a:lnTo>
                  <a:pt x="102158" y="128727"/>
                </a:lnTo>
                <a:lnTo>
                  <a:pt x="183629" y="95808"/>
                </a:lnTo>
                <a:lnTo>
                  <a:pt x="199742" y="95808"/>
                </a:lnTo>
                <a:lnTo>
                  <a:pt x="189598" y="83515"/>
                </a:lnTo>
                <a:close/>
              </a:path>
              <a:path w="264794" h="404495">
                <a:moveTo>
                  <a:pt x="187080" y="21996"/>
                </a:moveTo>
                <a:lnTo>
                  <a:pt x="163347" y="21996"/>
                </a:lnTo>
                <a:lnTo>
                  <a:pt x="243446" y="119100"/>
                </a:lnTo>
                <a:lnTo>
                  <a:pt x="225082" y="126517"/>
                </a:lnTo>
                <a:lnTo>
                  <a:pt x="264566" y="126517"/>
                </a:lnTo>
                <a:lnTo>
                  <a:pt x="264566" y="115925"/>
                </a:lnTo>
                <a:lnTo>
                  <a:pt x="187080" y="21996"/>
                </a:lnTo>
                <a:close/>
              </a:path>
              <a:path w="264794" h="404495">
                <a:moveTo>
                  <a:pt x="65781" y="71018"/>
                </a:moveTo>
                <a:lnTo>
                  <a:pt x="42049" y="71018"/>
                </a:lnTo>
                <a:lnTo>
                  <a:pt x="77520" y="114033"/>
                </a:lnTo>
                <a:lnTo>
                  <a:pt x="131972" y="92024"/>
                </a:lnTo>
                <a:lnTo>
                  <a:pt x="83108" y="92024"/>
                </a:lnTo>
                <a:lnTo>
                  <a:pt x="65781" y="71018"/>
                </a:lnTo>
                <a:close/>
              </a:path>
              <a:path w="264794" h="404495">
                <a:moveTo>
                  <a:pt x="168935" y="0"/>
                </a:moveTo>
                <a:lnTo>
                  <a:pt x="125285" y="17640"/>
                </a:lnTo>
                <a:lnTo>
                  <a:pt x="125285" y="74980"/>
                </a:lnTo>
                <a:lnTo>
                  <a:pt x="83108" y="92024"/>
                </a:lnTo>
                <a:lnTo>
                  <a:pt x="131972" y="92024"/>
                </a:lnTo>
                <a:lnTo>
                  <a:pt x="168011" y="77457"/>
                </a:lnTo>
                <a:lnTo>
                  <a:pt x="143586" y="77457"/>
                </a:lnTo>
                <a:lnTo>
                  <a:pt x="143586" y="42100"/>
                </a:lnTo>
                <a:lnTo>
                  <a:pt x="155445" y="42100"/>
                </a:lnTo>
                <a:lnTo>
                  <a:pt x="144983" y="29413"/>
                </a:lnTo>
                <a:lnTo>
                  <a:pt x="163347" y="21996"/>
                </a:lnTo>
                <a:lnTo>
                  <a:pt x="187080" y="21996"/>
                </a:lnTo>
                <a:lnTo>
                  <a:pt x="168935" y="0"/>
                </a:lnTo>
                <a:close/>
              </a:path>
              <a:path w="264794" h="404495">
                <a:moveTo>
                  <a:pt x="155445" y="42100"/>
                </a:moveTo>
                <a:lnTo>
                  <a:pt x="143586" y="42100"/>
                </a:lnTo>
                <a:lnTo>
                  <a:pt x="165455" y="68618"/>
                </a:lnTo>
                <a:lnTo>
                  <a:pt x="143586" y="77457"/>
                </a:lnTo>
                <a:lnTo>
                  <a:pt x="168011" y="77457"/>
                </a:lnTo>
                <a:lnTo>
                  <a:pt x="180454" y="72428"/>
                </a:lnTo>
                <a:lnTo>
                  <a:pt x="155445" y="42100"/>
                </a:lnTo>
                <a:close/>
              </a:path>
            </a:pathLst>
          </a:custGeom>
          <a:solidFill>
            <a:srgbClr val="ED1D24"/>
          </a:solidFill>
        </p:spPr>
        <p:txBody>
          <a:bodyPr wrap="square" lIns="0" tIns="0" rIns="0" bIns="0" rtlCol="0"/>
          <a:lstStyle/>
          <a:p>
            <a:endParaRPr>
              <a:solidFill>
                <a:prstClr val="black"/>
              </a:solidFill>
            </a:endParaRPr>
          </a:p>
        </p:txBody>
      </p:sp>
      <p:sp>
        <p:nvSpPr>
          <p:cNvPr id="30" name="object 30"/>
          <p:cNvSpPr/>
          <p:nvPr/>
        </p:nvSpPr>
        <p:spPr>
          <a:xfrm>
            <a:off x="4602879" y="3524940"/>
            <a:ext cx="313807" cy="642047"/>
          </a:xfrm>
          <a:custGeom>
            <a:avLst/>
            <a:gdLst/>
            <a:ahLst/>
            <a:cxnLst/>
            <a:rect l="l" t="t" r="r" b="b"/>
            <a:pathLst>
              <a:path w="300990" h="404495">
                <a:moveTo>
                  <a:pt x="277710" y="0"/>
                </a:moveTo>
                <a:lnTo>
                  <a:pt x="0" y="176199"/>
                </a:lnTo>
                <a:lnTo>
                  <a:pt x="93294" y="238759"/>
                </a:lnTo>
                <a:lnTo>
                  <a:pt x="4711" y="392861"/>
                </a:lnTo>
                <a:lnTo>
                  <a:pt x="16268" y="403885"/>
                </a:lnTo>
                <a:lnTo>
                  <a:pt x="66207" y="372046"/>
                </a:lnTo>
                <a:lnTo>
                  <a:pt x="35636" y="372046"/>
                </a:lnTo>
                <a:lnTo>
                  <a:pt x="115201" y="233616"/>
                </a:lnTo>
                <a:lnTo>
                  <a:pt x="30086" y="176555"/>
                </a:lnTo>
                <a:lnTo>
                  <a:pt x="254139" y="34416"/>
                </a:lnTo>
                <a:lnTo>
                  <a:pt x="273842" y="34416"/>
                </a:lnTo>
                <a:lnTo>
                  <a:pt x="288975" y="11455"/>
                </a:lnTo>
                <a:lnTo>
                  <a:pt x="277710" y="0"/>
                </a:lnTo>
                <a:close/>
              </a:path>
              <a:path w="300990" h="404495">
                <a:moveTo>
                  <a:pt x="273842" y="34416"/>
                </a:moveTo>
                <a:lnTo>
                  <a:pt x="254139" y="34416"/>
                </a:lnTo>
                <a:lnTo>
                  <a:pt x="171437" y="159931"/>
                </a:lnTo>
                <a:lnTo>
                  <a:pt x="270243" y="222478"/>
                </a:lnTo>
                <a:lnTo>
                  <a:pt x="35636" y="372046"/>
                </a:lnTo>
                <a:lnTo>
                  <a:pt x="66207" y="372046"/>
                </a:lnTo>
                <a:lnTo>
                  <a:pt x="300901" y="222415"/>
                </a:lnTo>
                <a:lnTo>
                  <a:pt x="194360" y="155016"/>
                </a:lnTo>
                <a:lnTo>
                  <a:pt x="273842" y="34416"/>
                </a:lnTo>
                <a:close/>
              </a:path>
            </a:pathLst>
          </a:custGeom>
          <a:solidFill>
            <a:srgbClr val="00AEEF"/>
          </a:solidFill>
        </p:spPr>
        <p:txBody>
          <a:bodyPr wrap="square" lIns="0" tIns="0" rIns="0" bIns="0" rtlCol="0"/>
          <a:lstStyle/>
          <a:p>
            <a:endParaRPr>
              <a:solidFill>
                <a:prstClr val="black"/>
              </a:solidFill>
            </a:endParaRPr>
          </a:p>
        </p:txBody>
      </p:sp>
      <p:sp>
        <p:nvSpPr>
          <p:cNvPr id="56" name="object 56"/>
          <p:cNvSpPr txBox="1"/>
          <p:nvPr/>
        </p:nvSpPr>
        <p:spPr>
          <a:xfrm>
            <a:off x="845336" y="10152615"/>
            <a:ext cx="3863165" cy="289823"/>
          </a:xfrm>
          <a:prstGeom prst="rect">
            <a:avLst/>
          </a:prstGeom>
        </p:spPr>
        <p:txBody>
          <a:bodyPr vert="horz" wrap="square" lIns="0" tIns="12700" rIns="0" bIns="0" rtlCol="0">
            <a:spAutoFit/>
          </a:bodyPr>
          <a:lstStyle/>
          <a:p>
            <a:pPr marL="12700">
              <a:spcBef>
                <a:spcPts val="100"/>
              </a:spcBef>
            </a:pPr>
            <a:r>
              <a:rPr sz="600" b="1" spc="-5" dirty="0">
                <a:solidFill>
                  <a:srgbClr val="8D8E8E"/>
                </a:solidFill>
                <a:latin typeface="Arial"/>
                <a:cs typeface="Arial"/>
              </a:rPr>
              <a:t>SOURCE: </a:t>
            </a:r>
            <a:r>
              <a:rPr sz="600" dirty="0">
                <a:solidFill>
                  <a:srgbClr val="8D8E8E"/>
                </a:solidFill>
                <a:latin typeface="Arial"/>
                <a:cs typeface="Arial"/>
              </a:rPr>
              <a:t>The </a:t>
            </a:r>
            <a:r>
              <a:rPr sz="600" spc="-10" dirty="0">
                <a:solidFill>
                  <a:srgbClr val="8D8E8E"/>
                </a:solidFill>
                <a:latin typeface="Arial"/>
                <a:cs typeface="Arial"/>
              </a:rPr>
              <a:t>Trade </a:t>
            </a:r>
            <a:r>
              <a:rPr sz="600" spc="10" dirty="0">
                <a:solidFill>
                  <a:srgbClr val="8D8E8E"/>
                </a:solidFill>
                <a:latin typeface="Arial"/>
                <a:cs typeface="Arial"/>
              </a:rPr>
              <a:t>Partnership, </a:t>
            </a:r>
            <a:r>
              <a:rPr sz="600" spc="15" dirty="0">
                <a:solidFill>
                  <a:srgbClr val="8D8E8E"/>
                </a:solidFill>
                <a:latin typeface="Arial"/>
                <a:cs typeface="Arial"/>
              </a:rPr>
              <a:t>Uniworld </a:t>
            </a:r>
            <a:r>
              <a:rPr sz="600" dirty="0">
                <a:solidFill>
                  <a:srgbClr val="8D8E8E"/>
                </a:solidFill>
                <a:latin typeface="Arial"/>
                <a:cs typeface="Arial"/>
              </a:rPr>
              <a:t>Online, </a:t>
            </a:r>
            <a:r>
              <a:rPr sz="600" spc="10" dirty="0">
                <a:solidFill>
                  <a:srgbClr val="8D8E8E"/>
                </a:solidFill>
                <a:latin typeface="Arial"/>
                <a:cs typeface="Arial"/>
              </a:rPr>
              <a:t>and </a:t>
            </a:r>
            <a:r>
              <a:rPr sz="600" spc="5" dirty="0">
                <a:solidFill>
                  <a:srgbClr val="8D8E8E"/>
                </a:solidFill>
                <a:latin typeface="Arial"/>
                <a:cs typeface="Arial"/>
              </a:rPr>
              <a:t>Dun </a:t>
            </a:r>
            <a:r>
              <a:rPr sz="600" spc="-15" dirty="0">
                <a:solidFill>
                  <a:srgbClr val="8D8E8E"/>
                </a:solidFill>
                <a:latin typeface="Arial"/>
                <a:cs typeface="Arial"/>
              </a:rPr>
              <a:t>&amp;</a:t>
            </a:r>
            <a:r>
              <a:rPr sz="600" spc="-25" dirty="0">
                <a:solidFill>
                  <a:srgbClr val="8D8E8E"/>
                </a:solidFill>
                <a:latin typeface="Arial"/>
                <a:cs typeface="Arial"/>
              </a:rPr>
              <a:t> </a:t>
            </a:r>
            <a:r>
              <a:rPr sz="600" spc="10" dirty="0">
                <a:solidFill>
                  <a:srgbClr val="8D8E8E"/>
                </a:solidFill>
                <a:latin typeface="Arial"/>
                <a:cs typeface="Arial"/>
              </a:rPr>
              <a:t>Bradstreet.</a:t>
            </a:r>
            <a:endParaRPr sz="600">
              <a:solidFill>
                <a:prstClr val="black"/>
              </a:solidFill>
              <a:latin typeface="Arial"/>
              <a:cs typeface="Arial"/>
            </a:endParaRPr>
          </a:p>
          <a:p>
            <a:pPr marL="12700"/>
            <a:r>
              <a:rPr sz="600" spc="-10" dirty="0">
                <a:solidFill>
                  <a:srgbClr val="8D8E8E"/>
                </a:solidFill>
                <a:latin typeface="Arial"/>
                <a:cs typeface="Arial"/>
              </a:rPr>
              <a:t>Value </a:t>
            </a:r>
            <a:r>
              <a:rPr sz="600" spc="20" dirty="0">
                <a:solidFill>
                  <a:srgbClr val="8D8E8E"/>
                </a:solidFill>
                <a:latin typeface="Arial"/>
                <a:cs typeface="Arial"/>
              </a:rPr>
              <a:t>of </a:t>
            </a:r>
            <a:r>
              <a:rPr sz="600" spc="15" dirty="0">
                <a:solidFill>
                  <a:srgbClr val="8D8E8E"/>
                </a:solidFill>
                <a:latin typeface="Arial"/>
                <a:cs typeface="Arial"/>
              </a:rPr>
              <a:t>exports </a:t>
            </a:r>
            <a:r>
              <a:rPr sz="600" spc="10" dirty="0">
                <a:solidFill>
                  <a:srgbClr val="8D8E8E"/>
                </a:solidFill>
                <a:latin typeface="Arial"/>
                <a:cs typeface="Arial"/>
              </a:rPr>
              <a:t>in </a:t>
            </a:r>
            <a:r>
              <a:rPr sz="600" spc="-5" dirty="0">
                <a:solidFill>
                  <a:srgbClr val="8D8E8E"/>
                </a:solidFill>
                <a:latin typeface="Arial"/>
                <a:cs typeface="Arial"/>
              </a:rPr>
              <a:t>USD. </a:t>
            </a:r>
            <a:r>
              <a:rPr sz="600" spc="10" dirty="0">
                <a:solidFill>
                  <a:srgbClr val="8D8E8E"/>
                </a:solidFill>
                <a:latin typeface="Arial"/>
                <a:cs typeface="Arial"/>
              </a:rPr>
              <a:t>Based </a:t>
            </a:r>
            <a:r>
              <a:rPr sz="600" spc="15" dirty="0">
                <a:solidFill>
                  <a:srgbClr val="8D8E8E"/>
                </a:solidFill>
                <a:latin typeface="Arial"/>
                <a:cs typeface="Arial"/>
              </a:rPr>
              <a:t>on </a:t>
            </a:r>
            <a:r>
              <a:rPr sz="600" spc="20" dirty="0">
                <a:solidFill>
                  <a:srgbClr val="8D8E8E"/>
                </a:solidFill>
                <a:latin typeface="Arial"/>
                <a:cs typeface="Arial"/>
              </a:rPr>
              <a:t>most </a:t>
            </a:r>
            <a:r>
              <a:rPr sz="600" spc="10" dirty="0">
                <a:solidFill>
                  <a:srgbClr val="8D8E8E"/>
                </a:solidFill>
                <a:latin typeface="Arial"/>
                <a:cs typeface="Arial"/>
              </a:rPr>
              <a:t>recent </a:t>
            </a:r>
            <a:r>
              <a:rPr sz="600" spc="5" dirty="0">
                <a:solidFill>
                  <a:srgbClr val="8D8E8E"/>
                </a:solidFill>
                <a:latin typeface="Arial"/>
                <a:cs typeface="Arial"/>
              </a:rPr>
              <a:t>available </a:t>
            </a:r>
            <a:r>
              <a:rPr sz="600" spc="15" dirty="0">
                <a:solidFill>
                  <a:srgbClr val="8D8E8E"/>
                </a:solidFill>
                <a:latin typeface="Arial"/>
                <a:cs typeface="Arial"/>
              </a:rPr>
              <a:t>data </a:t>
            </a:r>
            <a:r>
              <a:rPr sz="600" spc="30" dirty="0">
                <a:solidFill>
                  <a:srgbClr val="8D8E8E"/>
                </a:solidFill>
                <a:latin typeface="Arial"/>
                <a:cs typeface="Arial"/>
              </a:rPr>
              <a:t>- </a:t>
            </a:r>
            <a:r>
              <a:rPr sz="600" spc="20" dirty="0">
                <a:solidFill>
                  <a:srgbClr val="8D8E8E"/>
                </a:solidFill>
                <a:latin typeface="Arial"/>
                <a:cs typeface="Arial"/>
              </a:rPr>
              <a:t>goods </a:t>
            </a:r>
            <a:r>
              <a:rPr sz="600" spc="15" dirty="0">
                <a:solidFill>
                  <a:srgbClr val="8D8E8E"/>
                </a:solidFill>
                <a:latin typeface="Arial"/>
                <a:cs typeface="Arial"/>
              </a:rPr>
              <a:t>exports: </a:t>
            </a:r>
            <a:r>
              <a:rPr sz="600" spc="-5" dirty="0">
                <a:solidFill>
                  <a:srgbClr val="8D8E8E"/>
                </a:solidFill>
                <a:latin typeface="Arial"/>
                <a:cs typeface="Arial"/>
              </a:rPr>
              <a:t>2016, </a:t>
            </a:r>
            <a:r>
              <a:rPr sz="600" spc="10" dirty="0">
                <a:solidFill>
                  <a:srgbClr val="8D8E8E"/>
                </a:solidFill>
                <a:latin typeface="Arial"/>
                <a:cs typeface="Arial"/>
              </a:rPr>
              <a:t>services </a:t>
            </a:r>
            <a:r>
              <a:rPr sz="600" spc="15" dirty="0">
                <a:solidFill>
                  <a:srgbClr val="8D8E8E"/>
                </a:solidFill>
                <a:latin typeface="Arial"/>
                <a:cs typeface="Arial"/>
              </a:rPr>
              <a:t>exports: </a:t>
            </a:r>
            <a:r>
              <a:rPr sz="600" spc="-5" dirty="0">
                <a:solidFill>
                  <a:srgbClr val="8D8E8E"/>
                </a:solidFill>
                <a:latin typeface="Arial"/>
                <a:cs typeface="Arial"/>
              </a:rPr>
              <a:t>2015. </a:t>
            </a:r>
            <a:r>
              <a:rPr sz="600" spc="20" dirty="0">
                <a:solidFill>
                  <a:srgbClr val="8D8E8E"/>
                </a:solidFill>
                <a:latin typeface="Arial"/>
                <a:cs typeface="Arial"/>
              </a:rPr>
              <a:t>Map </a:t>
            </a:r>
            <a:r>
              <a:rPr sz="600" spc="35" dirty="0">
                <a:solidFill>
                  <a:srgbClr val="8D8E8E"/>
                </a:solidFill>
                <a:latin typeface="Arial"/>
                <a:cs typeface="Arial"/>
              </a:rPr>
              <a:t>© </a:t>
            </a:r>
            <a:r>
              <a:rPr sz="600" spc="10" dirty="0">
                <a:solidFill>
                  <a:srgbClr val="8D8E8E"/>
                </a:solidFill>
                <a:latin typeface="Arial"/>
                <a:cs typeface="Arial"/>
              </a:rPr>
              <a:t>OpenStreetMap</a:t>
            </a:r>
            <a:r>
              <a:rPr sz="600" spc="-45" dirty="0">
                <a:solidFill>
                  <a:srgbClr val="8D8E8E"/>
                </a:solidFill>
                <a:latin typeface="Arial"/>
                <a:cs typeface="Arial"/>
              </a:rPr>
              <a:t> </a:t>
            </a:r>
            <a:r>
              <a:rPr sz="600" spc="15" dirty="0">
                <a:solidFill>
                  <a:srgbClr val="8D8E8E"/>
                </a:solidFill>
                <a:latin typeface="Arial"/>
                <a:cs typeface="Arial"/>
              </a:rPr>
              <a:t>contributors.</a:t>
            </a:r>
            <a:endParaRPr sz="600">
              <a:solidFill>
                <a:prstClr val="black"/>
              </a:solidFill>
              <a:latin typeface="Arial"/>
              <a:cs typeface="Arial"/>
            </a:endParaRPr>
          </a:p>
        </p:txBody>
      </p:sp>
      <p:sp>
        <p:nvSpPr>
          <p:cNvPr id="57" name="object 57"/>
          <p:cNvSpPr/>
          <p:nvPr/>
        </p:nvSpPr>
        <p:spPr>
          <a:xfrm>
            <a:off x="847150" y="10129026"/>
            <a:ext cx="4625971" cy="0"/>
          </a:xfrm>
          <a:custGeom>
            <a:avLst/>
            <a:gdLst/>
            <a:ahLst/>
            <a:cxnLst/>
            <a:rect l="l" t="t" r="r" b="b"/>
            <a:pathLst>
              <a:path w="6157595">
                <a:moveTo>
                  <a:pt x="6157087" y="0"/>
                </a:moveTo>
                <a:lnTo>
                  <a:pt x="0" y="0"/>
                </a:lnTo>
              </a:path>
            </a:pathLst>
          </a:custGeom>
          <a:ln w="12700">
            <a:solidFill>
              <a:srgbClr val="525452"/>
            </a:solidFill>
          </a:ln>
        </p:spPr>
        <p:txBody>
          <a:bodyPr wrap="square" lIns="0" tIns="0" rIns="0" bIns="0" rtlCol="0"/>
          <a:lstStyle/>
          <a:p>
            <a:endParaRPr>
              <a:solidFill>
                <a:prstClr val="black"/>
              </a:solidFill>
            </a:endParaRPr>
          </a:p>
        </p:txBody>
      </p:sp>
      <p:sp>
        <p:nvSpPr>
          <p:cNvPr id="58" name="TextBox 57"/>
          <p:cNvSpPr txBox="1"/>
          <p:nvPr/>
        </p:nvSpPr>
        <p:spPr>
          <a:xfrm>
            <a:off x="509384" y="3534763"/>
            <a:ext cx="3266243" cy="1264449"/>
          </a:xfrm>
          <a:prstGeom prst="rect">
            <a:avLst/>
          </a:prstGeom>
          <a:noFill/>
        </p:spPr>
        <p:txBody>
          <a:bodyPr wrap="square" rtlCol="0">
            <a:spAutoFit/>
          </a:bodyPr>
          <a:lstStyle/>
          <a:p>
            <a:pPr marL="666750" algn="ctr"/>
            <a:r>
              <a:rPr lang="en-US" spc="-5" dirty="0">
                <a:solidFill>
                  <a:schemeClr val="bg1"/>
                </a:solidFill>
                <a:latin typeface="Arial"/>
                <a:cs typeface="Arial"/>
              </a:rPr>
              <a:t>$331</a:t>
            </a:r>
            <a:r>
              <a:rPr lang="en-US" spc="-10" dirty="0">
                <a:solidFill>
                  <a:schemeClr val="bg1"/>
                </a:solidFill>
                <a:latin typeface="Arial"/>
                <a:cs typeface="Arial"/>
              </a:rPr>
              <a:t> </a:t>
            </a:r>
            <a:r>
              <a:rPr lang="en-US" spc="25" dirty="0">
                <a:solidFill>
                  <a:schemeClr val="bg1"/>
                </a:solidFill>
                <a:latin typeface="Arial"/>
                <a:cs typeface="Arial"/>
              </a:rPr>
              <a:t>million</a:t>
            </a:r>
            <a:endParaRPr lang="en-US" dirty="0">
              <a:solidFill>
                <a:schemeClr val="bg1"/>
              </a:solidFill>
              <a:latin typeface="Arial"/>
              <a:cs typeface="Arial"/>
            </a:endParaRPr>
          </a:p>
          <a:p>
            <a:pPr marL="566420" algn="ctr">
              <a:spcBef>
                <a:spcPts val="515"/>
              </a:spcBef>
            </a:pPr>
            <a:r>
              <a:rPr lang="en-US" spc="-30" dirty="0" smtClean="0">
                <a:solidFill>
                  <a:srgbClr val="D2232A"/>
                </a:solidFill>
                <a:latin typeface="Arial"/>
                <a:cs typeface="Arial"/>
              </a:rPr>
              <a:t>             in </a:t>
            </a:r>
            <a:r>
              <a:rPr lang="en-US" spc="-20" dirty="0">
                <a:solidFill>
                  <a:srgbClr val="D2232A"/>
                </a:solidFill>
                <a:latin typeface="Arial"/>
                <a:cs typeface="Arial"/>
              </a:rPr>
              <a:t>metal </a:t>
            </a:r>
            <a:r>
              <a:rPr lang="en-US" spc="-10" dirty="0">
                <a:solidFill>
                  <a:srgbClr val="D2232A"/>
                </a:solidFill>
                <a:latin typeface="Arial"/>
                <a:cs typeface="Arial"/>
              </a:rPr>
              <a:t>exports </a:t>
            </a:r>
            <a:r>
              <a:rPr lang="en-US" spc="5" dirty="0">
                <a:solidFill>
                  <a:srgbClr val="D2232A"/>
                </a:solidFill>
                <a:latin typeface="Arial"/>
                <a:cs typeface="Arial"/>
              </a:rPr>
              <a:t>to</a:t>
            </a:r>
            <a:r>
              <a:rPr lang="en-US" spc="15" dirty="0">
                <a:solidFill>
                  <a:srgbClr val="D2232A"/>
                </a:solidFill>
                <a:latin typeface="Arial"/>
                <a:cs typeface="Arial"/>
              </a:rPr>
              <a:t> </a:t>
            </a:r>
            <a:r>
              <a:rPr lang="en-US" spc="-20" dirty="0">
                <a:solidFill>
                  <a:srgbClr val="D2232A"/>
                </a:solidFill>
                <a:latin typeface="Arial"/>
                <a:cs typeface="Arial"/>
              </a:rPr>
              <a:t>Canada</a:t>
            </a:r>
            <a:endParaRPr lang="en-US" dirty="0">
              <a:solidFill>
                <a:prstClr val="black"/>
              </a:solidFill>
              <a:latin typeface="Arial"/>
              <a:cs typeface="Arial"/>
            </a:endParaRPr>
          </a:p>
          <a:p>
            <a:endParaRPr lang="en-US" dirty="0"/>
          </a:p>
        </p:txBody>
      </p:sp>
      <p:sp>
        <p:nvSpPr>
          <p:cNvPr id="59" name="object 31"/>
          <p:cNvSpPr/>
          <p:nvPr/>
        </p:nvSpPr>
        <p:spPr>
          <a:xfrm>
            <a:off x="1064252" y="5064152"/>
            <a:ext cx="615396" cy="642129"/>
          </a:xfrm>
          <a:custGeom>
            <a:avLst/>
            <a:gdLst/>
            <a:ahLst/>
            <a:cxnLst/>
            <a:rect l="l" t="t" r="r" b="b"/>
            <a:pathLst>
              <a:path w="404494" h="299720">
                <a:moveTo>
                  <a:pt x="168859" y="0"/>
                </a:moveTo>
                <a:lnTo>
                  <a:pt x="130533" y="26733"/>
                </a:lnTo>
                <a:lnTo>
                  <a:pt x="108051" y="58927"/>
                </a:lnTo>
                <a:lnTo>
                  <a:pt x="77413" y="71416"/>
                </a:lnTo>
                <a:lnTo>
                  <a:pt x="49129" y="90196"/>
                </a:lnTo>
                <a:lnTo>
                  <a:pt x="23837" y="114790"/>
                </a:lnTo>
                <a:lnTo>
                  <a:pt x="2171" y="144716"/>
                </a:lnTo>
                <a:lnTo>
                  <a:pt x="0" y="148272"/>
                </a:lnTo>
                <a:lnTo>
                  <a:pt x="0" y="152704"/>
                </a:lnTo>
                <a:lnTo>
                  <a:pt x="24071" y="186439"/>
                </a:lnTo>
                <a:lnTo>
                  <a:pt x="78472" y="230102"/>
                </a:lnTo>
                <a:lnTo>
                  <a:pt x="110642" y="242785"/>
                </a:lnTo>
                <a:lnTo>
                  <a:pt x="126568" y="296100"/>
                </a:lnTo>
                <a:lnTo>
                  <a:pt x="128917" y="298323"/>
                </a:lnTo>
                <a:lnTo>
                  <a:pt x="131851" y="298983"/>
                </a:lnTo>
                <a:lnTo>
                  <a:pt x="132168" y="299072"/>
                </a:lnTo>
                <a:lnTo>
                  <a:pt x="132499" y="299072"/>
                </a:lnTo>
                <a:lnTo>
                  <a:pt x="133121" y="299135"/>
                </a:lnTo>
                <a:lnTo>
                  <a:pt x="133426" y="299212"/>
                </a:lnTo>
                <a:lnTo>
                  <a:pt x="136042" y="299212"/>
                </a:lnTo>
                <a:lnTo>
                  <a:pt x="138303" y="298246"/>
                </a:lnTo>
                <a:lnTo>
                  <a:pt x="149493" y="286092"/>
                </a:lnTo>
                <a:lnTo>
                  <a:pt x="134835" y="286092"/>
                </a:lnTo>
                <a:lnTo>
                  <a:pt x="118208" y="230441"/>
                </a:lnTo>
                <a:lnTo>
                  <a:pt x="106946" y="230441"/>
                </a:lnTo>
                <a:lnTo>
                  <a:pt x="86151" y="221850"/>
                </a:lnTo>
                <a:lnTo>
                  <a:pt x="61748" y="206817"/>
                </a:lnTo>
                <a:lnTo>
                  <a:pt x="36053" y="183562"/>
                </a:lnTo>
                <a:lnTo>
                  <a:pt x="11379" y="150304"/>
                </a:lnTo>
                <a:lnTo>
                  <a:pt x="38383" y="114690"/>
                </a:lnTo>
                <a:lnTo>
                  <a:pt x="66328" y="90712"/>
                </a:lnTo>
                <a:lnTo>
                  <a:pt x="92278" y="76084"/>
                </a:lnTo>
                <a:lnTo>
                  <a:pt x="113322" y="68503"/>
                </a:lnTo>
                <a:lnTo>
                  <a:pt x="115785" y="64312"/>
                </a:lnTo>
                <a:lnTo>
                  <a:pt x="118338" y="60502"/>
                </a:lnTo>
                <a:lnTo>
                  <a:pt x="121450" y="56527"/>
                </a:lnTo>
                <a:lnTo>
                  <a:pt x="122247" y="55587"/>
                </a:lnTo>
                <a:lnTo>
                  <a:pt x="121932" y="55587"/>
                </a:lnTo>
                <a:lnTo>
                  <a:pt x="130458" y="43041"/>
                </a:lnTo>
                <a:lnTo>
                  <a:pt x="140962" y="31665"/>
                </a:lnTo>
                <a:lnTo>
                  <a:pt x="153663" y="21249"/>
                </a:lnTo>
                <a:lnTo>
                  <a:pt x="168783" y="11582"/>
                </a:lnTo>
                <a:lnTo>
                  <a:pt x="188368" y="11582"/>
                </a:lnTo>
                <a:lnTo>
                  <a:pt x="170332" y="571"/>
                </a:lnTo>
                <a:lnTo>
                  <a:pt x="168859" y="0"/>
                </a:lnTo>
                <a:close/>
              </a:path>
              <a:path w="404494" h="299720">
                <a:moveTo>
                  <a:pt x="144653" y="222884"/>
                </a:moveTo>
                <a:lnTo>
                  <a:pt x="139280" y="225425"/>
                </a:lnTo>
                <a:lnTo>
                  <a:pt x="138099" y="228625"/>
                </a:lnTo>
                <a:lnTo>
                  <a:pt x="154851" y="264363"/>
                </a:lnTo>
                <a:lnTo>
                  <a:pt x="134835" y="286092"/>
                </a:lnTo>
                <a:lnTo>
                  <a:pt x="149493" y="286092"/>
                </a:lnTo>
                <a:lnTo>
                  <a:pt x="166192" y="267957"/>
                </a:lnTo>
                <a:lnTo>
                  <a:pt x="166751" y="264350"/>
                </a:lnTo>
                <a:lnTo>
                  <a:pt x="147866" y="224040"/>
                </a:lnTo>
                <a:lnTo>
                  <a:pt x="144653" y="222884"/>
                </a:lnTo>
                <a:close/>
              </a:path>
              <a:path w="404494" h="299720">
                <a:moveTo>
                  <a:pt x="111506" y="216395"/>
                </a:moveTo>
                <a:lnTo>
                  <a:pt x="105778" y="218084"/>
                </a:lnTo>
                <a:lnTo>
                  <a:pt x="104165" y="221094"/>
                </a:lnTo>
                <a:lnTo>
                  <a:pt x="106946" y="230441"/>
                </a:lnTo>
                <a:lnTo>
                  <a:pt x="118208" y="230441"/>
                </a:lnTo>
                <a:lnTo>
                  <a:pt x="114490" y="217995"/>
                </a:lnTo>
                <a:lnTo>
                  <a:pt x="111506" y="216395"/>
                </a:lnTo>
                <a:close/>
              </a:path>
              <a:path w="404494" h="299720">
                <a:moveTo>
                  <a:pt x="327150" y="175425"/>
                </a:moveTo>
                <a:lnTo>
                  <a:pt x="313893" y="175425"/>
                </a:lnTo>
                <a:lnTo>
                  <a:pt x="319817" y="184172"/>
                </a:lnTo>
                <a:lnTo>
                  <a:pt x="331550" y="195653"/>
                </a:lnTo>
                <a:lnTo>
                  <a:pt x="350692" y="207557"/>
                </a:lnTo>
                <a:lnTo>
                  <a:pt x="378841" y="217576"/>
                </a:lnTo>
                <a:lnTo>
                  <a:pt x="382841" y="218579"/>
                </a:lnTo>
                <a:lnTo>
                  <a:pt x="387235" y="217373"/>
                </a:lnTo>
                <a:lnTo>
                  <a:pt x="393204" y="211454"/>
                </a:lnTo>
                <a:lnTo>
                  <a:pt x="393982" y="207124"/>
                </a:lnTo>
                <a:lnTo>
                  <a:pt x="381444" y="207124"/>
                </a:lnTo>
                <a:lnTo>
                  <a:pt x="351701" y="195928"/>
                </a:lnTo>
                <a:lnTo>
                  <a:pt x="333690" y="183156"/>
                </a:lnTo>
                <a:lnTo>
                  <a:pt x="327150" y="175425"/>
                </a:lnTo>
                <a:close/>
              </a:path>
              <a:path w="404494" h="299720">
                <a:moveTo>
                  <a:pt x="403742" y="93687"/>
                </a:moveTo>
                <a:lnTo>
                  <a:pt x="392277" y="93687"/>
                </a:lnTo>
                <a:lnTo>
                  <a:pt x="364578" y="149351"/>
                </a:lnTo>
                <a:lnTo>
                  <a:pt x="363931" y="150622"/>
                </a:lnTo>
                <a:lnTo>
                  <a:pt x="363846" y="152158"/>
                </a:lnTo>
                <a:lnTo>
                  <a:pt x="382447" y="206933"/>
                </a:lnTo>
                <a:lnTo>
                  <a:pt x="381444" y="207124"/>
                </a:lnTo>
                <a:lnTo>
                  <a:pt x="393982" y="207124"/>
                </a:lnTo>
                <a:lnTo>
                  <a:pt x="394010" y="206817"/>
                </a:lnTo>
                <a:lnTo>
                  <a:pt x="392366" y="203555"/>
                </a:lnTo>
                <a:lnTo>
                  <a:pt x="375208" y="152158"/>
                </a:lnTo>
                <a:lnTo>
                  <a:pt x="401904" y="98513"/>
                </a:lnTo>
                <a:lnTo>
                  <a:pt x="403898" y="94576"/>
                </a:lnTo>
                <a:lnTo>
                  <a:pt x="403742" y="93687"/>
                </a:lnTo>
                <a:close/>
              </a:path>
              <a:path w="404494" h="299720">
                <a:moveTo>
                  <a:pt x="319506" y="164490"/>
                </a:moveTo>
                <a:lnTo>
                  <a:pt x="317157" y="164566"/>
                </a:lnTo>
                <a:lnTo>
                  <a:pt x="307403" y="164782"/>
                </a:lnTo>
                <a:lnTo>
                  <a:pt x="306120" y="165315"/>
                </a:lnTo>
                <a:lnTo>
                  <a:pt x="268173" y="194690"/>
                </a:lnTo>
                <a:lnTo>
                  <a:pt x="277812" y="201396"/>
                </a:lnTo>
                <a:lnTo>
                  <a:pt x="289650" y="192931"/>
                </a:lnTo>
                <a:lnTo>
                  <a:pt x="299288" y="185466"/>
                </a:lnTo>
                <a:lnTo>
                  <a:pt x="306487" y="179488"/>
                </a:lnTo>
                <a:lnTo>
                  <a:pt x="311010" y="175488"/>
                </a:lnTo>
                <a:lnTo>
                  <a:pt x="313893" y="175425"/>
                </a:lnTo>
                <a:lnTo>
                  <a:pt x="327150" y="175425"/>
                </a:lnTo>
                <a:lnTo>
                  <a:pt x="324783" y="172627"/>
                </a:lnTo>
                <a:lnTo>
                  <a:pt x="322364" y="168160"/>
                </a:lnTo>
                <a:lnTo>
                  <a:pt x="321589" y="165963"/>
                </a:lnTo>
                <a:lnTo>
                  <a:pt x="319506" y="164490"/>
                </a:lnTo>
                <a:close/>
              </a:path>
              <a:path w="404494" h="299720">
                <a:moveTo>
                  <a:pt x="171462" y="55232"/>
                </a:moveTo>
                <a:lnTo>
                  <a:pt x="167830" y="65633"/>
                </a:lnTo>
                <a:lnTo>
                  <a:pt x="220353" y="81076"/>
                </a:lnTo>
                <a:lnTo>
                  <a:pt x="264139" y="105121"/>
                </a:lnTo>
                <a:lnTo>
                  <a:pt x="294244" y="127369"/>
                </a:lnTo>
                <a:lnTo>
                  <a:pt x="305727" y="137426"/>
                </a:lnTo>
                <a:lnTo>
                  <a:pt x="306743" y="138417"/>
                </a:lnTo>
                <a:lnTo>
                  <a:pt x="308076" y="138963"/>
                </a:lnTo>
                <a:lnTo>
                  <a:pt x="319163" y="138963"/>
                </a:lnTo>
                <a:lnTo>
                  <a:pt x="320890" y="138023"/>
                </a:lnTo>
                <a:lnTo>
                  <a:pt x="321868" y="136448"/>
                </a:lnTo>
                <a:lnTo>
                  <a:pt x="325596" y="131715"/>
                </a:lnTo>
                <a:lnTo>
                  <a:pt x="329326" y="128193"/>
                </a:lnTo>
                <a:lnTo>
                  <a:pt x="311645" y="128193"/>
                </a:lnTo>
                <a:lnTo>
                  <a:pt x="304766" y="122036"/>
                </a:lnTo>
                <a:lnTo>
                  <a:pt x="293133" y="112474"/>
                </a:lnTo>
                <a:lnTo>
                  <a:pt x="277307" y="100754"/>
                </a:lnTo>
                <a:lnTo>
                  <a:pt x="257848" y="88125"/>
                </a:lnTo>
                <a:lnTo>
                  <a:pt x="250140" y="76911"/>
                </a:lnTo>
                <a:lnTo>
                  <a:pt x="237375" y="76911"/>
                </a:lnTo>
                <a:lnTo>
                  <a:pt x="222085" y="69855"/>
                </a:lnTo>
                <a:lnTo>
                  <a:pt x="205919" y="63700"/>
                </a:lnTo>
                <a:lnTo>
                  <a:pt x="189003" y="58730"/>
                </a:lnTo>
                <a:lnTo>
                  <a:pt x="171462" y="55232"/>
                </a:lnTo>
                <a:close/>
              </a:path>
              <a:path w="404494" h="299720">
                <a:moveTo>
                  <a:pt x="392366" y="82753"/>
                </a:moveTo>
                <a:lnTo>
                  <a:pt x="336240" y="107894"/>
                </a:lnTo>
                <a:lnTo>
                  <a:pt x="314553" y="128193"/>
                </a:lnTo>
                <a:lnTo>
                  <a:pt x="329326" y="128193"/>
                </a:lnTo>
                <a:lnTo>
                  <a:pt x="337469" y="120507"/>
                </a:lnTo>
                <a:lnTo>
                  <a:pt x="358893" y="106712"/>
                </a:lnTo>
                <a:lnTo>
                  <a:pt x="391274" y="94221"/>
                </a:lnTo>
                <a:lnTo>
                  <a:pt x="392264" y="93687"/>
                </a:lnTo>
                <a:lnTo>
                  <a:pt x="403742" y="93687"/>
                </a:lnTo>
                <a:lnTo>
                  <a:pt x="403059" y="89788"/>
                </a:lnTo>
                <a:lnTo>
                  <a:pt x="396925" y="83845"/>
                </a:lnTo>
                <a:lnTo>
                  <a:pt x="392366" y="82753"/>
                </a:lnTo>
                <a:close/>
              </a:path>
              <a:path w="404494" h="299720">
                <a:moveTo>
                  <a:pt x="188368" y="11582"/>
                </a:moveTo>
                <a:lnTo>
                  <a:pt x="168783" y="11582"/>
                </a:lnTo>
                <a:lnTo>
                  <a:pt x="186485" y="22559"/>
                </a:lnTo>
                <a:lnTo>
                  <a:pt x="204865" y="38888"/>
                </a:lnTo>
                <a:lnTo>
                  <a:pt x="222352" y="57897"/>
                </a:lnTo>
                <a:lnTo>
                  <a:pt x="237375" y="76911"/>
                </a:lnTo>
                <a:lnTo>
                  <a:pt x="250140" y="76911"/>
                </a:lnTo>
                <a:lnTo>
                  <a:pt x="242100" y="65213"/>
                </a:lnTo>
                <a:lnTo>
                  <a:pt x="220038" y="39114"/>
                </a:lnTo>
                <a:lnTo>
                  <a:pt x="195002" y="15632"/>
                </a:lnTo>
                <a:lnTo>
                  <a:pt x="188368" y="11582"/>
                </a:lnTo>
                <a:close/>
              </a:path>
              <a:path w="404494" h="299720">
                <a:moveTo>
                  <a:pt x="122301" y="55524"/>
                </a:moveTo>
                <a:lnTo>
                  <a:pt x="121932" y="55587"/>
                </a:lnTo>
                <a:lnTo>
                  <a:pt x="122247" y="55587"/>
                </a:lnTo>
                <a:close/>
              </a:path>
            </a:pathLst>
          </a:custGeom>
          <a:solidFill>
            <a:srgbClr val="00A651"/>
          </a:solidFill>
        </p:spPr>
        <p:txBody>
          <a:bodyPr wrap="square" lIns="0" tIns="0" rIns="0" bIns="0" rtlCol="0"/>
          <a:lstStyle/>
          <a:p>
            <a:endParaRPr>
              <a:solidFill>
                <a:prstClr val="black"/>
              </a:solidFill>
            </a:endParaRPr>
          </a:p>
        </p:txBody>
      </p:sp>
      <p:sp>
        <p:nvSpPr>
          <p:cNvPr id="60" name="object 32"/>
          <p:cNvSpPr/>
          <p:nvPr/>
        </p:nvSpPr>
        <p:spPr>
          <a:xfrm>
            <a:off x="1284781" y="5448193"/>
            <a:ext cx="283670" cy="258087"/>
          </a:xfrm>
          <a:custGeom>
            <a:avLst/>
            <a:gdLst/>
            <a:ahLst/>
            <a:cxnLst/>
            <a:rect l="l" t="t" r="r" b="b"/>
            <a:pathLst>
              <a:path w="108584" h="51435">
                <a:moveTo>
                  <a:pt x="68649" y="22821"/>
                </a:moveTo>
                <a:lnTo>
                  <a:pt x="56045" y="22821"/>
                </a:lnTo>
                <a:lnTo>
                  <a:pt x="72516" y="49923"/>
                </a:lnTo>
                <a:lnTo>
                  <a:pt x="73850" y="50825"/>
                </a:lnTo>
                <a:lnTo>
                  <a:pt x="75691" y="51155"/>
                </a:lnTo>
                <a:lnTo>
                  <a:pt x="76009" y="51193"/>
                </a:lnTo>
                <a:lnTo>
                  <a:pt x="77533" y="51193"/>
                </a:lnTo>
                <a:lnTo>
                  <a:pt x="78714" y="50800"/>
                </a:lnTo>
                <a:lnTo>
                  <a:pt x="95184" y="37807"/>
                </a:lnTo>
                <a:lnTo>
                  <a:pt x="77774" y="37807"/>
                </a:lnTo>
                <a:lnTo>
                  <a:pt x="68649" y="22821"/>
                </a:lnTo>
                <a:close/>
              </a:path>
              <a:path w="108584" h="51435">
                <a:moveTo>
                  <a:pt x="52095" y="254"/>
                </a:moveTo>
                <a:lnTo>
                  <a:pt x="48831" y="2247"/>
                </a:lnTo>
                <a:lnTo>
                  <a:pt x="48285" y="2857"/>
                </a:lnTo>
                <a:lnTo>
                  <a:pt x="46786" y="5219"/>
                </a:lnTo>
                <a:lnTo>
                  <a:pt x="46647" y="7391"/>
                </a:lnTo>
                <a:lnTo>
                  <a:pt x="50266" y="13335"/>
                </a:lnTo>
                <a:lnTo>
                  <a:pt x="38335" y="18339"/>
                </a:lnTo>
                <a:lnTo>
                  <a:pt x="25938" y="22747"/>
                </a:lnTo>
                <a:lnTo>
                  <a:pt x="13138" y="26424"/>
                </a:lnTo>
                <a:lnTo>
                  <a:pt x="0" y="29235"/>
                </a:lnTo>
                <a:lnTo>
                  <a:pt x="7696" y="38785"/>
                </a:lnTo>
                <a:lnTo>
                  <a:pt x="20370" y="35759"/>
                </a:lnTo>
                <a:lnTo>
                  <a:pt x="32694" y="32023"/>
                </a:lnTo>
                <a:lnTo>
                  <a:pt x="44606" y="27677"/>
                </a:lnTo>
                <a:lnTo>
                  <a:pt x="56045" y="22821"/>
                </a:lnTo>
                <a:lnTo>
                  <a:pt x="68649" y="22821"/>
                </a:lnTo>
                <a:lnTo>
                  <a:pt x="55410" y="1079"/>
                </a:lnTo>
                <a:lnTo>
                  <a:pt x="52095" y="254"/>
                </a:lnTo>
                <a:close/>
              </a:path>
              <a:path w="108584" h="51435">
                <a:moveTo>
                  <a:pt x="84785" y="0"/>
                </a:moveTo>
                <a:lnTo>
                  <a:pt x="81381" y="76"/>
                </a:lnTo>
                <a:lnTo>
                  <a:pt x="79262" y="2247"/>
                </a:lnTo>
                <a:lnTo>
                  <a:pt x="77241" y="4356"/>
                </a:lnTo>
                <a:lnTo>
                  <a:pt x="77317" y="7772"/>
                </a:lnTo>
                <a:lnTo>
                  <a:pt x="94653" y="24498"/>
                </a:lnTo>
                <a:lnTo>
                  <a:pt x="77774" y="37807"/>
                </a:lnTo>
                <a:lnTo>
                  <a:pt x="95184" y="37807"/>
                </a:lnTo>
                <a:lnTo>
                  <a:pt x="107403" y="28168"/>
                </a:lnTo>
                <a:lnTo>
                  <a:pt x="108140" y="26720"/>
                </a:lnTo>
                <a:lnTo>
                  <a:pt x="108305" y="23622"/>
                </a:lnTo>
                <a:lnTo>
                  <a:pt x="107695" y="22110"/>
                </a:lnTo>
                <a:lnTo>
                  <a:pt x="84785" y="0"/>
                </a:lnTo>
                <a:close/>
              </a:path>
            </a:pathLst>
          </a:custGeom>
          <a:solidFill>
            <a:srgbClr val="00A651"/>
          </a:solidFill>
        </p:spPr>
        <p:txBody>
          <a:bodyPr wrap="square" lIns="0" tIns="0" rIns="0" bIns="0" rtlCol="0"/>
          <a:lstStyle/>
          <a:p>
            <a:endParaRPr>
              <a:solidFill>
                <a:prstClr val="black"/>
              </a:solidFill>
            </a:endParaRPr>
          </a:p>
        </p:txBody>
      </p:sp>
      <p:sp>
        <p:nvSpPr>
          <p:cNvPr id="61" name="object 33"/>
          <p:cNvSpPr/>
          <p:nvPr/>
        </p:nvSpPr>
        <p:spPr>
          <a:xfrm>
            <a:off x="1096869" y="5251872"/>
            <a:ext cx="45719" cy="45719"/>
          </a:xfrm>
          <a:custGeom>
            <a:avLst/>
            <a:gdLst/>
            <a:ahLst/>
            <a:cxnLst/>
            <a:rect l="l" t="t" r="r" b="b"/>
            <a:pathLst>
              <a:path w="20319" h="20320">
                <a:moveTo>
                  <a:pt x="15519" y="0"/>
                </a:moveTo>
                <a:lnTo>
                  <a:pt x="4470" y="0"/>
                </a:lnTo>
                <a:lnTo>
                  <a:pt x="0" y="4483"/>
                </a:lnTo>
                <a:lnTo>
                  <a:pt x="0" y="15532"/>
                </a:lnTo>
                <a:lnTo>
                  <a:pt x="4470" y="20002"/>
                </a:lnTo>
                <a:lnTo>
                  <a:pt x="15519" y="20002"/>
                </a:lnTo>
                <a:lnTo>
                  <a:pt x="20002" y="15532"/>
                </a:lnTo>
                <a:lnTo>
                  <a:pt x="20002" y="4483"/>
                </a:lnTo>
                <a:lnTo>
                  <a:pt x="15519" y="0"/>
                </a:lnTo>
                <a:close/>
              </a:path>
            </a:pathLst>
          </a:custGeom>
          <a:solidFill>
            <a:srgbClr val="00A651"/>
          </a:solidFill>
        </p:spPr>
        <p:txBody>
          <a:bodyPr wrap="square" lIns="0" tIns="0" rIns="0" bIns="0" rtlCol="0"/>
          <a:lstStyle/>
          <a:p>
            <a:endParaRPr>
              <a:solidFill>
                <a:prstClr val="black"/>
              </a:solidFill>
            </a:endParaRPr>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65586" y="5214883"/>
            <a:ext cx="408250" cy="52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6311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Top Employers</a:t>
            </a:r>
            <a:endParaRPr lang="en-US" dirty="0"/>
          </a:p>
        </p:txBody>
      </p:sp>
      <p:graphicFrame>
        <p:nvGraphicFramePr>
          <p:cNvPr id="4" name="object 28"/>
          <p:cNvGraphicFramePr>
            <a:graphicFrameLocks noGrp="1"/>
          </p:cNvGraphicFramePr>
          <p:nvPr>
            <p:extLst>
              <p:ext uri="{D42A27DB-BD31-4B8C-83A1-F6EECF244321}">
                <p14:modId xmlns:p14="http://schemas.microsoft.com/office/powerpoint/2010/main" val="1642767530"/>
              </p:ext>
            </p:extLst>
          </p:nvPr>
        </p:nvGraphicFramePr>
        <p:xfrm>
          <a:off x="609673" y="2679700"/>
          <a:ext cx="6172200" cy="2743200"/>
        </p:xfrm>
        <a:graphic>
          <a:graphicData uri="http://schemas.openxmlformats.org/drawingml/2006/table">
            <a:tbl>
              <a:tblPr firstRow="1" bandRow="1">
                <a:tableStyleId>{2D5ABB26-0587-4C30-8999-92F81FD0307C}</a:tableStyleId>
              </a:tblPr>
              <a:tblGrid>
                <a:gridCol w="1216781">
                  <a:extLst>
                    <a:ext uri="{9D8B030D-6E8A-4147-A177-3AD203B41FA5}">
                      <a16:colId xmlns:a16="http://schemas.microsoft.com/office/drawing/2014/main" val="20000"/>
                    </a:ext>
                  </a:extLst>
                </a:gridCol>
                <a:gridCol w="2069754">
                  <a:extLst>
                    <a:ext uri="{9D8B030D-6E8A-4147-A177-3AD203B41FA5}">
                      <a16:colId xmlns:a16="http://schemas.microsoft.com/office/drawing/2014/main" val="20001"/>
                    </a:ext>
                  </a:extLst>
                </a:gridCol>
                <a:gridCol w="2885665">
                  <a:extLst>
                    <a:ext uri="{9D8B030D-6E8A-4147-A177-3AD203B41FA5}">
                      <a16:colId xmlns:a16="http://schemas.microsoft.com/office/drawing/2014/main" val="20002"/>
                    </a:ext>
                  </a:extLst>
                </a:gridCol>
              </a:tblGrid>
              <a:tr h="836816">
                <a:tc rowSpan="4">
                  <a:txBody>
                    <a:bodyPr/>
                    <a:lstStyle/>
                    <a:p>
                      <a:pPr marL="138430">
                        <a:lnSpc>
                          <a:spcPct val="100000"/>
                        </a:lnSpc>
                        <a:spcBef>
                          <a:spcPts val="1540"/>
                        </a:spcBef>
                      </a:pPr>
                      <a:r>
                        <a:rPr sz="6000" b="1" spc="-5" dirty="0">
                          <a:solidFill>
                            <a:srgbClr val="FFFFFF"/>
                          </a:solidFill>
                          <a:latin typeface="Arial"/>
                          <a:cs typeface="Arial"/>
                        </a:rPr>
                        <a:t>4,526</a:t>
                      </a:r>
                      <a:endParaRPr sz="6000" b="1" dirty="0">
                        <a:latin typeface="Arial"/>
                        <a:cs typeface="Arial"/>
                      </a:endParaRPr>
                    </a:p>
                  </a:txBody>
                  <a:tcPr marL="0" marR="0" marT="269082" marB="0" vert="vert270">
                    <a:lnT w="53975">
                      <a:solidFill>
                        <a:srgbClr val="B2B4B6"/>
                      </a:solidFill>
                      <a:prstDash val="solid"/>
                    </a:lnT>
                    <a:solidFill>
                      <a:srgbClr val="F18745"/>
                    </a:solidFill>
                  </a:tcPr>
                </a:tc>
                <a:tc rowSpan="4">
                  <a:txBody>
                    <a:bodyPr/>
                    <a:lstStyle/>
                    <a:p>
                      <a:pPr>
                        <a:lnSpc>
                          <a:spcPct val="100000"/>
                        </a:lnSpc>
                      </a:pPr>
                      <a:endParaRPr sz="1000" dirty="0">
                        <a:latin typeface="Times New Roman"/>
                        <a:cs typeface="Times New Roman"/>
                      </a:endParaRPr>
                    </a:p>
                    <a:p>
                      <a:pPr>
                        <a:lnSpc>
                          <a:spcPct val="100000"/>
                        </a:lnSpc>
                        <a:spcBef>
                          <a:spcPts val="5"/>
                        </a:spcBef>
                      </a:pPr>
                      <a:endParaRPr sz="1000" dirty="0">
                        <a:latin typeface="Times New Roman"/>
                        <a:cs typeface="Times New Roman"/>
                      </a:endParaRPr>
                    </a:p>
                    <a:p>
                      <a:pPr marL="59690" marR="532765" algn="l">
                        <a:lnSpc>
                          <a:spcPct val="100000"/>
                        </a:lnSpc>
                      </a:pPr>
                      <a:r>
                        <a:rPr sz="2000" b="1" spc="45" dirty="0">
                          <a:solidFill>
                            <a:srgbClr val="FFFFFF"/>
                          </a:solidFill>
                          <a:latin typeface="Arial"/>
                          <a:cs typeface="Arial"/>
                        </a:rPr>
                        <a:t>JOBS </a:t>
                      </a:r>
                      <a:r>
                        <a:rPr sz="2000" b="1" spc="20" dirty="0">
                          <a:solidFill>
                            <a:srgbClr val="FFFFFF"/>
                          </a:solidFill>
                          <a:latin typeface="Arial"/>
                          <a:cs typeface="Arial"/>
                        </a:rPr>
                        <a:t>IN </a:t>
                      </a:r>
                      <a:r>
                        <a:rPr sz="2000" b="1" spc="40" dirty="0">
                          <a:solidFill>
                            <a:srgbClr val="FFFFFF"/>
                          </a:solidFill>
                          <a:latin typeface="Arial"/>
                          <a:cs typeface="Arial"/>
                        </a:rPr>
                        <a:t>ALASKA </a:t>
                      </a:r>
                      <a:r>
                        <a:rPr sz="2000" b="1" spc="15" dirty="0">
                          <a:solidFill>
                            <a:srgbClr val="FFFFFF"/>
                          </a:solidFill>
                          <a:latin typeface="Arial"/>
                          <a:cs typeface="Arial"/>
                        </a:rPr>
                        <a:t>ARE  </a:t>
                      </a:r>
                      <a:r>
                        <a:rPr sz="2000" b="1" spc="35" dirty="0">
                          <a:solidFill>
                            <a:srgbClr val="FFFFFF"/>
                          </a:solidFill>
                          <a:latin typeface="Arial"/>
                          <a:cs typeface="Arial"/>
                        </a:rPr>
                        <a:t>SUPPORTED </a:t>
                      </a:r>
                      <a:r>
                        <a:rPr sz="2000" b="1" spc="25" dirty="0">
                          <a:solidFill>
                            <a:srgbClr val="FFFFFF"/>
                          </a:solidFill>
                          <a:latin typeface="Arial"/>
                          <a:cs typeface="Arial"/>
                        </a:rPr>
                        <a:t>BY</a:t>
                      </a:r>
                      <a:r>
                        <a:rPr sz="2000" b="1" spc="-30" dirty="0">
                          <a:solidFill>
                            <a:srgbClr val="FFFFFF"/>
                          </a:solidFill>
                          <a:latin typeface="Arial"/>
                          <a:cs typeface="Arial"/>
                        </a:rPr>
                        <a:t> </a:t>
                      </a:r>
                      <a:r>
                        <a:rPr sz="2000" b="1" spc="25" dirty="0">
                          <a:solidFill>
                            <a:srgbClr val="FFFFFF"/>
                          </a:solidFill>
                          <a:latin typeface="Arial"/>
                          <a:cs typeface="Arial"/>
                        </a:rPr>
                        <a:t>58</a:t>
                      </a:r>
                      <a:r>
                        <a:rPr sz="2000" b="1" spc="-110" dirty="0">
                          <a:solidFill>
                            <a:srgbClr val="FFFFFF"/>
                          </a:solidFill>
                          <a:latin typeface="Arial"/>
                          <a:cs typeface="Arial"/>
                        </a:rPr>
                        <a:t> </a:t>
                      </a:r>
                      <a:endParaRPr sz="2000" b="1" dirty="0">
                        <a:latin typeface="Arial"/>
                        <a:cs typeface="Arial"/>
                      </a:endParaRPr>
                    </a:p>
                    <a:p>
                      <a:pPr marL="59690" algn="l">
                        <a:lnSpc>
                          <a:spcPct val="100000"/>
                        </a:lnSpc>
                      </a:pPr>
                      <a:r>
                        <a:rPr sz="2000" b="1" spc="30" dirty="0">
                          <a:solidFill>
                            <a:srgbClr val="FFFFFF"/>
                          </a:solidFill>
                          <a:latin typeface="Arial"/>
                          <a:cs typeface="Arial"/>
                        </a:rPr>
                        <a:t>CANADIAN</a:t>
                      </a:r>
                      <a:r>
                        <a:rPr sz="2000" b="1" spc="30" dirty="0" smtClean="0">
                          <a:solidFill>
                            <a:srgbClr val="FFFFFF"/>
                          </a:solidFill>
                          <a:latin typeface="Arial"/>
                          <a:cs typeface="Arial"/>
                        </a:rPr>
                        <a:t>‑</a:t>
                      </a:r>
                      <a:endParaRPr lang="en-US" sz="2000" b="1" spc="30" dirty="0" smtClean="0">
                        <a:solidFill>
                          <a:srgbClr val="FFFFFF"/>
                        </a:solidFill>
                        <a:latin typeface="Arial"/>
                        <a:cs typeface="Arial"/>
                      </a:endParaRPr>
                    </a:p>
                    <a:p>
                      <a:pPr marL="59690" algn="l">
                        <a:lnSpc>
                          <a:spcPct val="100000"/>
                        </a:lnSpc>
                      </a:pPr>
                      <a:r>
                        <a:rPr sz="2000" b="1" spc="30" dirty="0" smtClean="0">
                          <a:solidFill>
                            <a:srgbClr val="FFFFFF"/>
                          </a:solidFill>
                          <a:latin typeface="Arial"/>
                          <a:cs typeface="Arial"/>
                        </a:rPr>
                        <a:t>OWNED</a:t>
                      </a:r>
                      <a:r>
                        <a:rPr sz="2000" b="1" spc="95" dirty="0" smtClean="0">
                          <a:solidFill>
                            <a:srgbClr val="FFFFFF"/>
                          </a:solidFill>
                          <a:latin typeface="Arial"/>
                          <a:cs typeface="Arial"/>
                        </a:rPr>
                        <a:t> </a:t>
                      </a:r>
                      <a:r>
                        <a:rPr sz="2000" b="1" spc="40" dirty="0">
                          <a:solidFill>
                            <a:srgbClr val="FFFFFF"/>
                          </a:solidFill>
                          <a:latin typeface="Arial"/>
                          <a:cs typeface="Arial"/>
                        </a:rPr>
                        <a:t>COMPANIES</a:t>
                      </a:r>
                      <a:r>
                        <a:rPr sz="2000" b="1" spc="-110" dirty="0">
                          <a:solidFill>
                            <a:srgbClr val="FFFFFF"/>
                          </a:solidFill>
                          <a:latin typeface="Arial"/>
                          <a:cs typeface="Arial"/>
                        </a:rPr>
                        <a:t> </a:t>
                      </a:r>
                      <a:endParaRPr sz="2000" b="1" dirty="0">
                        <a:latin typeface="Arial"/>
                        <a:cs typeface="Arial"/>
                      </a:endParaRPr>
                    </a:p>
                  </a:txBody>
                  <a:tcPr marL="0" marR="0" marT="0" marB="0">
                    <a:lnT w="53975">
                      <a:solidFill>
                        <a:srgbClr val="B2B4B6"/>
                      </a:solidFill>
                      <a:prstDash val="solid"/>
                    </a:lnT>
                    <a:solidFill>
                      <a:srgbClr val="F18745"/>
                    </a:solidFill>
                  </a:tcPr>
                </a:tc>
                <a:tc>
                  <a:txBody>
                    <a:bodyPr/>
                    <a:lstStyle/>
                    <a:p>
                      <a:pPr>
                        <a:lnSpc>
                          <a:spcPct val="100000"/>
                        </a:lnSpc>
                        <a:spcBef>
                          <a:spcPts val="35"/>
                        </a:spcBef>
                      </a:pPr>
                      <a:endParaRPr sz="1200" b="1" dirty="0">
                        <a:latin typeface="Times New Roman"/>
                        <a:cs typeface="Times New Roman"/>
                      </a:endParaRPr>
                    </a:p>
                    <a:p>
                      <a:pPr marL="81280">
                        <a:lnSpc>
                          <a:spcPct val="100000"/>
                        </a:lnSpc>
                      </a:pPr>
                      <a:r>
                        <a:rPr sz="1600" b="1" spc="35" dirty="0">
                          <a:solidFill>
                            <a:srgbClr val="59595C"/>
                          </a:solidFill>
                          <a:latin typeface="Arial"/>
                          <a:cs typeface="Arial"/>
                        </a:rPr>
                        <a:t>TOP </a:t>
                      </a:r>
                      <a:r>
                        <a:rPr sz="1600" b="1" spc="-5" dirty="0">
                          <a:solidFill>
                            <a:srgbClr val="59595C"/>
                          </a:solidFill>
                          <a:latin typeface="Arial"/>
                          <a:cs typeface="Arial"/>
                        </a:rPr>
                        <a:t>3 </a:t>
                      </a:r>
                      <a:r>
                        <a:rPr sz="1600" b="1" spc="65" dirty="0">
                          <a:solidFill>
                            <a:srgbClr val="59595C"/>
                          </a:solidFill>
                          <a:latin typeface="Arial"/>
                          <a:cs typeface="Arial"/>
                        </a:rPr>
                        <a:t>CANADIAN-OWNED </a:t>
                      </a:r>
                      <a:r>
                        <a:rPr sz="1600" b="1" spc="55" dirty="0">
                          <a:solidFill>
                            <a:srgbClr val="59595C"/>
                          </a:solidFill>
                          <a:latin typeface="Arial"/>
                          <a:cs typeface="Arial"/>
                        </a:rPr>
                        <a:t>EMPLOYERS </a:t>
                      </a:r>
                      <a:r>
                        <a:rPr sz="1600" b="1" spc="35" dirty="0">
                          <a:solidFill>
                            <a:srgbClr val="59595C"/>
                          </a:solidFill>
                          <a:latin typeface="Arial"/>
                          <a:cs typeface="Arial"/>
                        </a:rPr>
                        <a:t>IN</a:t>
                      </a:r>
                      <a:r>
                        <a:rPr sz="1600" b="1" spc="110" dirty="0">
                          <a:solidFill>
                            <a:srgbClr val="59595C"/>
                          </a:solidFill>
                          <a:latin typeface="Arial"/>
                          <a:cs typeface="Arial"/>
                        </a:rPr>
                        <a:t> </a:t>
                      </a:r>
                      <a:r>
                        <a:rPr sz="1600" b="1" spc="60" dirty="0">
                          <a:solidFill>
                            <a:srgbClr val="59595C"/>
                          </a:solidFill>
                          <a:latin typeface="Arial"/>
                          <a:cs typeface="Arial"/>
                        </a:rPr>
                        <a:t>ALASKA:</a:t>
                      </a:r>
                      <a:r>
                        <a:rPr sz="1600" b="1" spc="-125" dirty="0">
                          <a:solidFill>
                            <a:srgbClr val="59595C"/>
                          </a:solidFill>
                          <a:latin typeface="Arial"/>
                          <a:cs typeface="Arial"/>
                        </a:rPr>
                        <a:t> </a:t>
                      </a:r>
                      <a:endParaRPr sz="1600" b="1" dirty="0">
                        <a:latin typeface="Arial"/>
                        <a:cs typeface="Arial"/>
                      </a:endParaRPr>
                    </a:p>
                  </a:txBody>
                  <a:tcPr marL="0" marR="0" marT="6116" marB="0">
                    <a:lnT w="53975">
                      <a:solidFill>
                        <a:srgbClr val="B2B4B6"/>
                      </a:solidFill>
                      <a:prstDash val="solid"/>
                    </a:lnT>
                    <a:solidFill>
                      <a:srgbClr val="F9F8F8"/>
                    </a:solidFill>
                  </a:tcPr>
                </a:tc>
                <a:extLst>
                  <a:ext uri="{0D108BD9-81ED-4DB2-BD59-A6C34878D82A}">
                    <a16:rowId xmlns:a16="http://schemas.microsoft.com/office/drawing/2014/main" val="10000"/>
                  </a:ext>
                </a:extLst>
              </a:tr>
              <a:tr h="334008">
                <a:tc vMerge="1">
                  <a:txBody>
                    <a:bodyPr/>
                    <a:lstStyle/>
                    <a:p>
                      <a:endParaRPr/>
                    </a:p>
                  </a:txBody>
                  <a:tcPr marL="0" marR="0" marT="195580" marB="0">
                    <a:lnT w="53975">
                      <a:solidFill>
                        <a:srgbClr val="B2B4B6"/>
                      </a:solidFill>
                      <a:prstDash val="solid"/>
                    </a:lnT>
                    <a:solidFill>
                      <a:srgbClr val="F18745"/>
                    </a:solidFill>
                  </a:tcPr>
                </a:tc>
                <a:tc vMerge="1">
                  <a:txBody>
                    <a:bodyPr/>
                    <a:lstStyle/>
                    <a:p>
                      <a:endParaRPr/>
                    </a:p>
                  </a:txBody>
                  <a:tcPr marL="0" marR="0" marT="0" marB="0">
                    <a:lnT w="53975">
                      <a:solidFill>
                        <a:srgbClr val="B2B4B6"/>
                      </a:solidFill>
                      <a:prstDash val="solid"/>
                    </a:lnT>
                    <a:solidFill>
                      <a:srgbClr val="F18745"/>
                    </a:solidFill>
                  </a:tcPr>
                </a:tc>
                <a:tc>
                  <a:txBody>
                    <a:bodyPr/>
                    <a:lstStyle/>
                    <a:p>
                      <a:pPr marL="81280">
                        <a:lnSpc>
                          <a:spcPts val="755"/>
                        </a:lnSpc>
                        <a:spcBef>
                          <a:spcPts val="130"/>
                        </a:spcBef>
                      </a:pPr>
                      <a:r>
                        <a:rPr sz="1600" b="1" dirty="0">
                          <a:solidFill>
                            <a:srgbClr val="59595C"/>
                          </a:solidFill>
                          <a:latin typeface="Arial"/>
                          <a:cs typeface="Arial"/>
                        </a:rPr>
                        <a:t>1. </a:t>
                      </a:r>
                      <a:r>
                        <a:rPr sz="1600" b="1" spc="-20" dirty="0">
                          <a:solidFill>
                            <a:srgbClr val="59595C"/>
                          </a:solidFill>
                          <a:latin typeface="Arial"/>
                          <a:cs typeface="Arial"/>
                        </a:rPr>
                        <a:t>AC </a:t>
                      </a:r>
                      <a:r>
                        <a:rPr sz="1600" b="1" spc="-40" dirty="0">
                          <a:solidFill>
                            <a:srgbClr val="59595C"/>
                          </a:solidFill>
                          <a:latin typeface="Arial"/>
                          <a:cs typeface="Arial"/>
                        </a:rPr>
                        <a:t>Value </a:t>
                      </a:r>
                      <a:r>
                        <a:rPr sz="1600" b="1" spc="-15" dirty="0">
                          <a:solidFill>
                            <a:srgbClr val="59595C"/>
                          </a:solidFill>
                          <a:latin typeface="Arial"/>
                          <a:cs typeface="Arial"/>
                        </a:rPr>
                        <a:t>Center: </a:t>
                      </a:r>
                      <a:r>
                        <a:rPr sz="1600" b="1" spc="-5" dirty="0">
                          <a:solidFill>
                            <a:srgbClr val="59595C"/>
                          </a:solidFill>
                          <a:latin typeface="Arial"/>
                          <a:cs typeface="Arial"/>
                        </a:rPr>
                        <a:t>681</a:t>
                      </a:r>
                      <a:r>
                        <a:rPr sz="1600" b="1" spc="70" dirty="0">
                          <a:solidFill>
                            <a:srgbClr val="59595C"/>
                          </a:solidFill>
                          <a:latin typeface="Arial"/>
                          <a:cs typeface="Arial"/>
                        </a:rPr>
                        <a:t> </a:t>
                      </a:r>
                      <a:r>
                        <a:rPr sz="1600" b="1" spc="-10" dirty="0">
                          <a:solidFill>
                            <a:srgbClr val="59595C"/>
                          </a:solidFill>
                          <a:latin typeface="Arial"/>
                          <a:cs typeface="Arial"/>
                        </a:rPr>
                        <a:t>jobs</a:t>
                      </a:r>
                      <a:endParaRPr sz="1600" b="1" dirty="0">
                        <a:latin typeface="Arial"/>
                        <a:cs typeface="Arial"/>
                      </a:endParaRPr>
                    </a:p>
                  </a:txBody>
                  <a:tcPr marL="0" marR="0" marT="22715" marB="0">
                    <a:solidFill>
                      <a:srgbClr val="F9F8F8"/>
                    </a:solidFill>
                  </a:tcPr>
                </a:tc>
                <a:extLst>
                  <a:ext uri="{0D108BD9-81ED-4DB2-BD59-A6C34878D82A}">
                    <a16:rowId xmlns:a16="http://schemas.microsoft.com/office/drawing/2014/main" val="10001"/>
                  </a:ext>
                </a:extLst>
              </a:tr>
              <a:tr h="283757">
                <a:tc vMerge="1">
                  <a:txBody>
                    <a:bodyPr/>
                    <a:lstStyle/>
                    <a:p>
                      <a:endParaRPr/>
                    </a:p>
                  </a:txBody>
                  <a:tcPr marL="0" marR="0" marT="195580" marB="0">
                    <a:lnT w="53975">
                      <a:solidFill>
                        <a:srgbClr val="B2B4B6"/>
                      </a:solidFill>
                      <a:prstDash val="solid"/>
                    </a:lnT>
                    <a:solidFill>
                      <a:srgbClr val="F18745"/>
                    </a:solidFill>
                  </a:tcPr>
                </a:tc>
                <a:tc vMerge="1">
                  <a:txBody>
                    <a:bodyPr/>
                    <a:lstStyle/>
                    <a:p>
                      <a:endParaRPr/>
                    </a:p>
                  </a:txBody>
                  <a:tcPr marL="0" marR="0" marT="0" marB="0">
                    <a:lnT w="53975">
                      <a:solidFill>
                        <a:srgbClr val="B2B4B6"/>
                      </a:solidFill>
                      <a:prstDash val="solid"/>
                    </a:lnT>
                    <a:solidFill>
                      <a:srgbClr val="F18745"/>
                    </a:solidFill>
                  </a:tcPr>
                </a:tc>
                <a:tc>
                  <a:txBody>
                    <a:bodyPr/>
                    <a:lstStyle/>
                    <a:p>
                      <a:pPr marL="81280">
                        <a:lnSpc>
                          <a:spcPts val="740"/>
                        </a:lnSpc>
                      </a:pPr>
                      <a:r>
                        <a:rPr sz="1600" b="1" dirty="0">
                          <a:solidFill>
                            <a:srgbClr val="59595C"/>
                          </a:solidFill>
                          <a:latin typeface="Arial"/>
                          <a:cs typeface="Arial"/>
                        </a:rPr>
                        <a:t>2. </a:t>
                      </a:r>
                      <a:r>
                        <a:rPr sz="1600" b="1" spc="-20" dirty="0">
                          <a:solidFill>
                            <a:srgbClr val="59595C"/>
                          </a:solidFill>
                          <a:latin typeface="Arial"/>
                          <a:cs typeface="Arial"/>
                        </a:rPr>
                        <a:t>Icicle </a:t>
                      </a:r>
                      <a:r>
                        <a:rPr sz="1600" b="1" spc="-15" dirty="0">
                          <a:solidFill>
                            <a:srgbClr val="59595C"/>
                          </a:solidFill>
                          <a:latin typeface="Arial"/>
                          <a:cs typeface="Arial"/>
                        </a:rPr>
                        <a:t>Seafoods: </a:t>
                      </a:r>
                      <a:r>
                        <a:rPr sz="1600" b="1" spc="-5" dirty="0">
                          <a:solidFill>
                            <a:srgbClr val="59595C"/>
                          </a:solidFill>
                          <a:latin typeface="Arial"/>
                          <a:cs typeface="Arial"/>
                        </a:rPr>
                        <a:t>598</a:t>
                      </a:r>
                      <a:r>
                        <a:rPr sz="1600" b="1" spc="35" dirty="0">
                          <a:solidFill>
                            <a:srgbClr val="59595C"/>
                          </a:solidFill>
                          <a:latin typeface="Arial"/>
                          <a:cs typeface="Arial"/>
                        </a:rPr>
                        <a:t> </a:t>
                      </a:r>
                      <a:r>
                        <a:rPr sz="1600" b="1" spc="-10" dirty="0">
                          <a:solidFill>
                            <a:srgbClr val="59595C"/>
                          </a:solidFill>
                          <a:latin typeface="Arial"/>
                          <a:cs typeface="Arial"/>
                        </a:rPr>
                        <a:t>jobs</a:t>
                      </a:r>
                      <a:endParaRPr sz="1600" b="1" dirty="0">
                        <a:latin typeface="Arial"/>
                        <a:cs typeface="Arial"/>
                      </a:endParaRPr>
                    </a:p>
                  </a:txBody>
                  <a:tcPr marL="0" marR="0" marT="0" marB="0">
                    <a:solidFill>
                      <a:srgbClr val="F9F8F8"/>
                    </a:solidFill>
                  </a:tcPr>
                </a:tc>
                <a:extLst>
                  <a:ext uri="{0D108BD9-81ED-4DB2-BD59-A6C34878D82A}">
                    <a16:rowId xmlns:a16="http://schemas.microsoft.com/office/drawing/2014/main" val="10002"/>
                  </a:ext>
                </a:extLst>
              </a:tr>
              <a:tr h="755218">
                <a:tc vMerge="1">
                  <a:txBody>
                    <a:bodyPr/>
                    <a:lstStyle/>
                    <a:p>
                      <a:endParaRPr/>
                    </a:p>
                  </a:txBody>
                  <a:tcPr marL="0" marR="0" marT="195580" marB="0">
                    <a:lnT w="53975">
                      <a:solidFill>
                        <a:srgbClr val="B2B4B6"/>
                      </a:solidFill>
                      <a:prstDash val="solid"/>
                    </a:lnT>
                    <a:solidFill>
                      <a:srgbClr val="F18745"/>
                    </a:solidFill>
                  </a:tcPr>
                </a:tc>
                <a:tc vMerge="1">
                  <a:txBody>
                    <a:bodyPr/>
                    <a:lstStyle/>
                    <a:p>
                      <a:endParaRPr/>
                    </a:p>
                  </a:txBody>
                  <a:tcPr marL="0" marR="0" marT="0" marB="0">
                    <a:lnT w="53975">
                      <a:solidFill>
                        <a:srgbClr val="B2B4B6"/>
                      </a:solidFill>
                      <a:prstDash val="solid"/>
                    </a:lnT>
                    <a:solidFill>
                      <a:srgbClr val="F18745"/>
                    </a:solidFill>
                  </a:tcPr>
                </a:tc>
                <a:tc>
                  <a:txBody>
                    <a:bodyPr/>
                    <a:lstStyle/>
                    <a:p>
                      <a:pPr marL="81280">
                        <a:lnSpc>
                          <a:spcPts val="825"/>
                        </a:lnSpc>
                      </a:pPr>
                      <a:r>
                        <a:rPr sz="1600" b="1" dirty="0">
                          <a:solidFill>
                            <a:srgbClr val="59595C"/>
                          </a:solidFill>
                          <a:latin typeface="Arial"/>
                          <a:cs typeface="Arial"/>
                        </a:rPr>
                        <a:t>3. </a:t>
                      </a:r>
                      <a:r>
                        <a:rPr sz="1600" b="1" spc="-20" dirty="0">
                          <a:solidFill>
                            <a:srgbClr val="59595C"/>
                          </a:solidFill>
                          <a:latin typeface="Arial"/>
                          <a:cs typeface="Arial"/>
                        </a:rPr>
                        <a:t>Red </a:t>
                      </a:r>
                      <a:r>
                        <a:rPr sz="1600" b="1" spc="-10" dirty="0">
                          <a:solidFill>
                            <a:srgbClr val="59595C"/>
                          </a:solidFill>
                          <a:latin typeface="Arial"/>
                          <a:cs typeface="Arial"/>
                        </a:rPr>
                        <a:t>Dog </a:t>
                      </a:r>
                      <a:r>
                        <a:rPr sz="1600" b="1" spc="-15" dirty="0">
                          <a:solidFill>
                            <a:srgbClr val="59595C"/>
                          </a:solidFill>
                          <a:latin typeface="Arial"/>
                          <a:cs typeface="Arial"/>
                        </a:rPr>
                        <a:t>Mine: </a:t>
                      </a:r>
                      <a:r>
                        <a:rPr sz="1600" b="1" spc="-5" dirty="0">
                          <a:solidFill>
                            <a:srgbClr val="59595C"/>
                          </a:solidFill>
                          <a:latin typeface="Arial"/>
                          <a:cs typeface="Arial"/>
                        </a:rPr>
                        <a:t>450</a:t>
                      </a:r>
                      <a:r>
                        <a:rPr sz="1600" b="1" spc="40" dirty="0">
                          <a:solidFill>
                            <a:srgbClr val="59595C"/>
                          </a:solidFill>
                          <a:latin typeface="Arial"/>
                          <a:cs typeface="Arial"/>
                        </a:rPr>
                        <a:t> </a:t>
                      </a:r>
                      <a:r>
                        <a:rPr sz="1600" b="1" spc="-10" dirty="0">
                          <a:solidFill>
                            <a:srgbClr val="59595C"/>
                          </a:solidFill>
                          <a:latin typeface="Arial"/>
                          <a:cs typeface="Arial"/>
                        </a:rPr>
                        <a:t>jobs</a:t>
                      </a:r>
                      <a:endParaRPr sz="1600" b="1" dirty="0">
                        <a:latin typeface="Arial"/>
                        <a:cs typeface="Arial"/>
                      </a:endParaRPr>
                    </a:p>
                  </a:txBody>
                  <a:tcPr marL="0" marR="0" marT="0" marB="0">
                    <a:solidFill>
                      <a:srgbClr val="F9F8F8"/>
                    </a:solidFill>
                  </a:tcPr>
                </a:tc>
                <a:extLst>
                  <a:ext uri="{0D108BD9-81ED-4DB2-BD59-A6C34878D82A}">
                    <a16:rowId xmlns:a16="http://schemas.microsoft.com/office/drawing/2014/main" val="10003"/>
                  </a:ext>
                </a:extLst>
              </a:tr>
            </a:tbl>
          </a:graphicData>
        </a:graphic>
      </p:graphicFrame>
      <p:sp>
        <p:nvSpPr>
          <p:cNvPr id="6" name="object 8"/>
          <p:cNvSpPr/>
          <p:nvPr/>
        </p:nvSpPr>
        <p:spPr>
          <a:xfrm>
            <a:off x="609673" y="5575300"/>
            <a:ext cx="6445177" cy="4895784"/>
          </a:xfrm>
          <a:prstGeom prst="rect">
            <a:avLst/>
          </a:prstGeom>
          <a:blipFill>
            <a:blip r:embed="rId2" cstate="print"/>
            <a:stretch>
              <a:fillRect/>
            </a:stretch>
          </a:blipFill>
        </p:spPr>
        <p:txBody>
          <a:bodyPr wrap="square" lIns="0" tIns="0" rIns="0" bIns="0" rtlCol="0"/>
          <a:lstStyle/>
          <a:p>
            <a:endParaRPr>
              <a:solidFill>
                <a:prstClr val="black"/>
              </a:solidFill>
            </a:endParaRPr>
          </a:p>
        </p:txBody>
      </p:sp>
    </p:spTree>
    <p:extLst>
      <p:ext uri="{BB962C8B-B14F-4D97-AF65-F5344CB8AC3E}">
        <p14:creationId xmlns:p14="http://schemas.microsoft.com/office/powerpoint/2010/main" val="22544871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E4544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TotalTime>
  <Words>1050</Words>
  <Application>Microsoft Office PowerPoint</Application>
  <PresentationFormat>Custom</PresentationFormat>
  <Paragraphs>104</Paragraphs>
  <Slides>4</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vt:i4>
      </vt:variant>
    </vt:vector>
  </HeadingPairs>
  <TitlesOfParts>
    <vt:vector size="12" baseType="lpstr">
      <vt:lpstr>Arial</vt:lpstr>
      <vt:lpstr>Calibri</vt:lpstr>
      <vt:lpstr>Microsoft Sans Serif</vt:lpstr>
      <vt:lpstr>Tahoma</vt:lpstr>
      <vt:lpstr>Times New Roman</vt:lpstr>
      <vt:lpstr>Office Theme</vt:lpstr>
      <vt:lpstr>1_Office Theme</vt:lpstr>
      <vt:lpstr>2_Office Theme</vt:lpstr>
      <vt:lpstr>Trade works for Alaska.  Tariffs don't.</vt:lpstr>
      <vt:lpstr>Alaska</vt:lpstr>
      <vt:lpstr>Canada: your most important trade  and investment partner</vt:lpstr>
      <vt:lpstr>Top Employers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 works for Alaska.  Tariffs don't.</dc:title>
  <dc:creator>Steve Myers</dc:creator>
  <cp:lastModifiedBy>Matt Morrison</cp:lastModifiedBy>
  <cp:revision>4</cp:revision>
  <dcterms:created xsi:type="dcterms:W3CDTF">2019-03-21T20:47:22Z</dcterms:created>
  <dcterms:modified xsi:type="dcterms:W3CDTF">2019-03-21T21:23:41Z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2018-09-26T00:00:00Z</vt:filetime>
  </property>
  <property fmtid="{D5CDD505-2E9C-101B-9397-08002B2CF9AE}" pid="3" name="LastSaved">
    <vt:filetime>2018-09-26T00:00:00Z</vt:filetime>
  </property>
</Properties>
</file>