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0" r:id="rId3"/>
    <p:sldId id="277" r:id="rId4"/>
    <p:sldId id="258" r:id="rId5"/>
    <p:sldId id="265" r:id="rId6"/>
    <p:sldId id="282" r:id="rId7"/>
    <p:sldId id="285" r:id="rId8"/>
    <p:sldId id="267" r:id="rId9"/>
    <p:sldId id="276" r:id="rId10"/>
    <p:sldId id="278" r:id="rId11"/>
    <p:sldId id="280" r:id="rId12"/>
    <p:sldId id="281" r:id="rId13"/>
    <p:sldId id="287" r:id="rId14"/>
    <p:sldId id="284" r:id="rId15"/>
    <p:sldId id="274" r:id="rId16"/>
    <p:sldId id="271" r:id="rId17"/>
    <p:sldId id="279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8" d="100"/>
          <a:sy n="68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Cost of I/DD HCBS vs. ICF/IID (Institutional Placement)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635124905374715E-2"/>
          <c:y val="0.15592367372614804"/>
          <c:w val="0.91672975018925051"/>
          <c:h val="0.70072036759716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I/DD HCBS vs. vs. ICF/IID (Institutional Placement)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Average Annual I/DD Waiver Cost Per Person</c:v>
                </c:pt>
                <c:pt idx="1">
                  <c:v>Average Annual ICF/IID Cost Per Person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87718</c:v>
                </c:pt>
                <c:pt idx="1">
                  <c:v>186909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8528800"/>
        <c:axId val="348529192"/>
      </c:barChart>
      <c:catAx>
        <c:axId val="3485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529192"/>
        <c:crosses val="autoZero"/>
        <c:auto val="1"/>
        <c:lblAlgn val="ctr"/>
        <c:lblOffset val="100"/>
        <c:noMultiLvlLbl val="0"/>
      </c:catAx>
      <c:valAx>
        <c:axId val="348529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4852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Current HCBS I/DD Waiver Cost vs. Possible Cost of Same Number Covered Via ICF/IID (Institutional Placement)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4444444444448E-2"/>
          <c:y val="0.1493560448691317"/>
          <c:w val="0.92361111111111116"/>
          <c:h val="0.6629901632050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HCBS I/DD Waiver Cost vs. Possible Cost of Same Number Covered Via ICF/IID (Institutional Placement)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Cost of Indiividuals Currenty Covered Through I/DD Waiver </c:v>
                </c:pt>
                <c:pt idx="1">
                  <c:v>Possible Cost for Same Number if Covered Through ICF/IID (Institutional Placement)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181489000</c:v>
                </c:pt>
                <c:pt idx="1">
                  <c:v>386714721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8529976"/>
        <c:axId val="348530368"/>
      </c:barChart>
      <c:catAx>
        <c:axId val="34852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530368"/>
        <c:crosses val="autoZero"/>
        <c:auto val="1"/>
        <c:lblAlgn val="ctr"/>
        <c:lblOffset val="100"/>
        <c:noMultiLvlLbl val="0"/>
      </c:catAx>
      <c:valAx>
        <c:axId val="348530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48529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2016 AK Percentage of Working Age Population Employed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people employed  with no disabilty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Source: American Community Survey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0.72899999999999998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people employed with a disability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Source: American Community Survey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0.49099999999999999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of people employed with a cognative disability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Source: American Community Survey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0.27600000000000002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8541632"/>
        <c:axId val="348542024"/>
      </c:barChart>
      <c:catAx>
        <c:axId val="3485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542024"/>
        <c:crosses val="autoZero"/>
        <c:auto val="1"/>
        <c:lblAlgn val="ctr"/>
        <c:lblOffset val="100"/>
        <c:noMultiLvlLbl val="0"/>
      </c:catAx>
      <c:valAx>
        <c:axId val="348542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485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EEDA2-4949-440F-BA01-CD81710F9CA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9551-6AC9-401F-8F10-364AC139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name of Key rep who will help orchestrate</a:t>
            </a:r>
            <a:r>
              <a:rPr lang="en-US" baseline="0" dirty="0" smtClean="0"/>
              <a:t> this on cover slide and we will allow for the testimonial persons come up and tell their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39551-6AC9-401F-8F10-364AC1390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Offsets and Cost Savings Recommendations: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Using technology to reduce the need for direct staff support.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Establishing a Medicaid waiver billing code for companion services which is less costly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habilitative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Establishing a billing code for the semi-independent living option that does not require 1:1 staff supports.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Developing an alternative approach to funding supported employment services.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Fully implementing the Durable Medical Equipment Re-Use Program of which recycles used medical equipment for use by recipients who lack the resources or funding for new equipment.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ABLE Program: A savings account for people diagnosed with a qualified disability prior to the age of 26 who wants to have a savings account to save money up to $15,000 per year to use for their disability and special needs. The savings account will not impact the recipient’s benefits if all regulations are complied with.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39551-6AC9-401F-8F10-364AC1390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39551-6AC9-401F-8F10-364AC13902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407944"/>
            <a:ext cx="2463553" cy="450056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27888D-7A3E-4A1F-9ADD-E56868DE378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FB20C7-068B-47AC-9FFA-345339C67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atrick.reinhart@alask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9134764" cy="5261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6" y="5334000"/>
            <a:ext cx="5086350" cy="175432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Presentation to the 2019 Alaska State Legislature Senate Health and Social Services Committee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Maggie Winston Patrick Reinhart (Governor’s Council on Disabilities &amp; Special Education), and Millie Ryan (Key Coalition)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843843" cy="84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2019 Update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21886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Hans and Amanda 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Waggoner</a:t>
            </a:r>
          </a:p>
          <a:p>
            <a:pPr marL="109728" indent="0" algn="ctr">
              <a:buNone/>
            </a:pPr>
            <a:r>
              <a:rPr lang="en-US" sz="3200" i="1" smtClean="0">
                <a:solidFill>
                  <a:schemeClr val="tx1">
                    <a:lumMod val="75000"/>
                  </a:schemeClr>
                </a:solidFill>
              </a:rPr>
              <a:t>Michele Girault</a:t>
            </a:r>
            <a:endParaRPr lang="en-US" sz="3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Testimonial: Waiting is No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Federal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law mandates institutional services for 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individuals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and/or 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families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upon request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SDS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funds HCBS services through Medicaid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HCBS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services are vastly different from the other Medicaid Services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109728" indent="0">
              <a:buNone/>
            </a:pP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Alaskans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served by SDS require specific and augmented protections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Senior and Disabilities Services for Medicaid Funding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Change the State of Alaska FY20 Operating Budget, Senior and Disabilities Medicaid Services funding to be a separate appropriation.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Patrick Reinhart</a:t>
            </a:r>
          </a:p>
          <a:p>
            <a:pPr marL="109728" indent="0" algn="ctr">
              <a:buNone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Maggie Winston</a:t>
            </a:r>
          </a:p>
          <a:p>
            <a:pPr marL="109728" indent="0" algn="ctr">
              <a:buNone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Millie Ryan</a:t>
            </a:r>
            <a:endParaRPr lang="en-US" sz="3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Testimonial: Separating SDS Medicaid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1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/>
              <a:t>ALASKA WORK MATTERS: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Employment </a:t>
            </a:r>
            <a:r>
              <a:rPr lang="en-US" sz="3000" dirty="0"/>
              <a:t>for Individuals with Disabilities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2810805"/>
              </p:ext>
            </p:extLst>
          </p:nvPr>
        </p:nvGraphicFramePr>
        <p:xfrm>
          <a:off x="762000" y="1465262"/>
          <a:ext cx="7772400" cy="422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671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Employment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for all is a cost-savings for Alaska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Potential for lower health care costs.</a:t>
            </a:r>
          </a:p>
          <a:p>
            <a:endParaRPr lang="en-US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Increased employment of people with disabilities will help with the loss of baby boomers in the work force.</a:t>
            </a:r>
          </a:p>
          <a:p>
            <a:endParaRPr lang="en-US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Work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provides a meaningful outlet for skills and talents.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/>
              <a:t>ALASKA WORK MATTERS: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Employment </a:t>
            </a:r>
            <a:r>
              <a:rPr lang="en-US" sz="3000" dirty="0"/>
              <a:t>for Individuals with Disabilities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2176"/>
            <a:ext cx="8305800" cy="52578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Initiate an “Alaska Work Matters” Work Group or Commission.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Make Alaska’s State as a Model Employer (SAME) efforts within state government.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Enhance apprenticeship opportunities for Alaskans with disabilities.</a:t>
            </a:r>
          </a:p>
          <a:p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Enhance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Alaska’s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re-entry process and system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Implement Employment First law.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Recommendations: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</a:rPr>
              <a:t>Sydney </a:t>
            </a:r>
            <a:r>
              <a:rPr lang="en-US" sz="3200" i="1" dirty="0" err="1" smtClean="0">
                <a:solidFill>
                  <a:schemeClr val="tx1">
                    <a:lumMod val="75000"/>
                  </a:schemeClr>
                </a:solidFill>
              </a:rPr>
              <a:t>Krebsbach</a:t>
            </a:r>
            <a:endParaRPr lang="en-US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endParaRPr lang="en-US" sz="32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Testimonial: Employment for Individuals with Disabilities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53" t="70792" r="77281" b="7614"/>
          <a:stretch/>
        </p:blipFill>
        <p:spPr>
          <a:xfrm>
            <a:off x="3429000" y="3429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64904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Patrick Reinhart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Executive Director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Governor’s Council on Disabilities &amp; Special Education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3601 C Street, Suite 740</a:t>
            </a:r>
            <a:br>
              <a:rPr lang="fr-FR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fr-FR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Anchorage, Alaska 99503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907-269-8994 </a:t>
            </a:r>
            <a:r>
              <a:rPr lang="fr-FR" altLang="en-US" sz="28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(Desk)</a:t>
            </a:r>
            <a:endParaRPr lang="fr-FR" altLang="en-US" sz="2800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800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907-301-0728 </a:t>
            </a:r>
            <a:r>
              <a:rPr lang="fr-FR" altLang="en-US" sz="28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fr-FR" altLang="en-US" sz="2800" dirty="0" err="1" smtClean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Cell</a:t>
            </a:r>
            <a:r>
              <a:rPr lang="fr-FR" altLang="en-US" sz="28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fr-FR" altLang="en-US" sz="2800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800" dirty="0">
                <a:solidFill>
                  <a:srgbClr val="FFFF00"/>
                </a:solidFill>
                <a:latin typeface="Arial" charset="0"/>
                <a:cs typeface="Arial" charset="0"/>
                <a:hlinkClick r:id="rId2"/>
              </a:rPr>
              <a:t>patrick.reinhart@alaska.gov</a:t>
            </a:r>
            <a:r>
              <a:rPr lang="fr-FR" alt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7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Council Roles: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:\GCDSE_Shared\5 year plan\State Plan 2017-2021\State Plan Booklet 2017-2021\Pictures for Booklet\ro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627854"/>
            <a:ext cx="5624194" cy="56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1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Over 30 years of Advocacy on behalf of persons with developmental disabilities and families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Worked to close Harborview Developmental Center in 1997 and established ground work for Home and Community Based services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Worked with the Gov’s Council to pass Employment First Legislation, Autism Insurance reform, re use of durable medical equipment and much more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Coalition: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3200400" cy="10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19600"/>
            <a:ext cx="7036104" cy="21972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Project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Teams are Making the Vision Reality: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Person-Directed Culture Change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Direct Support Professional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Workforce Development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Community Awareness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Resource Development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Measuring Success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Advocate Advisory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Disability (DD)</a:t>
            </a:r>
            <a:br>
              <a:rPr lang="en-US" dirty="0" smtClean="0"/>
            </a:br>
            <a:r>
              <a:rPr lang="en-US" dirty="0" smtClean="0"/>
              <a:t>Shared Vision: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91440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Alaskans</a:t>
            </a:r>
            <a:r>
              <a:rPr lang="en-US" sz="2400" i="1" dirty="0" smtClean="0"/>
              <a:t> share a Vision of a flexible system in which each person directs their own supports, based on their strengths and abilities, toward a meaningful life in their home, their job and their community. Our Vision includes supported families, professional staff and services available throughout the state now and into the future.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  <p:pic>
        <p:nvPicPr>
          <p:cNvPr id="10" name="Picture 9" descr="https://files.constantcontact.com/7df514f5701/c01fc04c-1139-42e2-8adf-ecd286b8277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9591"/>
            <a:ext cx="1710965" cy="13590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1668" y="565492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Logo by, Council Vice Chair, Corey Gilmore</a:t>
            </a:r>
          </a:p>
        </p:txBody>
      </p:sp>
    </p:spTree>
    <p:extLst>
      <p:ext uri="{BB962C8B-B14F-4D97-AF65-F5344CB8AC3E}">
        <p14:creationId xmlns:p14="http://schemas.microsoft.com/office/powerpoint/2010/main" val="234569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:\GCDSE_Shared\Council Meetings\18.01.30 Council Meeting (Juneau)\January 2018 DD Infographic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42"/>
            <a:ext cx="9144000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84264"/>
            <a:ext cx="4786314" cy="9556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The Council was successful in being awarded an Administration on Community Living </a:t>
            </a:r>
            <a:r>
              <a:rPr lang="en-US" sz="1400" b="1" dirty="0">
                <a:solidFill>
                  <a:srgbClr val="FF0000"/>
                </a:solidFill>
              </a:rPr>
              <a:t>$1.96 million dollar 5-year federal grant </a:t>
            </a:r>
            <a:r>
              <a:rPr lang="en-US" sz="1400" dirty="0">
                <a:solidFill>
                  <a:srgbClr val="FF0000"/>
                </a:solidFill>
              </a:rPr>
              <a:t>to make the Shared DD Vision a reality.</a:t>
            </a:r>
          </a:p>
        </p:txBody>
      </p:sp>
    </p:spTree>
    <p:extLst>
      <p:ext uri="{BB962C8B-B14F-4D97-AF65-F5344CB8AC3E}">
        <p14:creationId xmlns:p14="http://schemas.microsoft.com/office/powerpoint/2010/main" val="36282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220200" cy="51355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HCBS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waiver services allows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persons with IDD to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live at home and in their local communities.</a:t>
            </a:r>
          </a:p>
          <a:p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Medicaid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allows States to maintain waiting lists for HCBS services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. Only IDD Services have a waitlist in Alaska.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In FY16, SDS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reduced annual draws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from the waitlist from 200 to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50.</a:t>
            </a:r>
          </a:p>
          <a:p>
            <a:endParaRPr lang="en-US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longer people sit on the waitlist, the more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costly it becomes.</a:t>
            </a:r>
          </a:p>
          <a:p>
            <a:endParaRPr lang="en-US" sz="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Individuals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with IDD require individualized, comprehensive and life-long services in order to live successfully in the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community.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Reduce Waitlist for DD Services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1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16999711"/>
              </p:ext>
            </p:extLst>
          </p:nvPr>
        </p:nvGraphicFramePr>
        <p:xfrm>
          <a:off x="304800" y="381000"/>
          <a:ext cx="373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97762519"/>
              </p:ext>
            </p:extLst>
          </p:nvPr>
        </p:nvGraphicFramePr>
        <p:xfrm>
          <a:off x="4495800" y="381000"/>
          <a:ext cx="411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5"/>
          <p:cNvSpPr txBox="1"/>
          <p:nvPr/>
        </p:nvSpPr>
        <p:spPr>
          <a:xfrm>
            <a:off x="4038600" y="5972175"/>
            <a:ext cx="4876800" cy="88582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Currently, 2,069 individuals receive HCBS I/DD waiver services at a total cost of a little over $181 million.</a:t>
            </a:r>
            <a:endParaRPr lang="en-US" sz="11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these 2,069 individuals were in an institution (ICF/IID), at an average cost of $186,909 per person annually, the total cost for serving these individuals could be almost $387 million.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972175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cap="all" dirty="0">
                <a:solidFill>
                  <a:schemeClr val="tx2"/>
                </a:solidFill>
              </a:rPr>
              <a:t>Data Source: State of Alaska Automated Budget System, Final Auth18 report, Harmony and COGNOS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SB74 </a:t>
            </a:r>
            <a:r>
              <a:rPr lang="en-US" sz="2900" dirty="0">
                <a:solidFill>
                  <a:schemeClr val="tx1">
                    <a:lumMod val="75000"/>
                  </a:schemeClr>
                </a:solidFill>
              </a:rPr>
              <a:t>dramatically increased the IDD </a:t>
            </a: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waitlist. Up 447 in last 3 years</a:t>
            </a: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SDS used to draw 200 per year, but now only 50/year for past 3 years</a:t>
            </a: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Being on the waitlist can cause higher costs down the road</a:t>
            </a:r>
          </a:p>
          <a:p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</a:rPr>
              <a:t>There are cost saving ideas that can offset the increase in plan of care costs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Reduce the DD Waitlist!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Increase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number of annual selections (draws) from the Developmental Disabilities Registry (waitlist</a:t>
            </a:r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en-US" b="1" u="sng" dirty="0">
                <a:solidFill>
                  <a:schemeClr val="tx1">
                    <a:lumMod val="75000"/>
                  </a:schemeClr>
                </a:solidFill>
              </a:rPr>
              <a:t>from 50 to 100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, which will result in long-term cost savings to the State of Alaska by providing services early on and allow people to stay in their home communities rather than be forced into costly out-of-state institutions or the Alaska Psychiatric Institute.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23952"/>
            <a:ext cx="2006904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6251368"/>
            <a:ext cx="2243135" cy="4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FF99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923</Words>
  <Application>Microsoft Office PowerPoint</Application>
  <PresentationFormat>On-screen Show (4:3)</PresentationFormat>
  <Paragraphs>124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Council Roles:</vt:lpstr>
      <vt:lpstr>Key Coalition:</vt:lpstr>
      <vt:lpstr>Developmental Disability (DD) Shared Vision:</vt:lpstr>
      <vt:lpstr>PowerPoint Presentation</vt:lpstr>
      <vt:lpstr>Reduce Waitlist for DD Services</vt:lpstr>
      <vt:lpstr>PowerPoint Presentation</vt:lpstr>
      <vt:lpstr>Reduce the DD Waitlist!</vt:lpstr>
      <vt:lpstr>Recommendation:</vt:lpstr>
      <vt:lpstr>Testimonial: Waiting is No Fun!</vt:lpstr>
      <vt:lpstr>Senior and Disabilities Services for Medicaid Funding</vt:lpstr>
      <vt:lpstr>Recommendations:</vt:lpstr>
      <vt:lpstr>Testimonial: Separating SDS Medicaid Funding</vt:lpstr>
      <vt:lpstr>ALASKA WORK MATTERS:  Employment for Individuals with Disabilities</vt:lpstr>
      <vt:lpstr>ALASKA WORK MATTERS:  Employment for Individuals with Disabilities</vt:lpstr>
      <vt:lpstr>Recommendations:</vt:lpstr>
      <vt:lpstr>Testimonial: Employment for Individuals with Disabilities</vt:lpstr>
      <vt:lpstr>Questions:</vt:lpstr>
    </vt:vector>
  </TitlesOfParts>
  <Company>State of Alaska - Health and Social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Update to</dc:title>
  <dc:creator>Vandagriff, Kristin L</dc:creator>
  <cp:lastModifiedBy>Mommsen, Lanny S</cp:lastModifiedBy>
  <cp:revision>60</cp:revision>
  <dcterms:created xsi:type="dcterms:W3CDTF">2018-01-23T22:14:21Z</dcterms:created>
  <dcterms:modified xsi:type="dcterms:W3CDTF">2019-02-07T00:53:41Z</dcterms:modified>
</cp:coreProperties>
</file>