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36969"/>
    <p:restoredTop sz="67606"/>
  </p:normalViewPr>
  <p:slideViewPr>
    <p:cSldViewPr snapToGrid="0" snapToObjects="1">
      <p:cViewPr>
        <p:scale>
          <a:sx n="114" d="100"/>
          <a:sy n="114" d="100"/>
        </p:scale>
        <p:origin x="-392" y="-10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201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66866-927C-AC48-876D-280C43659F2D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B9CA1-CF58-624A-97B3-2463EEAF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40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62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They vary in geographic size and student population, but the goal is to provide shared, cost effective services to individual school districts across the state.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service (both synchronous – via video, and asynchronous via some form of online instruction)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Current membership consists of 29 of the 37 BOCES.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41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School</a:t>
            </a:r>
            <a:r>
              <a:rPr lang="en-US" baseline="0" dirty="0" smtClean="0"/>
              <a:t> – we provide Special Education, Career and Technical Education, and Alternative Education to school age children, as well as adult education programming.</a:t>
            </a:r>
          </a:p>
          <a:p>
            <a:r>
              <a:rPr lang="en-US" baseline="0" dirty="0" smtClean="0"/>
              <a:t>Service Provider – Services designed to increase learning opportunities, take advantage of economies of scale, and provide expertise on a cost effective basis are purchased by districts on an as needed basis.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Reimbursement rates are determined by a complex formula that is based on district wealth. The wealthier the district the lower the reimbursement rate.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15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Therefore, if a district chooses NOT to participate in their BOCES Distance Learning/Distance Education service, they are not eligible to receive Consortium sponsored courses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74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04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13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thanks to Jamestown Community College’s College Connections program (HS teachers as certified adjunct faculty) which grants free tuition for approved courses is well over 1 million since the late 1990s (Average is approximately $50,000 – $60,000 per year)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95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9CA1-CF58-624A-97B3-2463EEAF4A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84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New </a:t>
            </a:r>
            <a:r>
              <a:rPr lang="en-US" dirty="0" err="1" smtClean="0"/>
              <a:t>york</a:t>
            </a:r>
            <a:r>
              <a:rPr lang="en-US" dirty="0" smtClean="0"/>
              <a:t> state Distance learning consortium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Who we are and what we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62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32573"/>
            <a:ext cx="8610600" cy="1293028"/>
          </a:xfrm>
        </p:spPr>
        <p:txBody>
          <a:bodyPr/>
          <a:lstStyle/>
          <a:p>
            <a:r>
              <a:rPr lang="en-US" dirty="0" smtClean="0"/>
              <a:t>NYSDLC </a:t>
            </a:r>
            <a:r>
              <a:rPr lang="en-US" dirty="0" err="1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0500"/>
            <a:ext cx="10820400" cy="5130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37 Board of Cooperative Educational Services (BOCES) serving 700+ districts</a:t>
            </a:r>
          </a:p>
          <a:p>
            <a:endParaRPr lang="en-US" sz="2800" dirty="0" smtClean="0"/>
          </a:p>
          <a:p>
            <a:r>
              <a:rPr lang="en-US" sz="2800" dirty="0" smtClean="0"/>
              <a:t>Many of the BOCES offer some sort of distance education </a:t>
            </a:r>
          </a:p>
          <a:p>
            <a:endParaRPr lang="en-US" sz="2800" dirty="0" smtClean="0"/>
          </a:p>
          <a:p>
            <a:r>
              <a:rPr lang="en-US" sz="2800" dirty="0" smtClean="0"/>
              <a:t>The NYSDLC consists of 29 member BOCES</a:t>
            </a:r>
          </a:p>
          <a:p>
            <a:endParaRPr lang="en-US" sz="2800" dirty="0" smtClean="0"/>
          </a:p>
          <a:p>
            <a:r>
              <a:rPr lang="en-US" sz="2800" dirty="0" smtClean="0"/>
              <a:t>Purposes of the consortium </a:t>
            </a:r>
          </a:p>
          <a:p>
            <a:pPr lvl="1"/>
            <a:r>
              <a:rPr lang="en-US" sz="2600" dirty="0" smtClean="0"/>
              <a:t>joint planning</a:t>
            </a:r>
          </a:p>
          <a:p>
            <a:pPr lvl="1"/>
            <a:r>
              <a:rPr lang="en-US" sz="2600" dirty="0" smtClean="0"/>
              <a:t>sharing of expertise </a:t>
            </a:r>
          </a:p>
          <a:p>
            <a:pPr lvl="1"/>
            <a:r>
              <a:rPr lang="en-US" sz="2600" dirty="0" smtClean="0"/>
              <a:t>policy influence, support for new members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4112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20361"/>
            <a:ext cx="8610600" cy="1293028"/>
          </a:xfrm>
        </p:spPr>
        <p:txBody>
          <a:bodyPr/>
          <a:lstStyle/>
          <a:p>
            <a:r>
              <a:rPr lang="en-US" dirty="0" smtClean="0"/>
              <a:t>NYSDLC Overview/FUNDING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32560"/>
            <a:ext cx="10820400" cy="4024125"/>
          </a:xfrm>
        </p:spPr>
        <p:txBody>
          <a:bodyPr>
            <a:noAutofit/>
          </a:bodyPr>
          <a:lstStyle/>
          <a:p>
            <a:r>
              <a:rPr lang="en-US" sz="2800" dirty="0" smtClean="0"/>
              <a:t>Pursuing academic opportunities for students through the use of technology</a:t>
            </a:r>
          </a:p>
          <a:p>
            <a:endParaRPr lang="en-US" sz="2800" dirty="0"/>
          </a:p>
          <a:p>
            <a:r>
              <a:rPr lang="en-US" sz="2800" dirty="0" smtClean="0"/>
              <a:t>Each BOCES has the unique status of being BOTH a school AND  service provider</a:t>
            </a:r>
          </a:p>
          <a:p>
            <a:endParaRPr lang="en-US" sz="2800" dirty="0"/>
          </a:p>
          <a:p>
            <a:r>
              <a:rPr lang="en-US" sz="2800" dirty="0" smtClean="0"/>
              <a:t>The state encourages BOCES participation by incentivizing BOCES service use through a complex aid formula</a:t>
            </a:r>
          </a:p>
        </p:txBody>
      </p:sp>
    </p:spTree>
    <p:extLst>
      <p:ext uri="{BB962C8B-B14F-4D97-AF65-F5344CB8AC3E}">
        <p14:creationId xmlns:p14="http://schemas.microsoft.com/office/powerpoint/2010/main" val="929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7813" y="451222"/>
            <a:ext cx="8610600" cy="1293028"/>
          </a:xfrm>
        </p:spPr>
        <p:txBody>
          <a:bodyPr/>
          <a:lstStyle/>
          <a:p>
            <a:r>
              <a:rPr lang="en-US" dirty="0" smtClean="0"/>
              <a:t>NYSDLC Course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853" y="1744250"/>
            <a:ext cx="10820400" cy="4024125"/>
          </a:xfrm>
        </p:spPr>
        <p:txBody>
          <a:bodyPr>
            <a:noAutofit/>
          </a:bodyPr>
          <a:lstStyle/>
          <a:p>
            <a:r>
              <a:rPr lang="en-US" sz="2800" dirty="0" smtClean="0"/>
              <a:t>Distance Education Classes are offered to students through their home school district via teacher-created content or vendor purchased curriculum.</a:t>
            </a:r>
          </a:p>
          <a:p>
            <a:endParaRPr lang="en-US" sz="2800" dirty="0"/>
          </a:p>
          <a:p>
            <a:r>
              <a:rPr lang="en-US" sz="2800" dirty="0" smtClean="0"/>
              <a:t>This does not prevent districts from purchasing online curriculum directly from a vendor (i.e. Apex, </a:t>
            </a:r>
            <a:r>
              <a:rPr lang="en-US" sz="2800" dirty="0" err="1" smtClean="0"/>
              <a:t>Odysseyware</a:t>
            </a:r>
            <a:r>
              <a:rPr lang="en-US" sz="2800" dirty="0" smtClean="0"/>
              <a:t>, </a:t>
            </a:r>
            <a:r>
              <a:rPr lang="en-US" sz="2800" dirty="0" err="1" smtClean="0"/>
              <a:t>Edgenuity</a:t>
            </a:r>
            <a:r>
              <a:rPr lang="en-US" sz="2800" dirty="0" smtClean="0"/>
              <a:t>).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Consortium courses are taught either by member school district or BOCES NYS certified teachers.</a:t>
            </a:r>
          </a:p>
        </p:txBody>
      </p:sp>
    </p:spTree>
    <p:extLst>
      <p:ext uri="{BB962C8B-B14F-4D97-AF65-F5344CB8AC3E}">
        <p14:creationId xmlns:p14="http://schemas.microsoft.com/office/powerpoint/2010/main" val="190813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18326"/>
            <a:ext cx="8610600" cy="1293028"/>
          </a:xfrm>
        </p:spPr>
        <p:txBody>
          <a:bodyPr/>
          <a:lstStyle/>
          <a:p>
            <a:r>
              <a:rPr lang="en-US" dirty="0" smtClean="0"/>
              <a:t>NYSDLC course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37728"/>
            <a:ext cx="10820400" cy="4024125"/>
          </a:xfrm>
        </p:spPr>
        <p:txBody>
          <a:bodyPr>
            <a:noAutofit/>
          </a:bodyPr>
          <a:lstStyle/>
          <a:p>
            <a:r>
              <a:rPr lang="en-US" sz="2800" dirty="0" smtClean="0"/>
              <a:t>Course costs vary and are set by each individual BOCES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Current range – FREE – 10,200 per course</a:t>
            </a:r>
          </a:p>
          <a:p>
            <a:endParaRPr lang="en-US" sz="2800" dirty="0"/>
          </a:p>
          <a:p>
            <a:r>
              <a:rPr lang="en-US" sz="2800" dirty="0" smtClean="0"/>
              <a:t>Video courses are usually charged by the course, online courses by the student</a:t>
            </a:r>
          </a:p>
          <a:p>
            <a:endParaRPr lang="en-US" sz="2800" dirty="0" smtClean="0"/>
          </a:p>
          <a:p>
            <a:r>
              <a:rPr lang="en-US" sz="2800" dirty="0" smtClean="0"/>
              <a:t>Online courses MUST have a NYS Certified Teacher Of Record assigned (either district or BOCES employee – per NYS regulation)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98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18328"/>
            <a:ext cx="8610600" cy="1293028"/>
          </a:xfrm>
        </p:spPr>
        <p:txBody>
          <a:bodyPr/>
          <a:lstStyle/>
          <a:p>
            <a:r>
              <a:rPr lang="en-US" dirty="0" smtClean="0"/>
              <a:t>NYSDLC course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5852"/>
            <a:ext cx="10820400" cy="4551924"/>
          </a:xfrm>
        </p:spPr>
        <p:txBody>
          <a:bodyPr>
            <a:noAutofit/>
          </a:bodyPr>
          <a:lstStyle/>
          <a:p>
            <a:r>
              <a:rPr lang="en-US" sz="2800" dirty="0" smtClean="0"/>
              <a:t>Courses are selected by school district personnel NOT by students individually</a:t>
            </a:r>
          </a:p>
          <a:p>
            <a:endParaRPr lang="en-US" sz="2800" dirty="0" smtClean="0"/>
          </a:p>
          <a:p>
            <a:r>
              <a:rPr lang="en-US" sz="2800" dirty="0" smtClean="0"/>
              <a:t>Consortium practice is that </a:t>
            </a:r>
            <a:r>
              <a:rPr lang="en-US" sz="2800" dirty="0"/>
              <a:t>d</a:t>
            </a:r>
            <a:r>
              <a:rPr lang="en-US" sz="2800" dirty="0" smtClean="0"/>
              <a:t>istance education will not be used to supplant existing staff positions</a:t>
            </a:r>
          </a:p>
          <a:p>
            <a:endParaRPr lang="en-US" sz="2800" dirty="0"/>
          </a:p>
          <a:p>
            <a:r>
              <a:rPr lang="en-US" sz="2800" dirty="0" smtClean="0"/>
              <a:t>Barriers that if changed could dramatically increase utilization:</a:t>
            </a:r>
          </a:p>
          <a:p>
            <a:pPr lvl="1"/>
            <a:r>
              <a:rPr lang="en-US" sz="2800" dirty="0" smtClean="0"/>
              <a:t>Common Calendar</a:t>
            </a:r>
            <a:endParaRPr lang="en-US" sz="2800" dirty="0"/>
          </a:p>
          <a:p>
            <a:pPr lvl="1"/>
            <a:r>
              <a:rPr lang="en-US" sz="2800" dirty="0" smtClean="0"/>
              <a:t>Common Bell Schedule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084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51781"/>
            <a:ext cx="8610600" cy="1293028"/>
          </a:xfrm>
        </p:spPr>
        <p:txBody>
          <a:bodyPr/>
          <a:lstStyle/>
          <a:p>
            <a:r>
              <a:rPr lang="en-US" dirty="0" smtClean="0"/>
              <a:t>NYSDLC Academic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05358"/>
            <a:ext cx="10820400" cy="4024125"/>
          </a:xfrm>
        </p:spPr>
        <p:txBody>
          <a:bodyPr>
            <a:noAutofit/>
          </a:bodyPr>
          <a:lstStyle/>
          <a:p>
            <a:r>
              <a:rPr lang="en-US" sz="2800" dirty="0" smtClean="0"/>
              <a:t>No formal study has been done to compare student performance at </a:t>
            </a:r>
            <a:r>
              <a:rPr lang="en-US" sz="2800" smtClean="0"/>
              <a:t>remote locations</a:t>
            </a:r>
            <a:endParaRPr lang="en-US" sz="2800" dirty="0" smtClean="0"/>
          </a:p>
          <a:p>
            <a:r>
              <a:rPr lang="en-US" sz="2800" dirty="0" smtClean="0"/>
              <a:t>AP results have exceeded the national and state average</a:t>
            </a:r>
            <a:endParaRPr lang="en-US" sz="2800" dirty="0"/>
          </a:p>
          <a:p>
            <a:r>
              <a:rPr lang="en-US" sz="2800" dirty="0" smtClean="0"/>
              <a:t>Teacher return rate is well over 95% in our BOCES.</a:t>
            </a:r>
          </a:p>
          <a:p>
            <a:r>
              <a:rPr lang="en-US" sz="2800" dirty="0" smtClean="0"/>
              <a:t>Course catalog </a:t>
            </a:r>
            <a:r>
              <a:rPr lang="en-US" sz="2800" dirty="0"/>
              <a:t>is </a:t>
            </a:r>
            <a:r>
              <a:rPr lang="en-US" sz="2800" dirty="0" smtClean="0"/>
              <a:t>expanding annually</a:t>
            </a:r>
            <a:endParaRPr lang="en-US" sz="2800" dirty="0"/>
          </a:p>
          <a:p>
            <a:r>
              <a:rPr lang="en-US" sz="2800" dirty="0" smtClean="0"/>
              <a:t>College tuition savings through adjunct status HS faculty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881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3722"/>
            <a:ext cx="8610600" cy="1293028"/>
          </a:xfrm>
        </p:spPr>
        <p:txBody>
          <a:bodyPr/>
          <a:lstStyle/>
          <a:p>
            <a:r>
              <a:rPr lang="en-US" dirty="0" err="1" smtClean="0"/>
              <a:t>NYSdlc</a:t>
            </a:r>
            <a:r>
              <a:rPr lang="en-US" dirty="0" smtClean="0"/>
              <a:t>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26208"/>
            <a:ext cx="10820400" cy="4024125"/>
          </a:xfrm>
        </p:spPr>
        <p:txBody>
          <a:bodyPr>
            <a:noAutofit/>
          </a:bodyPr>
          <a:lstStyle/>
          <a:p>
            <a:r>
              <a:rPr lang="en-US" sz="2800" dirty="0" smtClean="0"/>
              <a:t>Video based synchronous classes</a:t>
            </a:r>
          </a:p>
          <a:p>
            <a:r>
              <a:rPr lang="en-US" sz="2800" dirty="0" smtClean="0"/>
              <a:t>Online based, teacher created AND vendor supplied classes</a:t>
            </a:r>
            <a:endParaRPr lang="en-US" sz="2800" dirty="0"/>
          </a:p>
          <a:p>
            <a:r>
              <a:rPr lang="en-US" sz="2800" dirty="0" smtClean="0"/>
              <a:t>Blended classes, consisting of teacher-determined blend level</a:t>
            </a:r>
            <a:endParaRPr lang="en-US" sz="2800" dirty="0"/>
          </a:p>
          <a:p>
            <a:r>
              <a:rPr lang="en-US" sz="2800" dirty="0" smtClean="0"/>
              <a:t>Evaluation of best practices for all models</a:t>
            </a:r>
            <a:endParaRPr lang="en-US" sz="2800" dirty="0"/>
          </a:p>
          <a:p>
            <a:r>
              <a:rPr lang="en-US" sz="2800" dirty="0" smtClean="0"/>
              <a:t>Evaluation of new technologies to aid in the delivery of instruction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10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NYSDLC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Our shared catalog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1"/>
            <a:r>
              <a:rPr lang="en-US" sz="3600" dirty="0" smtClean="0"/>
              <a:t>dlcourses.e2ccb.org</a:t>
            </a:r>
          </a:p>
          <a:p>
            <a:pPr lvl="1"/>
            <a:endParaRPr lang="en-US" sz="3600" dirty="0"/>
          </a:p>
          <a:p>
            <a:pPr lvl="2"/>
            <a:r>
              <a:rPr lang="en-US" sz="3600" dirty="0" smtClean="0"/>
              <a:t>User name – </a:t>
            </a:r>
            <a:r>
              <a:rPr lang="en-US" sz="3600" dirty="0" err="1" smtClean="0"/>
              <a:t>alaska</a:t>
            </a:r>
            <a:endParaRPr lang="en-US" sz="3600" dirty="0" smtClean="0"/>
          </a:p>
          <a:p>
            <a:pPr lvl="2"/>
            <a:r>
              <a:rPr lang="en-US" sz="3600" dirty="0" smtClean="0"/>
              <a:t>Password – </a:t>
            </a:r>
            <a:r>
              <a:rPr lang="en-US" sz="3600" dirty="0" err="1" smtClean="0"/>
              <a:t>alaska</a:t>
            </a:r>
            <a:r>
              <a:rPr lang="en-US" sz="3600" dirty="0" smtClean="0"/>
              <a:t> (this will give you view only rights to see our course offerings)</a:t>
            </a:r>
          </a:p>
        </p:txBody>
      </p:sp>
    </p:spTree>
    <p:extLst>
      <p:ext uri="{BB962C8B-B14F-4D97-AF65-F5344CB8AC3E}">
        <p14:creationId xmlns:p14="http://schemas.microsoft.com/office/powerpoint/2010/main" val="57261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373</TotalTime>
  <Words>602</Words>
  <Application>Microsoft Office PowerPoint</Application>
  <PresentationFormat>Widescreen</PresentationFormat>
  <Paragraphs>77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Vapor Trail</vt:lpstr>
      <vt:lpstr>The New york state Distance learning consortium</vt:lpstr>
      <vt:lpstr>NYSDLC OVerview</vt:lpstr>
      <vt:lpstr>NYSDLC Overview/FUNDING</vt:lpstr>
      <vt:lpstr>NYSDLC Course Delivery</vt:lpstr>
      <vt:lpstr>NYSDLC course delivery</vt:lpstr>
      <vt:lpstr>NYSDLC course offerings</vt:lpstr>
      <vt:lpstr>NYSDLC Academic results</vt:lpstr>
      <vt:lpstr>NYSdlc future</vt:lpstr>
      <vt:lpstr>NYSDLC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york state Distance learning consortium</dc:title>
  <dc:creator>Microsoft Office User</dc:creator>
  <cp:lastModifiedBy>Joshua Banks</cp:lastModifiedBy>
  <cp:revision>24</cp:revision>
  <dcterms:created xsi:type="dcterms:W3CDTF">2017-02-14T20:46:31Z</dcterms:created>
  <dcterms:modified xsi:type="dcterms:W3CDTF">2017-02-16T20:10:57Z</dcterms:modified>
</cp:coreProperties>
</file>