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0"/>
  </p:notesMasterIdLst>
  <p:handoutMasterIdLst>
    <p:handoutMasterId r:id="rId11"/>
  </p:handoutMasterIdLst>
  <p:sldIdLst>
    <p:sldId id="669" r:id="rId2"/>
    <p:sldId id="852" r:id="rId3"/>
    <p:sldId id="844" r:id="rId4"/>
    <p:sldId id="723" r:id="rId5"/>
    <p:sldId id="767" r:id="rId6"/>
    <p:sldId id="843" r:id="rId7"/>
    <p:sldId id="849" r:id="rId8"/>
    <p:sldId id="694" r:id="rId9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dw2" initials="jd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7E5"/>
    <a:srgbClr val="0000FF"/>
    <a:srgbClr val="FFFF66"/>
    <a:srgbClr val="FF99FF"/>
    <a:srgbClr val="FF3399"/>
    <a:srgbClr val="FF6600"/>
    <a:srgbClr val="FFFF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3202" autoAdjust="0"/>
    <p:restoredTop sz="87389" autoAdjust="0"/>
  </p:normalViewPr>
  <p:slideViewPr>
    <p:cSldViewPr>
      <p:cViewPr varScale="1">
        <p:scale>
          <a:sx n="97" d="100"/>
          <a:sy n="97" d="100"/>
        </p:scale>
        <p:origin x="-11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t" anchorCtr="0" compatLnSpc="1">
            <a:prstTxWarp prst="textNoShape">
              <a:avLst/>
            </a:prstTxWarp>
          </a:bodyPr>
          <a:lstStyle>
            <a:lvl1pPr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t" anchorCtr="0" compatLnSpc="1">
            <a:prstTxWarp prst="textNoShape">
              <a:avLst/>
            </a:prstTxWarp>
          </a:bodyPr>
          <a:lstStyle>
            <a:lvl1pPr algn="r"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b" anchorCtr="0" compatLnSpc="1">
            <a:prstTxWarp prst="textNoShape">
              <a:avLst/>
            </a:prstTxWarp>
          </a:bodyPr>
          <a:lstStyle>
            <a:lvl1pPr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b" anchorCtr="0" compatLnSpc="1">
            <a:prstTxWarp prst="textNoShape">
              <a:avLst/>
            </a:prstTxWarp>
          </a:bodyPr>
          <a:lstStyle>
            <a:lvl1pPr algn="r"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F37DCBB0-FDD4-4F39-9DD4-C22C9C410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76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t" anchorCtr="0" compatLnSpc="1">
            <a:prstTxWarp prst="textNoShape">
              <a:avLst/>
            </a:prstTxWarp>
          </a:bodyPr>
          <a:lstStyle>
            <a:lvl1pPr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t" anchorCtr="0" compatLnSpc="1">
            <a:prstTxWarp prst="textNoShape">
              <a:avLst/>
            </a:prstTxWarp>
          </a:bodyPr>
          <a:lstStyle>
            <a:lvl1pPr algn="r"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b" anchorCtr="0" compatLnSpc="1">
            <a:prstTxWarp prst="textNoShape">
              <a:avLst/>
            </a:prstTxWarp>
          </a:bodyPr>
          <a:lstStyle>
            <a:lvl1pPr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0" tIns="46499" rIns="93000" bIns="46499" numCol="1" anchor="b" anchorCtr="0" compatLnSpc="1">
            <a:prstTxWarp prst="textNoShape">
              <a:avLst/>
            </a:prstTxWarp>
          </a:bodyPr>
          <a:lstStyle>
            <a:lvl1pPr algn="r" defTabSz="928688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6793EBFE-D631-48A3-AD21-F209A79C5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03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DE2F15-51AE-44BD-9A73-CF32BE2564A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93EBFE-D631-48A3-AD21-F209A79C5C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91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93EBFE-D631-48A3-AD21-F209A79C5C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00492-ADF1-4DD3-9F0B-2761BDDA4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5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0" r:id="rId2"/>
    <p:sldLayoutId id="2147484028" r:id="rId3"/>
    <p:sldLayoutId id="2147484021" r:id="rId4"/>
    <p:sldLayoutId id="2147484022" r:id="rId5"/>
    <p:sldLayoutId id="2147484023" r:id="rId6"/>
    <p:sldLayoutId id="2147484029" r:id="rId7"/>
    <p:sldLayoutId id="2147484030" r:id="rId8"/>
    <p:sldLayoutId id="2147484031" r:id="rId9"/>
    <p:sldLayoutId id="2147484024" r:id="rId10"/>
    <p:sldLayoutId id="2147484032" r:id="rId11"/>
    <p:sldLayoutId id="21474840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is2@cd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85800"/>
            <a:ext cx="9144000" cy="1524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>
                    <a:satMod val="150000"/>
                  </a:schemeClr>
                </a:solidFill>
              </a:rPr>
              <a:t>Alaska – What have vaccines done for you?</a:t>
            </a:r>
            <a:br>
              <a:rPr lang="en-US" sz="4000" dirty="0" smtClean="0">
                <a:solidFill>
                  <a:schemeClr val="accent1">
                    <a:satMod val="150000"/>
                  </a:schemeClr>
                </a:solidFill>
              </a:rPr>
            </a:br>
            <a:endParaRPr lang="en-US" sz="2400" dirty="0" smtClean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362200"/>
            <a:ext cx="8382000" cy="2514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600" dirty="0" smtClean="0"/>
              <a:t> </a:t>
            </a:r>
          </a:p>
          <a:p>
            <a:pPr algn="ctr" eaLnBrk="1" hangingPunct="1">
              <a:lnSpc>
                <a:spcPct val="90000"/>
              </a:lnSpc>
            </a:pPr>
            <a:endParaRPr lang="en-US" dirty="0" smtClean="0"/>
          </a:p>
          <a:p>
            <a:pPr algn="ctr"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38200" y="5410200"/>
            <a:ext cx="7239000" cy="123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February 2014</a:t>
            </a:r>
          </a:p>
          <a:p>
            <a:pPr algn="ctr"/>
            <a:r>
              <a:rPr lang="en-US" sz="1400" dirty="0" smtClean="0"/>
              <a:t>ANTHC Immunization Program; </a:t>
            </a:r>
          </a:p>
          <a:p>
            <a:pPr algn="ctr"/>
            <a:r>
              <a:rPr lang="en-US" sz="1400" b="1" dirty="0" smtClean="0"/>
              <a:t>Rosalyn Singleton MD MPH  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hlinkClick r:id="rId3"/>
              </a:rPr>
              <a:t>ris2@cdc.gov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1400" b="1" dirty="0" smtClean="0"/>
              <a:t>729-3418</a:t>
            </a:r>
            <a:endParaRPr lang="en-US" dirty="0" smtClean="0"/>
          </a:p>
        </p:txBody>
      </p:sp>
      <p:pic>
        <p:nvPicPr>
          <p:cNvPr id="5" name="Picture 6" descr="Measles image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" y="1921041"/>
            <a:ext cx="2362200" cy="3232484"/>
          </a:xfrm>
          <a:prstGeom prst="rect">
            <a:avLst/>
          </a:prstGeom>
          <a:noFill/>
        </p:spPr>
      </p:pic>
      <p:pic>
        <p:nvPicPr>
          <p:cNvPr id="250884" name="Picture 4" descr="Polio im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057400"/>
            <a:ext cx="4476750" cy="2952751"/>
          </a:xfrm>
          <a:prstGeom prst="rect">
            <a:avLst/>
          </a:prstGeom>
          <a:noFill/>
        </p:spPr>
      </p:pic>
      <p:pic>
        <p:nvPicPr>
          <p:cNvPr id="9" name="Picture 5" descr="varipmh00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934200" y="1828800"/>
            <a:ext cx="2041525" cy="32906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Vaccination: an ounce of prevention saves a ton of lives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800601"/>
          </a:xfrm>
        </p:spPr>
        <p:txBody>
          <a:bodyPr/>
          <a:lstStyle/>
          <a:p>
            <a:r>
              <a:rPr lang="en-US" sz="2800" dirty="0" smtClean="0"/>
              <a:t>Vaccination is a Global Issue: The </a:t>
            </a:r>
            <a:r>
              <a:rPr lang="en-US" sz="2800" dirty="0" smtClean="0"/>
              <a:t>World Health Organization estimates that vaccination saves between 2 and 3 million lives every </a:t>
            </a:r>
            <a:r>
              <a:rPr lang="en-US" sz="2800" dirty="0" smtClean="0"/>
              <a:t>year.</a:t>
            </a:r>
          </a:p>
          <a:p>
            <a:pPr marL="119062" indent="0">
              <a:buNone/>
            </a:pPr>
            <a:endParaRPr lang="en-US" sz="2800" dirty="0" smtClean="0"/>
          </a:p>
          <a:p>
            <a:r>
              <a:rPr lang="en-US" sz="2800" dirty="0" smtClean="0"/>
              <a:t>In the US, vaccination has prevented 103 million infections and disease rates are at historic lows – However, 1.5 million vaccine-preventable deaths occur each year around the world.</a:t>
            </a:r>
          </a:p>
          <a:p>
            <a:endParaRPr lang="en-US" sz="2800" dirty="0" smtClean="0"/>
          </a:p>
          <a:p>
            <a:r>
              <a:rPr lang="en-US" sz="2800" dirty="0" smtClean="0"/>
              <a:t>Keeping </a:t>
            </a:r>
            <a:r>
              <a:rPr lang="en-US" sz="2800" dirty="0" smtClean="0"/>
              <a:t>vaccination rates high requires sustained commitment and access to vaccines.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9175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686800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dirty="0" smtClean="0"/>
              <a:t>Vaccine-Preventable Disease Success, Alaska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8392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solidFill>
                  <a:srgbClr val="002060"/>
                </a:solidFill>
              </a:rPr>
              <a:t>BEFORE VACCINES: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err="1" smtClean="0"/>
              <a:t>Hib</a:t>
            </a:r>
            <a:r>
              <a:rPr lang="en-US" sz="2400" dirty="0" smtClean="0"/>
              <a:t> </a:t>
            </a:r>
            <a:r>
              <a:rPr lang="en-US" sz="2400" dirty="0"/>
              <a:t>m</a:t>
            </a:r>
            <a:r>
              <a:rPr lang="en-US" sz="2400" dirty="0" smtClean="0"/>
              <a:t>eningitis and sepsis – 40-80 cases/</a:t>
            </a:r>
            <a:r>
              <a:rPr lang="en-US" sz="2400" dirty="0" err="1" smtClean="0"/>
              <a:t>yr</a:t>
            </a:r>
            <a:r>
              <a:rPr lang="en-US" sz="2400" dirty="0" smtClean="0"/>
              <a:t>  in children.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Hepatitis A – Alaska-wide epidemics with up to 4,000 cases.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Hepatitis B –10% of Alaska Natives in some regions.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Measles outbreaks contributed to high infant mortality.</a:t>
            </a:r>
          </a:p>
          <a:p>
            <a:pPr lvl="1"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solidFill>
                  <a:srgbClr val="002060"/>
                </a:solidFill>
              </a:rPr>
              <a:t>BECAUSE OF VACCINES: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0-2 cases of </a:t>
            </a:r>
            <a:r>
              <a:rPr lang="en-US" sz="2400" dirty="0" err="1" smtClean="0"/>
              <a:t>Hib</a:t>
            </a:r>
            <a:r>
              <a:rPr lang="en-US" sz="2400" dirty="0" smtClean="0"/>
              <a:t> per year!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No hepatitis A epidemics since vaccine!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Alaska Natives have the lowest rate of Hepatitis B in the U.S.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No measles cases in Alaska since 2000!</a:t>
            </a:r>
          </a:p>
        </p:txBody>
      </p:sp>
    </p:spTree>
    <p:extLst>
      <p:ext uri="{BB962C8B-B14F-4D97-AF65-F5344CB8AC3E}">
        <p14:creationId xmlns:p14="http://schemas.microsoft.com/office/powerpoint/2010/main" val="330089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Polio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5181600" cy="4495800"/>
          </a:xfrm>
        </p:spPr>
        <p:txBody>
          <a:bodyPr/>
          <a:lstStyle/>
          <a:p>
            <a:r>
              <a:rPr lang="en-US" sz="2000" dirty="0" smtClean="0"/>
              <a:t>Polio </a:t>
            </a:r>
            <a:r>
              <a:rPr lang="en-US" sz="2000" dirty="0"/>
              <a:t>attacks </a:t>
            </a:r>
            <a:r>
              <a:rPr lang="en-US" sz="2000" dirty="0" smtClean="0"/>
              <a:t> the nervous </a:t>
            </a:r>
            <a:r>
              <a:rPr lang="en-US" sz="2000" dirty="0"/>
              <a:t>system and can cause muscle weakness, paralysis or </a:t>
            </a:r>
            <a:r>
              <a:rPr lang="en-US" sz="2000" dirty="0" smtClean="0"/>
              <a:t>death</a:t>
            </a:r>
            <a:r>
              <a:rPr lang="en-US" sz="2000" dirty="0" smtClean="0"/>
              <a:t>.</a:t>
            </a:r>
          </a:p>
          <a:p>
            <a:pPr marL="119062" indent="0">
              <a:buNone/>
            </a:pPr>
            <a:endParaRPr lang="en-US" sz="2000" dirty="0"/>
          </a:p>
          <a:p>
            <a:r>
              <a:rPr lang="en-US" sz="2000" dirty="0"/>
              <a:t>In 1952 there were 21,000 </a:t>
            </a:r>
            <a:r>
              <a:rPr lang="en-US" sz="2000" dirty="0" smtClean="0"/>
              <a:t>polio  cases in </a:t>
            </a:r>
            <a:r>
              <a:rPr lang="en-US" sz="2000" dirty="0"/>
              <a:t>the </a:t>
            </a:r>
            <a:r>
              <a:rPr lang="en-US" sz="2000" dirty="0" smtClean="0"/>
              <a:t>US – the last US polio case was in </a:t>
            </a:r>
            <a:r>
              <a:rPr lang="en-US" sz="2000" dirty="0" smtClean="0"/>
              <a:t>1979.</a:t>
            </a:r>
          </a:p>
          <a:p>
            <a:pPr marL="119062" indent="0">
              <a:buNone/>
            </a:pPr>
            <a:endParaRPr lang="en-US" sz="2000" dirty="0"/>
          </a:p>
          <a:p>
            <a:r>
              <a:rPr lang="en-US" sz="2000" dirty="0" smtClean="0"/>
              <a:t>Thanks </a:t>
            </a:r>
            <a:r>
              <a:rPr lang="en-US" sz="2000" dirty="0"/>
              <a:t>to polio vaccination, </a:t>
            </a:r>
            <a:r>
              <a:rPr lang="en-US" sz="2000" dirty="0" smtClean="0"/>
              <a:t>polio </a:t>
            </a:r>
            <a:r>
              <a:rPr lang="en-US" sz="2000" dirty="0"/>
              <a:t>cases are down </a:t>
            </a:r>
            <a:r>
              <a:rPr lang="en-US" sz="2000" dirty="0" smtClean="0"/>
              <a:t>99%; however</a:t>
            </a:r>
            <a:r>
              <a:rPr lang="en-US" sz="2000" dirty="0"/>
              <a:t>, </a:t>
            </a:r>
            <a:r>
              <a:rPr lang="en-US" sz="2000" dirty="0" smtClean="0"/>
              <a:t>polio has </a:t>
            </a:r>
            <a:r>
              <a:rPr lang="en-US" sz="2000" dirty="0"/>
              <a:t>recently reemerged in areas that had been polio-free for years</a:t>
            </a:r>
            <a:r>
              <a:rPr lang="en-US" sz="2000" dirty="0" smtClean="0"/>
              <a:t>.</a:t>
            </a:r>
            <a:endParaRPr lang="en-US" sz="2000" dirty="0"/>
          </a:p>
          <a:p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Polio is just one plane flight away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</p:txBody>
      </p:sp>
      <p:pic>
        <p:nvPicPr>
          <p:cNvPr id="413700" name="Picture 4" descr="poliwho00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47071" y="1524000"/>
            <a:ext cx="3349625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304800"/>
            <a:ext cx="5715000" cy="1143000"/>
          </a:xfrm>
        </p:spPr>
        <p:txBody>
          <a:bodyPr/>
          <a:lstStyle/>
          <a:p>
            <a:r>
              <a:rPr lang="en-US" sz="4800"/>
              <a:t>Diphtheria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9530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In 1925 a diphtheria epidemic threatened </a:t>
            </a:r>
            <a:r>
              <a:rPr lang="en-US" sz="2400" dirty="0" smtClean="0"/>
              <a:t>Nome</a:t>
            </a:r>
            <a:r>
              <a:rPr lang="en-US" sz="2400" dirty="0"/>
              <a:t>. The nearest serum was in Anchorage</a:t>
            </a:r>
            <a:r>
              <a:rPr lang="en-US" sz="2400" dirty="0" smtClean="0"/>
              <a:t>. </a:t>
            </a:r>
          </a:p>
          <a:p>
            <a:pPr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dirty="0" smtClean="0"/>
              <a:t>relay </a:t>
            </a:r>
            <a:r>
              <a:rPr lang="en-US" sz="2400" dirty="0"/>
              <a:t>of dog teams rushed the vaccine from </a:t>
            </a:r>
            <a:r>
              <a:rPr lang="en-US" sz="2400" dirty="0" err="1"/>
              <a:t>Nenana</a:t>
            </a:r>
            <a:r>
              <a:rPr lang="en-US" sz="2400" dirty="0"/>
              <a:t> to Nome</a:t>
            </a:r>
            <a:r>
              <a:rPr lang="en-US" sz="2400" dirty="0" smtClean="0"/>
              <a:t>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serum arrived in time to prevent the epidemic and save hundreds of lives</a:t>
            </a:r>
            <a:r>
              <a:rPr lang="en-US" sz="2400" dirty="0" smtClean="0"/>
              <a:t>.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Today diphtheria is a disease of the past because of vaccine. 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smtClean="0"/>
              <a:t>However, a US citizen who had refused Td vaccine died from diphtheria after visiting Haiti.</a:t>
            </a:r>
            <a:endParaRPr lang="en-US" sz="2400" dirty="0"/>
          </a:p>
        </p:txBody>
      </p:sp>
      <p:pic>
        <p:nvPicPr>
          <p:cNvPr id="347141" name="Picture 5" descr="diphiac0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-76200"/>
            <a:ext cx="2692400" cy="3581400"/>
          </a:xfrm>
          <a:prstGeom prst="rect">
            <a:avLst/>
          </a:prstGeom>
          <a:noFill/>
        </p:spPr>
      </p:pic>
      <p:pic>
        <p:nvPicPr>
          <p:cNvPr id="347143" name="Picture 7" descr="thumb1l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81600" y="3581400"/>
            <a:ext cx="39624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800" dirty="0" err="1"/>
              <a:t>Hib</a:t>
            </a:r>
            <a:r>
              <a:rPr lang="en-US" sz="4800" dirty="0"/>
              <a:t> disease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271" y="1676400"/>
            <a:ext cx="5486400" cy="4343400"/>
          </a:xfrm>
        </p:spPr>
        <p:txBody>
          <a:bodyPr/>
          <a:lstStyle/>
          <a:p>
            <a:r>
              <a:rPr lang="en-US" sz="2400" i="1" dirty="0" err="1" smtClean="0"/>
              <a:t>Haemophilus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influenzae</a:t>
            </a:r>
            <a:r>
              <a:rPr lang="en-US" sz="2400" i="1" dirty="0" smtClean="0"/>
              <a:t> </a:t>
            </a:r>
            <a:r>
              <a:rPr lang="en-US" sz="2400" dirty="0" smtClean="0"/>
              <a:t>type b  (</a:t>
            </a:r>
            <a:r>
              <a:rPr lang="en-US" sz="2400" dirty="0" err="1" smtClean="0"/>
              <a:t>Hib</a:t>
            </a:r>
            <a:r>
              <a:rPr lang="en-US" sz="2400" dirty="0" smtClean="0"/>
              <a:t>) causes meningitis, pneumonia, cellulitis, epiglottitis  and sepsis in infants &amp; children.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b="1" dirty="0" smtClean="0"/>
              <a:t>Alaska Native </a:t>
            </a:r>
            <a:r>
              <a:rPr lang="en-US" sz="2400" b="1" dirty="0" err="1" smtClean="0"/>
              <a:t>Hib</a:t>
            </a:r>
            <a:r>
              <a:rPr lang="en-US" sz="2400" b="1" dirty="0" smtClean="0"/>
              <a:t> disease before Vaccine</a:t>
            </a:r>
            <a:endParaRPr lang="en-US" sz="2400" b="1" dirty="0"/>
          </a:p>
          <a:p>
            <a:pPr lvl="1"/>
            <a:r>
              <a:rPr lang="en-US" sz="2400" dirty="0"/>
              <a:t>5-10 times higher rate of </a:t>
            </a:r>
            <a:r>
              <a:rPr lang="en-US" sz="2400" dirty="0" smtClean="0"/>
              <a:t>disease than other US children</a:t>
            </a:r>
            <a:endParaRPr lang="en-US" sz="2400" dirty="0"/>
          </a:p>
          <a:p>
            <a:pPr lvl="1"/>
            <a:r>
              <a:rPr lang="en-US" sz="2400" dirty="0"/>
              <a:t>Younger peak age (4-6 months</a:t>
            </a:r>
            <a:r>
              <a:rPr lang="en-US" sz="2000" dirty="0"/>
              <a:t>) </a:t>
            </a:r>
            <a:endParaRPr lang="en-US" sz="2000" dirty="0" smtClean="0"/>
          </a:p>
          <a:p>
            <a:pPr lvl="1"/>
            <a:endParaRPr lang="en-US" sz="2000" dirty="0"/>
          </a:p>
          <a:p>
            <a:r>
              <a:rPr lang="en-US" sz="2400" b="1" dirty="0" smtClean="0"/>
              <a:t>Since </a:t>
            </a:r>
            <a:r>
              <a:rPr lang="en-US" sz="2400" b="1" dirty="0" err="1" smtClean="0"/>
              <a:t>Hib</a:t>
            </a:r>
            <a:r>
              <a:rPr lang="en-US" sz="2400" b="1" dirty="0" smtClean="0"/>
              <a:t> Vaccine: </a:t>
            </a:r>
            <a:r>
              <a:rPr lang="en-US" sz="2400" dirty="0" err="1" smtClean="0"/>
              <a:t>Hib</a:t>
            </a:r>
            <a:r>
              <a:rPr lang="en-US" sz="2400" dirty="0" smtClean="0"/>
              <a:t> disease has decreased &gt;95%</a:t>
            </a:r>
          </a:p>
          <a:p>
            <a:pPr>
              <a:buNone/>
            </a:pPr>
            <a:endParaRPr lang="en-US" sz="2400" dirty="0" smtClean="0"/>
          </a:p>
        </p:txBody>
      </p:sp>
      <p:pic>
        <p:nvPicPr>
          <p:cNvPr id="276484" name="Picture 4" descr="periorb cellulitis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491800" y="1447800"/>
            <a:ext cx="3652200" cy="2525682"/>
          </a:xfrm>
          <a:noFill/>
          <a:ln/>
        </p:spPr>
      </p:pic>
      <p:pic>
        <p:nvPicPr>
          <p:cNvPr id="5" name="Picture 3" descr="C:\Documents and Settings\tlsmallenberg\My Documents\My Pictures\HiB -cellulitus of foo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399" y="3962400"/>
            <a:ext cx="3696929" cy="26017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450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74638"/>
            <a:ext cx="8382000" cy="868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Hepatitis </a:t>
            </a:r>
            <a:r>
              <a:rPr lang="en-US" sz="4000" dirty="0" smtClean="0"/>
              <a:t>A and B in Alaska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6036457" cy="5105400"/>
          </a:xfrm>
        </p:spPr>
        <p:txBody>
          <a:bodyPr/>
          <a:lstStyle/>
          <a:p>
            <a:r>
              <a:rPr lang="en-US" sz="2400" dirty="0"/>
              <a:t>In 1970s-80  Alaska Natives had the highest </a:t>
            </a:r>
            <a:r>
              <a:rPr lang="en-US" sz="2400" dirty="0" smtClean="0"/>
              <a:t>rate </a:t>
            </a:r>
            <a:r>
              <a:rPr lang="en-US" sz="2400" dirty="0"/>
              <a:t>of hepatitis B </a:t>
            </a:r>
            <a:r>
              <a:rPr lang="en-US" sz="2400" dirty="0" smtClean="0"/>
              <a:t>infection </a:t>
            </a:r>
            <a:r>
              <a:rPr lang="en-US" sz="2400" dirty="0"/>
              <a:t>and </a:t>
            </a:r>
            <a:r>
              <a:rPr lang="en-US" sz="2400" dirty="0" smtClean="0"/>
              <a:t>liver cancer  </a:t>
            </a:r>
            <a:r>
              <a:rPr lang="en-US" sz="2400" dirty="0"/>
              <a:t>any </a:t>
            </a:r>
            <a:r>
              <a:rPr lang="en-US" sz="2400" dirty="0" smtClean="0"/>
              <a:t>non-immigrant group </a:t>
            </a:r>
            <a:r>
              <a:rPr lang="en-US" sz="2400" dirty="0"/>
              <a:t>in US</a:t>
            </a:r>
          </a:p>
          <a:p>
            <a:r>
              <a:rPr lang="en-US" sz="2400" dirty="0" smtClean="0"/>
              <a:t>Alaska also had the </a:t>
            </a:r>
            <a:r>
              <a:rPr lang="en-US" sz="2400" dirty="0"/>
              <a:t>highest rates of </a:t>
            </a:r>
            <a:r>
              <a:rPr lang="en-US" sz="2400" dirty="0" smtClean="0"/>
              <a:t>hepatitis </a:t>
            </a:r>
            <a:r>
              <a:rPr lang="en-US" sz="2400" dirty="0"/>
              <a:t>A </a:t>
            </a:r>
            <a:r>
              <a:rPr lang="en-US" sz="2400" dirty="0" smtClean="0"/>
              <a:t>infections </a:t>
            </a:r>
            <a:r>
              <a:rPr lang="en-US" sz="2400" dirty="0"/>
              <a:t>in US in most years up to </a:t>
            </a:r>
            <a:r>
              <a:rPr lang="en-US" sz="2400" dirty="0" smtClean="0"/>
              <a:t>1995.</a:t>
            </a:r>
          </a:p>
          <a:p>
            <a:pPr marL="119062" indent="0">
              <a:buNone/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b="1" dirty="0" smtClean="0"/>
              <a:t>Universal vaccination and School requirements have eliminated spread of hepatitis A and B in Alaska</a:t>
            </a:r>
            <a:endParaRPr lang="en-US" sz="2400" b="1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Alaska Native people have the lowest hepatitis B infection rate of any US ethnicity:</a:t>
            </a:r>
            <a:endParaRPr lang="en-US" sz="18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Alaska has one of the lowest rates of hepatitis </a:t>
            </a:r>
            <a:r>
              <a:rPr lang="en-US" sz="1800" dirty="0" smtClean="0"/>
              <a:t>A infection of any state.</a:t>
            </a:r>
            <a:endParaRPr lang="en-US" sz="1800" dirty="0" smtClean="0"/>
          </a:p>
        </p:txBody>
      </p:sp>
      <p:pic>
        <p:nvPicPr>
          <p:cNvPr id="29701" name="Picture 2" descr="hep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194" y="1526725"/>
            <a:ext cx="3026560" cy="372014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epatitisA.jpg"/>
          <p:cNvPicPr>
            <a:picLocks noChangeAspect="1"/>
          </p:cNvPicPr>
          <p:nvPr/>
        </p:nvPicPr>
        <p:blipFill>
          <a:blip r:embed="rId3" cstate="print"/>
          <a:srcRect b="26730"/>
          <a:stretch>
            <a:fillRect/>
          </a:stretch>
        </p:blipFill>
        <p:spPr>
          <a:xfrm>
            <a:off x="6172200" y="5246872"/>
            <a:ext cx="2986549" cy="161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2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9" name="Rectangle 11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6153481" cy="1179576"/>
          </a:xfrm>
        </p:spPr>
        <p:txBody>
          <a:bodyPr tIns="41029" bIns="41029"/>
          <a:lstStyle/>
          <a:p>
            <a:r>
              <a:rPr lang="en-US" dirty="0" smtClean="0"/>
              <a:t>Measles</a:t>
            </a:r>
            <a:endParaRPr lang="en-US" dirty="0"/>
          </a:p>
        </p:txBody>
      </p:sp>
      <p:sp>
        <p:nvSpPr>
          <p:cNvPr id="11470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76199" y="1447800"/>
            <a:ext cx="6229681" cy="5029200"/>
          </a:xfrm>
        </p:spPr>
        <p:txBody>
          <a:bodyPr/>
          <a:lstStyle/>
          <a:p>
            <a:r>
              <a:rPr lang="en-US" sz="2000" dirty="0" smtClean="0"/>
              <a:t>Measles causes a rash, fever, pneumonia and diarrhea, and can leave children blind, deaf or brain damaged.</a:t>
            </a:r>
          </a:p>
          <a:p>
            <a:r>
              <a:rPr lang="en-US" sz="2000" dirty="0" smtClean="0"/>
              <a:t>Measles </a:t>
            </a:r>
            <a:r>
              <a:rPr lang="en-US" sz="2000" dirty="0"/>
              <a:t>deaths </a:t>
            </a:r>
            <a:r>
              <a:rPr lang="en-US" sz="2000" dirty="0" smtClean="0"/>
              <a:t>have decreased globally </a:t>
            </a:r>
            <a:r>
              <a:rPr lang="en-US" sz="2000" dirty="0"/>
              <a:t>by </a:t>
            </a:r>
            <a:r>
              <a:rPr lang="en-US" sz="2000" dirty="0" smtClean="0"/>
              <a:t>74%, but </a:t>
            </a:r>
            <a:r>
              <a:rPr lang="en-US" sz="2000" dirty="0"/>
              <a:t>measles still kills </a:t>
            </a:r>
            <a:r>
              <a:rPr lang="en-US" sz="2000" dirty="0" smtClean="0"/>
              <a:t>450 </a:t>
            </a:r>
            <a:r>
              <a:rPr lang="en-US" sz="2000" dirty="0"/>
              <a:t>people </a:t>
            </a:r>
            <a:r>
              <a:rPr lang="en-US" sz="2000" dirty="0" smtClean="0"/>
              <a:t>each day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Although measles is imported into the United States every week, Alaska has </a:t>
            </a:r>
            <a:r>
              <a:rPr lang="en-US" sz="2000" dirty="0" smtClean="0"/>
              <a:t>had no measles since 2000 </a:t>
            </a:r>
            <a:r>
              <a:rPr lang="en-US" sz="2000" dirty="0"/>
              <a:t>– thanks to our 2 dose MMR school requirement</a:t>
            </a:r>
            <a:endParaRPr lang="en-US" sz="2000" dirty="0"/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93190" name="Picture 6" descr="Measles imag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5881" y="-48125"/>
            <a:ext cx="2819399" cy="3858125"/>
          </a:xfrm>
          <a:prstGeom prst="rect">
            <a:avLst/>
          </a:prstGeom>
          <a:noFill/>
        </p:spPr>
      </p:pic>
      <p:pic>
        <p:nvPicPr>
          <p:cNvPr id="10" name="Picture 2" descr="Measles image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5881" y="3783371"/>
            <a:ext cx="2838119" cy="3074629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 t="8418"/>
          <a:stretch>
            <a:fillRect/>
          </a:stretch>
        </p:blipFill>
        <p:spPr bwMode="auto">
          <a:xfrm>
            <a:off x="560439" y="4006137"/>
            <a:ext cx="4621161" cy="253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160206" y="6534491"/>
            <a:ext cx="3198376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Measles in Alaska 1986-2010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8162</TotalTime>
  <Words>545</Words>
  <Application>Microsoft Office PowerPoint</Application>
  <PresentationFormat>On-screen Show (4:3)</PresentationFormat>
  <Paragraphs>71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Alaska – What have vaccines done for you? </vt:lpstr>
      <vt:lpstr>Vaccination: an ounce of prevention saves a ton of lives</vt:lpstr>
      <vt:lpstr>Vaccine-Preventable Disease Success, Alaska</vt:lpstr>
      <vt:lpstr>Polio</vt:lpstr>
      <vt:lpstr>Diphtheria</vt:lpstr>
      <vt:lpstr>Hib disease</vt:lpstr>
      <vt:lpstr> Hepatitis A and B in Alaska</vt:lpstr>
      <vt:lpstr>Measles</vt:lpstr>
    </vt:vector>
  </TitlesOfParts>
  <Company>HHS-PHS-CDC-CID-AIP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Immunizations: Overcoming Disparities</dc:title>
  <dc:creator>Rosalyn Singleton</dc:creator>
  <cp:lastModifiedBy>Rosalyn Singleton</cp:lastModifiedBy>
  <cp:revision>1061</cp:revision>
  <cp:lastPrinted>2012-03-14T22:23:24Z</cp:lastPrinted>
  <dcterms:created xsi:type="dcterms:W3CDTF">2004-10-13T04:53:52Z</dcterms:created>
  <dcterms:modified xsi:type="dcterms:W3CDTF">2014-02-14T01:52:26Z</dcterms:modified>
</cp:coreProperties>
</file>