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1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9" r:id="rId4"/>
    <p:sldId id="266" r:id="rId5"/>
    <p:sldId id="267" r:id="rId6"/>
    <p:sldId id="258" r:id="rId7"/>
    <p:sldId id="260" r:id="rId8"/>
    <p:sldId id="261" r:id="rId9"/>
    <p:sldId id="265" r:id="rId10"/>
    <p:sldId id="262" r:id="rId11"/>
    <p:sldId id="263" r:id="rId12"/>
    <p:sldId id="264" r:id="rId1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uart W Goering" initials="SWG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0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explosion val="26"/>
          <c:dPt>
            <c:idx val="0"/>
            <c:bubble3D val="0"/>
            <c:explosion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</c:dPt>
          <c:dPt>
            <c:idx val="1"/>
            <c:bubble3D val="0"/>
            <c:explosion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bg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bg1"/>
                </a:solidFill>
              </a:ln>
              <a:effectLst/>
            </c:spPr>
          </c:dPt>
          <c:dLbls>
            <c:delete val="1"/>
          </c:dLbls>
          <c:cat>
            <c:strRef>
              <c:f>Sheet1!$A$2:$A$5</c:f>
              <c:strCache>
                <c:ptCount val="2"/>
                <c:pt idx="0">
                  <c:v>All Pipelines</c:v>
                </c:pt>
                <c:pt idx="1">
                  <c:v>All utilities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6.97</c:v>
                </c:pt>
                <c:pt idx="1">
                  <c:v>93.03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83B-4459-A407-9339F37707C5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309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25400" cap="flat" cmpd="sng" algn="ctr">
      <a:noFill/>
      <a:prstDash val="solid"/>
    </a:ln>
    <a:effectLst/>
  </c:spPr>
  <c:txPr>
    <a:bodyPr/>
    <a:lstStyle/>
    <a:p>
      <a:pPr>
        <a:defRPr sz="1400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0.7037</cdr:x>
      <cdr:y>0.3704</cdr:y>
    </cdr:from>
    <cdr:to>
      <cdr:x>0.96296</cdr:x>
      <cdr:y>0.45458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91200" y="1834573"/>
          <a:ext cx="2133600" cy="4169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200" b="1" dirty="0"/>
        </a:p>
      </cdr:txBody>
    </cdr:sp>
  </cdr:relSizeAnchor>
  <cdr:relSizeAnchor xmlns:cdr="http://schemas.openxmlformats.org/drawingml/2006/chartDrawing">
    <cdr:from>
      <cdr:x>0.73148</cdr:x>
      <cdr:y>0.58927</cdr:y>
    </cdr:from>
    <cdr:to>
      <cdr:x>0.84259</cdr:x>
      <cdr:y>0.70712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019800" y="2667000"/>
          <a:ext cx="914400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0.75</cdr:x>
      <cdr:y>0.50769</cdr:y>
    </cdr:from>
    <cdr:to>
      <cdr:x>0.99074</cdr:x>
      <cdr:y>0.69231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172200" y="2514600"/>
          <a:ext cx="19812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0.07407</cdr:x>
      <cdr:y>0.33846</cdr:y>
    </cdr:from>
    <cdr:to>
      <cdr:x>0.28704</cdr:x>
      <cdr:y>0.52308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609600" y="1676400"/>
          <a:ext cx="17526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0.26415</cdr:x>
      <cdr:y>0.56364</cdr:y>
    </cdr:from>
    <cdr:to>
      <cdr:x>0.51415</cdr:x>
      <cdr:y>0.70909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1066800" y="2362200"/>
          <a:ext cx="1009650" cy="60960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4">
            <a:lumMod val="40000"/>
            <a:lumOff val="60000"/>
          </a:schemeClr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dirty="0" smtClean="0"/>
            <a:t>All Utilities = $2,171,109 </a:t>
          </a:r>
        </a:p>
        <a:p xmlns:a="http://schemas.openxmlformats.org/drawingml/2006/main">
          <a:r>
            <a:rPr lang="en-US" sz="1400" dirty="0"/>
            <a:t>	</a:t>
          </a:r>
          <a:r>
            <a:rPr lang="en-US" sz="1400" dirty="0" smtClean="0"/>
            <a:t>or 93%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0.01187</cdr:x>
      <cdr:y>0.05455</cdr:y>
    </cdr:from>
    <cdr:to>
      <cdr:x>0.3613</cdr:x>
      <cdr:y>0.2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47920" y="228600"/>
          <a:ext cx="1411235" cy="609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dirty="0" smtClean="0"/>
            <a:t> Pipelines = </a:t>
          </a:r>
        </a:p>
        <a:p xmlns:a="http://schemas.openxmlformats.org/drawingml/2006/main">
          <a:r>
            <a:rPr lang="en-US" sz="1400" dirty="0" smtClean="0"/>
            <a:t>$162,591 or 7%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0.18658</cdr:x>
      <cdr:y>0.18182</cdr:y>
    </cdr:from>
    <cdr:to>
      <cdr:x>0.30189</cdr:x>
      <cdr:y>0.27273</cdr:y>
    </cdr:to>
    <cdr:cxnSp macro="">
      <cdr:nvCxnSpPr>
        <cdr:cNvPr id="13" name="Curved Connector 12"/>
        <cdr:cNvCxnSpPr/>
      </cdr:nvCxnSpPr>
      <cdr:spPr>
        <a:xfrm xmlns:a="http://schemas.openxmlformats.org/drawingml/2006/main">
          <a:off x="753538" y="762000"/>
          <a:ext cx="465662" cy="381000"/>
        </a:xfrm>
        <a:prstGeom xmlns:a="http://schemas.openxmlformats.org/drawingml/2006/main" prst="curvedConnector3">
          <a:avLst>
            <a:gd name="adj1" fmla="val 6363"/>
          </a:avLst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13" tIns="46657" rIns="93313" bIns="4665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3" tIns="46657" rIns="93313" bIns="46657" rtlCol="0"/>
          <a:lstStyle>
            <a:lvl1pPr algn="r">
              <a:defRPr sz="1200"/>
            </a:lvl1pPr>
          </a:lstStyle>
          <a:p>
            <a:fld id="{A8CFAD8C-EE7D-40A2-A38C-221C56EAB888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13" tIns="46657" rIns="93313" bIns="4665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29"/>
            <a:ext cx="3043343" cy="465455"/>
          </a:xfrm>
          <a:prstGeom prst="rect">
            <a:avLst/>
          </a:prstGeom>
        </p:spPr>
        <p:txBody>
          <a:bodyPr vert="horz" lIns="93313" tIns="46657" rIns="93313" bIns="46657" rtlCol="0" anchor="b"/>
          <a:lstStyle>
            <a:lvl1pPr algn="r">
              <a:defRPr sz="1200"/>
            </a:lvl1pPr>
          </a:lstStyle>
          <a:p>
            <a:fld id="{AC56E3A5-994E-43B5-8A2A-C1DAF0FC4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61216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6B808DA-93FE-49D5-A711-472CAC65C174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B4E49BB-4992-4237-92A3-E504354F7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52132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4E49BB-4992-4237-92A3-E504354F7B8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8446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E49BB-4992-4237-92A3-E504354F7B83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436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E49BB-4992-4237-92A3-E504354F7B83}" type="slidenum">
              <a:rPr lang="en-US" smtClean="0"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52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E49BB-4992-4237-92A3-E504354F7B83}" type="slidenum">
              <a:rPr lang="en-US" smtClean="0"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4367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E49BB-4992-4237-92A3-E504354F7B83}" type="slidenum">
              <a:rPr lang="en-US" smtClean="0"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4367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E49BB-4992-4237-92A3-E504354F7B83}" type="slidenum">
              <a:rPr lang="en-US" smtClean="0"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7422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E49BB-4992-4237-92A3-E504354F7B83}" type="slidenum">
              <a:rPr lang="en-US" smtClean="0"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0677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E49BB-4992-4237-92A3-E504354F7B83}" type="slidenum">
              <a:rPr lang="en-US" smtClean="0"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4171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4E49BB-4992-4237-92A3-E504354F7B8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27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F584482-A5E5-4E65-98E7-127E83669219}" type="datetime1">
              <a:rPr lang="en-US" smtClean="0"/>
              <a:t>3/20/2017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Department of Law SB 58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2248619-B619-4973-A58E-F2CE4F09123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2C9-FD72-4A86-A496-CE39F025C021}" type="datetime1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Department of Law SB 58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8619-B619-4973-A58E-F2CE4F0912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264E-258B-4115-B8BE-92B7F2B27105}" type="datetime1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Department of Law SB 58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8619-B619-4973-A58E-F2CE4F09123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0A59-A502-4A1F-B85A-032DE2D81960}" type="datetime1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Department of Law SB 58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8619-B619-4973-A58E-F2CE4F09123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92F23FE-A0B6-43D1-BA4F-32F06D457A2D}" type="datetime1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Department of Law SB 58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2248619-B619-4973-A58E-F2CE4F09123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724A-04E1-4791-B4BF-E9AE4D041BC0}" type="datetime1">
              <a:rPr lang="en-US" smtClean="0"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Department of Law SB 58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8619-B619-4973-A58E-F2CE4F09123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41082-9D7E-4A43-9DEE-E422DDDA42DC}" type="datetime1">
              <a:rPr lang="en-US" smtClean="0"/>
              <a:t>3/20/2017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Department of Law SB 58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8619-B619-4973-A58E-F2CE4F09123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B366-34E2-4CFE-A967-1E7BF07A0341}" type="datetime1">
              <a:rPr lang="en-US" smtClean="0"/>
              <a:t>3/20/2017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Department of Law SB 58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8619-B619-4973-A58E-F2CE4F09123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6FD58-A958-49CC-BAC4-FC994B3C1FC1}" type="datetime1">
              <a:rPr lang="en-US" smtClean="0"/>
              <a:t>3/20/2017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Department of Law SB 58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8619-B619-4973-A58E-F2CE4F09123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FD08-84F8-479C-9ABB-601004CDC987}" type="datetime1">
              <a:rPr lang="en-US" smtClean="0"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Department of Law SB 58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8619-B619-4973-A58E-F2CE4F09123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83B3-9C2F-4C36-8221-19B09C38B91E}" type="datetime1">
              <a:rPr lang="en-US" smtClean="0"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Department of Law SB 58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48619-B619-4973-A58E-F2CE4F09123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7FBD2DF-6B8C-49DF-9237-E2B04F99B76B}" type="datetime1">
              <a:rPr lang="en-US" smtClean="0"/>
              <a:t>3/20/2017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Department of Law SB 58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2248619-B619-4973-A58E-F2CE4F09123C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990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HB120: </a:t>
            </a:r>
            <a:br>
              <a:rPr lang="en-US" sz="2400" dirty="0" smtClean="0"/>
            </a:br>
            <a:r>
              <a:rPr lang="en-US" sz="2400" cap="small" dirty="0" smtClean="0"/>
              <a:t>Regulatory Cost Charge for FERC Matters</a:t>
            </a:r>
            <a:endParaRPr lang="en-US" sz="2400" cap="small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400" dirty="0" smtClean="0"/>
              <a:t>Ed </a:t>
            </a:r>
            <a:r>
              <a:rPr lang="en-US" sz="1400" dirty="0" err="1" smtClean="0"/>
              <a:t>Sniffen</a:t>
            </a:r>
            <a:r>
              <a:rPr lang="en-US" sz="1400" dirty="0" smtClean="0"/>
              <a:t>, Department of Law</a:t>
            </a:r>
          </a:p>
          <a:p>
            <a:r>
              <a:rPr lang="en-US" sz="1400" dirty="0" smtClean="0"/>
              <a:t>March 20, 2017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88928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now?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2248619-B619-4973-A58E-F2CE4F09123C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  <a:p>
            <a:r>
              <a:rPr lang="en-US" sz="2400" dirty="0" smtClean="0"/>
              <a:t>For over 30 years, outside counsel has represented the state on FERC pipeline matters.  </a:t>
            </a:r>
          </a:p>
          <a:p>
            <a:endParaRPr lang="en-US" sz="2400" dirty="0" smtClean="0"/>
          </a:p>
          <a:p>
            <a:r>
              <a:rPr lang="en-US" sz="2400" dirty="0" smtClean="0"/>
              <a:t>To reduce costs, Law is developing the necessary expertise and bringing more of this work in-house.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In the process of budgeting for this increased in-house workload and searching for budget efficiencies, it came to our attention that the RCC may be an appropriate funding source. </a:t>
            </a:r>
            <a:endParaRPr lang="en-US" sz="2400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6324600"/>
            <a:ext cx="3429000" cy="365760"/>
          </a:xfrm>
        </p:spPr>
        <p:txBody>
          <a:bodyPr/>
          <a:lstStyle/>
          <a:p>
            <a:r>
              <a:rPr lang="en-US" dirty="0" smtClean="0"/>
              <a:t>Department of Law </a:t>
            </a:r>
          </a:p>
          <a:p>
            <a:r>
              <a:rPr lang="en-US" dirty="0" smtClean="0"/>
              <a:t>HB 120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708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Will HB 120 impact AK LNG?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2248619-B619-4973-A58E-F2CE4F09123C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No. 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6324600"/>
            <a:ext cx="3429000" cy="365760"/>
          </a:xfrm>
        </p:spPr>
        <p:txBody>
          <a:bodyPr/>
          <a:lstStyle/>
          <a:p>
            <a:r>
              <a:rPr lang="en-US" dirty="0" smtClean="0"/>
              <a:t>Department of Law </a:t>
            </a:r>
          </a:p>
          <a:p>
            <a:r>
              <a:rPr lang="en-US" dirty="0" smtClean="0"/>
              <a:t>HB 120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472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Is there a </a:t>
            </a:r>
            <a:r>
              <a:rPr lang="en-US" sz="3600" dirty="0"/>
              <a:t>c</a:t>
            </a:r>
            <a:r>
              <a:rPr lang="en-US" sz="3600" dirty="0" smtClean="0"/>
              <a:t>heck on RCC spending?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2248619-B619-4973-A58E-F2CE4F09123C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Yes.</a:t>
            </a:r>
          </a:p>
          <a:p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/>
              <a:t>RCCs to fund RAPA cannot exceed the 0.17% cap.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/>
              <a:t>RAPA’s budget is submitted to the RCA for review of RAPA’s </a:t>
            </a:r>
            <a:r>
              <a:rPr lang="en-US" sz="2600" smtClean="0"/>
              <a:t>certified costs </a:t>
            </a:r>
            <a:r>
              <a:rPr lang="en-US" sz="2600" dirty="0" smtClean="0"/>
              <a:t>in a public docket where any interested party can comment. </a:t>
            </a:r>
            <a:endParaRPr lang="en-US" sz="2600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6324600"/>
            <a:ext cx="3429000" cy="365760"/>
          </a:xfrm>
        </p:spPr>
        <p:txBody>
          <a:bodyPr/>
          <a:lstStyle/>
          <a:p>
            <a:r>
              <a:rPr lang="en-US" dirty="0" smtClean="0"/>
              <a:t>Department of Law </a:t>
            </a:r>
          </a:p>
          <a:p>
            <a:r>
              <a:rPr lang="en-US" dirty="0" smtClean="0"/>
              <a:t>HB 120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993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What is the regulatory cost charge (RCC)?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2248619-B619-4973-A58E-F2CE4F09123C}" type="slidenum">
              <a:rPr lang="en-US" smtClean="0"/>
              <a:t>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The RCC is a fee assessed on public utilities and pipelines that are regulated by the Regulatory Commission of Alaska (RCA).</a:t>
            </a:r>
          </a:p>
          <a:p>
            <a:endParaRPr lang="en-US" sz="2400" dirty="0" smtClean="0"/>
          </a:p>
          <a:p>
            <a:r>
              <a:rPr lang="en-US" sz="2400" dirty="0" smtClean="0"/>
              <a:t>It is created </a:t>
            </a:r>
            <a:r>
              <a:rPr lang="en-US" sz="2400" dirty="0"/>
              <a:t>by AS 42.05.254 and AS </a:t>
            </a:r>
            <a:r>
              <a:rPr lang="en-US" sz="2400" dirty="0" smtClean="0"/>
              <a:t>42.06.286.</a:t>
            </a:r>
          </a:p>
          <a:p>
            <a:endParaRPr lang="en-US" sz="2400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6324600"/>
            <a:ext cx="3429000" cy="365760"/>
          </a:xfrm>
        </p:spPr>
        <p:txBody>
          <a:bodyPr/>
          <a:lstStyle/>
          <a:p>
            <a:r>
              <a:rPr lang="en-US" dirty="0" smtClean="0"/>
              <a:t>Department of Law </a:t>
            </a:r>
          </a:p>
          <a:p>
            <a:r>
              <a:rPr lang="en-US" dirty="0" smtClean="0"/>
              <a:t>HB 120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006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Pays RCCs?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2248619-B619-4973-A58E-F2CE4F09123C}" type="slidenum">
              <a:rPr lang="en-US" smtClean="0"/>
              <a:t>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2200" dirty="0" smtClean="0"/>
          </a:p>
          <a:p>
            <a:r>
              <a:rPr lang="en-US" sz="2200" dirty="0" smtClean="0"/>
              <a:t>Utilities and pipelines that are regulated by the RCA, including: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/>
              <a:t>over 125 public utilities and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200" dirty="0" smtClean="0"/>
              <a:t>about 20 common carrier pipelines with in-state deliveries.</a:t>
            </a:r>
          </a:p>
          <a:p>
            <a:pPr lvl="1"/>
            <a:endParaRPr lang="en-US" sz="2200" dirty="0" smtClean="0"/>
          </a:p>
          <a:p>
            <a:r>
              <a:rPr lang="en-US" sz="2200" dirty="0" smtClean="0"/>
              <a:t>Those utilities and pipelines may pass the charge onto customers that benefit from RCA regulation.</a:t>
            </a:r>
          </a:p>
          <a:p>
            <a:endParaRPr lang="en-US" sz="2200" dirty="0" smtClean="0"/>
          </a:p>
          <a:p>
            <a:r>
              <a:rPr lang="en-US" sz="2200" dirty="0" smtClean="0"/>
              <a:t>Each year, the RCA assesses RCCs to utilities and pipelines based on the amount of work required for each industry sector.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6324600"/>
            <a:ext cx="3429000" cy="365760"/>
          </a:xfrm>
        </p:spPr>
        <p:txBody>
          <a:bodyPr/>
          <a:lstStyle/>
          <a:p>
            <a:r>
              <a:rPr lang="en-US" dirty="0" smtClean="0"/>
              <a:t>Department of Law </a:t>
            </a:r>
          </a:p>
          <a:p>
            <a:r>
              <a:rPr lang="en-US" dirty="0" smtClean="0"/>
              <a:t>HB 120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824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What does the RCC pay for?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2248619-B619-4973-A58E-F2CE4F09123C}" type="slidenum">
              <a:rPr lang="en-US" smtClean="0"/>
              <a:t>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The money collected in the RCC provides funding for: 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1800" dirty="0" smtClean="0"/>
              <a:t>the </a:t>
            </a:r>
            <a:r>
              <a:rPr lang="en-US" sz="1800" u="sng" dirty="0"/>
              <a:t>Regulatory Commission of Alaska</a:t>
            </a:r>
            <a:r>
              <a:rPr lang="en-US" sz="1800" dirty="0"/>
              <a:t> (RCA</a:t>
            </a:r>
            <a:r>
              <a:rPr lang="en-US" sz="1800" dirty="0" smtClean="0"/>
              <a:t>), which is responsible for the economic regulation of public utilities and intrastate common carrier pipelines in Alaska, and</a:t>
            </a:r>
          </a:p>
          <a:p>
            <a:endParaRPr lang="en-US" sz="1800" dirty="0" smtClean="0"/>
          </a:p>
          <a:p>
            <a:r>
              <a:rPr lang="en-US" sz="1800" dirty="0" smtClean="0"/>
              <a:t>the </a:t>
            </a:r>
            <a:r>
              <a:rPr lang="en-US" sz="1800" u="sng" dirty="0"/>
              <a:t>Regulatory Affairs and Public Advocacy</a:t>
            </a:r>
            <a:r>
              <a:rPr lang="en-US" sz="1800" dirty="0"/>
              <a:t> (RAPA) section in the Department of </a:t>
            </a:r>
            <a:r>
              <a:rPr lang="en-US" sz="1800" dirty="0" smtClean="0"/>
              <a:t>Law, which is charged with advocating for the public interest in matters related to the economic regulation of public utilities and pipelines.</a:t>
            </a:r>
            <a:endParaRPr lang="en-US" sz="1800" dirty="0"/>
          </a:p>
          <a:p>
            <a:endParaRPr lang="en-US" dirty="0" smtClean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6324600"/>
            <a:ext cx="3429000" cy="365760"/>
          </a:xfrm>
        </p:spPr>
        <p:txBody>
          <a:bodyPr/>
          <a:lstStyle/>
          <a:p>
            <a:r>
              <a:rPr lang="en-US" dirty="0" smtClean="0"/>
              <a:t>Department of Law </a:t>
            </a:r>
          </a:p>
          <a:p>
            <a:r>
              <a:rPr lang="en-US" dirty="0" smtClean="0"/>
              <a:t>HB 120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572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What does the RCC pay for?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2248619-B619-4973-A58E-F2CE4F09123C}" type="slidenum">
              <a:rPr lang="en-US" smtClean="0"/>
              <a:t>5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sz="2800" dirty="0" smtClean="0"/>
              <a:t>Just and reasonable rates </a:t>
            </a:r>
          </a:p>
          <a:p>
            <a:pPr marL="0" indent="0" algn="ctr">
              <a:buNone/>
            </a:pPr>
            <a:r>
              <a:rPr lang="en-US" sz="2800" dirty="0" smtClean="0"/>
              <a:t>for utility and pipeline customers. 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6324600"/>
            <a:ext cx="3429000" cy="365760"/>
          </a:xfrm>
        </p:spPr>
        <p:txBody>
          <a:bodyPr/>
          <a:lstStyle/>
          <a:p>
            <a:r>
              <a:rPr lang="en-US" dirty="0" smtClean="0"/>
              <a:t>Department of Law </a:t>
            </a:r>
          </a:p>
          <a:p>
            <a:r>
              <a:rPr lang="en-US" dirty="0" smtClean="0"/>
              <a:t>HB 120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783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Much Is It?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2248619-B619-4973-A58E-F2CE4F09123C}" type="slidenum">
              <a:rPr lang="en-US" smtClean="0"/>
              <a:t>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Total RCCs cannot exceed 0.87% of the adjusted gross revenue (revenue derived from operations in Alaska) of the regulated utilities and pipelines. </a:t>
            </a:r>
          </a:p>
          <a:p>
            <a:endParaRPr lang="en-US" sz="2400" dirty="0" smtClean="0"/>
          </a:p>
          <a:p>
            <a:r>
              <a:rPr lang="en-US" sz="2400" dirty="0" smtClean="0"/>
              <a:t>Statute allocates that 0.87% between the RCA and RAPA.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 smtClean="0"/>
              <a:t>RCCs funding the RCA cannot exceed 0.70%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 smtClean="0"/>
              <a:t>RCCs funding RAPA cannot exceed 0.17%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6324600"/>
            <a:ext cx="3429000" cy="365760"/>
          </a:xfrm>
        </p:spPr>
        <p:txBody>
          <a:bodyPr/>
          <a:lstStyle/>
          <a:p>
            <a:r>
              <a:rPr lang="en-US" dirty="0" smtClean="0"/>
              <a:t>Department of Law </a:t>
            </a:r>
          </a:p>
          <a:p>
            <a:r>
              <a:rPr lang="en-US" dirty="0" smtClean="0"/>
              <a:t>HB 120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283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RAPA’s 2017 Budget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2248619-B619-4973-A58E-F2CE4F09123C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18060710"/>
              </p:ext>
            </p:extLst>
          </p:nvPr>
        </p:nvGraphicFramePr>
        <p:xfrm>
          <a:off x="457200" y="1219200"/>
          <a:ext cx="4041775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>
          <a:xfrm>
            <a:off x="4419600" y="1216152"/>
            <a:ext cx="4254246" cy="4937760"/>
          </a:xfrm>
        </p:spPr>
        <p:txBody>
          <a:bodyPr>
            <a:normAutofit/>
          </a:bodyPr>
          <a:lstStyle/>
          <a:p>
            <a:pPr marL="171450" indent="-171450"/>
            <a:endParaRPr lang="en-US" sz="2000" dirty="0" smtClean="0"/>
          </a:p>
          <a:p>
            <a:pPr marL="171450" indent="-171450"/>
            <a:r>
              <a:rPr lang="en-US" sz="2000" dirty="0" smtClean="0"/>
              <a:t>0.17</a:t>
            </a:r>
            <a:r>
              <a:rPr lang="en-US" sz="2000" dirty="0"/>
              <a:t>% Statutory Cap = $2,374,390</a:t>
            </a:r>
          </a:p>
          <a:p>
            <a:pPr marL="171450" indent="-171450"/>
            <a:endParaRPr lang="en-US" sz="2000" dirty="0"/>
          </a:p>
          <a:p>
            <a:pPr marL="171450" indent="-171450"/>
            <a:r>
              <a:rPr lang="en-US" sz="2000" dirty="0"/>
              <a:t>RAPA’s 2017 Budget = $2,333,700 </a:t>
            </a:r>
          </a:p>
          <a:p>
            <a:pPr marL="171450" indent="-171450"/>
            <a:endParaRPr lang="en-US" sz="2000" dirty="0"/>
          </a:p>
          <a:p>
            <a:pPr marL="171450" indent="-171450"/>
            <a:r>
              <a:rPr lang="en-US" sz="2000" dirty="0" smtClean="0"/>
              <a:t>Budget </a:t>
            </a:r>
            <a:r>
              <a:rPr lang="en-US" sz="2000" dirty="0"/>
              <a:t>is $40,690 under the cap</a:t>
            </a:r>
          </a:p>
          <a:p>
            <a:endParaRPr lang="en-US" sz="2000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6324600"/>
            <a:ext cx="3429000" cy="365760"/>
          </a:xfrm>
        </p:spPr>
        <p:txBody>
          <a:bodyPr/>
          <a:lstStyle/>
          <a:p>
            <a:r>
              <a:rPr lang="en-US" dirty="0" smtClean="0"/>
              <a:t>Department of Law </a:t>
            </a:r>
          </a:p>
          <a:p>
            <a:r>
              <a:rPr lang="en-US" dirty="0" smtClean="0"/>
              <a:t>HB 120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239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would HB 120 change?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2248619-B619-4973-A58E-F2CE4F09123C}" type="slidenum">
              <a:rPr lang="en-US" smtClean="0"/>
              <a:t>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This bill DOES NOT: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Change the 0.17% RCC cap.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Create new authority for the Attorney General to participate in matters before FERC.</a:t>
            </a:r>
          </a:p>
          <a:p>
            <a:endParaRPr lang="en-US" dirty="0" smtClean="0"/>
          </a:p>
          <a:p>
            <a:r>
              <a:rPr lang="en-US" dirty="0" smtClean="0"/>
              <a:t>This bill will: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Allow some costs incurred by the department in matters before FERC (TAPS pipeline tariffs) in the pipeline RCC. </a:t>
            </a:r>
          </a:p>
          <a:p>
            <a:endParaRPr lang="en-US" dirty="0" smtClean="0"/>
          </a:p>
          <a:p>
            <a:r>
              <a:rPr lang="en-US" dirty="0" smtClean="0"/>
              <a:t>This bill might: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Increase the amount of RCC allocated to pipelines.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Because the size of the “pie” is not changing, an increase in the pipeline RCC would reduce the RCC paid by utilities.</a:t>
            </a:r>
          </a:p>
          <a:p>
            <a:pPr lvl="1"/>
            <a:endParaRPr lang="en-US" dirty="0" smtClean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6324600"/>
            <a:ext cx="3429000" cy="365760"/>
          </a:xfrm>
        </p:spPr>
        <p:txBody>
          <a:bodyPr/>
          <a:lstStyle/>
          <a:p>
            <a:r>
              <a:rPr lang="en-US" dirty="0" smtClean="0"/>
              <a:t>Department of Law </a:t>
            </a:r>
          </a:p>
          <a:p>
            <a:r>
              <a:rPr lang="en-US" dirty="0" smtClean="0"/>
              <a:t>HB 120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412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would HB 120 impact consumers?</a:t>
            </a:r>
            <a:r>
              <a:rPr lang="en-US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2248619-B619-4973-A58E-F2CE4F09123C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US" sz="2200" dirty="0" smtClean="0"/>
          </a:p>
          <a:p>
            <a:r>
              <a:rPr lang="en-US" sz="2200" dirty="0" smtClean="0"/>
              <a:t>Pipelines can pass the RCC onto customers for in-state shipments.  </a:t>
            </a:r>
          </a:p>
          <a:p>
            <a:endParaRPr lang="en-US" sz="2200" dirty="0"/>
          </a:p>
          <a:p>
            <a:r>
              <a:rPr lang="en-US" sz="2200" dirty="0" smtClean="0"/>
              <a:t>This increase would not be significant because the cost is spread across all regulated pipelines and each unit of oil or gas shipped. </a:t>
            </a:r>
          </a:p>
          <a:p>
            <a:endParaRPr lang="en-US" sz="2200" dirty="0" smtClean="0"/>
          </a:p>
          <a:p>
            <a:r>
              <a:rPr lang="en-US" sz="2200" dirty="0" smtClean="0"/>
              <a:t>For example, adding </a:t>
            </a:r>
            <a:r>
              <a:rPr lang="en-US" sz="2200" dirty="0"/>
              <a:t>$100,000 to the pipeline </a:t>
            </a:r>
            <a:r>
              <a:rPr lang="en-US" sz="2200" dirty="0" smtClean="0"/>
              <a:t>RCC for the last two quarters of 2016 would </a:t>
            </a:r>
          </a:p>
          <a:p>
            <a:pPr lvl="1"/>
            <a:r>
              <a:rPr lang="en-US" sz="2200" dirty="0" smtClean="0"/>
              <a:t>Increase the pipeline RCC surcharge by about 0.041%.</a:t>
            </a:r>
          </a:p>
          <a:p>
            <a:pPr lvl="1"/>
            <a:r>
              <a:rPr lang="en-US" sz="2200" dirty="0" smtClean="0"/>
              <a:t>A $10,000 billing to a pipeline customer would increase by $4.10. </a:t>
            </a:r>
          </a:p>
          <a:p>
            <a:pPr lvl="1"/>
            <a:endParaRPr lang="en-US" sz="2200" dirty="0"/>
          </a:p>
          <a:p>
            <a:r>
              <a:rPr lang="en-US" sz="2200" dirty="0" smtClean="0"/>
              <a:t>The $4.10 surcharge helps ensure the $10,000 bill is “just and reasonable.”</a:t>
            </a:r>
            <a:endParaRPr lang="en-US" sz="2200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6324600"/>
            <a:ext cx="3429000" cy="365760"/>
          </a:xfrm>
        </p:spPr>
        <p:txBody>
          <a:bodyPr/>
          <a:lstStyle/>
          <a:p>
            <a:r>
              <a:rPr lang="en-US" dirty="0" smtClean="0"/>
              <a:t>Department of Law </a:t>
            </a:r>
          </a:p>
          <a:p>
            <a:r>
              <a:rPr lang="en-US" dirty="0" smtClean="0"/>
              <a:t>HB 120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6118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5820</TotalTime>
  <Words>707</Words>
  <Application>Microsoft Office PowerPoint</Application>
  <PresentationFormat>On-screen Show (4:3)</PresentationFormat>
  <Paragraphs>131</Paragraphs>
  <Slides>12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Courier New</vt:lpstr>
      <vt:lpstr>Wingdings</vt:lpstr>
      <vt:lpstr>Wingdings 3</vt:lpstr>
      <vt:lpstr>Origin</vt:lpstr>
      <vt:lpstr>HB120:  Regulatory Cost Charge for FERC Matters</vt:lpstr>
      <vt:lpstr>What is the regulatory cost charge (RCC)?</vt:lpstr>
      <vt:lpstr>Who Pays RCCs?</vt:lpstr>
      <vt:lpstr>What does the RCC pay for?</vt:lpstr>
      <vt:lpstr>What does the RCC pay for?</vt:lpstr>
      <vt:lpstr>How Much Is It?</vt:lpstr>
      <vt:lpstr>RAPA’s 2017 Budget</vt:lpstr>
      <vt:lpstr>What would HB 120 change? </vt:lpstr>
      <vt:lpstr>How would HB 120 impact consumers? </vt:lpstr>
      <vt:lpstr>Why now?</vt:lpstr>
      <vt:lpstr>Will HB 120 impact AK LNG?</vt:lpstr>
      <vt:lpstr>Is there a check on RCC spending?</vt:lpstr>
    </vt:vector>
  </TitlesOfParts>
  <Company>State of Alaska - Department of LAW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 58 – REGULATORY COST CHARGE FOR FERC MATTERS</dc:title>
  <dc:creator>Ed Sniffen</dc:creator>
  <cp:lastModifiedBy>Lizzie Kubitz</cp:lastModifiedBy>
  <cp:revision>57</cp:revision>
  <cp:lastPrinted>2017-03-17T04:14:05Z</cp:lastPrinted>
  <dcterms:created xsi:type="dcterms:W3CDTF">2017-03-10T18:22:39Z</dcterms:created>
  <dcterms:modified xsi:type="dcterms:W3CDTF">2017-03-20T21:19:06Z</dcterms:modified>
</cp:coreProperties>
</file>