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7" r:id="rId5"/>
    <p:sldId id="257" r:id="rId6"/>
    <p:sldId id="258" r:id="rId7"/>
    <p:sldId id="288" r:id="rId8"/>
    <p:sldId id="289" r:id="rId9"/>
    <p:sldId id="290" r:id="rId10"/>
    <p:sldId id="286" r:id="rId11"/>
    <p:sldId id="292" r:id="rId12"/>
    <p:sldId id="291" r:id="rId13"/>
    <p:sldId id="266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ger, Hannah L (GOV)" initials="HL" lastIdx="1" clrIdx="0">
    <p:extLst>
      <p:ext uri="{19B8F6BF-5375-455C-9EA6-DF929625EA0E}">
        <p15:presenceInfo xmlns:p15="http://schemas.microsoft.com/office/powerpoint/2012/main" userId="Lager, Hannah L (GOV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66D"/>
    <a:srgbClr val="FEF2D2"/>
    <a:srgbClr val="FDE7A9"/>
    <a:srgbClr val="FCDE8A"/>
    <a:srgbClr val="95B3D7"/>
    <a:srgbClr val="FAC83C"/>
    <a:srgbClr val="E7E8F1"/>
    <a:srgbClr val="D3D4E3"/>
    <a:srgbClr val="D0D1E2"/>
    <a:srgbClr val="C9C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30" autoAdjust="0"/>
  </p:normalViewPr>
  <p:slideViewPr>
    <p:cSldViewPr>
      <p:cViewPr varScale="1">
        <p:scale>
          <a:sx n="81" d="100"/>
          <a:sy n="81" d="100"/>
        </p:scale>
        <p:origin x="1716" y="60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0" d="100"/>
          <a:sy n="60" d="100"/>
        </p:scale>
        <p:origin x="1984" y="-4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en-US" sz="2000" dirty="0"/>
              <a:t>FY2022 Governor’s Budget by Core Service:</a:t>
            </a:r>
            <a:r>
              <a:rPr lang="en-US" sz="2000" baseline="0" dirty="0"/>
              <a:t>  $151,298.2</a:t>
            </a:r>
          </a:p>
          <a:p>
            <a:pPr>
              <a:defRPr sz="2000"/>
            </a:pPr>
            <a:r>
              <a:rPr lang="en-US" sz="1600" b="0" baseline="0" dirty="0"/>
              <a:t>(Thousands)</a:t>
            </a:r>
            <a:endParaRPr lang="en-US" sz="1600" b="0" dirty="0"/>
          </a:p>
        </c:rich>
      </c:tx>
      <c:layout>
        <c:manualLayout>
          <c:xMode val="edge"/>
          <c:yMode val="edge"/>
          <c:x val="0.1688324911936995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35080020866519"/>
          <c:y val="0.22110787781962038"/>
          <c:w val="0.78120981172709481"/>
          <c:h val="0.7456641561109208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0D-4748-B2C7-24E7D28BF609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0D-4748-B2C7-24E7D28BF609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0D-4748-B2C7-24E7D28BF609}"/>
              </c:ext>
            </c:extLst>
          </c:dPt>
          <c:dLbls>
            <c:dLbl>
              <c:idx val="0"/>
              <c:layout>
                <c:manualLayout>
                  <c:x val="-0.20152658718388827"/>
                  <c:y val="0.2124736903766366"/>
                </c:manualLayout>
              </c:layout>
              <c:tx>
                <c:rich>
                  <a:bodyPr/>
                  <a:lstStyle/>
                  <a:p>
                    <a:fld id="{500D2E65-C755-4A39-A62C-10561855A5B0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30F24ADC-DFA6-4059-BFB3-80942376DBE3}" type="VALUE">
                      <a:rPr lang="en-US" baseline="0" dirty="0"/>
                      <a:pPr/>
                      <a:t>[VALUE]</a:t>
                    </a:fld>
                    <a:r>
                      <a:rPr lang="en-US" baseline="0" dirty="0"/>
                      <a:t>
</a:t>
                    </a:r>
                    <a:fld id="{81F45142-9F7C-483F-8D6B-103CC78D08BD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20D-4748-B2C7-24E7D28BF609}"/>
                </c:ext>
              </c:extLst>
            </c:dLbl>
            <c:dLbl>
              <c:idx val="1"/>
              <c:layout>
                <c:manualLayout>
                  <c:x val="0.13027759611597614"/>
                  <c:y val="-0.20197812008903862"/>
                </c:manualLayout>
              </c:layout>
              <c:tx>
                <c:rich>
                  <a:bodyPr/>
                  <a:lstStyle/>
                  <a:p>
                    <a:fld id="{72DBF197-7FD4-48D1-9801-DD429C1A5076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ABE1880E-A918-4469-801A-8390834C1CB9}" type="VALUE">
                      <a:rPr lang="en-US" baseline="0" dirty="0"/>
                      <a:pPr/>
                      <a:t>[VALUE]</a:t>
                    </a:fld>
                    <a:r>
                      <a:rPr lang="en-US" baseline="0" dirty="0"/>
                      <a:t>
</a:t>
                    </a:r>
                    <a:fld id="{481DAEF3-8234-45B2-ADFC-1E2C3554B532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20D-4748-B2C7-24E7D28BF609}"/>
                </c:ext>
              </c:extLst>
            </c:dLbl>
            <c:dLbl>
              <c:idx val="2"/>
              <c:layout>
                <c:manualLayout>
                  <c:x val="0.13838764751073354"/>
                  <c:y val="0.20021431485902891"/>
                </c:manualLayout>
              </c:layout>
              <c:tx>
                <c:rich>
                  <a:bodyPr/>
                  <a:lstStyle/>
                  <a:p>
                    <a:fld id="{93F89FF0-C265-47BF-9433-4EC009D148ED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
</a:t>
                    </a:r>
                    <a:fld id="{18138BD9-21B3-4016-9DDD-E580D0646082}" type="VALUE">
                      <a:rPr lang="en-US" baseline="0" dirty="0"/>
                      <a:pPr/>
                      <a:t>[VALUE]</a:t>
                    </a:fld>
                    <a:r>
                      <a:rPr lang="en-US" baseline="0" dirty="0"/>
                      <a:t>
</a:t>
                    </a:r>
                    <a:fld id="{F0132B83-3FBB-40F7-930D-AF573D9114DA}" type="PERCENTAGE">
                      <a:rPr lang="en-US" baseline="0" dirty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20D-4748-B2C7-24E7D28BF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Sheet1!$B$2:$B$4</c:f>
              <c:numCache>
                <c:formatCode>_("$"* #,##0.0_);_("$"* \(#,##0.0\);_("$"* "-"?_);_(@_)</c:formatCode>
                <c:ptCount val="3"/>
                <c:pt idx="0">
                  <c:v>33646.5</c:v>
                </c:pt>
                <c:pt idx="1">
                  <c:v>93635.4</c:v>
                </c:pt>
                <c:pt idx="2">
                  <c:v>24016.3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Budget by Priority Program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Income Replacement</c:v>
                      </c:pt>
                      <c:pt idx="1">
                        <c:v>Workforce Development</c:v>
                      </c:pt>
                      <c:pt idx="2">
                        <c:v>Protect Workers</c:v>
                      </c:pt>
                    </c:strCache>
                  </c:strRef>
                </c15:cat>
              </c15:filteredCategoryTitle>
            </c:ext>
            <c:ext xmlns:c15="http://schemas.microsoft.com/office/drawing/2012/chart" uri="{02D57815-91ED-43cb-92C2-25804820EDAC}">
              <c15:datalabelsRange>
                <c15:f>Sheet1!$A$2:$A$4</c15:f>
                <c15:dlblRangeCache>
                  <c:ptCount val="3"/>
                  <c:pt idx="0">
                    <c:v>Income Replacement</c:v>
                  </c:pt>
                  <c:pt idx="1">
                    <c:v>Workforce Development</c:v>
                  </c:pt>
                  <c:pt idx="2">
                    <c:v>Protect Workers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420D-4748-B2C7-24E7D28BF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7840" cy="466972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45" y="3"/>
            <a:ext cx="3037840" cy="466972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r>
              <a:rPr lang="en-US" dirty="0"/>
              <a:t>01/24/2020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32"/>
            <a:ext cx="3037840" cy="466971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r>
              <a:rPr lang="en-US" dirty="0"/>
              <a:t>Prepared by Department of Labor and Workforce Development / Administrative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45" y="8829432"/>
            <a:ext cx="3037840" cy="466971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73A98A7F-ADAE-46E9-90CB-2674BFB84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3745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5"/>
          </a:xfrm>
          <a:prstGeom prst="rect">
            <a:avLst/>
          </a:prstGeom>
        </p:spPr>
        <p:txBody>
          <a:bodyPr vert="horz" lIns="93163" tIns="46581" rIns="93163" bIns="46581" rtlCol="0"/>
          <a:lstStyle>
            <a:lvl1pPr algn="r">
              <a:defRPr sz="1200"/>
            </a:lvl1pPr>
          </a:lstStyle>
          <a:p>
            <a:r>
              <a:rPr lang="en-US" dirty="0"/>
              <a:t>01/24/2020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4788" y="477838"/>
            <a:ext cx="65849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1" rIns="93163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33681" y="4193292"/>
            <a:ext cx="6387253" cy="4807986"/>
          </a:xfrm>
          <a:prstGeom prst="rect">
            <a:avLst/>
          </a:prstGeom>
        </p:spPr>
        <p:txBody>
          <a:bodyPr vert="horz" lIns="93163" tIns="46581" rIns="93163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001276"/>
            <a:ext cx="5622925" cy="295126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l">
              <a:defRPr sz="1200"/>
            </a:lvl1pPr>
          </a:lstStyle>
          <a:p>
            <a:r>
              <a:rPr lang="en-US" dirty="0"/>
              <a:t>Prepared by Department of Labor and Workforce Development / Administrative </a:t>
            </a:r>
            <a:r>
              <a:rPr lang="en-US" sz="1100" dirty="0"/>
              <a:t>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6605" y="9001276"/>
            <a:ext cx="1152173" cy="295124"/>
          </a:xfrm>
          <a:prstGeom prst="rect">
            <a:avLst/>
          </a:prstGeom>
        </p:spPr>
        <p:txBody>
          <a:bodyPr vert="horz" lIns="93163" tIns="46581" rIns="93163" bIns="46581" rtlCol="0" anchor="b"/>
          <a:lstStyle>
            <a:lvl1pPr algn="r">
              <a:defRPr sz="1200"/>
            </a:lvl1pPr>
          </a:lstStyle>
          <a:p>
            <a:fld id="{5704A758-60B4-428A-8F0F-36B64C8CDA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9586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1EB59A-4401-460F-A65C-4327625F9A0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01/24/2020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ECE602-B26A-4652-92C9-2A1552285B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Prepared by Department of Labor and Workforce Development / Administrative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4CB7A-0FB8-47FD-9763-0D6E2ABF3F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4A758-60B4-428A-8F0F-36B64C8CDA7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73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+mj-lt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2DE33D-EFA9-4CB6-96A0-E56CFAD0525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01/24/2020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D1ED00-0E61-4931-9928-93FBC7E768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2" y="9001276"/>
            <a:ext cx="6091314" cy="295126"/>
          </a:xfrm>
        </p:spPr>
        <p:txBody>
          <a:bodyPr/>
          <a:lstStyle/>
          <a:p>
            <a:r>
              <a:rPr lang="en-US" dirty="0"/>
              <a:t>Prepared by Department of Labor and Workforce Development / Administrative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E05E7-60D9-4754-87FD-ECC8374CD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4A758-60B4-428A-8F0F-36B64C8CDA7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52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B03EAD-5403-4054-8307-02DA367D903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01/24/2020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473935-25C3-44D2-8077-25243A790F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001276"/>
            <a:ext cx="6015252" cy="295125"/>
          </a:xfrm>
        </p:spPr>
        <p:txBody>
          <a:bodyPr/>
          <a:lstStyle/>
          <a:p>
            <a:r>
              <a:rPr lang="en-US" dirty="0"/>
              <a:t>Prepared by Department of Labor and Workforce Development / Administrative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22A308-28F4-4024-B0A3-C577F7900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4A758-60B4-428A-8F0F-36B64C8CDA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Slide Image Placeholder 13">
            <a:extLst>
              <a:ext uri="{FF2B5EF4-FFF2-40B4-BE49-F238E27FC236}">
                <a16:creationId xmlns:a16="http://schemas.microsoft.com/office/drawing/2014/main" id="{28D04803-0E88-4973-8555-5008D772C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558644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6498" y="4193292"/>
            <a:ext cx="6387253" cy="4807986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9C3C9-F26D-4CCB-97BF-50B0942AC0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01/24/2020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C8C309-53C2-4B6E-BA6A-3B98D172DC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001276"/>
            <a:ext cx="6015252" cy="295126"/>
          </a:xfrm>
        </p:spPr>
        <p:txBody>
          <a:bodyPr/>
          <a:lstStyle/>
          <a:p>
            <a:r>
              <a:rPr lang="en-US" dirty="0"/>
              <a:t>Prepared by Department of Labor and Workforce Development / Administrative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3197E6-3533-41FA-B2D5-A8D86C2658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4A758-60B4-428A-8F0F-36B64C8CDA7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9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01/24/2020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Prepared by Department of Labor and Workforce Development / Administrative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4A758-60B4-428A-8F0F-36B64C8CDA7F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B9F8EA-C7EB-429B-92D7-177389060284}"/>
              </a:ext>
            </a:extLst>
          </p:cNvPr>
          <p:cNvGraphicFramePr>
            <a:graphicFrameLocks noGrp="1"/>
          </p:cNvGraphicFramePr>
          <p:nvPr/>
        </p:nvGraphicFramePr>
        <p:xfrm>
          <a:off x="462492" y="7221122"/>
          <a:ext cx="6085419" cy="1615804"/>
        </p:xfrm>
        <a:graphic>
          <a:graphicData uri="http://schemas.openxmlformats.org/drawingml/2006/table">
            <a:tbl>
              <a:tblPr firstRow="1" lastRow="1" bandRow="1">
                <a:tableStyleId>{3B4B98B0-60AC-42C2-AFA5-B58CD77FA1E5}</a:tableStyleId>
              </a:tblPr>
              <a:tblGrid>
                <a:gridCol w="1265767">
                  <a:extLst>
                    <a:ext uri="{9D8B030D-6E8A-4147-A177-3AD203B41FA5}">
                      <a16:colId xmlns:a16="http://schemas.microsoft.com/office/drawing/2014/main" val="3870727445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176501258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3272113259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20109738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26075657"/>
                    </a:ext>
                  </a:extLst>
                </a:gridCol>
              </a:tblGrid>
              <a:tr h="39841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Funding Group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FY2020 Management Plan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FY2021 Governor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$ </a:t>
                      </a:r>
                    </a:p>
                    <a:p>
                      <a:pPr algn="ct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Change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% Change</a:t>
                      </a:r>
                    </a:p>
                  </a:txBody>
                  <a:tcPr marL="87630" marR="87630" marT="44269" marB="44269"/>
                </a:tc>
                <a:extLst>
                  <a:ext uri="{0D108BD9-81ED-4DB2-BD59-A6C34878D82A}">
                    <a16:rowId xmlns:a16="http://schemas.microsoft.com/office/drawing/2014/main" val="16245621"/>
                  </a:ext>
                </a:extLst>
              </a:tr>
              <a:tr h="24347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UGF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20,846.6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18,606.0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-2,240.6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-10.7%</a:t>
                      </a:r>
                    </a:p>
                  </a:txBody>
                  <a:tcPr marL="87630" marR="87630" marT="44269" marB="44269"/>
                </a:tc>
                <a:extLst>
                  <a:ext uri="{0D108BD9-81ED-4DB2-BD59-A6C34878D82A}">
                    <a16:rowId xmlns:a16="http://schemas.microsoft.com/office/drawing/2014/main" val="2488689699"/>
                  </a:ext>
                </a:extLst>
              </a:tr>
              <a:tr h="24347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DGF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36,413.4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38,143.5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1730.1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4.8%</a:t>
                      </a:r>
                    </a:p>
                  </a:txBody>
                  <a:tcPr marL="87630" marR="87630" marT="44269" marB="44269"/>
                </a:tc>
                <a:extLst>
                  <a:ext uri="{0D108BD9-81ED-4DB2-BD59-A6C34878D82A}">
                    <a16:rowId xmlns:a16="http://schemas.microsoft.com/office/drawing/2014/main" val="1141286815"/>
                  </a:ext>
                </a:extLst>
              </a:tr>
              <a:tr h="24347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Other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17,131.9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17,390.7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258.8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1.5%</a:t>
                      </a:r>
                    </a:p>
                  </a:txBody>
                  <a:tcPr marL="87630" marR="87630" marT="44269" marB="44269"/>
                </a:tc>
                <a:extLst>
                  <a:ext uri="{0D108BD9-81ED-4DB2-BD59-A6C34878D82A}">
                    <a16:rowId xmlns:a16="http://schemas.microsoft.com/office/drawing/2014/main" val="2092225983"/>
                  </a:ext>
                </a:extLst>
              </a:tr>
              <a:tr h="24347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Federal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77,196.8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76,395.7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-801.1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-1.0%</a:t>
                      </a:r>
                    </a:p>
                  </a:txBody>
                  <a:tcPr marL="87630" marR="87630" marT="44269" marB="44269"/>
                </a:tc>
                <a:extLst>
                  <a:ext uri="{0D108BD9-81ED-4DB2-BD59-A6C34878D82A}">
                    <a16:rowId xmlns:a16="http://schemas.microsoft.com/office/drawing/2014/main" val="1475196045"/>
                  </a:ext>
                </a:extLst>
              </a:tr>
              <a:tr h="24347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Total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151,588.7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150,535.9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-1,052.8</a:t>
                      </a:r>
                    </a:p>
                  </a:txBody>
                  <a:tcPr marL="87630" marR="87630" marT="44269" marB="4426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-0.7%</a:t>
                      </a:r>
                    </a:p>
                  </a:txBody>
                  <a:tcPr marL="87630" marR="87630" marT="44269" marB="44269"/>
                </a:tc>
                <a:extLst>
                  <a:ext uri="{0D108BD9-81ED-4DB2-BD59-A6C34878D82A}">
                    <a16:rowId xmlns:a16="http://schemas.microsoft.com/office/drawing/2014/main" val="3711189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22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01/24/2020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Department of Labor and Workforce Development / Administrative </a:t>
            </a:r>
            <a:r>
              <a:rPr lang="en-US" sz="1100" dirty="0"/>
              <a:t>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58-60B4-428A-8F0F-36B64C8CDA7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48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01/24/2020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by Department of Labor and Workforce Development / Administrative </a:t>
            </a:r>
            <a:r>
              <a:rPr lang="en-US" sz="1100" dirty="0"/>
              <a:t>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4A758-60B4-428A-8F0F-36B64C8CDA7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1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01/24/2020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" y="9010873"/>
            <a:ext cx="5939190" cy="285528"/>
          </a:xfrm>
        </p:spPr>
        <p:txBody>
          <a:bodyPr/>
          <a:lstStyle/>
          <a:p>
            <a:r>
              <a:rPr lang="en-US" dirty="0"/>
              <a:t>Prepared by Department of Labor and Workforce Development / Administrative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4A758-60B4-428A-8F0F-36B64C8CDA7F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3A97938-4332-4F97-9A50-AFEEDB4F0A29}"/>
              </a:ext>
            </a:extLst>
          </p:cNvPr>
          <p:cNvGraphicFramePr>
            <a:graphicFrameLocks noGrp="1"/>
          </p:cNvGraphicFramePr>
          <p:nvPr/>
        </p:nvGraphicFramePr>
        <p:xfrm>
          <a:off x="2251124" y="7194449"/>
          <a:ext cx="4563732" cy="18263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32435">
                  <a:extLst>
                    <a:ext uri="{9D8B030D-6E8A-4147-A177-3AD203B41FA5}">
                      <a16:colId xmlns:a16="http://schemas.microsoft.com/office/drawing/2014/main" val="2844852365"/>
                    </a:ext>
                  </a:extLst>
                </a:gridCol>
                <a:gridCol w="760622">
                  <a:extLst>
                    <a:ext uri="{9D8B030D-6E8A-4147-A177-3AD203B41FA5}">
                      <a16:colId xmlns:a16="http://schemas.microsoft.com/office/drawing/2014/main" val="3203454043"/>
                    </a:ext>
                  </a:extLst>
                </a:gridCol>
                <a:gridCol w="988809">
                  <a:extLst>
                    <a:ext uri="{9D8B030D-6E8A-4147-A177-3AD203B41FA5}">
                      <a16:colId xmlns:a16="http://schemas.microsoft.com/office/drawing/2014/main" val="1108348495"/>
                    </a:ext>
                  </a:extLst>
                </a:gridCol>
                <a:gridCol w="760622">
                  <a:extLst>
                    <a:ext uri="{9D8B030D-6E8A-4147-A177-3AD203B41FA5}">
                      <a16:colId xmlns:a16="http://schemas.microsoft.com/office/drawing/2014/main" val="3766369949"/>
                    </a:ext>
                  </a:extLst>
                </a:gridCol>
                <a:gridCol w="836684">
                  <a:extLst>
                    <a:ext uri="{9D8B030D-6E8A-4147-A177-3AD203B41FA5}">
                      <a16:colId xmlns:a16="http://schemas.microsoft.com/office/drawing/2014/main" val="1794604059"/>
                    </a:ext>
                  </a:extLst>
                </a:gridCol>
                <a:gridCol w="684560">
                  <a:extLst>
                    <a:ext uri="{9D8B030D-6E8A-4147-A177-3AD203B41FA5}">
                      <a16:colId xmlns:a16="http://schemas.microsoft.com/office/drawing/2014/main" val="3036972140"/>
                    </a:ext>
                  </a:extLst>
                </a:gridCol>
              </a:tblGrid>
              <a:tr h="30438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CO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516.2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LSS W&amp;H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632.3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DETS UI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339.9</a:t>
                      </a:r>
                    </a:p>
                  </a:txBody>
                  <a:tcPr marL="45637" marR="45637" marT="45658" marB="45658"/>
                </a:tc>
                <a:extLst>
                  <a:ext uri="{0D108BD9-81ED-4DB2-BD59-A6C34878D82A}">
                    <a16:rowId xmlns:a16="http://schemas.microsoft.com/office/drawing/2014/main" val="3358448670"/>
                  </a:ext>
                </a:extLst>
              </a:tr>
              <a:tr h="30438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MS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1084.7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LSS MI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721.4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VR Admin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274.7</a:t>
                      </a:r>
                    </a:p>
                  </a:txBody>
                  <a:tcPr marL="45637" marR="45637" marT="45658" marB="45658"/>
                </a:tc>
                <a:extLst>
                  <a:ext uri="{0D108BD9-81ED-4DB2-BD59-A6C34878D82A}">
                    <a16:rowId xmlns:a16="http://schemas.microsoft.com/office/drawing/2014/main" val="2239258662"/>
                  </a:ext>
                </a:extLst>
              </a:tr>
              <a:tr h="30438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AWIB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589.5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LSS OSH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292.8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DDS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290.6</a:t>
                      </a:r>
                    </a:p>
                  </a:txBody>
                  <a:tcPr marL="45637" marR="45637" marT="45658" marB="45658"/>
                </a:tc>
                <a:extLst>
                  <a:ext uri="{0D108BD9-81ED-4DB2-BD59-A6C34878D82A}">
                    <a16:rowId xmlns:a16="http://schemas.microsoft.com/office/drawing/2014/main" val="3615185321"/>
                  </a:ext>
                </a:extLst>
              </a:tr>
              <a:tr h="30438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DP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1907.2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DETS Admin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203.7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VR SP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119.7</a:t>
                      </a:r>
                    </a:p>
                  </a:txBody>
                  <a:tcPr marL="45637" marR="45637" marT="45658" marB="45658"/>
                </a:tc>
                <a:extLst>
                  <a:ext uri="{0D108BD9-81ED-4DB2-BD59-A6C34878D82A}">
                    <a16:rowId xmlns:a16="http://schemas.microsoft.com/office/drawing/2014/main" val="2013220649"/>
                  </a:ext>
                </a:extLst>
              </a:tr>
              <a:tr h="30438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LMI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1493.7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DETS WS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4421.1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AVTEC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1042.8</a:t>
                      </a:r>
                    </a:p>
                  </a:txBody>
                  <a:tcPr marL="45637" marR="45637" marT="45658" marB="45658"/>
                </a:tc>
                <a:extLst>
                  <a:ext uri="{0D108BD9-81ED-4DB2-BD59-A6C34878D82A}">
                    <a16:rowId xmlns:a16="http://schemas.microsoft.com/office/drawing/2014/main" val="3854320614"/>
                  </a:ext>
                </a:extLst>
              </a:tr>
              <a:tr h="304384"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j-lt"/>
                      </a:endParaRP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+mj-lt"/>
                      </a:endParaRP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+mj-lt"/>
                        </a:rPr>
                        <a:t>AVTEC FM</a:t>
                      </a:r>
                    </a:p>
                  </a:txBody>
                  <a:tcPr marL="45637" marR="45637" marT="45658" marB="4565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+mj-lt"/>
                        </a:rPr>
                        <a:t>1835.0</a:t>
                      </a:r>
                    </a:p>
                  </a:txBody>
                  <a:tcPr marL="45637" marR="45637" marT="45658" marB="45658"/>
                </a:tc>
                <a:extLst>
                  <a:ext uri="{0D108BD9-81ED-4DB2-BD59-A6C34878D82A}">
                    <a16:rowId xmlns:a16="http://schemas.microsoft.com/office/drawing/2014/main" val="211904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254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01/24/2020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Prepared by Department of Labor and Workforce Development / Administrative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4A758-60B4-428A-8F0F-36B64C8CDA7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16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5FF644-FAC7-414F-89AA-95EF718013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 dirty="0"/>
              <a:t>01/24/2020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DE747-B76E-44E6-A764-36953F048F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Prepared by Department of Labor and Workforce Development / Administrative Services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A0D8E-6C07-40DB-A138-1B85E6025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04A758-60B4-428A-8F0F-36B64C8CDA7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0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4"/>
          </p:nvPr>
        </p:nvSpPr>
        <p:spPr>
          <a:xfrm>
            <a:off x="1828796" y="918029"/>
            <a:ext cx="853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200" b="1" kern="1200" dirty="0">
                <a:solidFill>
                  <a:srgbClr val="1F497D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8" name="Blue Top Bar">
            <a:extLst>
              <a:ext uri="{FF2B5EF4-FFF2-40B4-BE49-F238E27FC236}">
                <a16:creationId xmlns:a16="http://schemas.microsoft.com/office/drawing/2014/main" id="{1A8C913A-1107-41B6-BB22-CCF2DF1E4BF6}"/>
              </a:ext>
            </a:extLst>
          </p:cNvPr>
          <p:cNvSpPr/>
          <p:nvPr userDrawn="1"/>
        </p:nvSpPr>
        <p:spPr>
          <a:xfrm>
            <a:off x="0" y="-267"/>
            <a:ext cx="12192000" cy="720127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914399"/>
                </a:moveTo>
                <a:lnTo>
                  <a:pt x="9144000" y="914399"/>
                </a:lnTo>
                <a:lnTo>
                  <a:pt x="9144000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 sz="18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op Gold Line">
            <a:extLst>
              <a:ext uri="{FF2B5EF4-FFF2-40B4-BE49-F238E27FC236}">
                <a16:creationId xmlns:a16="http://schemas.microsoft.com/office/drawing/2014/main" id="{AAE0AA5C-0D2F-4CAE-B9CC-F67D14031C81}"/>
              </a:ext>
            </a:extLst>
          </p:cNvPr>
          <p:cNvSpPr/>
          <p:nvPr userDrawn="1"/>
        </p:nvSpPr>
        <p:spPr>
          <a:xfrm>
            <a:off x="0" y="724606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 bwMode="ltGray">
          <a:xfrm>
            <a:off x="914400" y="178713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2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19" name="Footer Text">
            <a:extLst>
              <a:ext uri="{FF2B5EF4-FFF2-40B4-BE49-F238E27FC236}">
                <a16:creationId xmlns:a16="http://schemas.microsoft.com/office/drawing/2014/main" id="{1D2BDCE8-B66B-43A9-A04C-156C93DB62B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 bwMode="ltGray">
          <a:xfrm>
            <a:off x="1355183" y="6284339"/>
            <a:ext cx="6973145" cy="451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28" name="Page #">
            <a:extLst>
              <a:ext uri="{FF2B5EF4-FFF2-40B4-BE49-F238E27FC236}">
                <a16:creationId xmlns:a16="http://schemas.microsoft.com/office/drawing/2014/main" id="{F3AC024E-A7B0-49FF-AF1B-0CF2FAB009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 bwMode="ltGray">
          <a:xfrm>
            <a:off x="11658600" y="6314199"/>
            <a:ext cx="440941" cy="162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  <p:sp>
        <p:nvSpPr>
          <p:cNvPr id="29" name="Date Placeholder 6">
            <a:extLst>
              <a:ext uri="{FF2B5EF4-FFF2-40B4-BE49-F238E27FC236}">
                <a16:creationId xmlns:a16="http://schemas.microsoft.com/office/drawing/2014/main" id="{5F996615-9547-4433-91A7-674F31009BE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ltGray">
          <a:xfrm>
            <a:off x="9947817" y="6522146"/>
            <a:ext cx="2235200" cy="226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3/3/2021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705" y="1295403"/>
            <a:ext cx="11438263" cy="338554"/>
          </a:xfrm>
        </p:spPr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7" name="Footer Text">
            <a:extLst>
              <a:ext uri="{FF2B5EF4-FFF2-40B4-BE49-F238E27FC236}">
                <a16:creationId xmlns:a16="http://schemas.microsoft.com/office/drawing/2014/main" id="{4FAD1833-CBF9-44A4-959B-B636B1CB7E6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 bwMode="ltGray">
          <a:xfrm>
            <a:off x="1355183" y="6284339"/>
            <a:ext cx="6973145" cy="451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95533DA7-4F28-41A3-A743-E0C9904E588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ltGray">
          <a:xfrm>
            <a:off x="9947817" y="6522146"/>
            <a:ext cx="2235200" cy="226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3/3/2021</a:t>
            </a:r>
            <a:endParaRPr lang="en-US" dirty="0"/>
          </a:p>
        </p:txBody>
      </p:sp>
      <p:sp>
        <p:nvSpPr>
          <p:cNvPr id="14" name="Page #">
            <a:extLst>
              <a:ext uri="{FF2B5EF4-FFF2-40B4-BE49-F238E27FC236}">
                <a16:creationId xmlns:a16="http://schemas.microsoft.com/office/drawing/2014/main" id="{F8A53675-A655-4334-9B87-B51DDFC8DB9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 bwMode="ltGray">
          <a:xfrm>
            <a:off x="11658600" y="6314199"/>
            <a:ext cx="440941" cy="162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25C83796-1882-4ADE-944A-FC01A6B5C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19" y="196334"/>
            <a:ext cx="11444765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319" y="196334"/>
            <a:ext cx="11444765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5421530" y="6264598"/>
            <a:ext cx="587921" cy="15606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  <p:sp>
        <p:nvSpPr>
          <p:cNvPr id="10" name="Footer Text">
            <a:extLst>
              <a:ext uri="{FF2B5EF4-FFF2-40B4-BE49-F238E27FC236}">
                <a16:creationId xmlns:a16="http://schemas.microsoft.com/office/drawing/2014/main" id="{9B53E400-22C2-4FE3-B45B-3F56E217770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 bwMode="ltGray">
          <a:xfrm>
            <a:off x="1355183" y="6284339"/>
            <a:ext cx="6973145" cy="451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7423B1BB-AD68-4E7A-9AA4-5CD8EEAA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ltGray">
          <a:xfrm>
            <a:off x="9947817" y="6522146"/>
            <a:ext cx="2235200" cy="226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3/3/2021</a:t>
            </a:r>
            <a:endParaRPr lang="en-US" dirty="0"/>
          </a:p>
        </p:txBody>
      </p:sp>
      <p:sp>
        <p:nvSpPr>
          <p:cNvPr id="16" name="Page #">
            <a:extLst>
              <a:ext uri="{FF2B5EF4-FFF2-40B4-BE49-F238E27FC236}">
                <a16:creationId xmlns:a16="http://schemas.microsoft.com/office/drawing/2014/main" id="{A2F79EDA-A112-4365-B350-D556C837A84F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11658600" y="6314199"/>
            <a:ext cx="440941" cy="162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319" y="196334"/>
            <a:ext cx="11444765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5421530" y="6264598"/>
            <a:ext cx="587921" cy="15606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  <p:sp>
        <p:nvSpPr>
          <p:cNvPr id="8" name="Footer Text">
            <a:extLst>
              <a:ext uri="{FF2B5EF4-FFF2-40B4-BE49-F238E27FC236}">
                <a16:creationId xmlns:a16="http://schemas.microsoft.com/office/drawing/2014/main" id="{74BAF11B-FC1F-45EF-8FCC-8B6E8E13BC0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 bwMode="ltGray">
          <a:xfrm>
            <a:off x="1355183" y="6284339"/>
            <a:ext cx="6973145" cy="451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FCA83419-B8BE-4548-A76D-FBA83AF1500A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ltGray">
          <a:xfrm>
            <a:off x="9947817" y="6522146"/>
            <a:ext cx="2235200" cy="226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3/3/2021</a:t>
            </a:r>
            <a:endParaRPr lang="en-US" dirty="0"/>
          </a:p>
        </p:txBody>
      </p:sp>
      <p:sp>
        <p:nvSpPr>
          <p:cNvPr id="15" name="Page #">
            <a:extLst>
              <a:ext uri="{FF2B5EF4-FFF2-40B4-BE49-F238E27FC236}">
                <a16:creationId xmlns:a16="http://schemas.microsoft.com/office/drawing/2014/main" id="{B1A0B74E-591A-4439-8B0D-FCAB666125E9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11658600" y="6314199"/>
            <a:ext cx="440941" cy="162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5421530" y="6264598"/>
            <a:ext cx="587921" cy="15606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  <p:sp>
        <p:nvSpPr>
          <p:cNvPr id="7" name="Footer Text">
            <a:extLst>
              <a:ext uri="{FF2B5EF4-FFF2-40B4-BE49-F238E27FC236}">
                <a16:creationId xmlns:a16="http://schemas.microsoft.com/office/drawing/2014/main" id="{9AF293B4-3B18-4C2A-912F-B4808942D9F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 bwMode="ltGray">
          <a:xfrm>
            <a:off x="1355183" y="6284339"/>
            <a:ext cx="6973145" cy="451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5A827D80-9D86-43F8-84D2-6AC395B29E9F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ltGray">
          <a:xfrm>
            <a:off x="9947817" y="6522146"/>
            <a:ext cx="2235200" cy="226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3/3/2021</a:t>
            </a:r>
            <a:endParaRPr lang="en-US" dirty="0"/>
          </a:p>
        </p:txBody>
      </p:sp>
      <p:sp>
        <p:nvSpPr>
          <p:cNvPr id="13" name="Page #">
            <a:extLst>
              <a:ext uri="{FF2B5EF4-FFF2-40B4-BE49-F238E27FC236}">
                <a16:creationId xmlns:a16="http://schemas.microsoft.com/office/drawing/2014/main" id="{41A462AA-F9EF-4B56-B257-3710EBAEDF70}"/>
              </a:ext>
            </a:extLst>
          </p:cNvPr>
          <p:cNvSpPr txBox="1">
            <a:spLocks/>
          </p:cNvSpPr>
          <p:nvPr userDrawn="1"/>
        </p:nvSpPr>
        <p:spPr bwMode="ltGray">
          <a:xfrm>
            <a:off x="11658600" y="6314199"/>
            <a:ext cx="440941" cy="162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Bottom Bar"/>
          <p:cNvSpPr/>
          <p:nvPr/>
        </p:nvSpPr>
        <p:spPr>
          <a:xfrm>
            <a:off x="0" y="6162083"/>
            <a:ext cx="12188952" cy="695918"/>
          </a:xfrm>
          <a:custGeom>
            <a:avLst/>
            <a:gdLst/>
            <a:ahLst/>
            <a:cxnLst/>
            <a:rect l="l" t="t" r="r" b="b"/>
            <a:pathLst>
              <a:path w="9144000" h="914400">
                <a:moveTo>
                  <a:pt x="0" y="914399"/>
                </a:moveTo>
                <a:lnTo>
                  <a:pt x="9144000" y="914399"/>
                </a:lnTo>
                <a:lnTo>
                  <a:pt x="9144000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solidFill>
            <a:srgbClr val="1F497D"/>
          </a:solidFill>
        </p:spPr>
        <p:txBody>
          <a:bodyPr wrap="square" lIns="0" tIns="0" rIns="0" bIns="0" rtlCol="0"/>
          <a:lstStyle/>
          <a:p>
            <a:endParaRPr sz="18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op Gold Line"/>
          <p:cNvSpPr/>
          <p:nvPr/>
        </p:nvSpPr>
        <p:spPr>
          <a:xfrm>
            <a:off x="0" y="682967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Bottom Gold Line"/>
          <p:cNvSpPr/>
          <p:nvPr/>
        </p:nvSpPr>
        <p:spPr>
          <a:xfrm>
            <a:off x="0" y="6131243"/>
            <a:ext cx="12188952" cy="45719"/>
          </a:xfrm>
          <a:custGeom>
            <a:avLst/>
            <a:gdLst/>
            <a:ahLst/>
            <a:cxnLst/>
            <a:rect l="l" t="t" r="r" b="b"/>
            <a:pathLst>
              <a:path w="9144000" h="38100">
                <a:moveTo>
                  <a:pt x="0" y="38100"/>
                </a:moveTo>
                <a:lnTo>
                  <a:pt x="9144000" y="38100"/>
                </a:lnTo>
                <a:lnTo>
                  <a:pt x="91440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Header"/>
          <p:cNvSpPr>
            <a:spLocks noGrp="1"/>
          </p:cNvSpPr>
          <p:nvPr>
            <p:ph type="title"/>
          </p:nvPr>
        </p:nvSpPr>
        <p:spPr>
          <a:xfrm>
            <a:off x="259319" y="196334"/>
            <a:ext cx="1144476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Add Text Here"/>
          <p:cNvSpPr>
            <a:spLocks noGrp="1"/>
          </p:cNvSpPr>
          <p:nvPr>
            <p:ph type="body" idx="1"/>
          </p:nvPr>
        </p:nvSpPr>
        <p:spPr>
          <a:xfrm>
            <a:off x="290037" y="1447803"/>
            <a:ext cx="114382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Footer Text"/>
          <p:cNvSpPr>
            <a:spLocks noGrp="1"/>
          </p:cNvSpPr>
          <p:nvPr>
            <p:ph type="ftr" sz="quarter" idx="5"/>
          </p:nvPr>
        </p:nvSpPr>
        <p:spPr bwMode="ltGray">
          <a:xfrm>
            <a:off x="1355183" y="6284339"/>
            <a:ext cx="6973145" cy="4514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en-US" sz="16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EF05D-B8FD-4894-AE2E-CF6AD78C50C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ltGray">
          <a:xfrm>
            <a:off x="9947817" y="6522146"/>
            <a:ext cx="2235200" cy="226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3/3/2021</a:t>
            </a:r>
            <a:endParaRPr lang="en-US" dirty="0"/>
          </a:p>
        </p:txBody>
      </p:sp>
      <p:grpSp>
        <p:nvGrpSpPr>
          <p:cNvPr id="26" name="Stars">
            <a:extLst>
              <a:ext uri="{FF2B5EF4-FFF2-40B4-BE49-F238E27FC236}">
                <a16:creationId xmlns:a16="http://schemas.microsoft.com/office/drawing/2014/main" id="{FFF7390F-9548-4250-911B-12BC51E99484}"/>
              </a:ext>
            </a:extLst>
          </p:cNvPr>
          <p:cNvGrpSpPr/>
          <p:nvPr userDrawn="1"/>
        </p:nvGrpSpPr>
        <p:grpSpPr bwMode="ltGray">
          <a:xfrm>
            <a:off x="10972800" y="6333261"/>
            <a:ext cx="533400" cy="76200"/>
            <a:chOff x="8458200" y="6096000"/>
            <a:chExt cx="533400" cy="76200"/>
          </a:xfrm>
        </p:grpSpPr>
        <p:sp>
          <p:nvSpPr>
            <p:cNvPr id="27" name="Star 1">
              <a:extLst>
                <a:ext uri="{FF2B5EF4-FFF2-40B4-BE49-F238E27FC236}">
                  <a16:creationId xmlns:a16="http://schemas.microsoft.com/office/drawing/2014/main" id="{5076A068-DC28-49F8-88AD-AAD558130B14}"/>
                </a:ext>
              </a:extLst>
            </p:cNvPr>
            <p:cNvSpPr/>
            <p:nvPr userDrawn="1"/>
          </p:nvSpPr>
          <p:spPr bwMode="ltGray">
            <a:xfrm>
              <a:off x="8458200" y="6096000"/>
              <a:ext cx="76200" cy="7620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28" name="Star 2">
              <a:extLst>
                <a:ext uri="{FF2B5EF4-FFF2-40B4-BE49-F238E27FC236}">
                  <a16:creationId xmlns:a16="http://schemas.microsoft.com/office/drawing/2014/main" id="{7EAEFCEB-CE2A-4B8E-8A93-DADA205C5B01}"/>
                </a:ext>
              </a:extLst>
            </p:cNvPr>
            <p:cNvSpPr/>
            <p:nvPr userDrawn="1"/>
          </p:nvSpPr>
          <p:spPr bwMode="ltGray">
            <a:xfrm>
              <a:off x="8686800" y="6096000"/>
              <a:ext cx="76200" cy="7620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29" name="Star 3">
              <a:extLst>
                <a:ext uri="{FF2B5EF4-FFF2-40B4-BE49-F238E27FC236}">
                  <a16:creationId xmlns:a16="http://schemas.microsoft.com/office/drawing/2014/main" id="{CA47625F-49C6-4D5F-8805-9EE0A93BBE75}"/>
                </a:ext>
              </a:extLst>
            </p:cNvPr>
            <p:cNvSpPr/>
            <p:nvPr userDrawn="1"/>
          </p:nvSpPr>
          <p:spPr bwMode="ltGray">
            <a:xfrm>
              <a:off x="8915400" y="6096000"/>
              <a:ext cx="76200" cy="7620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ECD0A00-8AC7-45D0-8F3E-BE2B61B70C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White">
          <a:xfrm>
            <a:off x="125822" y="5996365"/>
            <a:ext cx="1051560" cy="1051560"/>
          </a:xfrm>
          <a:prstGeom prst="rect">
            <a:avLst/>
          </a:prstGeom>
        </p:spPr>
      </p:pic>
      <p:sp>
        <p:nvSpPr>
          <p:cNvPr id="19" name="Page #">
            <a:extLst>
              <a:ext uri="{FF2B5EF4-FFF2-40B4-BE49-F238E27FC236}">
                <a16:creationId xmlns:a16="http://schemas.microsoft.com/office/drawing/2014/main" id="{551BE20D-7ABA-4602-BB76-D7AA87BC6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ltGray">
          <a:xfrm>
            <a:off x="11658600" y="6314199"/>
            <a:ext cx="440941" cy="162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>
        <a:defRPr sz="3200">
          <a:solidFill>
            <a:schemeClr val="tx2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0">
        <a:defRPr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mailto:Commissioner.Labor@Alaska.gov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mailto:Cathy.Munoz@Alaska.gov" TargetMode="External"/><Relationship Id="rId4" Type="http://schemas.openxmlformats.org/officeDocument/2006/relationships/hyperlink" Target="mailto:Dan.DeBartolo@Alaska.gov" TargetMode="Externa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>
            <a:extLst>
              <a:ext uri="{FF2B5EF4-FFF2-40B4-BE49-F238E27FC236}">
                <a16:creationId xmlns:a16="http://schemas.microsoft.com/office/drawing/2014/main" id="{53A7E5BD-FBE1-4D4E-8565-E8C5F5128CF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8800" y="1186973"/>
            <a:ext cx="8534400" cy="492443"/>
          </a:xfrm>
        </p:spPr>
        <p:txBody>
          <a:bodyPr/>
          <a:lstStyle/>
          <a:p>
            <a:r>
              <a:rPr lang="en-US" dirty="0"/>
              <a:t>House Finance Subcommittee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08AFE6-8D34-4496-B7ED-EA156004E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78713"/>
            <a:ext cx="11125200" cy="984885"/>
          </a:xfrm>
        </p:spPr>
        <p:txBody>
          <a:bodyPr/>
          <a:lstStyle/>
          <a:p>
            <a:r>
              <a:rPr lang="en-US" dirty="0"/>
              <a:t>ALASKA DEPARTMENT OF LABOR &amp; WORKFORCE DEVELOPMENT DEVELOPMENT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547DA-71B1-4CE9-80F4-99858688D78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ALASKA DEPARTMENT OF LABOR &amp; WORKFORCE DEVELOPMENT</a:t>
            </a:r>
          </a:p>
          <a:p>
            <a:r>
              <a:rPr lang="en-US" dirty="0"/>
              <a:t>DR. TAMIKA L. LEDBETTER, COMMISSIONER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D1E81F-037E-4EBE-B243-60A2641521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3/3/2021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8C3E30-A0F1-410C-933E-93F33825CE1A}"/>
              </a:ext>
            </a:extLst>
          </p:cNvPr>
          <p:cNvSpPr/>
          <p:nvPr/>
        </p:nvSpPr>
        <p:spPr>
          <a:xfrm>
            <a:off x="5268183" y="5441719"/>
            <a:ext cx="1655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March 3, 2021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786C751-FE12-4E18-AFF1-8247C4D42D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92700"/>
            <a:ext cx="3648715" cy="332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290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0F0E-1FF9-4406-8843-D98E9719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ALASKANS FOR THE JOBS OF TODAY—AND TOMORROW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255E-3C04-485B-99EB-AC557402FD4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ALASKA DEPARTMENT OF LABOR &amp; WORKFORCE DEVELOPMENT</a:t>
            </a:r>
          </a:p>
          <a:p>
            <a:r>
              <a:rPr lang="en-US" dirty="0"/>
              <a:t>DR. TAMIKA L. LEDBETTER, COMMISSIONER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213C3-48E8-49BD-BEFB-024D6C12AA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3/3/2021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ABCA6-E6F2-477C-997D-AC3B9F8F685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65881" y="1235390"/>
            <a:ext cx="6810375" cy="4447371"/>
          </a:xfrm>
        </p:spPr>
        <p:txBody>
          <a:bodyPr/>
          <a:lstStyle/>
          <a:p>
            <a:pPr marL="12700">
              <a:spcBef>
                <a:spcPts val="95"/>
              </a:spcBef>
            </a:pPr>
            <a:r>
              <a:rPr lang="en-US" sz="2000" b="1" spc="-25" dirty="0">
                <a:solidFill>
                  <a:schemeClr val="tx2">
                    <a:lumMod val="75000"/>
                  </a:schemeClr>
                </a:solidFill>
              </a:rPr>
              <a:t>Dr. Tamika L. Ledbetter, Commissioner</a:t>
            </a:r>
          </a:p>
          <a:p>
            <a:pPr marL="12700">
              <a:spcBef>
                <a:spcPts val="95"/>
              </a:spcBef>
            </a:pPr>
            <a:r>
              <a:rPr lang="en-US" sz="2000" spc="-25" dirty="0"/>
              <a:t>Email: </a:t>
            </a:r>
            <a:r>
              <a:rPr lang="en-US" sz="2000" spc="-25" dirty="0">
                <a:hlinkClick r:id="rId3"/>
              </a:rPr>
              <a:t>Commissioner.Labor@Alaska.gov</a:t>
            </a:r>
            <a:r>
              <a:rPr lang="en-US" sz="2000" spc="-25" dirty="0"/>
              <a:t> </a:t>
            </a:r>
          </a:p>
          <a:p>
            <a:pPr marL="12700">
              <a:spcBef>
                <a:spcPts val="95"/>
              </a:spcBef>
            </a:pPr>
            <a:r>
              <a:rPr lang="en-US" sz="2000" spc="-25" dirty="0"/>
              <a:t>Phone: (907) 269-7485</a:t>
            </a:r>
          </a:p>
          <a:p>
            <a:pPr marL="12700">
              <a:spcBef>
                <a:spcPts val="95"/>
              </a:spcBef>
            </a:pPr>
            <a:endParaRPr lang="en-US" sz="2000" spc="-25" dirty="0"/>
          </a:p>
          <a:p>
            <a:pPr marL="12700" marR="796925">
              <a:spcBef>
                <a:spcPts val="5"/>
              </a:spcBef>
            </a:pPr>
            <a:r>
              <a:rPr lang="en-US" sz="2000" b="1" spc="-10" dirty="0">
                <a:solidFill>
                  <a:schemeClr val="tx2">
                    <a:lumMod val="75000"/>
                  </a:schemeClr>
                </a:solidFill>
              </a:rPr>
              <a:t>Dan DeBartolo, Administrative Services Director  </a:t>
            </a:r>
          </a:p>
          <a:p>
            <a:pPr marL="12700" marR="796925">
              <a:spcBef>
                <a:spcPts val="5"/>
              </a:spcBef>
            </a:pPr>
            <a:r>
              <a:rPr lang="en-US" sz="2000" spc="-5" dirty="0"/>
              <a:t>Email:</a:t>
            </a:r>
            <a:r>
              <a:rPr lang="en-US" sz="2000" spc="-25" dirty="0"/>
              <a:t> </a:t>
            </a:r>
            <a:r>
              <a:rPr lang="en-US" sz="2000" spc="-25" dirty="0">
                <a:hlinkClick r:id="rId4"/>
              </a:rPr>
              <a:t>Dan.DeBartolo@Alaska.gov</a:t>
            </a:r>
            <a:r>
              <a:rPr lang="en-US" sz="2000" spc="-25" dirty="0"/>
              <a:t> </a:t>
            </a:r>
            <a:endParaRPr lang="en-US" sz="2000" dirty="0"/>
          </a:p>
          <a:p>
            <a:pPr marL="12700"/>
            <a:r>
              <a:rPr lang="en-US" sz="2000" spc="-5" dirty="0"/>
              <a:t>Phone: </a:t>
            </a:r>
            <a:r>
              <a:rPr lang="en-US" sz="2000" spc="-10" dirty="0"/>
              <a:t>(907)</a:t>
            </a:r>
            <a:r>
              <a:rPr lang="en-US" sz="2000" spc="35" dirty="0"/>
              <a:t> </a:t>
            </a:r>
            <a:r>
              <a:rPr lang="en-US" sz="2000" spc="-10" dirty="0"/>
              <a:t>465-5984</a:t>
            </a:r>
            <a:endParaRPr lang="en-US" sz="2000" dirty="0"/>
          </a:p>
          <a:p>
            <a:pPr marL="12700">
              <a:spcBef>
                <a:spcPts val="95"/>
              </a:spcBef>
            </a:pPr>
            <a:endParaRPr lang="en-US" sz="2000" spc="-25" dirty="0"/>
          </a:p>
          <a:p>
            <a:pPr marL="12700">
              <a:spcBef>
                <a:spcPts val="95"/>
              </a:spcBef>
            </a:pPr>
            <a:r>
              <a:rPr lang="en-US" sz="2000" spc="-25" dirty="0"/>
              <a:t>For Constituent and Legislative Inquiries:</a:t>
            </a:r>
          </a:p>
          <a:p>
            <a:pPr marL="12700">
              <a:spcBef>
                <a:spcPts val="95"/>
              </a:spcBef>
            </a:pPr>
            <a:r>
              <a:rPr lang="en-US" sz="2000" b="1" spc="-25" dirty="0">
                <a:solidFill>
                  <a:schemeClr val="tx2">
                    <a:lumMod val="75000"/>
                  </a:schemeClr>
                </a:solidFill>
              </a:rPr>
              <a:t>Cathy Munoz</a:t>
            </a:r>
            <a:r>
              <a:rPr lang="en-US" sz="2000" spc="-25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b="1" spc="-25" dirty="0">
                <a:solidFill>
                  <a:schemeClr val="tx2">
                    <a:lumMod val="75000"/>
                  </a:schemeClr>
                </a:solidFill>
              </a:rPr>
              <a:t>Deputy Commissioner</a:t>
            </a:r>
            <a:endParaRPr lang="en-US" sz="2000" spc="-25" dirty="0">
              <a:solidFill>
                <a:schemeClr val="tx2">
                  <a:lumMod val="75000"/>
                </a:schemeClr>
              </a:solidFill>
            </a:endParaRPr>
          </a:p>
          <a:p>
            <a:pPr marL="12700" marR="796925">
              <a:spcBef>
                <a:spcPts val="5"/>
              </a:spcBef>
            </a:pPr>
            <a:r>
              <a:rPr lang="en-US" sz="2000" spc="-25" dirty="0"/>
              <a:t>Email: </a:t>
            </a:r>
            <a:r>
              <a:rPr lang="en-US" sz="2000" spc="-25" dirty="0">
                <a:hlinkClick r:id="rId5"/>
              </a:rPr>
              <a:t>Cathy.Munoz@Alaska.gov</a:t>
            </a:r>
            <a:endParaRPr lang="en-US" sz="2000" spc="-25" dirty="0"/>
          </a:p>
          <a:p>
            <a:pPr marL="12700" marR="796925">
              <a:spcBef>
                <a:spcPts val="5"/>
              </a:spcBef>
            </a:pPr>
            <a:r>
              <a:rPr lang="en-US" sz="2000" spc="-25" dirty="0"/>
              <a:t>Phone: (907) 465-2702</a:t>
            </a:r>
          </a:p>
          <a:p>
            <a:pPr marL="12700" marR="796925">
              <a:spcBef>
                <a:spcPts val="5"/>
              </a:spcBef>
            </a:pPr>
            <a:r>
              <a:rPr lang="en-US" sz="2000" spc="-25" dirty="0"/>
              <a:t>              (907) 957-8737</a:t>
            </a:r>
          </a:p>
          <a:p>
            <a:endParaRPr lang="en-US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20CE0D-D7CF-414C-9E29-114A33FB2DE5}"/>
              </a:ext>
            </a:extLst>
          </p:cNvPr>
          <p:cNvGrpSpPr/>
          <p:nvPr/>
        </p:nvGrpSpPr>
        <p:grpSpPr>
          <a:xfrm>
            <a:off x="7772400" y="3886200"/>
            <a:ext cx="4235449" cy="2243043"/>
            <a:chOff x="8217181" y="3924483"/>
            <a:chExt cx="3883150" cy="211683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54F9A54C-9732-433B-A024-CF61B324717D}"/>
                </a:ext>
              </a:extLst>
            </p:cNvPr>
            <p:cNvSpPr/>
            <p:nvPr/>
          </p:nvSpPr>
          <p:spPr>
            <a:xfrm>
              <a:off x="8217181" y="4049451"/>
              <a:ext cx="1394459" cy="1991868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4" name="object 5">
              <a:extLst>
                <a:ext uri="{FF2B5EF4-FFF2-40B4-BE49-F238E27FC236}">
                  <a16:creationId xmlns:a16="http://schemas.microsoft.com/office/drawing/2014/main" id="{135CDBB3-3E8C-4761-9564-C8395B420EF5}"/>
                </a:ext>
              </a:extLst>
            </p:cNvPr>
            <p:cNvSpPr/>
            <p:nvPr/>
          </p:nvSpPr>
          <p:spPr>
            <a:xfrm>
              <a:off x="8904504" y="3924483"/>
              <a:ext cx="2193035" cy="2116836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D15B8FB2-E0B1-49A9-A648-C5C890FDCB08}"/>
                </a:ext>
              </a:extLst>
            </p:cNvPr>
            <p:cNvSpPr/>
            <p:nvPr/>
          </p:nvSpPr>
          <p:spPr>
            <a:xfrm>
              <a:off x="10318776" y="3924484"/>
              <a:ext cx="1781555" cy="2116836"/>
            </a:xfrm>
            <a:prstGeom prst="rect">
              <a:avLst/>
            </a:prstGeom>
            <a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66000"/>
                        </a14:imgEffect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552" r="-552" b="-25990"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0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Overview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1089AB-A887-4026-BE9D-79CB064E9D9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ALASKA DEPARTMENT OF LABOR &amp; WORKFORCE DEVELOPMENT</a:t>
            </a:r>
          </a:p>
          <a:p>
            <a:r>
              <a:rPr lang="en-US" dirty="0"/>
              <a:t>DR. TAMIKA L. LEDBETTER, COMMISSIONER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4B39D64-4D52-4A45-9629-313CD535B5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3/3/2021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259319" y="1129415"/>
            <a:ext cx="6893050" cy="47141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spcBef>
                <a:spcPts val="100"/>
              </a:spcBef>
            </a:pPr>
            <a:r>
              <a:rPr sz="2400" b="1" spc="-5" dirty="0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MISSION:</a:t>
            </a:r>
            <a:endParaRPr sz="2400" dirty="0">
              <a:solidFill>
                <a:srgbClr val="1F497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3500">
              <a:spcBef>
                <a:spcPts val="30"/>
              </a:spcBef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 safe and legal working conditions and advance opportunities for employment. </a:t>
            </a:r>
          </a:p>
          <a:p>
            <a:pPr>
              <a:spcBef>
                <a:spcPts val="30"/>
              </a:spcBef>
            </a:pPr>
            <a:endParaRPr sz="20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2700"/>
            <a:r>
              <a:rPr sz="2400" b="1" spc="-5" dirty="0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CORE</a:t>
            </a:r>
            <a:r>
              <a:rPr sz="2400" b="1" spc="-20" dirty="0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b="1" spc="-10" dirty="0">
                <a:solidFill>
                  <a:srgbClr val="1F497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SERVICES:</a:t>
            </a:r>
            <a:endParaRPr sz="2400" dirty="0">
              <a:solidFill>
                <a:srgbClr val="1F497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marR="320040" indent="-342900">
              <a:spcBef>
                <a:spcPts val="630"/>
              </a:spcBef>
              <a:buClr>
                <a:srgbClr val="1F497D"/>
              </a:buClr>
              <a:buSzPct val="80000"/>
              <a:buFont typeface="Calibri Light" panose="020F0302020204030204" pitchFamily="34" charset="0"/>
              <a:buChar char="‐"/>
              <a:tabLst>
                <a:tab pos="285115" algn="l"/>
                <a:tab pos="285750" algn="l"/>
              </a:tabLst>
            </a:pPr>
            <a:r>
              <a:rPr sz="2400" b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Protect </a:t>
            </a:r>
            <a:r>
              <a:rPr sz="2400" b="1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Alaska’s workers </a:t>
            </a:r>
            <a:r>
              <a:rPr sz="24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through </a:t>
            </a:r>
            <a:r>
              <a:rPr sz="24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statutory </a:t>
            </a: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sz="24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regulatory assistance </a:t>
            </a: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sz="24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enforcement.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Bef>
                <a:spcPts val="15"/>
              </a:spcBef>
              <a:buClr>
                <a:srgbClr val="1F497D"/>
              </a:buClr>
              <a:buFont typeface="Calibri Light" panose="020F0302020204030204" pitchFamily="34" charset="0"/>
              <a:buChar char="‐"/>
            </a:pPr>
            <a:endParaRPr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indent="-342900">
              <a:buClr>
                <a:srgbClr val="1F497D"/>
              </a:buClr>
              <a:buSzPct val="80000"/>
              <a:buFont typeface="Calibri Light" panose="020F0302020204030204" pitchFamily="34" charset="0"/>
              <a:buChar char="‐"/>
              <a:tabLst>
                <a:tab pos="285115" algn="l"/>
                <a:tab pos="285750" algn="l"/>
              </a:tabLst>
            </a:pPr>
            <a:r>
              <a:rPr sz="2400" b="1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Workforce </a:t>
            </a:r>
            <a:r>
              <a:rPr sz="24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development </a:t>
            </a:r>
            <a:r>
              <a:rPr sz="24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sz="24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support </a:t>
            </a:r>
            <a:r>
              <a:rPr sz="24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Alaska hire </a:t>
            </a:r>
            <a:r>
              <a:rPr sz="24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and economic</a:t>
            </a:r>
            <a:r>
              <a:rPr sz="2400" spc="4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sz="2400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development.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Bef>
                <a:spcPts val="45"/>
              </a:spcBef>
              <a:buClr>
                <a:srgbClr val="1F497D"/>
              </a:buClr>
              <a:buFont typeface="Calibri Light" panose="020F0302020204030204" pitchFamily="34" charset="0"/>
              <a:buChar char="‐"/>
            </a:pP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55600" marR="349250" indent="-342900">
              <a:spcBef>
                <a:spcPts val="5"/>
              </a:spcBef>
              <a:buClr>
                <a:srgbClr val="1F497D"/>
              </a:buClr>
              <a:buSzPct val="80000"/>
              <a:buFont typeface="Calibri Light" panose="020F0302020204030204" pitchFamily="34" charset="0"/>
              <a:buChar char="‐"/>
              <a:tabLst>
                <a:tab pos="285115" algn="l"/>
                <a:tab pos="285750" algn="l"/>
              </a:tabLst>
            </a:pPr>
            <a:r>
              <a:rPr sz="2400" b="1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Income </a:t>
            </a:r>
            <a:r>
              <a:rPr sz="2400" b="1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replacement </a:t>
            </a:r>
            <a:r>
              <a:rPr sz="2400" spc="-15" dirty="0">
                <a:latin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sz="24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injured, unemployed, </a:t>
            </a:r>
            <a:r>
              <a:rPr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sz="2400" spc="-5" dirty="0">
                <a:latin typeface="Calibri Light" panose="020F0302020204030204" pitchFamily="34" charset="0"/>
                <a:cs typeface="Calibri Light" panose="020F0302020204030204" pitchFamily="34" charset="0"/>
              </a:rPr>
              <a:t>permanently disabled  </a:t>
            </a:r>
            <a:r>
              <a:rPr sz="2400" spc="-20" dirty="0">
                <a:latin typeface="Calibri Light" panose="020F0302020204030204" pitchFamily="34" charset="0"/>
                <a:cs typeface="Calibri Light" panose="020F0302020204030204" pitchFamily="34" charset="0"/>
              </a:rPr>
              <a:t>workers.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DDBBB5-B353-437D-9082-82179C541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9032567"/>
              </p:ext>
            </p:extLst>
          </p:nvPr>
        </p:nvGraphicFramePr>
        <p:xfrm>
          <a:off x="6934200" y="762000"/>
          <a:ext cx="5018566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Organization by Core Service</a:t>
            </a:r>
          </a:p>
        </p:txBody>
      </p:sp>
      <p:sp>
        <p:nvSpPr>
          <p:cNvPr id="44" name="Footer Placeholder 43">
            <a:extLst>
              <a:ext uri="{FF2B5EF4-FFF2-40B4-BE49-F238E27FC236}">
                <a16:creationId xmlns:a16="http://schemas.microsoft.com/office/drawing/2014/main" id="{E9C916A0-3C95-4007-9BB1-62EF6BA7793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 bwMode="ltGray"/>
        <p:txBody>
          <a:bodyPr/>
          <a:lstStyle/>
          <a:p>
            <a:r>
              <a:rPr lang="en-US" dirty="0"/>
              <a:t>ALASKA DEPARTMENT OF LABOR &amp; WORKFORCE DEVELOPMENT</a:t>
            </a:r>
          </a:p>
          <a:p>
            <a:r>
              <a:rPr lang="en-US" dirty="0"/>
              <a:t>DR. TAMIKA L. LEDBETTER, COMMISSIONER</a:t>
            </a:r>
          </a:p>
        </p:txBody>
      </p:sp>
      <p:sp>
        <p:nvSpPr>
          <p:cNvPr id="43" name="Date Placeholder 42">
            <a:extLst>
              <a:ext uri="{FF2B5EF4-FFF2-40B4-BE49-F238E27FC236}">
                <a16:creationId xmlns:a16="http://schemas.microsoft.com/office/drawing/2014/main" id="{E849A790-CD58-4E95-AECA-8D7C809A84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3/3/2021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604E1-A774-450D-BCF8-F22AC5074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95" y="819686"/>
            <a:ext cx="11748010" cy="52186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C915-EEA6-4E1B-9157-386BABA9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19" y="196334"/>
            <a:ext cx="11780281" cy="492443"/>
          </a:xfrm>
        </p:spPr>
        <p:txBody>
          <a:bodyPr/>
          <a:lstStyle/>
          <a:p>
            <a:r>
              <a:rPr lang="en-US" dirty="0"/>
              <a:t>FY2022 Operating Budget Comparison 				         </a:t>
            </a:r>
            <a:r>
              <a:rPr lang="en-US" sz="2400" b="0" dirty="0"/>
              <a:t>($ Thousands)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405CA-12E0-4DEE-AD64-47138B81171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ALASKA DEPARTMENT OF LABOR &amp; WORKFORCE DEVELOPMENT</a:t>
            </a:r>
          </a:p>
          <a:p>
            <a:r>
              <a:rPr lang="en-US" dirty="0"/>
              <a:t>DR. TAMIKA L. LEDBETTER, COMMISSIONER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0830C2-2D72-468E-8DD0-17D367706E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3/3/2021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848377"/>
            <a:ext cx="6019800" cy="35275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183" y="4191000"/>
            <a:ext cx="8971519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3/3/2021</a:t>
            </a:r>
            <a:endParaRPr lang="en-US"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FY2022 Proposed Operating Budget </a:t>
            </a:r>
            <a:r>
              <a:rPr lang="en-US" b="0" i="1" dirty="0"/>
              <a:t>(Changes from Adjusted Base)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914400"/>
            <a:ext cx="11925299" cy="50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585"/>
              </a:lnSpc>
            </a:pPr>
            <a:r>
              <a:rPr lang="en-US" dirty="0"/>
              <a:t>ALASKA DEPARTMENT OF LABOR &amp; WORKFORCE DEVELOPMENT</a:t>
            </a:r>
          </a:p>
          <a:p>
            <a:pPr marL="12700"/>
            <a:r>
              <a:rPr lang="en-US" dirty="0"/>
              <a:t>DR. TAMIKA L. LEDBETTER, COMMISSIONER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3/3/2021</a:t>
            </a:r>
            <a:endParaRPr lang="en-US"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FY2022 Proposed Operating Budget </a:t>
            </a:r>
            <a:r>
              <a:rPr lang="en-US" b="0" i="1" dirty="0"/>
              <a:t>(Changes from Adjusted Base)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8" y="1056046"/>
            <a:ext cx="12107803" cy="47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1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44F0-1669-44F0-AE86-D105E02B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50" y="192113"/>
            <a:ext cx="11923698" cy="984885"/>
          </a:xfrm>
        </p:spPr>
        <p:txBody>
          <a:bodyPr/>
          <a:lstStyle/>
          <a:p>
            <a:r>
              <a:rPr lang="en-US" dirty="0"/>
              <a:t>Legislative Topics of Interest</a:t>
            </a:r>
            <a:br>
              <a:rPr lang="en-US" sz="2400" b="0" dirty="0"/>
            </a:br>
            <a:endParaRPr lang="en-US" b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D73013-F61E-4199-AB7D-6DB4E53ADCB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ALASKA DEPARTMENT OF LABOR &amp; WORKFORCE DEVELOPMENT</a:t>
            </a:r>
          </a:p>
          <a:p>
            <a:r>
              <a:rPr lang="en-US" dirty="0"/>
              <a:t>DR. TAMIKA L. LEDBETTER, COMMISSIONER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25B32-ED24-4017-AB6D-D28BB453CA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3/3/2021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6455" y="1038581"/>
            <a:ext cx="861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Unemployment Insurance</a:t>
            </a:r>
          </a:p>
          <a:p>
            <a:endParaRPr lang="en-US" sz="3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Reemployment Services - COVID recovery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Technical Vocational Education Program (TVEP)</a:t>
            </a:r>
          </a:p>
          <a:p>
            <a:endParaRPr lang="en-US" sz="3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Alaska Vocational Technical Center (AVTEC)</a:t>
            </a:r>
          </a:p>
          <a:p>
            <a:endParaRPr lang="en-US" sz="3200" dirty="0"/>
          </a:p>
          <a:p>
            <a:endParaRPr lang="en-US" sz="2000" dirty="0"/>
          </a:p>
          <a:p>
            <a:endParaRPr lang="en-US" sz="2000" b="1" dirty="0"/>
          </a:p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6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34CD3-9E1B-4E31-99B2-6F854830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and Training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CABFB-ED10-468E-A9A5-F690A813A12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lang="en-US" smtClean="0"/>
              <a:pPr marL="25400">
                <a:lnSpc>
                  <a:spcPts val="1240"/>
                </a:lnSpc>
              </a:pPr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22041-264A-44DD-A065-4320D726B14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585"/>
              </a:lnSpc>
            </a:pPr>
            <a:r>
              <a:rPr lang="en-US" dirty="0"/>
              <a:t>ALASKA </a:t>
            </a:r>
            <a:r>
              <a:rPr lang="en-US" spc="-5" dirty="0"/>
              <a:t>DEPARTMENT </a:t>
            </a:r>
            <a:r>
              <a:rPr lang="en-US" dirty="0"/>
              <a:t>OF </a:t>
            </a:r>
            <a:r>
              <a:rPr lang="en-US" spc="-5" dirty="0"/>
              <a:t>LABOR </a:t>
            </a:r>
            <a:r>
              <a:rPr lang="en-US" dirty="0"/>
              <a:t>&amp; </a:t>
            </a:r>
            <a:r>
              <a:rPr lang="en-US" spc="-5" dirty="0"/>
              <a:t>WORKFORCE</a:t>
            </a:r>
            <a:r>
              <a:rPr lang="en-US" spc="-80" dirty="0"/>
              <a:t> </a:t>
            </a:r>
            <a:r>
              <a:rPr lang="en-US" spc="-5" dirty="0"/>
              <a:t>DEVELOPMENT</a:t>
            </a:r>
          </a:p>
          <a:p>
            <a:pPr marL="12700"/>
            <a:r>
              <a:rPr lang="en-US" spc="-5" dirty="0"/>
              <a:t>DR. </a:t>
            </a:r>
            <a:r>
              <a:rPr lang="en-US" dirty="0"/>
              <a:t>TAMIKA </a:t>
            </a:r>
            <a:r>
              <a:rPr lang="en-US" spc="-5" dirty="0"/>
              <a:t>L. LEDBETTER,</a:t>
            </a:r>
            <a:r>
              <a:rPr lang="en-US" spc="-35" dirty="0"/>
              <a:t> </a:t>
            </a:r>
            <a:r>
              <a:rPr lang="en-US" spc="-5" dirty="0"/>
              <a:t>COMMISSIONER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492D7D-ED0A-4A98-A429-6D291BAFC2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3/3/2021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988735F-3A60-42CF-9337-98700995291E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59319" y="792163"/>
            <a:ext cx="9791144" cy="369887"/>
          </a:xfrm>
        </p:spPr>
        <p:txBody>
          <a:bodyPr/>
          <a:lstStyle/>
          <a:p>
            <a:r>
              <a:rPr lang="en-US" sz="2400" b="1" dirty="0"/>
              <a:t>Patsy Westcott, Director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F21068-F20E-4F43-8C76-15B770AAAA5F}"/>
              </a:ext>
            </a:extLst>
          </p:cNvPr>
          <p:cNvSpPr/>
          <p:nvPr/>
        </p:nvSpPr>
        <p:spPr>
          <a:xfrm>
            <a:off x="10266492" y="228600"/>
            <a:ext cx="1691640" cy="95121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Workforce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64B382-0920-4368-BBE1-D79C8E66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47" y="1399254"/>
            <a:ext cx="5734653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9F384DF-6150-4E8D-9FE9-3792354F113E}"/>
              </a:ext>
            </a:extLst>
          </p:cNvPr>
          <p:cNvSpPr txBox="1">
            <a:spLocks/>
          </p:cNvSpPr>
          <p:nvPr/>
        </p:nvSpPr>
        <p:spPr bwMode="auto">
          <a:xfrm>
            <a:off x="6477000" y="1600200"/>
            <a:ext cx="5475766" cy="436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lvl="1" indent="-342900" fontAlgn="auto">
              <a:spcBef>
                <a:spcPts val="600"/>
              </a:spcBef>
              <a:spcAft>
                <a:spcPts val="1200"/>
              </a:spcAft>
              <a:buFont typeface="Calibri Light" panose="020F0302020204030204" pitchFamily="34" charset="0"/>
              <a:buChar char="‐"/>
              <a:defRPr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Provides employment, training and education services through the Alaska Job Center Network across Alaska.</a:t>
            </a:r>
          </a:p>
          <a:p>
            <a:pPr marL="342900" lvl="1" indent="-342900" fontAlgn="auto">
              <a:spcBef>
                <a:spcPts val="600"/>
              </a:spcBef>
              <a:spcAft>
                <a:spcPts val="1200"/>
              </a:spcAft>
              <a:buFont typeface="Calibri Light" panose="020F0302020204030204" pitchFamily="34" charset="0"/>
              <a:buChar char="‐"/>
              <a:defRPr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Administers Workforce Innovation and Opportunity Act (WIOA) federal funding and other federal programs.</a:t>
            </a:r>
          </a:p>
          <a:p>
            <a:pPr marL="342900" lvl="1" indent="-342900" fontAlgn="auto">
              <a:spcBef>
                <a:spcPts val="600"/>
              </a:spcBef>
              <a:spcAft>
                <a:spcPts val="1200"/>
              </a:spcAft>
              <a:buFont typeface="Calibri Light" panose="020F0302020204030204" pitchFamily="34" charset="0"/>
              <a:buChar char="‐"/>
              <a:defRPr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Provides economic stability to unemployed Alaskans through Unemployment Insurance.</a:t>
            </a:r>
          </a:p>
          <a:p>
            <a:pPr marL="0" lvl="1" fontAlgn="auto">
              <a:spcBef>
                <a:spcPts val="600"/>
              </a:spcBef>
              <a:spcAft>
                <a:spcPts val="1200"/>
              </a:spcAft>
              <a:defRPr/>
            </a:pPr>
            <a:endParaRPr lang="en-US" sz="2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E52BD6-8426-4B39-B09A-E569FA841629}"/>
              </a:ext>
            </a:extLst>
          </p:cNvPr>
          <p:cNvSpPr/>
          <p:nvPr/>
        </p:nvSpPr>
        <p:spPr>
          <a:xfrm>
            <a:off x="8344745" y="214553"/>
            <a:ext cx="1691640" cy="9512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Income Replacement</a:t>
            </a:r>
          </a:p>
        </p:txBody>
      </p:sp>
    </p:spTree>
    <p:extLst>
      <p:ext uri="{BB962C8B-B14F-4D97-AF65-F5344CB8AC3E}">
        <p14:creationId xmlns:p14="http://schemas.microsoft.com/office/powerpoint/2010/main" val="34198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319" y="196334"/>
            <a:ext cx="11704081" cy="984885"/>
          </a:xfrm>
        </p:spPr>
        <p:txBody>
          <a:bodyPr/>
          <a:lstStyle/>
          <a:p>
            <a:r>
              <a:rPr lang="en-US" dirty="0"/>
              <a:t>Technical Vocational Education Program (TVEP) History 	        </a:t>
            </a:r>
            <a:r>
              <a:rPr lang="en-US" sz="2400" b="0" dirty="0"/>
              <a:t>($ Thousands)</a:t>
            </a:r>
            <a:br>
              <a:rPr lang="en-US" sz="2400" b="0" dirty="0"/>
            </a:br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dirty="0"/>
              <a:pPr/>
              <a:t>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8F64CDB-1063-45BE-8210-43F0683BBB1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ALASKA DEPARTMENT OF LABOR &amp; WORKFORCE DEVELOPMENT</a:t>
            </a:r>
          </a:p>
          <a:p>
            <a:r>
              <a:rPr lang="en-US" dirty="0"/>
              <a:t>DR. TAMIKA L. LEDBETTER, COMMISSIONER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3A0A34-3F16-4CF6-9BD5-E171FB55FA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3/3/2021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00" y="838199"/>
            <a:ext cx="11735799" cy="51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1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8A1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41D83466A3E84487D05F53A159B77B" ma:contentTypeVersion="9" ma:contentTypeDescription="Create a new document." ma:contentTypeScope="" ma:versionID="401feeab60eda0103381fbfbc1d61867">
  <xsd:schema xmlns:xsd="http://www.w3.org/2001/XMLSchema" xmlns:xs="http://www.w3.org/2001/XMLSchema" xmlns:p="http://schemas.microsoft.com/office/2006/metadata/properties" xmlns:ns3="8cf7cff0-1f31-4555-9021-549716b6a3db" xmlns:ns4="d5b38392-83b9-4f00-9edb-5ec06f99aca1" targetNamespace="http://schemas.microsoft.com/office/2006/metadata/properties" ma:root="true" ma:fieldsID="4934eac23c1d787adc021a8d106d645b" ns3:_="" ns4:_="">
    <xsd:import namespace="8cf7cff0-1f31-4555-9021-549716b6a3db"/>
    <xsd:import namespace="d5b38392-83b9-4f00-9edb-5ec06f99ac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7cff0-1f31-4555-9021-549716b6a3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38392-83b9-4f00-9edb-5ec06f99ac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928D4B-538B-4F4C-91A8-0DFDB0521B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7cff0-1f31-4555-9021-549716b6a3db"/>
    <ds:schemaRef ds:uri="d5b38392-83b9-4f00-9edb-5ec06f99ac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707622-9BC5-424D-8385-4EF586AE82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75CE6A-CC07-4CEC-A3DD-1A862E12162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d5b38392-83b9-4f00-9edb-5ec06f99aca1"/>
    <ds:schemaRef ds:uri="http://schemas.openxmlformats.org/package/2006/metadata/core-properties"/>
    <ds:schemaRef ds:uri="http://purl.org/dc/terms/"/>
    <ds:schemaRef ds:uri="8cf7cff0-1f31-4555-9021-549716b6a3d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13705</TotalTime>
  <Words>700</Words>
  <Application>Microsoft Office PowerPoint</Application>
  <PresentationFormat>Widescreen</PresentationFormat>
  <Paragraphs>190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ALASKA DEPARTMENT OF LABOR &amp; WORKFORCE DEVELOPMENT DEVELOPMENT </vt:lpstr>
      <vt:lpstr>Department Overview</vt:lpstr>
      <vt:lpstr>Department Organization by Core Service</vt:lpstr>
      <vt:lpstr>FY2022 Operating Budget Comparison              ($ Thousands)</vt:lpstr>
      <vt:lpstr>FY2022 Proposed Operating Budget (Changes from Adjusted Base)</vt:lpstr>
      <vt:lpstr>FY2022 Proposed Operating Budget (Changes from Adjusted Base)</vt:lpstr>
      <vt:lpstr>Legislative Topics of Interest </vt:lpstr>
      <vt:lpstr>Employment and Training Services</vt:lpstr>
      <vt:lpstr>Technical Vocational Education Program (TVEP) History          ($ Thousands) </vt:lpstr>
      <vt:lpstr>PREPARING ALASKANS FOR THE JOBS OF TODAY—AND TOMORROW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HFSC</dc:title>
  <dc:creator>Hannah Lager</dc:creator>
  <cp:lastModifiedBy>Ashley Carrick</cp:lastModifiedBy>
  <cp:revision>232</cp:revision>
  <cp:lastPrinted>2021-03-01T03:26:35Z</cp:lastPrinted>
  <dcterms:created xsi:type="dcterms:W3CDTF">2019-05-17T22:38:15Z</dcterms:created>
  <dcterms:modified xsi:type="dcterms:W3CDTF">2021-03-01T03:37:00Z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2019-05-17T00:00:00Z</vt:filetime>
  </property>
  <property fmtid="{D5CDD505-2E9C-101B-9397-08002B2CF9AE}" pid="5" name="ContentTypeId">
    <vt:lpwstr>0x0101003F41D83466A3E84487D05F53A159B77B</vt:lpwstr>
  </property>
</Properties>
</file>