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3"/>
  </p:notesMasterIdLst>
  <p:sldIdLst>
    <p:sldId id="256" r:id="rId2"/>
    <p:sldId id="266" r:id="rId3"/>
    <p:sldId id="259" r:id="rId4"/>
    <p:sldId id="260" r:id="rId5"/>
    <p:sldId id="257" r:id="rId6"/>
    <p:sldId id="263" r:id="rId7"/>
    <p:sldId id="261" r:id="rId8"/>
    <p:sldId id="268" r:id="rId9"/>
    <p:sldId id="267" r:id="rId10"/>
    <p:sldId id="265" r:id="rId11"/>
    <p:sldId id="264" r:id="rId1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8A9D7-C1FF-4CD6-8FF1-45D77837EF53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EEB83-D97C-4716-9157-BBF8A94554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22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a financial perspective, it is healthy to have a significant percentage of self pay residents who will reduce what would be larger general fund obligations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EEB83-D97C-4716-9157-BBF8A94554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610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EEB83-D97C-4716-9157-BBF8A94554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35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7EB5-6005-4C12-BF63-60D1EA6914DB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3422-06C7-4DD0-AFC7-6149848545F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939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7EB5-6005-4C12-BF63-60D1EA6914DB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3422-06C7-4DD0-AFC7-614984854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29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7EB5-6005-4C12-BF63-60D1EA6914DB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3422-06C7-4DD0-AFC7-614984854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09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7EB5-6005-4C12-BF63-60D1EA6914DB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3422-06C7-4DD0-AFC7-614984854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54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7EB5-6005-4C12-BF63-60D1EA6914DB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3422-06C7-4DD0-AFC7-6149848545FB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591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7EB5-6005-4C12-BF63-60D1EA6914DB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3422-06C7-4DD0-AFC7-614984854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35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7EB5-6005-4C12-BF63-60D1EA6914DB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3422-06C7-4DD0-AFC7-614984854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50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7EB5-6005-4C12-BF63-60D1EA6914DB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3422-06C7-4DD0-AFC7-614984854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882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7EB5-6005-4C12-BF63-60D1EA6914DB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3422-06C7-4DD0-AFC7-614984854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86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C01D7EB5-6005-4C12-BF63-60D1EA6914DB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B83422-06C7-4DD0-AFC7-614984854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220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D7EB5-6005-4C12-BF63-60D1EA6914DB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83422-06C7-4DD0-AFC7-6149848545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5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C01D7EB5-6005-4C12-BF63-60D1EA6914DB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7B83422-06C7-4DD0-AFC7-6149848545FB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132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64341-EB0B-4B67-A860-06907B24F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500" y="1672091"/>
            <a:ext cx="6280927" cy="2523219"/>
          </a:xfrm>
        </p:spPr>
        <p:txBody>
          <a:bodyPr>
            <a:normAutofit/>
          </a:bodyPr>
          <a:lstStyle/>
          <a:p>
            <a:pPr algn="l"/>
            <a:r>
              <a:rPr lang="en-US" sz="7200" dirty="0">
                <a:solidFill>
                  <a:schemeClr val="tx2"/>
                </a:solidFill>
              </a:rPr>
              <a:t>CSHB 96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D6268E-1CB3-4D4D-9719-1920004ED4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5266" y="1773690"/>
            <a:ext cx="2528600" cy="2523219"/>
          </a:xfrm>
        </p:spPr>
        <p:txBody>
          <a:bodyPr anchor="ctr">
            <a:normAutofit/>
          </a:bodyPr>
          <a:lstStyle/>
          <a:p>
            <a:pPr algn="r"/>
            <a:r>
              <a:rPr lang="en-US" sz="1800" dirty="0">
                <a:solidFill>
                  <a:schemeClr val="tx2"/>
                </a:solidFill>
              </a:rPr>
              <a:t>An act relating to Alaska pioneers home and Alaska veterans’ home rates </a:t>
            </a:r>
          </a:p>
        </p:txBody>
      </p:sp>
    </p:spTree>
    <p:extLst>
      <p:ext uri="{BB962C8B-B14F-4D97-AF65-F5344CB8AC3E}">
        <p14:creationId xmlns:p14="http://schemas.microsoft.com/office/powerpoint/2010/main" val="4090395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1AAB2-487E-48E8-87E4-5FB52C6CF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914"/>
            <a:ext cx="3200400" cy="2286000"/>
          </a:xfrm>
        </p:spPr>
        <p:txBody>
          <a:bodyPr/>
          <a:lstStyle/>
          <a:p>
            <a:r>
              <a:rPr lang="en-US" dirty="0"/>
              <a:t>Social Security Cost of Living Adjustment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773B72-608D-4269-9A32-EA7B5233D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447211" y="197914"/>
            <a:ext cx="5329645" cy="648379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3C2BDF-3D9E-4565-8BF2-2099F4480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-CSHB 96 would link rate increases to the SS COLA</a:t>
            </a:r>
          </a:p>
          <a:p>
            <a:r>
              <a:rPr lang="en-US" sz="1800" dirty="0"/>
              <a:t>-Preferred metric for Pioneer Homes, as majority of residents primary source of income is Social Security</a:t>
            </a:r>
          </a:p>
          <a:p>
            <a:r>
              <a:rPr lang="en-US" sz="1800" dirty="0"/>
              <a:t>-Would create stable, predictable rate increases</a:t>
            </a:r>
          </a:p>
          <a:p>
            <a:r>
              <a:rPr lang="en-US" sz="1800" dirty="0"/>
              <a:t>-Would allow rates to rise following cost of care</a:t>
            </a:r>
          </a:p>
        </p:txBody>
      </p:sp>
    </p:spTree>
    <p:extLst>
      <p:ext uri="{BB962C8B-B14F-4D97-AF65-F5344CB8AC3E}">
        <p14:creationId xmlns:p14="http://schemas.microsoft.com/office/powerpoint/2010/main" val="3475088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5EA06A9-38E4-4E5A-9693-BC8A15F9F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80D7A0-56F0-4D96-89DD-E620AA486A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Questions, comments</a:t>
            </a:r>
          </a:p>
        </p:txBody>
      </p:sp>
    </p:spTree>
    <p:extLst>
      <p:ext uri="{BB962C8B-B14F-4D97-AF65-F5344CB8AC3E}">
        <p14:creationId xmlns:p14="http://schemas.microsoft.com/office/powerpoint/2010/main" val="652914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CDE0D-DDF9-4E33-986F-DFFE6B0D9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 of House Bill 96: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7DFB2-5168-4C62-A95F-0083132A9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634142"/>
            <a:ext cx="10058400" cy="323495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Maintain Pioneer Home commitment for Alaska elders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Grow revenue and improve financial sustainability of Pioneer Homes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94DA3CB-20AC-4DA6-9F11-A2AB6314E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55983"/>
            <a:ext cx="1501934" cy="10008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793989-92FE-4F63-8B16-43899C39D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63" y="4955983"/>
            <a:ext cx="1411981" cy="9915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943DC39-5953-4FF5-96E6-5E773587C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412" y="4967735"/>
            <a:ext cx="2062470" cy="9954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00E2AD7-FD3A-48D7-9BB5-3906C1740F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706" y="4963774"/>
            <a:ext cx="1591385" cy="10008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4AC70C7-E567-43C0-880F-48C8BA0968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54" y="4963774"/>
            <a:ext cx="1508574" cy="99944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D96876A-AB38-470D-B260-E63BE94706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863" y="4955983"/>
            <a:ext cx="2035861" cy="10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03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3AA81-884A-47BA-9D83-5946AF361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Pioneer Homes: Background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DE21B-5C8D-43EB-81EC-1F15E1686A2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Established in 1913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Originally created as home for indigent men as Territory of Alaska grew and aged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Expanded throughout the 20</a:t>
            </a:r>
            <a:r>
              <a:rPr lang="en-US" baseline="30000" dirty="0"/>
              <a:t>th</a:t>
            </a:r>
            <a:r>
              <a:rPr lang="en-US" dirty="0"/>
              <a:t> Century: there are currently homes in Sitka, Fairbanks, Palmer, Anchorage, Ketchikan and Juneau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Population in 2018 was 451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Rates currently adjusted by regulation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Although inflation has rise 30% since 2004, rates have only risen 15%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5F460E-6899-4D01-A34E-9522EBE3D5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35" y="2500857"/>
            <a:ext cx="4922894" cy="2306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0571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4AAA502-5435-489E-9538-3A40E6C71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50E3E4-A300-442C-9B28-E8916F140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99" y="4550229"/>
            <a:ext cx="10909073" cy="10576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tx1">
                    <a:lumMod val="85000"/>
                    <a:lumOff val="15000"/>
                  </a:schemeClr>
                </a:solidFill>
              </a:rPr>
              <a:t>Resident Population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7438E5-2917-4029-9F02-D2FAA1289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877" y="547213"/>
            <a:ext cx="7568017" cy="399213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AC0290-4702-4519-B0F4-C2A468809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DE42378B-2E28-4810-8421-7A473A40E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91DD17-237F-4811-BC0E-128EB1BD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46873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D05BCB6-0C04-4DB4-AA48-8E8DF0C40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Substitute for House Bill 96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AB2F55-FCAC-41C3-BEC3-EE67CDB853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Adjusted rates used as baseline in original version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Added Levels IV and V to allow for more complex care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Committee Substitute allows for the Pioneer Home Division’s suggested index, Social Security Cost of Living Adjustment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New rates represent compromise with proposed rates from Department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Follows guidance from Agnew Beck Report to change status quo</a:t>
            </a:r>
          </a:p>
          <a:p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C60F00B-3806-41C2-95F4-8FDEADCAB2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626" y="1846263"/>
            <a:ext cx="3124349" cy="4022725"/>
          </a:xfrm>
        </p:spPr>
      </p:pic>
    </p:spTree>
    <p:extLst>
      <p:ext uri="{BB962C8B-B14F-4D97-AF65-F5344CB8AC3E}">
        <p14:creationId xmlns:p14="http://schemas.microsoft.com/office/powerpoint/2010/main" val="2583708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F6E60-2547-48C6-B88C-8713307EB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CSHB 96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6D645-2F9B-4603-AB73-06D050BC37C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Proposed Levels of Care</a:t>
            </a:r>
            <a:br>
              <a:rPr lang="en-US" dirty="0"/>
            </a:br>
            <a:br>
              <a:rPr lang="en-US" dirty="0"/>
            </a:br>
            <a:r>
              <a:rPr lang="en-US" dirty="0"/>
              <a:t>Level I: $3,100/</a:t>
            </a:r>
            <a:r>
              <a:rPr lang="en-US" dirty="0" err="1"/>
              <a:t>mo</a:t>
            </a:r>
            <a:endParaRPr lang="en-US" dirty="0"/>
          </a:p>
          <a:p>
            <a:r>
              <a:rPr lang="en-US" dirty="0"/>
              <a:t>Level II: $6,090/</a:t>
            </a:r>
            <a:r>
              <a:rPr lang="en-US" dirty="0" err="1"/>
              <a:t>mo</a:t>
            </a:r>
            <a:endParaRPr lang="en-US" dirty="0"/>
          </a:p>
          <a:p>
            <a:r>
              <a:rPr lang="en-US" dirty="0"/>
              <a:t>Level III: $8,833/</a:t>
            </a:r>
            <a:r>
              <a:rPr lang="en-US" dirty="0" err="1"/>
              <a:t>mo</a:t>
            </a:r>
            <a:endParaRPr lang="en-US" dirty="0"/>
          </a:p>
          <a:p>
            <a:r>
              <a:rPr lang="en-US" dirty="0"/>
              <a:t>Level IV: $10,000/</a:t>
            </a:r>
            <a:r>
              <a:rPr lang="en-US" dirty="0" err="1"/>
              <a:t>mo</a:t>
            </a:r>
            <a:endParaRPr lang="en-US" dirty="0"/>
          </a:p>
          <a:p>
            <a:r>
              <a:rPr lang="en-US" dirty="0"/>
              <a:t>Level V: Rate to be determined by the Department to reflect the cost of care for services listed and complex behavior management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BE7E3-0F8D-45F7-9629-1B2217DC8E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Rates serve as base starting point, roughly adjusted for inflation from 2004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Rate increases may be annual, and will be capped at the most recent Social Security Cost of Living Adjustment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Allows rates to more accurately reflect the cost of care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956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A119E-98A2-476D-97F1-6B15BB05D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63527"/>
            <a:ext cx="10058400" cy="725378"/>
          </a:xfrm>
        </p:spPr>
        <p:txBody>
          <a:bodyPr/>
          <a:lstStyle/>
          <a:p>
            <a:r>
              <a:rPr lang="en-US" dirty="0"/>
              <a:t>Complexity of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48B7B-686E-4A50-89A9-C83DCAED64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6320" y="1845735"/>
            <a:ext cx="4937760" cy="4023360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Current Levels</a:t>
            </a:r>
          </a:p>
          <a:p>
            <a:r>
              <a:rPr lang="en-US" u="sng" dirty="0"/>
              <a:t>Level I:</a:t>
            </a:r>
            <a:r>
              <a:rPr lang="en-US" dirty="0"/>
              <a:t> </a:t>
            </a:r>
            <a:r>
              <a:rPr lang="en-US" sz="1800" dirty="0"/>
              <a:t>Services include housing, meals, emergency assistance, recreation, home activities</a:t>
            </a:r>
            <a:endParaRPr lang="en-US" sz="1800" u="sng" dirty="0"/>
          </a:p>
          <a:p>
            <a:endParaRPr lang="en-US" u="sng" dirty="0"/>
          </a:p>
          <a:p>
            <a:r>
              <a:rPr lang="en-US" u="sng" dirty="0"/>
              <a:t>Level II:</a:t>
            </a:r>
            <a:r>
              <a:rPr lang="en-US" dirty="0"/>
              <a:t> </a:t>
            </a:r>
            <a:r>
              <a:rPr lang="en-US" sz="1800" dirty="0"/>
              <a:t>Services include all Level I services plus Medicaid administration, health related services, staff assistance, incl assistance with daily living, supervision, reminders. (Non-night shift)</a:t>
            </a:r>
            <a:endParaRPr lang="en-US" sz="1800" u="sng" dirty="0"/>
          </a:p>
          <a:p>
            <a:endParaRPr lang="en-US" u="sng" dirty="0"/>
          </a:p>
          <a:p>
            <a:r>
              <a:rPr lang="en-US" u="sng" dirty="0"/>
              <a:t>Level III:</a:t>
            </a:r>
            <a:r>
              <a:rPr lang="en-US" dirty="0"/>
              <a:t> </a:t>
            </a:r>
            <a:r>
              <a:rPr lang="en-US" sz="1800" dirty="0"/>
              <a:t>Services include all services of Level I and Level II, with 24- hour hands-on assistance provided</a:t>
            </a:r>
            <a:r>
              <a:rPr lang="en-US" dirty="0"/>
              <a:t>.</a:t>
            </a:r>
            <a:endParaRPr lang="en-US" u="sng" dirty="0"/>
          </a:p>
          <a:p>
            <a:endParaRPr lang="en-US" u="sng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F09BD-82CB-4C28-9514-3FB39524C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845734"/>
            <a:ext cx="4937760" cy="4491565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Proposed Levels</a:t>
            </a:r>
          </a:p>
          <a:p>
            <a:r>
              <a:rPr lang="en-US" sz="1800" u="sng" dirty="0"/>
              <a:t>Level I:</a:t>
            </a:r>
            <a:r>
              <a:rPr lang="en-US" sz="1800" dirty="0"/>
              <a:t> Services include housing, meals, emergency assistance, and recreation</a:t>
            </a:r>
            <a:endParaRPr lang="en-US" sz="1800" u="sng" dirty="0"/>
          </a:p>
          <a:p>
            <a:r>
              <a:rPr lang="en-US" sz="1800" u="sng" dirty="0"/>
              <a:t>Level II: </a:t>
            </a:r>
            <a:r>
              <a:rPr lang="en-US" sz="1800" dirty="0"/>
              <a:t>Services include Level I services and medication administration, health related services, and intermittent assistance with activities of daily living.</a:t>
            </a:r>
            <a:endParaRPr lang="en-US" sz="1800" u="sng" dirty="0"/>
          </a:p>
          <a:p>
            <a:r>
              <a:rPr lang="en-US" sz="1800" u="sng" dirty="0"/>
              <a:t>Level III:</a:t>
            </a:r>
            <a:r>
              <a:rPr lang="en-US" sz="1800" dirty="0"/>
              <a:t> Services include Level I and Level II services as well as extensive assistance with activities of daily living.</a:t>
            </a:r>
            <a:endParaRPr lang="en-US" sz="1800" u="sng" dirty="0"/>
          </a:p>
          <a:p>
            <a:r>
              <a:rPr lang="en-US" sz="1800" u="sng" dirty="0"/>
              <a:t>Level IV: </a:t>
            </a:r>
            <a:r>
              <a:rPr lang="en-US" sz="1800" dirty="0"/>
              <a:t>Services include Level I, II, and III, as well nursing services for 24 hours a day, and intermittent behavior management. </a:t>
            </a:r>
            <a:endParaRPr lang="en-US" sz="1800" u="sng" dirty="0"/>
          </a:p>
          <a:p>
            <a:r>
              <a:rPr lang="en-US" sz="1800" u="sng" dirty="0"/>
              <a:t>Level V:</a:t>
            </a:r>
            <a:r>
              <a:rPr lang="en-US" sz="1800" dirty="0"/>
              <a:t> Services include all those included in Levels I-IV, as well as extensive behavior management</a:t>
            </a:r>
            <a:endParaRPr lang="en-US" sz="1800" u="sng" dirty="0"/>
          </a:p>
        </p:txBody>
      </p:sp>
    </p:spTree>
    <p:extLst>
      <p:ext uri="{BB962C8B-B14F-4D97-AF65-F5344CB8AC3E}">
        <p14:creationId xmlns:p14="http://schemas.microsoft.com/office/powerpoint/2010/main" val="2429112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33339-F96F-4BD1-AA38-DFBE09665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Would you buy a $37 hamburger?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7CEEC-86AC-48B2-8866-3F2351A08F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DHSS’s proposed regulations would increase rates as much as 140%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If enacted, proposed rates would vastly exceed average regional costs of assisted living care ($5,000-$6,000/month in Pacific Northwest)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Key concept: “Elasticity of demand”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Pricing out self-pay residents would put state on hook for more GF spending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Sustainable revenue increases are preferable to sky-high prices that nobody will actually pay.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D7DC9A-3702-427D-A284-8FD055977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728" y="2132191"/>
            <a:ext cx="5815280" cy="345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77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4E4490D0-3672-446A-AC12-B4830333B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9CB82C2-DF65-4EC1-8280-F201D50F5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E1D4427-852B-4B37-8E76-0E9F1810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FA4CD5CB-D209-4D70-8CA4-629731C59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27A22D-6633-4452-AAFB-284D96256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Cost of Long Term Care in Pacific Northwest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24000F-5EFE-4125-85D6-E2707E8DB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7" y="613697"/>
            <a:ext cx="7930472" cy="4540194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C6A2BAE-B461-4B55-8E1F-0722ABDD1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B4C27B90-DF2B-4D00-BA07-18ED774CD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93ACC25-C262-417A-8AA9-0641C772B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4657840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576</Words>
  <Application>Microsoft Office PowerPoint</Application>
  <PresentationFormat>Widescreen</PresentationFormat>
  <Paragraphs>59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Retrospect</vt:lpstr>
      <vt:lpstr>CSHB 96</vt:lpstr>
      <vt:lpstr>Goal of House Bill 96:</vt:lpstr>
      <vt:lpstr>Pioneer Homes: Background </vt:lpstr>
      <vt:lpstr>Resident Population</vt:lpstr>
      <vt:lpstr>Committee Substitute for House Bill 96</vt:lpstr>
      <vt:lpstr>CSHB 96</vt:lpstr>
      <vt:lpstr>Complexity of Care</vt:lpstr>
      <vt:lpstr>Would you buy a $37 hamburger?</vt:lpstr>
      <vt:lpstr>Cost of Long Term Care in Pacific Northwest</vt:lpstr>
      <vt:lpstr>Social Security Cost of Living Adjustment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CSHB 96</dc:title>
  <dc:creator>Tristan Walsh</dc:creator>
  <cp:lastModifiedBy>Tristan Walsh</cp:lastModifiedBy>
  <cp:revision>7</cp:revision>
  <cp:lastPrinted>2019-04-24T19:34:26Z</cp:lastPrinted>
  <dcterms:created xsi:type="dcterms:W3CDTF">2019-04-24T17:39:25Z</dcterms:created>
  <dcterms:modified xsi:type="dcterms:W3CDTF">2019-04-24T21:59:06Z</dcterms:modified>
</cp:coreProperties>
</file>