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53" r:id="rId1"/>
  </p:sldMasterIdLst>
  <p:notesMasterIdLst>
    <p:notesMasterId r:id="rId10"/>
  </p:notesMasterIdLst>
  <p:sldIdLst>
    <p:sldId id="256" r:id="rId2"/>
    <p:sldId id="258" r:id="rId3"/>
    <p:sldId id="269" r:id="rId4"/>
    <p:sldId id="264" r:id="rId5"/>
    <p:sldId id="260" r:id="rId6"/>
    <p:sldId id="270" r:id="rId7"/>
    <p:sldId id="259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3BD4E-9AF3-48BD-9BB0-DBA1E31630C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93314-870F-44F4-96E4-391383B29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12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93314-870F-44F4-96E4-391383B295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23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C413-8767-412C-BFD9-2098D45F8A27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02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663F-315C-4F7E-A401-4CCE16963FDA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8B584-DBC5-4E8D-82B8-76E24E97CAAD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02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B75E-EBF3-404F-8E8C-8B99029DEB3A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0687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99EB-1F84-4A78-BE7A-610CE13818DF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35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2508-A914-4F9B-8039-B2EAA95915FF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9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C941F-A187-47CB-BA17-45C4A7567C7D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720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129E-42C9-4992-835B-42501715F8D5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89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D8549-B236-4C95-94B5-1C2538586130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3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B316-CB3B-4078-96AE-B5D9721E4917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60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B2D6B-B2E9-4847-9E4E-9479CA8F8D2F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56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2CEB-E4D7-4DD7-ACCB-51F63EC4C6C0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8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3F44-E1C9-4AED-A70E-2C615D895F3B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34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56C9-BBCC-460E-B962-1ED55BB72726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07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6A45-FEE6-490A-A3FB-9130C99A35FE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A567-F740-4595-A544-F3C7010B37EB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5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AB0A-3572-4839-A531-F8FA10E279AC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91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792D58F-47A1-4FAE-B6CD-544678904207}" type="datetime1">
              <a:rPr lang="en-US" smtClean="0"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520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jaqSFCNrX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-rEI4bezW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-rEI4bezWc" TargetMode="External"/><Relationship Id="rId2" Type="http://schemas.openxmlformats.org/officeDocument/2006/relationships/hyperlink" Target="https://www.youtube.com/watch?v=0jaqSFCNrX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1348" y="1447800"/>
            <a:ext cx="8825658" cy="2081012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HB 4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1348" y="3528812"/>
            <a:ext cx="9960085" cy="861420"/>
          </a:xfrm>
        </p:spPr>
        <p:txBody>
          <a:bodyPr>
            <a:noAutofit/>
          </a:bodyPr>
          <a:lstStyle/>
          <a:p>
            <a:r>
              <a:rPr lang="en-US" sz="30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act relating to automated external defibrillators</a:t>
            </a:r>
            <a:endParaRPr lang="en-US" sz="30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43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500" dirty="0"/>
              <a:t>Sudden cardiac arrest (SCA)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853248"/>
            <a:ext cx="10544628" cy="428997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Sudden Cardiac Arrest </a:t>
            </a:r>
            <a:r>
              <a:rPr lang="en-US" sz="2800" dirty="0"/>
              <a:t>is a leading cause of </a:t>
            </a:r>
            <a:r>
              <a:rPr lang="en-US" sz="2800" dirty="0" smtClean="0"/>
              <a:t>death in </a:t>
            </a:r>
            <a:r>
              <a:rPr lang="en-US" sz="2800" dirty="0"/>
              <a:t>the United States, resulting </a:t>
            </a:r>
            <a:r>
              <a:rPr lang="en-US" sz="2800" dirty="0" smtClean="0"/>
              <a:t>in approximately 350,000 deaths </a:t>
            </a:r>
            <a:r>
              <a:rPr lang="en-US" sz="2800" dirty="0"/>
              <a:t>per year</a:t>
            </a:r>
            <a:r>
              <a:rPr lang="en-US" sz="2800" dirty="0" smtClean="0"/>
              <a:t>.</a:t>
            </a:r>
            <a:endParaRPr lang="en-US" sz="2800" dirty="0"/>
          </a:p>
          <a:p>
            <a:pPr lvl="1"/>
            <a:r>
              <a:rPr lang="en-US" sz="2400" dirty="0" smtClean="0"/>
              <a:t>Most </a:t>
            </a:r>
            <a:r>
              <a:rPr lang="en-US" sz="2400" dirty="0"/>
              <a:t>common </a:t>
            </a:r>
            <a:r>
              <a:rPr lang="en-US" sz="2400" dirty="0" smtClean="0"/>
              <a:t>cause is a disorder of the heart </a:t>
            </a:r>
            <a:r>
              <a:rPr lang="en-US" sz="2400" dirty="0"/>
              <a:t>rhythm </a:t>
            </a:r>
            <a:r>
              <a:rPr lang="en-US" sz="2400" dirty="0" smtClean="0"/>
              <a:t>called </a:t>
            </a:r>
            <a:r>
              <a:rPr lang="en-US" sz="2400" dirty="0"/>
              <a:t>ventricular fibrillation (VF). </a:t>
            </a:r>
            <a:endParaRPr lang="en-US" sz="2400" dirty="0" smtClean="0"/>
          </a:p>
          <a:p>
            <a:pPr lvl="1"/>
            <a:r>
              <a:rPr lang="en-US" sz="2400" dirty="0" smtClean="0"/>
              <a:t>Ventricular fibrillation is </a:t>
            </a:r>
            <a:r>
              <a:rPr lang="en-US" sz="2400" dirty="0"/>
              <a:t>an "electrical problem" in the heart. </a:t>
            </a:r>
          </a:p>
          <a:p>
            <a:r>
              <a:rPr lang="en-US" sz="2800" dirty="0" smtClean="0"/>
              <a:t>For each minute Sudden Cardia Arrest is untreated by defibrillation</a:t>
            </a:r>
          </a:p>
          <a:p>
            <a:pPr lvl="1"/>
            <a:r>
              <a:rPr lang="en-US" sz="2400" dirty="0" smtClean="0"/>
              <a:t>Survival chances decreases 7 % per </a:t>
            </a:r>
            <a:r>
              <a:rPr lang="en-US" sz="2400" dirty="0"/>
              <a:t>minute in the first 3 </a:t>
            </a:r>
            <a:r>
              <a:rPr lang="en-US" sz="2400" dirty="0" smtClean="0"/>
              <a:t>minutes  and 10 % per </a:t>
            </a:r>
            <a:r>
              <a:rPr lang="en-US" sz="2400" dirty="0"/>
              <a:t>minute </a:t>
            </a:r>
            <a:r>
              <a:rPr lang="en-US" sz="2400" dirty="0" smtClean="0"/>
              <a:t>after the first 3 </a:t>
            </a:r>
            <a:r>
              <a:rPr lang="en-US" sz="2400" dirty="0"/>
              <a:t>minutes</a:t>
            </a:r>
            <a:r>
              <a:rPr lang="en-US" sz="24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28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875" y="454686"/>
            <a:ext cx="9145589" cy="842682"/>
          </a:xfrm>
        </p:spPr>
        <p:txBody>
          <a:bodyPr/>
          <a:lstStyle/>
          <a:p>
            <a:r>
              <a:rPr lang="en-US" sz="5500" dirty="0" smtClean="0"/>
              <a:t>Simplicity of AED Operation </a:t>
            </a:r>
            <a:endParaRPr lang="en-US" sz="5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6" y="2052919"/>
            <a:ext cx="10470524" cy="3588028"/>
          </a:xfrm>
        </p:spPr>
        <p:txBody>
          <a:bodyPr/>
          <a:lstStyle/>
          <a:p>
            <a:pPr marL="342900" lvl="6" indent="-342900"/>
            <a:r>
              <a:rPr lang="en-US" sz="2800" dirty="0"/>
              <a:t>Automatic external defibrillators, </a:t>
            </a:r>
            <a:r>
              <a:rPr lang="en-US" sz="2800" dirty="0" smtClean="0"/>
              <a:t>(AEDs),  </a:t>
            </a:r>
            <a:r>
              <a:rPr lang="en-US" sz="2800" dirty="0"/>
              <a:t>are automated medical devices that can be safely used by an untrained bystander to restore a normal cardiac rhythm in someone </a:t>
            </a:r>
            <a:r>
              <a:rPr lang="en-US" sz="2800" dirty="0" smtClean="0"/>
              <a:t>who is in </a:t>
            </a:r>
            <a:r>
              <a:rPr lang="en-US" sz="2800" dirty="0"/>
              <a:t>sudden cardiac arrest. </a:t>
            </a:r>
            <a:endParaRPr lang="en-US" sz="2800" dirty="0" smtClean="0"/>
          </a:p>
          <a:p>
            <a:pPr marL="342900" lvl="6" indent="-342900"/>
            <a:r>
              <a:rPr lang="en-US" sz="2800" dirty="0" smtClean="0"/>
              <a:t>When </a:t>
            </a:r>
            <a:r>
              <a:rPr lang="en-US" sz="2800" dirty="0"/>
              <a:t>it is turned on, the device provides step-by-step </a:t>
            </a:r>
            <a:r>
              <a:rPr lang="en-US" sz="2800" dirty="0" smtClean="0"/>
              <a:t>verbal </a:t>
            </a:r>
            <a:r>
              <a:rPr lang="en-US" sz="2800" dirty="0"/>
              <a:t>and </a:t>
            </a:r>
            <a:r>
              <a:rPr lang="en-US" sz="2800" dirty="0" smtClean="0"/>
              <a:t>written instructions. </a:t>
            </a:r>
          </a:p>
          <a:p>
            <a:pPr marL="342900" lvl="6" indent="-342900"/>
            <a:r>
              <a:rPr lang="en-US" sz="2800" dirty="0" smtClean="0"/>
              <a:t>These </a:t>
            </a:r>
            <a:r>
              <a:rPr lang="en-US" sz="2800" dirty="0"/>
              <a:t>devices have an impressive success </a:t>
            </a:r>
            <a:r>
              <a:rPr lang="en-US" sz="2800" dirty="0" smtClean="0"/>
              <a:t>rate.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26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476" y="258231"/>
            <a:ext cx="9676063" cy="842682"/>
          </a:xfrm>
        </p:spPr>
        <p:txBody>
          <a:bodyPr/>
          <a:lstStyle/>
          <a:p>
            <a:pPr algn="ctr"/>
            <a:r>
              <a:rPr lang="en-US" sz="5500" dirty="0" smtClean="0"/>
              <a:t>Video of AED Operation </a:t>
            </a:r>
            <a:endParaRPr lang="en-US" sz="5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0jaqSFCNrX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1500" y="1374825"/>
            <a:ext cx="9267052" cy="521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7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500" dirty="0" smtClean="0"/>
              <a:t>Purpose of HB  </a:t>
            </a:r>
            <a:endParaRPr lang="en-US" sz="5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03311" y="2052918"/>
            <a:ext cx="9418727" cy="4195481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Individuals </a:t>
            </a:r>
            <a:r>
              <a:rPr lang="en-US" sz="3000" dirty="0"/>
              <a:t>who use an AED </a:t>
            </a:r>
            <a:r>
              <a:rPr lang="en-US" sz="3000" dirty="0" smtClean="0"/>
              <a:t>are protected </a:t>
            </a:r>
            <a:r>
              <a:rPr lang="en-US" sz="3000" dirty="0"/>
              <a:t>under the Good Samaritan </a:t>
            </a:r>
            <a:r>
              <a:rPr lang="en-US" sz="3000" dirty="0" smtClean="0"/>
              <a:t>law; however</a:t>
            </a:r>
            <a:r>
              <a:rPr lang="en-US" sz="3000" dirty="0"/>
              <a:t>, </a:t>
            </a:r>
            <a:r>
              <a:rPr lang="en-US" sz="3000" dirty="0" smtClean="0"/>
              <a:t>building owners and institutions are not.</a:t>
            </a:r>
            <a:endParaRPr lang="en-US" sz="3000" dirty="0"/>
          </a:p>
          <a:p>
            <a:r>
              <a:rPr lang="en-US" sz="3000" dirty="0"/>
              <a:t>R</a:t>
            </a:r>
            <a:r>
              <a:rPr lang="en-US" sz="3000" dirty="0" smtClean="0"/>
              <a:t>emoving certain conditions and requirements will increase the number of AEDs in our communities.</a:t>
            </a:r>
          </a:p>
        </p:txBody>
      </p:sp>
    </p:spTree>
    <p:extLst>
      <p:ext uri="{BB962C8B-B14F-4D97-AF65-F5344CB8AC3E}">
        <p14:creationId xmlns:p14="http://schemas.microsoft.com/office/powerpoint/2010/main" val="255166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AEDs</a:t>
            </a:r>
            <a:endParaRPr lang="en-US" dirty="0"/>
          </a:p>
        </p:txBody>
      </p:sp>
      <p:pic>
        <p:nvPicPr>
          <p:cNvPr id="5" name="y-rEI4bezWc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76472" y="1471462"/>
            <a:ext cx="9576068" cy="538653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249228" cy="43782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</a:t>
            </a:r>
            <a: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b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Your Support</a:t>
            </a:r>
            <a:endParaRPr lang="en-US" sz="7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62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Links on YouTube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 b="1" dirty="0"/>
              <a:t>AED Automated Defibrillator voice </a:t>
            </a:r>
            <a:r>
              <a:rPr lang="en-US" sz="2500" b="1" dirty="0" smtClean="0"/>
              <a:t>prompts</a:t>
            </a:r>
          </a:p>
          <a:p>
            <a:pPr lvl="1"/>
            <a:r>
              <a:rPr lang="en-US" sz="2200" dirty="0" smtClean="0">
                <a:hlinkClick r:id="rId2"/>
              </a:rPr>
              <a:t>https</a:t>
            </a:r>
            <a:r>
              <a:rPr lang="en-US" sz="2200" dirty="0">
                <a:hlinkClick r:id="rId2"/>
              </a:rPr>
              <a:t>://</a:t>
            </a:r>
            <a:r>
              <a:rPr lang="en-US" sz="2200" dirty="0" smtClean="0">
                <a:hlinkClick r:id="rId2"/>
              </a:rPr>
              <a:t>www.youtube.com/watch?v=0jaqSFCNrX0</a:t>
            </a:r>
            <a:endParaRPr lang="en-US" sz="2200" dirty="0" smtClean="0"/>
          </a:p>
          <a:p>
            <a:r>
              <a:rPr lang="en-US" sz="2500" b="1" dirty="0"/>
              <a:t>TU Delft - Ambulance Drone </a:t>
            </a:r>
            <a:endParaRPr lang="en-US" sz="2500" b="1" dirty="0" smtClean="0"/>
          </a:p>
          <a:p>
            <a:pPr lvl="1"/>
            <a:r>
              <a:rPr lang="en-US" sz="2200" dirty="0" smtClean="0">
                <a:hlinkClick r:id="rId3"/>
              </a:rPr>
              <a:t>https</a:t>
            </a:r>
            <a:r>
              <a:rPr lang="en-US" sz="2200" dirty="0">
                <a:hlinkClick r:id="rId3"/>
              </a:rPr>
              <a:t>://</a:t>
            </a:r>
            <a:r>
              <a:rPr lang="en-US" sz="2200" dirty="0" smtClean="0">
                <a:hlinkClick r:id="rId3"/>
              </a:rPr>
              <a:t>www.youtube.com/watch?v=y-rEI4bezWc</a:t>
            </a:r>
            <a:r>
              <a:rPr lang="en-US" sz="2200" dirty="0" smtClean="0"/>
              <a:t>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30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597</TotalTime>
  <Words>238</Words>
  <Application>Microsoft Office PowerPoint</Application>
  <PresentationFormat>Widescreen</PresentationFormat>
  <Paragraphs>31</Paragraphs>
  <Slides>8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3</vt:lpstr>
      <vt:lpstr>Ion</vt:lpstr>
      <vt:lpstr>HB 4 </vt:lpstr>
      <vt:lpstr>Sudden cardiac arrest (SCA)</vt:lpstr>
      <vt:lpstr>Simplicity of AED Operation </vt:lpstr>
      <vt:lpstr>Video of AED Operation </vt:lpstr>
      <vt:lpstr>Purpose of HB  </vt:lpstr>
      <vt:lpstr>The Future of AEDs</vt:lpstr>
      <vt:lpstr>PowerPoint Presentation</vt:lpstr>
      <vt:lpstr>Video Links on YouTube </vt:lpstr>
    </vt:vector>
  </TitlesOfParts>
  <Company>Legislative Affairs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 ##</dc:title>
  <dc:creator>Theresa Woldstad</dc:creator>
  <cp:lastModifiedBy>Theresa Woldstad</cp:lastModifiedBy>
  <cp:revision>55</cp:revision>
  <dcterms:created xsi:type="dcterms:W3CDTF">2014-12-18T21:20:54Z</dcterms:created>
  <dcterms:modified xsi:type="dcterms:W3CDTF">2015-02-03T23:54:53Z</dcterms:modified>
</cp:coreProperties>
</file>