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69" r:id="rId3"/>
    <p:sldId id="259" r:id="rId4"/>
    <p:sldId id="272" r:id="rId5"/>
    <p:sldId id="264" r:id="rId6"/>
    <p:sldId id="260" r:id="rId7"/>
    <p:sldId id="261" r:id="rId8"/>
    <p:sldId id="263" r:id="rId9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tine O'Connor" initials="CO" lastIdx="19" clrIdx="0">
    <p:extLst>
      <p:ext uri="{19B8F6BF-5375-455C-9EA6-DF929625EA0E}">
        <p15:presenceInfo xmlns:p15="http://schemas.microsoft.com/office/powerpoint/2012/main" userId="Christine O'Conno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850" autoAdjust="0"/>
    <p:restoredTop sz="58569" autoAdjust="0"/>
  </p:normalViewPr>
  <p:slideViewPr>
    <p:cSldViewPr>
      <p:cViewPr varScale="1">
        <p:scale>
          <a:sx n="63" d="100"/>
          <a:sy n="63" d="100"/>
        </p:scale>
        <p:origin x="1098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80" d="100"/>
          <a:sy n="80" d="100"/>
        </p:scale>
        <p:origin x="1260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6495AC26-B42D-4E26-84AF-1168A27D141D}" type="datetimeFigureOut">
              <a:rPr lang="en-US" smtClean="0"/>
              <a:t>1/26/2017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1678DC32-BE76-4099-835A-991EC91B0D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78139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78DC32-BE76-4099-835A-991EC91B0DE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6203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78DC32-BE76-4099-835A-991EC91B0DE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318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78DC32-BE76-4099-835A-991EC91B0DEC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8942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78DC32-BE76-4099-835A-991EC91B0DEC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4386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78DC32-BE76-4099-835A-991EC91B0DEC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9953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78DC32-BE76-4099-835A-991EC91B0DEC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2512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78DC32-BE76-4099-835A-991EC91B0DEC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7156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78DC32-BE76-4099-835A-991EC91B0DEC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517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r>
              <a:rPr lang="en-US" smtClean="0"/>
              <a:t>1/26/2017</a:t>
            </a:r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dirty="0" smtClean="0"/>
              <a:t>Alaska Telephone Association</a:t>
            </a:r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C11E0D4C-F19E-4A61-9BA7-D9B4CED622C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1/26/2017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Alaska Telephone Association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0D4C-F19E-4A61-9BA7-D9B4CED622C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1/26/2017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Alaska Telephone Association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0D4C-F19E-4A61-9BA7-D9B4CED622C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1/26/2017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Alaska Telephone Association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0D4C-F19E-4A61-9BA7-D9B4CED622C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r>
              <a:rPr lang="en-US" smtClean="0"/>
              <a:t>1/26/2017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dirty="0" smtClean="0"/>
              <a:t>Alaska Telephone Association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C11E0D4C-F19E-4A61-9BA7-D9B4CED622C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1/26/2017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Alaska Telephone Association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0D4C-F19E-4A61-9BA7-D9B4CED622C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1/26/2017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Alaska Telephone Association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0D4C-F19E-4A61-9BA7-D9B4CED622C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1/26/2017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Alaska Telephone Association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0D4C-F19E-4A61-9BA7-D9B4CED622C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1/26/2017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Alaska Telephone Association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0D4C-F19E-4A61-9BA7-D9B4CED622C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1/26/2017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Alaska Telephone Association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0D4C-F19E-4A61-9BA7-D9B4CED622C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1/26/2017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Alaska Telephone Association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0D4C-F19E-4A61-9BA7-D9B4CED622C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1/26/2017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Alaska Telephone Association</a:t>
            </a: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11E0D4C-F19E-4A61-9BA7-D9B4CED622C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oconnor@alaskatel.org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3359" y="3733800"/>
            <a:ext cx="6858000" cy="9906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Lucida Bright" panose="02040602050505020304" pitchFamily="18" charset="0"/>
              </a:rPr>
              <a:t>Alaska Plan</a:t>
            </a:r>
            <a:br>
              <a:rPr lang="en-US" dirty="0" smtClean="0">
                <a:latin typeface="Lucida Bright" panose="02040602050505020304" pitchFamily="18" charset="0"/>
              </a:rPr>
            </a:br>
            <a:r>
              <a:rPr lang="en-US" dirty="0" smtClean="0">
                <a:latin typeface="Lucida Bright" panose="02040602050505020304" pitchFamily="18" charset="0"/>
              </a:rPr>
              <a:t>Broadband for Alaskans</a:t>
            </a:r>
            <a:endParaRPr lang="en-US" dirty="0">
              <a:latin typeface="Lucida Bright" panose="020406020505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>
                <a:latin typeface="Lucida Bright" panose="02040602050505020304" pitchFamily="18" charset="0"/>
              </a:rPr>
              <a:t>Presented to the Senate Education Committee</a:t>
            </a:r>
          </a:p>
          <a:p>
            <a:r>
              <a:rPr lang="en-US" dirty="0" smtClean="0">
                <a:latin typeface="Lucida Bright" panose="02040602050505020304" pitchFamily="18" charset="0"/>
              </a:rPr>
              <a:t>January 27, 2017</a:t>
            </a:r>
            <a:endParaRPr lang="en-US" dirty="0">
              <a:latin typeface="Lucida Bright" panose="020406020505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Alaska Telephone Association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0D4C-F19E-4A61-9BA7-D9B4CED622C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140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Bright" panose="02040602050505020304" pitchFamily="18" charset="0"/>
              </a:rPr>
              <a:t>Alaska Plan = Broadband</a:t>
            </a:r>
            <a:endParaRPr lang="en-US" dirty="0">
              <a:latin typeface="Lucida Bright" panose="020406020505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Alaska Telephone Association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Lucida Bright" panose="02040602050505020304" pitchFamily="18" charset="0"/>
              </a:rPr>
              <a:t>Fixed Broadband</a:t>
            </a:r>
          </a:p>
          <a:p>
            <a:pPr lvl="1"/>
            <a:r>
              <a:rPr lang="en-US" dirty="0" smtClean="0">
                <a:latin typeface="Lucida Bright" panose="02040602050505020304" pitchFamily="18" charset="0"/>
              </a:rPr>
              <a:t>New deployment and upgrades to provide broadband at 10/1Mbps to 20,000 locations and 25/3 Mbps to 50,000 locations in remote Alaska.</a:t>
            </a:r>
          </a:p>
          <a:p>
            <a:r>
              <a:rPr lang="en-US" dirty="0" smtClean="0">
                <a:latin typeface="Lucida Bright" panose="02040602050505020304" pitchFamily="18" charset="0"/>
              </a:rPr>
              <a:t>Mobile Broadband</a:t>
            </a:r>
          </a:p>
          <a:p>
            <a:pPr lvl="1"/>
            <a:r>
              <a:rPr lang="en-US" dirty="0" smtClean="0">
                <a:latin typeface="Lucida Bright" panose="02040602050505020304" pitchFamily="18" charset="0"/>
              </a:rPr>
              <a:t>Deploys </a:t>
            </a:r>
            <a:r>
              <a:rPr lang="en-US" dirty="0">
                <a:latin typeface="Lucida Bright" panose="02040602050505020304" pitchFamily="18" charset="0"/>
              </a:rPr>
              <a:t>new 4G LTE or better service to more than 100,000 remote Alaska residents.  </a:t>
            </a:r>
          </a:p>
          <a:p>
            <a:pPr lvl="1"/>
            <a:r>
              <a:rPr lang="en-US" dirty="0" smtClean="0">
                <a:latin typeface="Lucida Bright" panose="02040602050505020304" pitchFamily="18" charset="0"/>
              </a:rPr>
              <a:t>Reduces </a:t>
            </a:r>
            <a:r>
              <a:rPr lang="en-US" dirty="0">
                <a:latin typeface="Lucida Bright" panose="02040602050505020304" pitchFamily="18" charset="0"/>
              </a:rPr>
              <a:t>remote Alaska population reliant on voice-only wireless service by 75%.</a:t>
            </a:r>
          </a:p>
          <a:p>
            <a:pPr lvl="1"/>
            <a:r>
              <a:rPr lang="en-US" dirty="0" smtClean="0">
                <a:latin typeface="Lucida Bright" panose="02040602050505020304" pitchFamily="18" charset="0"/>
              </a:rPr>
              <a:t>Creates </a:t>
            </a:r>
            <a:r>
              <a:rPr lang="en-US" dirty="0">
                <a:latin typeface="Lucida Bright" panose="02040602050505020304" pitchFamily="18" charset="0"/>
              </a:rPr>
              <a:t>a fund to bring mobile broadband to communities currently without wireless </a:t>
            </a:r>
            <a:r>
              <a:rPr lang="en-US" dirty="0" smtClean="0">
                <a:latin typeface="Lucida Bright" panose="02040602050505020304" pitchFamily="18" charset="0"/>
              </a:rPr>
              <a:t>service.</a:t>
            </a:r>
          </a:p>
          <a:p>
            <a:pPr marL="274320" lvl="1">
              <a:spcBef>
                <a:spcPts val="600"/>
              </a:spcBef>
              <a:buClr>
                <a:schemeClr val="accent1"/>
              </a:buClr>
            </a:pPr>
            <a:r>
              <a:rPr lang="en-US" sz="2600" dirty="0" smtClean="0">
                <a:solidFill>
                  <a:schemeClr val="tx1"/>
                </a:solidFill>
                <a:latin typeface="Lucida Bright" panose="02040602050505020304" pitchFamily="18" charset="0"/>
              </a:rPr>
              <a:t>Operating </a:t>
            </a:r>
            <a:r>
              <a:rPr lang="en-US" sz="2600" dirty="0">
                <a:solidFill>
                  <a:schemeClr val="tx1"/>
                </a:solidFill>
                <a:latin typeface="Lucida Bright" panose="02040602050505020304" pitchFamily="18" charset="0"/>
              </a:rPr>
              <a:t>support for networks across Alaska.  </a:t>
            </a:r>
          </a:p>
          <a:p>
            <a:pPr lvl="1"/>
            <a:endParaRPr lang="en-US" dirty="0">
              <a:latin typeface="Lucida Bright" panose="02040602050505020304" pitchFamily="18" charset="0"/>
            </a:endParaRPr>
          </a:p>
          <a:p>
            <a:pPr marL="274320" lvl="1" indent="0">
              <a:buNone/>
            </a:pPr>
            <a:endParaRPr lang="en-US" dirty="0" smtClean="0">
              <a:latin typeface="Lucida Bright" panose="02040602050505020304" pitchFamily="18" charset="0"/>
            </a:endParaRPr>
          </a:p>
          <a:p>
            <a:pPr lvl="1"/>
            <a:endParaRPr lang="en-US" dirty="0" smtClean="0">
              <a:latin typeface="Lucida Bright" panose="020406020505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0D4C-F19E-4A61-9BA7-D9B4CED622C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322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Lucida Bright" panose="02040602050505020304" pitchFamily="18" charset="0"/>
              </a:rPr>
              <a:t>Universal Service Fund       Alaska Plan</a:t>
            </a:r>
            <a:endParaRPr lang="en-US" dirty="0">
              <a:latin typeface="Lucida Bright" panose="020406020505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Alaska Telephone Association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Lucida Bright" panose="02040602050505020304" pitchFamily="18" charset="0"/>
              </a:rPr>
              <a:t>USF is a federal program to fund broadband networks in high cost areas of the country.</a:t>
            </a:r>
          </a:p>
          <a:p>
            <a:endParaRPr lang="en-US" dirty="0" smtClean="0">
              <a:latin typeface="Lucida Bright" panose="02040602050505020304" pitchFamily="18" charset="0"/>
            </a:endParaRPr>
          </a:p>
          <a:p>
            <a:r>
              <a:rPr lang="en-US" dirty="0" smtClean="0">
                <a:latin typeface="Lucida Bright" panose="02040602050505020304" pitchFamily="18" charset="0"/>
              </a:rPr>
              <a:t>It is particularly important in Alaska.  </a:t>
            </a:r>
          </a:p>
          <a:p>
            <a:endParaRPr lang="en-US" dirty="0" smtClean="0">
              <a:latin typeface="Lucida Bright" panose="02040602050505020304" pitchFamily="18" charset="0"/>
            </a:endParaRPr>
          </a:p>
          <a:p>
            <a:r>
              <a:rPr lang="en-US" dirty="0" smtClean="0">
                <a:latin typeface="Lucida Bright" panose="02040602050505020304" pitchFamily="18" charset="0"/>
              </a:rPr>
              <a:t>Alaska’s extremely high cost areas combined with small populations can’t support broadband networks alone.</a:t>
            </a:r>
          </a:p>
          <a:p>
            <a:endParaRPr lang="en-US" dirty="0" smtClean="0">
              <a:latin typeface="Lucida Bright" panose="02040602050505020304" pitchFamily="18" charset="0"/>
            </a:endParaRPr>
          </a:p>
          <a:p>
            <a:r>
              <a:rPr lang="en-US" dirty="0" smtClean="0">
                <a:latin typeface="Lucida Bright" panose="02040602050505020304" pitchFamily="18" charset="0"/>
              </a:rPr>
              <a:t>Without USF networks in Alaska would be a shadow of what they are today.  </a:t>
            </a:r>
          </a:p>
          <a:p>
            <a:endParaRPr lang="en-US" dirty="0" smtClean="0">
              <a:latin typeface="Lucida Bright" panose="020406020505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0D4C-F19E-4A61-9BA7-D9B4CED622C8}" type="slidenum">
              <a:rPr lang="en-US" smtClean="0"/>
              <a:t>3</a:t>
            </a:fld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5181600" y="838200"/>
            <a:ext cx="53340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9922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Lucida Bright" panose="02040602050505020304" pitchFamily="18" charset="0"/>
              </a:rPr>
              <a:t>Reform Delays Broadband</a:t>
            </a:r>
            <a:endParaRPr lang="en-US" dirty="0">
              <a:latin typeface="Lucida Bright" panose="020406020505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Alaska Telephone Association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Lucida Bright" panose="02040602050505020304" pitchFamily="18" charset="0"/>
              </a:rPr>
              <a:t>The FCC adopted a USF Reform Order in November, 2011.</a:t>
            </a:r>
          </a:p>
          <a:p>
            <a:endParaRPr lang="en-US" sz="1200" dirty="0" smtClean="0">
              <a:latin typeface="Lucida Bright" panose="02040602050505020304" pitchFamily="18" charset="0"/>
            </a:endParaRPr>
          </a:p>
          <a:p>
            <a:r>
              <a:rPr lang="en-US" dirty="0" smtClean="0">
                <a:latin typeface="Lucida Bright" panose="02040602050505020304" pitchFamily="18" charset="0"/>
              </a:rPr>
              <a:t>Reform had disproportionate impact on Alaska.  By the end of 2015, wireline support was reduced by 21% from 2011 levels.  Nationally, the average reduction was 2%.  </a:t>
            </a:r>
          </a:p>
          <a:p>
            <a:endParaRPr lang="en-US" sz="1050" dirty="0" smtClean="0">
              <a:latin typeface="Lucida Bright" panose="02040602050505020304" pitchFamily="18" charset="0"/>
            </a:endParaRPr>
          </a:p>
          <a:p>
            <a:r>
              <a:rPr lang="en-US" dirty="0" smtClean="0">
                <a:latin typeface="Lucida Bright" panose="02040602050505020304" pitchFamily="18" charset="0"/>
              </a:rPr>
              <a:t>This delayed and even prevented investment in broadband infrastructure.</a:t>
            </a:r>
          </a:p>
          <a:p>
            <a:endParaRPr lang="en-US" sz="1050" dirty="0" smtClean="0">
              <a:latin typeface="Lucida Bright" panose="02040602050505020304" pitchFamily="18" charset="0"/>
            </a:endParaRPr>
          </a:p>
          <a:p>
            <a:r>
              <a:rPr lang="en-US" dirty="0">
                <a:latin typeface="Lucida Bright" panose="02040602050505020304" pitchFamily="18" charset="0"/>
              </a:rPr>
              <a:t>August 31, 2016:  FCC </a:t>
            </a:r>
            <a:r>
              <a:rPr lang="en-US" dirty="0" smtClean="0">
                <a:latin typeface="Lucida Bright" panose="02040602050505020304" pitchFamily="18" charset="0"/>
              </a:rPr>
              <a:t>adopted </a:t>
            </a:r>
            <a:r>
              <a:rPr lang="en-US" dirty="0">
                <a:latin typeface="Lucida Bright" panose="02040602050505020304" pitchFamily="18" charset="0"/>
              </a:rPr>
              <a:t>the Alaska </a:t>
            </a:r>
            <a:r>
              <a:rPr lang="en-US" dirty="0" smtClean="0">
                <a:latin typeface="Lucida Bright" panose="02040602050505020304" pitchFamily="18" charset="0"/>
              </a:rPr>
              <a:t>Plan to restore and stabilize USF support in Alaska.</a:t>
            </a:r>
            <a:endParaRPr lang="en-US" dirty="0">
              <a:latin typeface="Lucida Bright" panose="02040602050505020304" pitchFamily="18" charset="0"/>
            </a:endParaRPr>
          </a:p>
          <a:p>
            <a:endParaRPr lang="en-US" dirty="0" smtClean="0">
              <a:latin typeface="Lucida Bright" panose="02040602050505020304" pitchFamily="18" charset="0"/>
            </a:endParaRPr>
          </a:p>
          <a:p>
            <a:endParaRPr lang="en-US" dirty="0" smtClean="0">
              <a:latin typeface="Lucida Bright" panose="020406020505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0D4C-F19E-4A61-9BA7-D9B4CED622C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468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Lucida Bright" panose="02040602050505020304" pitchFamily="18" charset="0"/>
              </a:rPr>
              <a:t>The Alaska Plan</a:t>
            </a:r>
            <a:endParaRPr lang="en-US" dirty="0">
              <a:latin typeface="Lucida Bright" panose="020406020505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Alaska Telephone Association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Lucida Bright" panose="02040602050505020304" pitchFamily="18" charset="0"/>
              </a:rPr>
              <a:t>Freezes </a:t>
            </a:r>
            <a:r>
              <a:rPr lang="en-US" dirty="0">
                <a:latin typeface="Lucida Bright" panose="02040602050505020304" pitchFamily="18" charset="0"/>
              </a:rPr>
              <a:t>$</a:t>
            </a:r>
            <a:r>
              <a:rPr lang="en-US" dirty="0" smtClean="0">
                <a:latin typeface="Lucida Bright" panose="02040602050505020304" pitchFamily="18" charset="0"/>
              </a:rPr>
              <a:t>150M in existing annual funds for broadband service in Alaska.</a:t>
            </a:r>
          </a:p>
          <a:p>
            <a:endParaRPr lang="en-US" dirty="0">
              <a:latin typeface="Lucida Bright" panose="02040602050505020304" pitchFamily="18" charset="0"/>
            </a:endParaRPr>
          </a:p>
          <a:p>
            <a:r>
              <a:rPr lang="en-US" dirty="0">
                <a:latin typeface="Lucida Bright" panose="02040602050505020304" pitchFamily="18" charset="0"/>
              </a:rPr>
              <a:t>Requires broadband upgrades and new deployment to remote Alaska</a:t>
            </a:r>
            <a:r>
              <a:rPr lang="en-US" dirty="0" smtClean="0">
                <a:latin typeface="Lucida Bright" panose="02040602050505020304" pitchFamily="18" charset="0"/>
              </a:rPr>
              <a:t>.</a:t>
            </a:r>
          </a:p>
          <a:p>
            <a:endParaRPr lang="en-US" dirty="0" smtClean="0">
              <a:latin typeface="Lucida Bright" panose="02040602050505020304" pitchFamily="18" charset="0"/>
            </a:endParaRPr>
          </a:p>
          <a:p>
            <a:r>
              <a:rPr lang="en-US" dirty="0">
                <a:latin typeface="Lucida Bright" panose="02040602050505020304" pitchFamily="18" charset="0"/>
              </a:rPr>
              <a:t>Supports rate-of-return (landline) and wireless companies.</a:t>
            </a:r>
          </a:p>
          <a:p>
            <a:endParaRPr lang="en-US" dirty="0">
              <a:latin typeface="Lucida Bright" panose="02040602050505020304" pitchFamily="18" charset="0"/>
            </a:endParaRPr>
          </a:p>
          <a:p>
            <a:r>
              <a:rPr lang="en-US" dirty="0" smtClean="0">
                <a:latin typeface="Lucida Bright" panose="02040602050505020304" pitchFamily="18" charset="0"/>
              </a:rPr>
              <a:t>Restores </a:t>
            </a:r>
            <a:r>
              <a:rPr lang="en-US" dirty="0">
                <a:latin typeface="Lucida Bright" panose="02040602050505020304" pitchFamily="18" charset="0"/>
              </a:rPr>
              <a:t>predictability for 10 </a:t>
            </a:r>
            <a:r>
              <a:rPr lang="en-US" dirty="0" smtClean="0">
                <a:latin typeface="Lucida Bright" panose="02040602050505020304" pitchFamily="18" charset="0"/>
              </a:rPr>
              <a:t>years for both wireless and wireline companies.</a:t>
            </a:r>
          </a:p>
          <a:p>
            <a:endParaRPr lang="en-US" dirty="0">
              <a:latin typeface="Lucida Bright" panose="020406020505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0D4C-F19E-4A61-9BA7-D9B4CED622C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90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Bright" panose="02040602050505020304" pitchFamily="18" charset="0"/>
              </a:rPr>
              <a:t>Public Interest Obligations</a:t>
            </a:r>
            <a:endParaRPr lang="en-US" dirty="0">
              <a:latin typeface="Lucida Bright" panose="020406020505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Alaska Telephone Association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Lucida Bright" panose="02040602050505020304" pitchFamily="18" charset="0"/>
              </a:rPr>
              <a:t>Funds services in remote Alaska.</a:t>
            </a:r>
          </a:p>
          <a:p>
            <a:endParaRPr lang="en-US" sz="1050" dirty="0">
              <a:latin typeface="Lucida Bright" panose="02040602050505020304" pitchFamily="18" charset="0"/>
            </a:endParaRPr>
          </a:p>
          <a:p>
            <a:r>
              <a:rPr lang="en-US" dirty="0" smtClean="0">
                <a:latin typeface="Lucida Bright" panose="02040602050505020304" pitchFamily="18" charset="0"/>
              </a:rPr>
              <a:t>Requires both voice and broadband service.</a:t>
            </a:r>
          </a:p>
          <a:p>
            <a:endParaRPr lang="en-US" sz="1050" dirty="0" smtClean="0">
              <a:latin typeface="Lucida Bright" panose="02040602050505020304" pitchFamily="18" charset="0"/>
            </a:endParaRPr>
          </a:p>
          <a:p>
            <a:r>
              <a:rPr lang="en-US" dirty="0" smtClean="0">
                <a:latin typeface="Lucida Bright" panose="02040602050505020304" pitchFamily="18" charset="0"/>
              </a:rPr>
              <a:t>Supports both landline and wireless service.</a:t>
            </a:r>
          </a:p>
          <a:p>
            <a:endParaRPr lang="en-US" sz="1050" dirty="0" smtClean="0">
              <a:latin typeface="Lucida Bright" panose="02040602050505020304" pitchFamily="18" charset="0"/>
            </a:endParaRPr>
          </a:p>
          <a:p>
            <a:r>
              <a:rPr lang="en-US" dirty="0" smtClean="0">
                <a:latin typeface="Lucida Bright" panose="02040602050505020304" pitchFamily="18" charset="0"/>
              </a:rPr>
              <a:t>Mandatory speeds with flexibility as necessary.</a:t>
            </a:r>
          </a:p>
          <a:p>
            <a:pPr lvl="1"/>
            <a:r>
              <a:rPr lang="en-US" dirty="0" smtClean="0">
                <a:latin typeface="Lucida Bright" panose="02040602050505020304" pitchFamily="18" charset="0"/>
              </a:rPr>
              <a:t>Landline 10/1Mbps</a:t>
            </a:r>
          </a:p>
          <a:p>
            <a:pPr lvl="1"/>
            <a:r>
              <a:rPr lang="en-US" dirty="0" smtClean="0">
                <a:latin typeface="Lucida Bright" panose="02040602050505020304" pitchFamily="18" charset="0"/>
              </a:rPr>
              <a:t>Wireless 4G LTE</a:t>
            </a:r>
          </a:p>
          <a:p>
            <a:pPr lvl="1"/>
            <a:endParaRPr lang="en-US" sz="1050" dirty="0" smtClean="0">
              <a:latin typeface="Lucida Bright" panose="02040602050505020304" pitchFamily="18" charset="0"/>
            </a:endParaRPr>
          </a:p>
          <a:p>
            <a:r>
              <a:rPr lang="en-US" dirty="0" smtClean="0">
                <a:latin typeface="Lucida Bright" panose="02040602050505020304" pitchFamily="18" charset="0"/>
              </a:rPr>
              <a:t>Will drive middle mile investment necessary to provide mandatory broadband service.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0D4C-F19E-4A61-9BA7-D9B4CED622C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554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Bright" panose="02040602050505020304" pitchFamily="18" charset="0"/>
              </a:rPr>
              <a:t>Accountability</a:t>
            </a:r>
            <a:endParaRPr lang="en-US" dirty="0">
              <a:latin typeface="Lucida Bright" panose="020406020505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Alaska Telephone Association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200" dirty="0" smtClean="0">
                <a:latin typeface="Lucida Bright" panose="02040602050505020304" pitchFamily="18" charset="0"/>
              </a:rPr>
              <a:t>Locations and population served reported annually by geocodes and shape files.</a:t>
            </a:r>
          </a:p>
          <a:p>
            <a:endParaRPr lang="en-US" sz="2200" dirty="0" smtClean="0">
              <a:latin typeface="Lucida Bright" panose="02040602050505020304" pitchFamily="18" charset="0"/>
            </a:endParaRPr>
          </a:p>
          <a:p>
            <a:r>
              <a:rPr lang="en-US" sz="2200" dirty="0">
                <a:latin typeface="Lucida Bright" panose="02040602050505020304" pitchFamily="18" charset="0"/>
              </a:rPr>
              <a:t>Year 4 review of all performance plans to identify changes to conditions, particularly middle mile availability.  </a:t>
            </a:r>
            <a:endParaRPr lang="en-US" sz="2200" dirty="0" smtClean="0">
              <a:latin typeface="Lucida Bright" panose="02040602050505020304" pitchFamily="18" charset="0"/>
            </a:endParaRPr>
          </a:p>
          <a:p>
            <a:endParaRPr lang="en-US" sz="2200" dirty="0">
              <a:latin typeface="Lucida Bright" panose="02040602050505020304" pitchFamily="18" charset="0"/>
            </a:endParaRPr>
          </a:p>
          <a:p>
            <a:r>
              <a:rPr lang="en-US" sz="2200" dirty="0" smtClean="0">
                <a:latin typeface="Lucida Bright" panose="02040602050505020304" pitchFamily="18" charset="0"/>
              </a:rPr>
              <a:t>Years 5 &amp; 10 benchmark performance targets must be met and certified.</a:t>
            </a:r>
          </a:p>
          <a:p>
            <a:endParaRPr lang="en-US" sz="2200" dirty="0" smtClean="0">
              <a:latin typeface="Lucida Bright" panose="02040602050505020304" pitchFamily="18" charset="0"/>
            </a:endParaRPr>
          </a:p>
          <a:p>
            <a:r>
              <a:rPr lang="en-US" sz="2200" dirty="0" smtClean="0">
                <a:latin typeface="Lucida Bright" panose="02040602050505020304" pitchFamily="18" charset="0"/>
              </a:rPr>
              <a:t>Ongoing middle mile monitoring.</a:t>
            </a:r>
          </a:p>
          <a:p>
            <a:endParaRPr lang="en-US" sz="2200" dirty="0" smtClean="0">
              <a:latin typeface="Lucida Bright" panose="02040602050505020304" pitchFamily="18" charset="0"/>
            </a:endParaRPr>
          </a:p>
          <a:p>
            <a:r>
              <a:rPr lang="en-US" sz="2200" dirty="0" smtClean="0">
                <a:latin typeface="Lucida Bright" panose="02040602050505020304" pitchFamily="18" charset="0"/>
              </a:rPr>
              <a:t>Penalties for non-performance.</a:t>
            </a:r>
          </a:p>
          <a:p>
            <a:pPr marL="0" indent="0">
              <a:buNone/>
            </a:pPr>
            <a:endParaRPr lang="en-US" dirty="0">
              <a:latin typeface="Lucida Bright" panose="020406020505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0D4C-F19E-4A61-9BA7-D9B4CED622C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960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Bright" panose="02040602050505020304" pitchFamily="18" charset="0"/>
              </a:rPr>
              <a:t>Questions?</a:t>
            </a:r>
            <a:endParaRPr lang="en-US" dirty="0">
              <a:latin typeface="Lucida Bright" panose="02040602050505020304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dirty="0">
              <a:latin typeface="Lucida Bright" panose="02040602050505020304" pitchFamily="18" charset="0"/>
            </a:endParaRPr>
          </a:p>
          <a:p>
            <a:pPr marL="0" indent="0" algn="ctr">
              <a:buNone/>
            </a:pPr>
            <a:r>
              <a:rPr lang="en-US" dirty="0" smtClean="0">
                <a:latin typeface="Lucida Bright" panose="02040602050505020304" pitchFamily="18" charset="0"/>
              </a:rPr>
              <a:t>Christine </a:t>
            </a:r>
            <a:r>
              <a:rPr lang="en-US" dirty="0">
                <a:latin typeface="Lucida Bright" panose="02040602050505020304" pitchFamily="18" charset="0"/>
              </a:rPr>
              <a:t>O’Connor</a:t>
            </a:r>
          </a:p>
          <a:p>
            <a:pPr marL="0" indent="0" algn="ctr">
              <a:buNone/>
            </a:pPr>
            <a:r>
              <a:rPr lang="en-US" dirty="0">
                <a:latin typeface="Lucida Bright" panose="02040602050505020304" pitchFamily="18" charset="0"/>
              </a:rPr>
              <a:t>Executive Director</a:t>
            </a:r>
          </a:p>
          <a:p>
            <a:pPr marL="0" indent="0" algn="ctr">
              <a:buNone/>
            </a:pPr>
            <a:r>
              <a:rPr lang="en-US" dirty="0">
                <a:latin typeface="Lucida Bright" panose="02040602050505020304" pitchFamily="18" charset="0"/>
                <a:hlinkClick r:id="rId3"/>
              </a:rPr>
              <a:t>oconnor@alaskatel.org</a:t>
            </a:r>
            <a:endParaRPr lang="en-US" dirty="0">
              <a:latin typeface="Lucida Bright" panose="02040602050505020304" pitchFamily="18" charset="0"/>
            </a:endParaRPr>
          </a:p>
          <a:p>
            <a:pPr marL="0" indent="0" algn="ctr">
              <a:buNone/>
            </a:pPr>
            <a:r>
              <a:rPr lang="en-US" dirty="0">
                <a:latin typeface="Lucida Bright" panose="02040602050505020304" pitchFamily="18" charset="0"/>
              </a:rPr>
              <a:t>(907) </a:t>
            </a:r>
            <a:r>
              <a:rPr lang="en-US" dirty="0" smtClean="0">
                <a:latin typeface="Lucida Bright" panose="02040602050505020304" pitchFamily="18" charset="0"/>
              </a:rPr>
              <a:t>570-6944</a:t>
            </a:r>
            <a:endParaRPr lang="en-US" dirty="0">
              <a:latin typeface="Lucida Bright" panose="02040602050505020304" pitchFamily="18" charset="0"/>
            </a:endParaRPr>
          </a:p>
          <a:p>
            <a:pPr marL="0" indent="0" algn="ctr">
              <a:buNone/>
            </a:pPr>
            <a:endParaRPr lang="en-US" dirty="0" smtClean="0">
              <a:latin typeface="Lucida Bright" panose="02040602050505020304" pitchFamily="18" charset="0"/>
            </a:endParaRPr>
          </a:p>
          <a:p>
            <a:pPr marL="0" indent="0" algn="ctr">
              <a:buNone/>
            </a:pPr>
            <a:endParaRPr lang="en-US" dirty="0" smtClean="0">
              <a:latin typeface="Lucida Bright" panose="02040602050505020304" pitchFamily="18" charset="0"/>
            </a:endParaRPr>
          </a:p>
          <a:p>
            <a:pPr marL="0" indent="0" algn="ctr">
              <a:buNone/>
            </a:pPr>
            <a:r>
              <a:rPr lang="en-US" dirty="0" smtClean="0">
                <a:latin typeface="Lucida Bright" panose="02040602050505020304" pitchFamily="18" charset="0"/>
              </a:rPr>
              <a:t>Alaska Telephone Association</a:t>
            </a:r>
          </a:p>
          <a:p>
            <a:pPr marL="0" indent="0" algn="ctr">
              <a:buNone/>
            </a:pPr>
            <a:r>
              <a:rPr lang="en-US" dirty="0" smtClean="0">
                <a:latin typeface="Lucida Bright" panose="02040602050505020304" pitchFamily="18" charset="0"/>
              </a:rPr>
              <a:t>201 E. 56</a:t>
            </a:r>
            <a:r>
              <a:rPr lang="en-US" baseline="30000" dirty="0" smtClean="0">
                <a:latin typeface="Lucida Bright" panose="02040602050505020304" pitchFamily="18" charset="0"/>
              </a:rPr>
              <a:t>th</a:t>
            </a:r>
            <a:r>
              <a:rPr lang="en-US" dirty="0" smtClean="0">
                <a:latin typeface="Lucida Bright" panose="02040602050505020304" pitchFamily="18" charset="0"/>
              </a:rPr>
              <a:t> Avenue, Suite 114</a:t>
            </a:r>
          </a:p>
          <a:p>
            <a:pPr marL="0" indent="0" algn="ctr">
              <a:buNone/>
            </a:pPr>
            <a:r>
              <a:rPr lang="en-US" dirty="0" smtClean="0">
                <a:latin typeface="Lucida Bright" panose="02040602050505020304" pitchFamily="18" charset="0"/>
              </a:rPr>
              <a:t>Anchorage, AK  99518</a:t>
            </a:r>
          </a:p>
          <a:p>
            <a:pPr marL="0" indent="0" algn="ctr">
              <a:buNone/>
            </a:pPr>
            <a:endParaRPr lang="en-US" dirty="0">
              <a:latin typeface="Lucida Bright" panose="0204060205050502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Alaska Telephone Association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E0D4C-F19E-4A61-9BA7-D9B4CED622C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0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10459</TotalTime>
  <Words>439</Words>
  <Application>Microsoft Office PowerPoint</Application>
  <PresentationFormat>On-screen Show (4:3)</PresentationFormat>
  <Paragraphs>94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Bookman Old Style</vt:lpstr>
      <vt:lpstr>Calibri</vt:lpstr>
      <vt:lpstr>Gill Sans MT</vt:lpstr>
      <vt:lpstr>Lucida Bright</vt:lpstr>
      <vt:lpstr>Wingdings</vt:lpstr>
      <vt:lpstr>Wingdings 3</vt:lpstr>
      <vt:lpstr>Origin</vt:lpstr>
      <vt:lpstr>Alaska Plan Broadband for Alaskans</vt:lpstr>
      <vt:lpstr>Alaska Plan = Broadband</vt:lpstr>
      <vt:lpstr>Universal Service Fund       Alaska Plan</vt:lpstr>
      <vt:lpstr>Reform Delays Broadband</vt:lpstr>
      <vt:lpstr>The Alaska Plan</vt:lpstr>
      <vt:lpstr>Public Interest Obligations</vt:lpstr>
      <vt:lpstr>Accountability</vt:lpstr>
      <vt:lpstr>Questions?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Alaska Plan</dc:title>
  <dc:creator>Christine O'Connor</dc:creator>
  <cp:lastModifiedBy>Joshua Banks</cp:lastModifiedBy>
  <cp:revision>263</cp:revision>
  <cp:lastPrinted>2017-01-11T01:54:03Z</cp:lastPrinted>
  <dcterms:created xsi:type="dcterms:W3CDTF">2015-03-02T23:26:25Z</dcterms:created>
  <dcterms:modified xsi:type="dcterms:W3CDTF">2017-01-27T02:07:12Z</dcterms:modified>
</cp:coreProperties>
</file>