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60" r:id="rId3"/>
    <p:sldId id="258" r:id="rId4"/>
    <p:sldId id="262" r:id="rId5"/>
    <p:sldId id="261" r:id="rId6"/>
    <p:sldId id="268" r:id="rId7"/>
    <p:sldId id="259" r:id="rId8"/>
    <p:sldId id="257" r:id="rId9"/>
    <p:sldId id="265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000" autoAdjust="0"/>
  </p:normalViewPr>
  <p:slideViewPr>
    <p:cSldViewPr>
      <p:cViewPr varScale="1">
        <p:scale>
          <a:sx n="64" d="100"/>
          <a:sy n="64" d="100"/>
        </p:scale>
        <p:origin x="151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1E59D3-FCC6-4CC9-A580-D8D306B3209E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91024AD-1039-4B24-BA4A-FDFDE1788B31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/>
            <a:t>Office of Project Management and Permitting</a:t>
          </a:r>
        </a:p>
      </dgm:t>
    </dgm:pt>
    <dgm:pt modelId="{C920E987-9A16-4E72-A661-086F2315E58A}" type="parTrans" cxnId="{5D0A8433-EBF0-4261-AF13-5F51D68E0019}">
      <dgm:prSet/>
      <dgm:spPr/>
      <dgm:t>
        <a:bodyPr/>
        <a:lstStyle/>
        <a:p>
          <a:endParaRPr lang="en-US"/>
        </a:p>
      </dgm:t>
    </dgm:pt>
    <dgm:pt modelId="{F36F2E20-8EF6-4991-9E92-AA048E21D965}" type="sibTrans" cxnId="{5D0A8433-EBF0-4261-AF13-5F51D68E0019}">
      <dgm:prSet/>
      <dgm:spPr/>
      <dgm:t>
        <a:bodyPr/>
        <a:lstStyle/>
        <a:p>
          <a:endParaRPr lang="en-US"/>
        </a:p>
      </dgm:t>
    </dgm:pt>
    <dgm:pt modelId="{BAE3FDBA-AC87-428F-8474-966F1381E1C3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1200" dirty="0"/>
            <a:t>Fish &amp; Game</a:t>
          </a:r>
        </a:p>
      </dgm:t>
    </dgm:pt>
    <dgm:pt modelId="{CF082D96-52F4-4688-A1AC-1C384B29E0FF}" type="parTrans" cxnId="{2E195CCF-8657-4289-9403-D0E28F989BA8}">
      <dgm:prSet/>
      <dgm:spPr/>
      <dgm:t>
        <a:bodyPr/>
        <a:lstStyle/>
        <a:p>
          <a:endParaRPr lang="en-US"/>
        </a:p>
      </dgm:t>
    </dgm:pt>
    <dgm:pt modelId="{BD6263D9-9173-44EA-BCBA-5F57D619FA44}" type="sibTrans" cxnId="{2E195CCF-8657-4289-9403-D0E28F989BA8}">
      <dgm:prSet/>
      <dgm:spPr>
        <a:noFill/>
        <a:ln>
          <a:noFill/>
        </a:ln>
      </dgm:spPr>
      <dgm:t>
        <a:bodyPr/>
        <a:lstStyle/>
        <a:p>
          <a:endParaRPr lang="en-US"/>
        </a:p>
      </dgm:t>
    </dgm:pt>
    <dgm:pt modelId="{6C81CB57-BE8B-4804-B3F1-61D67EAF9FA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150" dirty="0"/>
            <a:t>Natural Resources</a:t>
          </a:r>
        </a:p>
      </dgm:t>
    </dgm:pt>
    <dgm:pt modelId="{6B4F536B-D89D-4309-9DB5-E11EB0233AEC}" type="parTrans" cxnId="{C3FDC9E8-EB8F-452A-B939-4BD629F831AD}">
      <dgm:prSet/>
      <dgm:spPr/>
      <dgm:t>
        <a:bodyPr/>
        <a:lstStyle/>
        <a:p>
          <a:endParaRPr lang="en-US"/>
        </a:p>
      </dgm:t>
    </dgm:pt>
    <dgm:pt modelId="{F4DF5497-6238-46AF-AFC4-CF5554F0958D}" type="sibTrans" cxnId="{C3FDC9E8-EB8F-452A-B939-4BD629F831AD}">
      <dgm:prSet/>
      <dgm:spPr>
        <a:noFill/>
        <a:ln>
          <a:noFill/>
        </a:ln>
      </dgm:spPr>
      <dgm:t>
        <a:bodyPr/>
        <a:lstStyle/>
        <a:p>
          <a:endParaRPr lang="en-US"/>
        </a:p>
      </dgm:t>
    </dgm:pt>
    <dgm:pt modelId="{558CD802-7DD8-42B4-9C32-37FE52DDF39D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200" dirty="0"/>
            <a:t>Health and Social Service</a:t>
          </a:r>
        </a:p>
      </dgm:t>
    </dgm:pt>
    <dgm:pt modelId="{096FF15E-1DE1-4089-BCCE-9B2BB1FADDD6}" type="parTrans" cxnId="{45326EE7-014E-42B3-A8D7-CA19839009C2}">
      <dgm:prSet/>
      <dgm:spPr/>
      <dgm:t>
        <a:bodyPr/>
        <a:lstStyle/>
        <a:p>
          <a:endParaRPr lang="en-US"/>
        </a:p>
      </dgm:t>
    </dgm:pt>
    <dgm:pt modelId="{C0F6CC47-D9B3-4A4A-BFFC-01F188DF355B}" type="sibTrans" cxnId="{45326EE7-014E-42B3-A8D7-CA19839009C2}">
      <dgm:prSet/>
      <dgm:spPr>
        <a:noFill/>
        <a:ln>
          <a:noFill/>
        </a:ln>
      </dgm:spPr>
      <dgm:t>
        <a:bodyPr/>
        <a:lstStyle/>
        <a:p>
          <a:endParaRPr lang="en-US"/>
        </a:p>
      </dgm:t>
    </dgm:pt>
    <dgm:pt modelId="{F3311ADE-2456-4933-AF9D-FB697A84CD1C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800" dirty="0"/>
            <a:t>Transportation &amp; Public Facilities</a:t>
          </a:r>
        </a:p>
      </dgm:t>
    </dgm:pt>
    <dgm:pt modelId="{8F044EA4-8622-4AB3-942E-7A896CF500EF}" type="parTrans" cxnId="{3449111F-9929-43E8-8C3D-DFBF6FEDBBC9}">
      <dgm:prSet/>
      <dgm:spPr/>
      <dgm:t>
        <a:bodyPr/>
        <a:lstStyle/>
        <a:p>
          <a:endParaRPr lang="en-US"/>
        </a:p>
      </dgm:t>
    </dgm:pt>
    <dgm:pt modelId="{A6D98F33-21CF-42AF-A68B-D34234F50A7E}" type="sibTrans" cxnId="{3449111F-9929-43E8-8C3D-DFBF6FEDBBC9}">
      <dgm:prSet/>
      <dgm:spPr>
        <a:noFill/>
        <a:ln>
          <a:noFill/>
        </a:ln>
      </dgm:spPr>
      <dgm:t>
        <a:bodyPr/>
        <a:lstStyle/>
        <a:p>
          <a:endParaRPr lang="en-US"/>
        </a:p>
      </dgm:t>
    </dgm:pt>
    <dgm:pt modelId="{2B325347-A966-4F3F-9656-CD575E32FC0E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200" dirty="0"/>
            <a:t>Law</a:t>
          </a:r>
        </a:p>
      </dgm:t>
    </dgm:pt>
    <dgm:pt modelId="{75334244-88B6-4A7C-9DD4-59D97B7DFD7F}" type="parTrans" cxnId="{F490181D-A201-47AB-8410-D370FFBC535D}">
      <dgm:prSet/>
      <dgm:spPr/>
      <dgm:t>
        <a:bodyPr/>
        <a:lstStyle/>
        <a:p>
          <a:endParaRPr lang="en-US"/>
        </a:p>
      </dgm:t>
    </dgm:pt>
    <dgm:pt modelId="{55A35036-77AE-4974-B87F-B8E9A589F798}" type="sibTrans" cxnId="{F490181D-A201-47AB-8410-D370FFBC535D}">
      <dgm:prSet/>
      <dgm:spPr>
        <a:noFill/>
        <a:ln>
          <a:noFill/>
        </a:ln>
      </dgm:spPr>
      <dgm:t>
        <a:bodyPr/>
        <a:lstStyle/>
        <a:p>
          <a:endParaRPr lang="en-US"/>
        </a:p>
      </dgm:t>
    </dgm:pt>
    <dgm:pt modelId="{B8BE10FF-8B34-4231-95C6-37A6A679B771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800" dirty="0">
              <a:latin typeface="+mn-lt"/>
              <a:cs typeface="Arial" panose="020B0604020202020204" pitchFamily="34" charset="0"/>
            </a:rPr>
            <a:t>Environmental Conservation</a:t>
          </a:r>
        </a:p>
      </dgm:t>
    </dgm:pt>
    <dgm:pt modelId="{EF340FE5-148C-4FC1-90C5-540DB6581B5D}" type="parTrans" cxnId="{F71C16A4-EBD8-45DD-9413-7327C1542B5C}">
      <dgm:prSet/>
      <dgm:spPr/>
      <dgm:t>
        <a:bodyPr/>
        <a:lstStyle/>
        <a:p>
          <a:endParaRPr lang="en-US"/>
        </a:p>
      </dgm:t>
    </dgm:pt>
    <dgm:pt modelId="{1183A0DB-8A32-488B-8A5C-295088241485}" type="sibTrans" cxnId="{F71C16A4-EBD8-45DD-9413-7327C1542B5C}">
      <dgm:prSet/>
      <dgm:spPr>
        <a:noFill/>
        <a:ln>
          <a:noFill/>
        </a:ln>
      </dgm:spPr>
      <dgm:t>
        <a:bodyPr/>
        <a:lstStyle/>
        <a:p>
          <a:endParaRPr lang="en-US"/>
        </a:p>
      </dgm:t>
    </dgm:pt>
    <dgm:pt modelId="{5C1390F0-6FE0-483A-B2A9-BEBFE0ECA5F9}">
      <dgm:prSet phldrT="[Text]" custT="1"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sz="1200" dirty="0"/>
            <a:t>Revenue</a:t>
          </a:r>
        </a:p>
      </dgm:t>
    </dgm:pt>
    <dgm:pt modelId="{FEF7017F-4B79-4654-8277-A07710D47758}" type="parTrans" cxnId="{F750D1A4-CA39-4E7D-833C-BBC7AA87B8E7}">
      <dgm:prSet/>
      <dgm:spPr/>
      <dgm:t>
        <a:bodyPr/>
        <a:lstStyle/>
        <a:p>
          <a:endParaRPr lang="en-US"/>
        </a:p>
      </dgm:t>
    </dgm:pt>
    <dgm:pt modelId="{B2F1DCA6-6A0C-459F-BF06-DD54E06BA521}" type="sibTrans" cxnId="{F750D1A4-CA39-4E7D-833C-BBC7AA87B8E7}">
      <dgm:prSet/>
      <dgm:spPr>
        <a:noFill/>
      </dgm:spPr>
      <dgm:t>
        <a:bodyPr/>
        <a:lstStyle/>
        <a:p>
          <a:endParaRPr lang="en-US"/>
        </a:p>
      </dgm:t>
    </dgm:pt>
    <dgm:pt modelId="{0E6902FD-AB2E-4969-AC4C-4E4F80229F83}" type="pres">
      <dgm:prSet presAssocID="{661E59D3-FCC6-4CC9-A580-D8D306B3209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63D8081-2811-4E69-9808-ADFCF8165E14}" type="pres">
      <dgm:prSet presAssocID="{591024AD-1039-4B24-BA4A-FDFDE1788B31}" presName="centerShape" presStyleLbl="node0" presStyleIdx="0" presStyleCnt="1" custScaleX="70069" custScaleY="70069" custLinFactNeighborY="-1153"/>
      <dgm:spPr/>
    </dgm:pt>
    <dgm:pt modelId="{C6C383A7-C09F-48CA-BE03-5401431EB98D}" type="pres">
      <dgm:prSet presAssocID="{BAE3FDBA-AC87-428F-8474-966F1381E1C3}" presName="node" presStyleLbl="node1" presStyleIdx="0" presStyleCnt="7">
        <dgm:presLayoutVars>
          <dgm:bulletEnabled val="1"/>
        </dgm:presLayoutVars>
      </dgm:prSet>
      <dgm:spPr/>
    </dgm:pt>
    <dgm:pt modelId="{5B31E5BF-7BCF-418D-A5B2-215FFD480CB6}" type="pres">
      <dgm:prSet presAssocID="{BAE3FDBA-AC87-428F-8474-966F1381E1C3}" presName="dummy" presStyleCnt="0"/>
      <dgm:spPr/>
    </dgm:pt>
    <dgm:pt modelId="{C7B61262-3FC5-45AF-B121-F354EECCE8A5}" type="pres">
      <dgm:prSet presAssocID="{BD6263D9-9173-44EA-BCBA-5F57D619FA44}" presName="sibTrans" presStyleLbl="sibTrans2D1" presStyleIdx="0" presStyleCnt="7"/>
      <dgm:spPr/>
    </dgm:pt>
    <dgm:pt modelId="{2E6A880D-E553-47E3-B94D-BD4F1483AE9D}" type="pres">
      <dgm:prSet presAssocID="{6C81CB57-BE8B-4804-B3F1-61D67EAF9FAC}" presName="node" presStyleLbl="node1" presStyleIdx="1" presStyleCnt="7">
        <dgm:presLayoutVars>
          <dgm:bulletEnabled val="1"/>
        </dgm:presLayoutVars>
      </dgm:prSet>
      <dgm:spPr/>
    </dgm:pt>
    <dgm:pt modelId="{B5BEFA37-279B-4E7A-B5C0-F6A91B03D58E}" type="pres">
      <dgm:prSet presAssocID="{6C81CB57-BE8B-4804-B3F1-61D67EAF9FAC}" presName="dummy" presStyleCnt="0"/>
      <dgm:spPr/>
    </dgm:pt>
    <dgm:pt modelId="{FABDED40-0E93-40A4-A905-A15480C40BD3}" type="pres">
      <dgm:prSet presAssocID="{F4DF5497-6238-46AF-AFC4-CF5554F0958D}" presName="sibTrans" presStyleLbl="sibTrans2D1" presStyleIdx="1" presStyleCnt="7"/>
      <dgm:spPr/>
    </dgm:pt>
    <dgm:pt modelId="{3C8478B4-AA59-40FC-AD96-460A23AC6714}" type="pres">
      <dgm:prSet presAssocID="{5C1390F0-6FE0-483A-B2A9-BEBFE0ECA5F9}" presName="node" presStyleLbl="node1" presStyleIdx="2" presStyleCnt="7">
        <dgm:presLayoutVars>
          <dgm:bulletEnabled val="1"/>
        </dgm:presLayoutVars>
      </dgm:prSet>
      <dgm:spPr/>
    </dgm:pt>
    <dgm:pt modelId="{29F1D3CF-9D7A-41CF-855F-CFDF8CA42FFF}" type="pres">
      <dgm:prSet presAssocID="{5C1390F0-6FE0-483A-B2A9-BEBFE0ECA5F9}" presName="dummy" presStyleCnt="0"/>
      <dgm:spPr/>
    </dgm:pt>
    <dgm:pt modelId="{ABBC831C-9857-47DC-ACE1-B29D1ECA05E6}" type="pres">
      <dgm:prSet presAssocID="{B2F1DCA6-6A0C-459F-BF06-DD54E06BA521}" presName="sibTrans" presStyleLbl="sibTrans2D1" presStyleIdx="2" presStyleCnt="7"/>
      <dgm:spPr/>
    </dgm:pt>
    <dgm:pt modelId="{4AAB7FC7-E93C-4103-AA81-917EEBA29EC0}" type="pres">
      <dgm:prSet presAssocID="{B8BE10FF-8B34-4231-95C6-37A6A679B771}" presName="node" presStyleLbl="node1" presStyleIdx="3" presStyleCnt="7">
        <dgm:presLayoutVars>
          <dgm:bulletEnabled val="1"/>
        </dgm:presLayoutVars>
      </dgm:prSet>
      <dgm:spPr/>
    </dgm:pt>
    <dgm:pt modelId="{4B12329C-ADB1-47EA-BD30-F8CBD6CC1855}" type="pres">
      <dgm:prSet presAssocID="{B8BE10FF-8B34-4231-95C6-37A6A679B771}" presName="dummy" presStyleCnt="0"/>
      <dgm:spPr/>
    </dgm:pt>
    <dgm:pt modelId="{B37ECBA3-F32B-4368-A7B9-6A1C96C79A1E}" type="pres">
      <dgm:prSet presAssocID="{1183A0DB-8A32-488B-8A5C-295088241485}" presName="sibTrans" presStyleLbl="sibTrans2D1" presStyleIdx="3" presStyleCnt="7"/>
      <dgm:spPr/>
    </dgm:pt>
    <dgm:pt modelId="{9E2020FC-051B-4EE8-80D9-D10F469C9A64}" type="pres">
      <dgm:prSet presAssocID="{558CD802-7DD8-42B4-9C32-37FE52DDF39D}" presName="node" presStyleLbl="node1" presStyleIdx="4" presStyleCnt="7">
        <dgm:presLayoutVars>
          <dgm:bulletEnabled val="1"/>
        </dgm:presLayoutVars>
      </dgm:prSet>
      <dgm:spPr/>
    </dgm:pt>
    <dgm:pt modelId="{5BE2C60C-4623-479C-B951-B7DCC691D499}" type="pres">
      <dgm:prSet presAssocID="{558CD802-7DD8-42B4-9C32-37FE52DDF39D}" presName="dummy" presStyleCnt="0"/>
      <dgm:spPr/>
    </dgm:pt>
    <dgm:pt modelId="{B1A933C3-D2BC-4AE5-B3A8-D24F1982172A}" type="pres">
      <dgm:prSet presAssocID="{C0F6CC47-D9B3-4A4A-BFFC-01F188DF355B}" presName="sibTrans" presStyleLbl="sibTrans2D1" presStyleIdx="4" presStyleCnt="7" custLinFactNeighborY="-875"/>
      <dgm:spPr/>
    </dgm:pt>
    <dgm:pt modelId="{D44CDE91-1014-423C-B423-4F5F1BC32337}" type="pres">
      <dgm:prSet presAssocID="{F3311ADE-2456-4933-AF9D-FB697A84CD1C}" presName="node" presStyleLbl="node1" presStyleIdx="5" presStyleCnt="7">
        <dgm:presLayoutVars>
          <dgm:bulletEnabled val="1"/>
        </dgm:presLayoutVars>
      </dgm:prSet>
      <dgm:spPr/>
    </dgm:pt>
    <dgm:pt modelId="{875A5FCD-3D7F-4388-8AC9-06A61F6BBC55}" type="pres">
      <dgm:prSet presAssocID="{F3311ADE-2456-4933-AF9D-FB697A84CD1C}" presName="dummy" presStyleCnt="0"/>
      <dgm:spPr/>
    </dgm:pt>
    <dgm:pt modelId="{8231EED1-BB68-4649-8518-7B7884356B34}" type="pres">
      <dgm:prSet presAssocID="{A6D98F33-21CF-42AF-A68B-D34234F50A7E}" presName="sibTrans" presStyleLbl="sibTrans2D1" presStyleIdx="5" presStyleCnt="7"/>
      <dgm:spPr/>
    </dgm:pt>
    <dgm:pt modelId="{6F7F3B46-4768-4AFF-98CD-7F18B1823D9A}" type="pres">
      <dgm:prSet presAssocID="{2B325347-A966-4F3F-9656-CD575E32FC0E}" presName="node" presStyleLbl="node1" presStyleIdx="6" presStyleCnt="7">
        <dgm:presLayoutVars>
          <dgm:bulletEnabled val="1"/>
        </dgm:presLayoutVars>
      </dgm:prSet>
      <dgm:spPr/>
    </dgm:pt>
    <dgm:pt modelId="{1035E256-8E5C-41A6-B93D-F19E2E9EF2F5}" type="pres">
      <dgm:prSet presAssocID="{2B325347-A966-4F3F-9656-CD575E32FC0E}" presName="dummy" presStyleCnt="0"/>
      <dgm:spPr/>
    </dgm:pt>
    <dgm:pt modelId="{4C11302A-59D4-49F5-B800-8C01DF0E7371}" type="pres">
      <dgm:prSet presAssocID="{55A35036-77AE-4974-B87F-B8E9A589F798}" presName="sibTrans" presStyleLbl="sibTrans2D1" presStyleIdx="6" presStyleCnt="7"/>
      <dgm:spPr/>
    </dgm:pt>
  </dgm:ptLst>
  <dgm:cxnLst>
    <dgm:cxn modelId="{3449111F-9929-43E8-8C3D-DFBF6FEDBBC9}" srcId="{591024AD-1039-4B24-BA4A-FDFDE1788B31}" destId="{F3311ADE-2456-4933-AF9D-FB697A84CD1C}" srcOrd="5" destOrd="0" parTransId="{8F044EA4-8622-4AB3-942E-7A896CF500EF}" sibTransId="{A6D98F33-21CF-42AF-A68B-D34234F50A7E}"/>
    <dgm:cxn modelId="{45326EE7-014E-42B3-A8D7-CA19839009C2}" srcId="{591024AD-1039-4B24-BA4A-FDFDE1788B31}" destId="{558CD802-7DD8-42B4-9C32-37FE52DDF39D}" srcOrd="4" destOrd="0" parTransId="{096FF15E-1DE1-4089-BCCE-9B2BB1FADDD6}" sibTransId="{C0F6CC47-D9B3-4A4A-BFFC-01F188DF355B}"/>
    <dgm:cxn modelId="{C3FDC9E8-EB8F-452A-B939-4BD629F831AD}" srcId="{591024AD-1039-4B24-BA4A-FDFDE1788B31}" destId="{6C81CB57-BE8B-4804-B3F1-61D67EAF9FAC}" srcOrd="1" destOrd="0" parTransId="{6B4F536B-D89D-4309-9DB5-E11EB0233AEC}" sibTransId="{F4DF5497-6238-46AF-AFC4-CF5554F0958D}"/>
    <dgm:cxn modelId="{2E195CCF-8657-4289-9403-D0E28F989BA8}" srcId="{591024AD-1039-4B24-BA4A-FDFDE1788B31}" destId="{BAE3FDBA-AC87-428F-8474-966F1381E1C3}" srcOrd="0" destOrd="0" parTransId="{CF082D96-52F4-4688-A1AC-1C384B29E0FF}" sibTransId="{BD6263D9-9173-44EA-BCBA-5F57D619FA44}"/>
    <dgm:cxn modelId="{B90DE5E2-AD21-4C7E-BB28-783139DDCA83}" type="presOf" srcId="{F4DF5497-6238-46AF-AFC4-CF5554F0958D}" destId="{FABDED40-0E93-40A4-A905-A15480C40BD3}" srcOrd="0" destOrd="0" presId="urn:microsoft.com/office/officeart/2005/8/layout/radial6"/>
    <dgm:cxn modelId="{22258CCE-F260-4EB0-AFB6-14C915285605}" type="presOf" srcId="{B2F1DCA6-6A0C-459F-BF06-DD54E06BA521}" destId="{ABBC831C-9857-47DC-ACE1-B29D1ECA05E6}" srcOrd="0" destOrd="0" presId="urn:microsoft.com/office/officeart/2005/8/layout/radial6"/>
    <dgm:cxn modelId="{03545688-8786-4732-AFB5-3AFC346867FC}" type="presOf" srcId="{BAE3FDBA-AC87-428F-8474-966F1381E1C3}" destId="{C6C383A7-C09F-48CA-BE03-5401431EB98D}" srcOrd="0" destOrd="0" presId="urn:microsoft.com/office/officeart/2005/8/layout/radial6"/>
    <dgm:cxn modelId="{F71C16A4-EBD8-45DD-9413-7327C1542B5C}" srcId="{591024AD-1039-4B24-BA4A-FDFDE1788B31}" destId="{B8BE10FF-8B34-4231-95C6-37A6A679B771}" srcOrd="3" destOrd="0" parTransId="{EF340FE5-148C-4FC1-90C5-540DB6581B5D}" sibTransId="{1183A0DB-8A32-488B-8A5C-295088241485}"/>
    <dgm:cxn modelId="{C84BFD6B-FFDD-4331-99D3-248123F32163}" type="presOf" srcId="{558CD802-7DD8-42B4-9C32-37FE52DDF39D}" destId="{9E2020FC-051B-4EE8-80D9-D10F469C9A64}" srcOrd="0" destOrd="0" presId="urn:microsoft.com/office/officeart/2005/8/layout/radial6"/>
    <dgm:cxn modelId="{0233DBE5-973F-48B8-8025-97D60DFD0990}" type="presOf" srcId="{BD6263D9-9173-44EA-BCBA-5F57D619FA44}" destId="{C7B61262-3FC5-45AF-B121-F354EECCE8A5}" srcOrd="0" destOrd="0" presId="urn:microsoft.com/office/officeart/2005/8/layout/radial6"/>
    <dgm:cxn modelId="{7B2538F0-07AE-41BD-9786-10E0BD8E8BE6}" type="presOf" srcId="{1183A0DB-8A32-488B-8A5C-295088241485}" destId="{B37ECBA3-F32B-4368-A7B9-6A1C96C79A1E}" srcOrd="0" destOrd="0" presId="urn:microsoft.com/office/officeart/2005/8/layout/radial6"/>
    <dgm:cxn modelId="{F490181D-A201-47AB-8410-D370FFBC535D}" srcId="{591024AD-1039-4B24-BA4A-FDFDE1788B31}" destId="{2B325347-A966-4F3F-9656-CD575E32FC0E}" srcOrd="6" destOrd="0" parTransId="{75334244-88B6-4A7C-9DD4-59D97B7DFD7F}" sibTransId="{55A35036-77AE-4974-B87F-B8E9A589F798}"/>
    <dgm:cxn modelId="{F750D1A4-CA39-4E7D-833C-BBC7AA87B8E7}" srcId="{591024AD-1039-4B24-BA4A-FDFDE1788B31}" destId="{5C1390F0-6FE0-483A-B2A9-BEBFE0ECA5F9}" srcOrd="2" destOrd="0" parTransId="{FEF7017F-4B79-4654-8277-A07710D47758}" sibTransId="{B2F1DCA6-6A0C-459F-BF06-DD54E06BA521}"/>
    <dgm:cxn modelId="{5D0A8433-EBF0-4261-AF13-5F51D68E0019}" srcId="{661E59D3-FCC6-4CC9-A580-D8D306B3209E}" destId="{591024AD-1039-4B24-BA4A-FDFDE1788B31}" srcOrd="0" destOrd="0" parTransId="{C920E987-9A16-4E72-A661-086F2315E58A}" sibTransId="{F36F2E20-8EF6-4991-9E92-AA048E21D965}"/>
    <dgm:cxn modelId="{66C04556-C25E-4DEA-B5D3-6D22E3E26626}" type="presOf" srcId="{B8BE10FF-8B34-4231-95C6-37A6A679B771}" destId="{4AAB7FC7-E93C-4103-AA81-917EEBA29EC0}" srcOrd="0" destOrd="0" presId="urn:microsoft.com/office/officeart/2005/8/layout/radial6"/>
    <dgm:cxn modelId="{36730E9F-6721-48C5-B631-B9F0D96B87B4}" type="presOf" srcId="{6C81CB57-BE8B-4804-B3F1-61D67EAF9FAC}" destId="{2E6A880D-E553-47E3-B94D-BD4F1483AE9D}" srcOrd="0" destOrd="0" presId="urn:microsoft.com/office/officeart/2005/8/layout/radial6"/>
    <dgm:cxn modelId="{74794F4B-DF39-48DB-B1E5-CFED1883805F}" type="presOf" srcId="{C0F6CC47-D9B3-4A4A-BFFC-01F188DF355B}" destId="{B1A933C3-D2BC-4AE5-B3A8-D24F1982172A}" srcOrd="0" destOrd="0" presId="urn:microsoft.com/office/officeart/2005/8/layout/radial6"/>
    <dgm:cxn modelId="{51DD499F-A69B-494F-BA8F-6EA065341031}" type="presOf" srcId="{661E59D3-FCC6-4CC9-A580-D8D306B3209E}" destId="{0E6902FD-AB2E-4969-AC4C-4E4F80229F83}" srcOrd="0" destOrd="0" presId="urn:microsoft.com/office/officeart/2005/8/layout/radial6"/>
    <dgm:cxn modelId="{2343ECAE-80E6-4776-9A37-039A1C23D197}" type="presOf" srcId="{591024AD-1039-4B24-BA4A-FDFDE1788B31}" destId="{263D8081-2811-4E69-9808-ADFCF8165E14}" srcOrd="0" destOrd="0" presId="urn:microsoft.com/office/officeart/2005/8/layout/radial6"/>
    <dgm:cxn modelId="{C9682E49-F695-4F85-94B7-94501905B03D}" type="presOf" srcId="{5C1390F0-6FE0-483A-B2A9-BEBFE0ECA5F9}" destId="{3C8478B4-AA59-40FC-AD96-460A23AC6714}" srcOrd="0" destOrd="0" presId="urn:microsoft.com/office/officeart/2005/8/layout/radial6"/>
    <dgm:cxn modelId="{7A3115AC-2888-4EAB-A5E7-061CE909FFEC}" type="presOf" srcId="{F3311ADE-2456-4933-AF9D-FB697A84CD1C}" destId="{D44CDE91-1014-423C-B423-4F5F1BC32337}" srcOrd="0" destOrd="0" presId="urn:microsoft.com/office/officeart/2005/8/layout/radial6"/>
    <dgm:cxn modelId="{9A63105A-9074-41A3-AFA7-608447BD7D8C}" type="presOf" srcId="{A6D98F33-21CF-42AF-A68B-D34234F50A7E}" destId="{8231EED1-BB68-4649-8518-7B7884356B34}" srcOrd="0" destOrd="0" presId="urn:microsoft.com/office/officeart/2005/8/layout/radial6"/>
    <dgm:cxn modelId="{240CB5D4-C762-46BB-836E-CB6F710D1E56}" type="presOf" srcId="{55A35036-77AE-4974-B87F-B8E9A589F798}" destId="{4C11302A-59D4-49F5-B800-8C01DF0E7371}" srcOrd="0" destOrd="0" presId="urn:microsoft.com/office/officeart/2005/8/layout/radial6"/>
    <dgm:cxn modelId="{7176F339-29A1-4FD0-8484-A2655FB67B6B}" type="presOf" srcId="{2B325347-A966-4F3F-9656-CD575E32FC0E}" destId="{6F7F3B46-4768-4AFF-98CD-7F18B1823D9A}" srcOrd="0" destOrd="0" presId="urn:microsoft.com/office/officeart/2005/8/layout/radial6"/>
    <dgm:cxn modelId="{F3CF1B48-9B55-42B9-822E-AEE1AA9EBBCC}" type="presParOf" srcId="{0E6902FD-AB2E-4969-AC4C-4E4F80229F83}" destId="{263D8081-2811-4E69-9808-ADFCF8165E14}" srcOrd="0" destOrd="0" presId="urn:microsoft.com/office/officeart/2005/8/layout/radial6"/>
    <dgm:cxn modelId="{D23BBF79-0AC3-4A2E-9D6A-3D2DB3FCC201}" type="presParOf" srcId="{0E6902FD-AB2E-4969-AC4C-4E4F80229F83}" destId="{C6C383A7-C09F-48CA-BE03-5401431EB98D}" srcOrd="1" destOrd="0" presId="urn:microsoft.com/office/officeart/2005/8/layout/radial6"/>
    <dgm:cxn modelId="{A2A5729C-8408-437B-9E6B-A19E93A94A98}" type="presParOf" srcId="{0E6902FD-AB2E-4969-AC4C-4E4F80229F83}" destId="{5B31E5BF-7BCF-418D-A5B2-215FFD480CB6}" srcOrd="2" destOrd="0" presId="urn:microsoft.com/office/officeart/2005/8/layout/radial6"/>
    <dgm:cxn modelId="{BD412601-E397-4D3E-B175-1AB8F5FE52CF}" type="presParOf" srcId="{0E6902FD-AB2E-4969-AC4C-4E4F80229F83}" destId="{C7B61262-3FC5-45AF-B121-F354EECCE8A5}" srcOrd="3" destOrd="0" presId="urn:microsoft.com/office/officeart/2005/8/layout/radial6"/>
    <dgm:cxn modelId="{237E0244-F5D1-44B2-9081-C42E07A31295}" type="presParOf" srcId="{0E6902FD-AB2E-4969-AC4C-4E4F80229F83}" destId="{2E6A880D-E553-47E3-B94D-BD4F1483AE9D}" srcOrd="4" destOrd="0" presId="urn:microsoft.com/office/officeart/2005/8/layout/radial6"/>
    <dgm:cxn modelId="{9BD28A92-B797-496D-8245-03D5FD07277F}" type="presParOf" srcId="{0E6902FD-AB2E-4969-AC4C-4E4F80229F83}" destId="{B5BEFA37-279B-4E7A-B5C0-F6A91B03D58E}" srcOrd="5" destOrd="0" presId="urn:microsoft.com/office/officeart/2005/8/layout/radial6"/>
    <dgm:cxn modelId="{C3E483A7-87D2-4494-9148-6D8F4F34800F}" type="presParOf" srcId="{0E6902FD-AB2E-4969-AC4C-4E4F80229F83}" destId="{FABDED40-0E93-40A4-A905-A15480C40BD3}" srcOrd="6" destOrd="0" presId="urn:microsoft.com/office/officeart/2005/8/layout/radial6"/>
    <dgm:cxn modelId="{269A35FC-0D79-46D3-9F6F-0453FBAADF99}" type="presParOf" srcId="{0E6902FD-AB2E-4969-AC4C-4E4F80229F83}" destId="{3C8478B4-AA59-40FC-AD96-460A23AC6714}" srcOrd="7" destOrd="0" presId="urn:microsoft.com/office/officeart/2005/8/layout/radial6"/>
    <dgm:cxn modelId="{49C8377D-562B-4014-AD47-16F17D4E6367}" type="presParOf" srcId="{0E6902FD-AB2E-4969-AC4C-4E4F80229F83}" destId="{29F1D3CF-9D7A-41CF-855F-CFDF8CA42FFF}" srcOrd="8" destOrd="0" presId="urn:microsoft.com/office/officeart/2005/8/layout/radial6"/>
    <dgm:cxn modelId="{219D179E-DB4B-4A2E-B3BC-EC0F91CC8620}" type="presParOf" srcId="{0E6902FD-AB2E-4969-AC4C-4E4F80229F83}" destId="{ABBC831C-9857-47DC-ACE1-B29D1ECA05E6}" srcOrd="9" destOrd="0" presId="urn:microsoft.com/office/officeart/2005/8/layout/radial6"/>
    <dgm:cxn modelId="{E44B693A-DAD9-46A6-B357-650C562A4D85}" type="presParOf" srcId="{0E6902FD-AB2E-4969-AC4C-4E4F80229F83}" destId="{4AAB7FC7-E93C-4103-AA81-917EEBA29EC0}" srcOrd="10" destOrd="0" presId="urn:microsoft.com/office/officeart/2005/8/layout/radial6"/>
    <dgm:cxn modelId="{53F4B9B1-7724-4A32-94AB-1C09FC38A328}" type="presParOf" srcId="{0E6902FD-AB2E-4969-AC4C-4E4F80229F83}" destId="{4B12329C-ADB1-47EA-BD30-F8CBD6CC1855}" srcOrd="11" destOrd="0" presId="urn:microsoft.com/office/officeart/2005/8/layout/radial6"/>
    <dgm:cxn modelId="{3B6253CA-1B3E-465E-9A3F-2C576FCDABC4}" type="presParOf" srcId="{0E6902FD-AB2E-4969-AC4C-4E4F80229F83}" destId="{B37ECBA3-F32B-4368-A7B9-6A1C96C79A1E}" srcOrd="12" destOrd="0" presId="urn:microsoft.com/office/officeart/2005/8/layout/radial6"/>
    <dgm:cxn modelId="{911605EB-7034-461F-A752-A0E5B2AF2FF8}" type="presParOf" srcId="{0E6902FD-AB2E-4969-AC4C-4E4F80229F83}" destId="{9E2020FC-051B-4EE8-80D9-D10F469C9A64}" srcOrd="13" destOrd="0" presId="urn:microsoft.com/office/officeart/2005/8/layout/radial6"/>
    <dgm:cxn modelId="{A1119D16-6082-47D1-AFF9-F41D0065174B}" type="presParOf" srcId="{0E6902FD-AB2E-4969-AC4C-4E4F80229F83}" destId="{5BE2C60C-4623-479C-B951-B7DCC691D499}" srcOrd="14" destOrd="0" presId="urn:microsoft.com/office/officeart/2005/8/layout/radial6"/>
    <dgm:cxn modelId="{6EF85997-3A18-4463-BCB1-1A4943E318C9}" type="presParOf" srcId="{0E6902FD-AB2E-4969-AC4C-4E4F80229F83}" destId="{B1A933C3-D2BC-4AE5-B3A8-D24F1982172A}" srcOrd="15" destOrd="0" presId="urn:microsoft.com/office/officeart/2005/8/layout/radial6"/>
    <dgm:cxn modelId="{4A37091E-1B52-46E9-8472-71CD98741E19}" type="presParOf" srcId="{0E6902FD-AB2E-4969-AC4C-4E4F80229F83}" destId="{D44CDE91-1014-423C-B423-4F5F1BC32337}" srcOrd="16" destOrd="0" presId="urn:microsoft.com/office/officeart/2005/8/layout/radial6"/>
    <dgm:cxn modelId="{755D26DE-C341-4702-A370-4EE5B517EF55}" type="presParOf" srcId="{0E6902FD-AB2E-4969-AC4C-4E4F80229F83}" destId="{875A5FCD-3D7F-4388-8AC9-06A61F6BBC55}" srcOrd="17" destOrd="0" presId="urn:microsoft.com/office/officeart/2005/8/layout/radial6"/>
    <dgm:cxn modelId="{25B9BD41-2BD2-4A97-8FCD-4202305D6D31}" type="presParOf" srcId="{0E6902FD-AB2E-4969-AC4C-4E4F80229F83}" destId="{8231EED1-BB68-4649-8518-7B7884356B34}" srcOrd="18" destOrd="0" presId="urn:microsoft.com/office/officeart/2005/8/layout/radial6"/>
    <dgm:cxn modelId="{14CDB77B-5C96-4FCE-B4AD-34260F51D03F}" type="presParOf" srcId="{0E6902FD-AB2E-4969-AC4C-4E4F80229F83}" destId="{6F7F3B46-4768-4AFF-98CD-7F18B1823D9A}" srcOrd="19" destOrd="0" presId="urn:microsoft.com/office/officeart/2005/8/layout/radial6"/>
    <dgm:cxn modelId="{DDCEE4F3-06D0-46C9-82E0-5D4675F11BDE}" type="presParOf" srcId="{0E6902FD-AB2E-4969-AC4C-4E4F80229F83}" destId="{1035E256-8E5C-41A6-B93D-F19E2E9EF2F5}" srcOrd="20" destOrd="0" presId="urn:microsoft.com/office/officeart/2005/8/layout/radial6"/>
    <dgm:cxn modelId="{D5887273-E764-422B-A491-E54502ECCA93}" type="presParOf" srcId="{0E6902FD-AB2E-4969-AC4C-4E4F80229F83}" destId="{4C11302A-59D4-49F5-B800-8C01DF0E7371}" srcOrd="21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11302A-59D4-49F5-B800-8C01DF0E7371}">
      <dsp:nvSpPr>
        <dsp:cNvPr id="0" name=""/>
        <dsp:cNvSpPr/>
      </dsp:nvSpPr>
      <dsp:spPr>
        <a:xfrm>
          <a:off x="1359325" y="425310"/>
          <a:ext cx="3377349" cy="3377349"/>
        </a:xfrm>
        <a:prstGeom prst="blockArc">
          <a:avLst>
            <a:gd name="adj1" fmla="val 13114286"/>
            <a:gd name="adj2" fmla="val 16200000"/>
            <a:gd name="adj3" fmla="val 39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31EED1-BB68-4649-8518-7B7884356B34}">
      <dsp:nvSpPr>
        <dsp:cNvPr id="0" name=""/>
        <dsp:cNvSpPr/>
      </dsp:nvSpPr>
      <dsp:spPr>
        <a:xfrm>
          <a:off x="1359325" y="425310"/>
          <a:ext cx="3377349" cy="3377349"/>
        </a:xfrm>
        <a:prstGeom prst="blockArc">
          <a:avLst>
            <a:gd name="adj1" fmla="val 10028571"/>
            <a:gd name="adj2" fmla="val 13114286"/>
            <a:gd name="adj3" fmla="val 39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A933C3-D2BC-4AE5-B3A8-D24F1982172A}">
      <dsp:nvSpPr>
        <dsp:cNvPr id="0" name=""/>
        <dsp:cNvSpPr/>
      </dsp:nvSpPr>
      <dsp:spPr>
        <a:xfrm>
          <a:off x="1359325" y="395758"/>
          <a:ext cx="3377349" cy="3377349"/>
        </a:xfrm>
        <a:prstGeom prst="blockArc">
          <a:avLst>
            <a:gd name="adj1" fmla="val 6942857"/>
            <a:gd name="adj2" fmla="val 10028571"/>
            <a:gd name="adj3" fmla="val 39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7ECBA3-F32B-4368-A7B9-6A1C96C79A1E}">
      <dsp:nvSpPr>
        <dsp:cNvPr id="0" name=""/>
        <dsp:cNvSpPr/>
      </dsp:nvSpPr>
      <dsp:spPr>
        <a:xfrm>
          <a:off x="1359325" y="425310"/>
          <a:ext cx="3377349" cy="3377349"/>
        </a:xfrm>
        <a:prstGeom prst="blockArc">
          <a:avLst>
            <a:gd name="adj1" fmla="val 3857143"/>
            <a:gd name="adj2" fmla="val 6942857"/>
            <a:gd name="adj3" fmla="val 39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BC831C-9857-47DC-ACE1-B29D1ECA05E6}">
      <dsp:nvSpPr>
        <dsp:cNvPr id="0" name=""/>
        <dsp:cNvSpPr/>
      </dsp:nvSpPr>
      <dsp:spPr>
        <a:xfrm>
          <a:off x="1359325" y="425310"/>
          <a:ext cx="3377349" cy="3377349"/>
        </a:xfrm>
        <a:prstGeom prst="blockArc">
          <a:avLst>
            <a:gd name="adj1" fmla="val 771429"/>
            <a:gd name="adj2" fmla="val 3857143"/>
            <a:gd name="adj3" fmla="val 39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BDED40-0E93-40A4-A905-A15480C40BD3}">
      <dsp:nvSpPr>
        <dsp:cNvPr id="0" name=""/>
        <dsp:cNvSpPr/>
      </dsp:nvSpPr>
      <dsp:spPr>
        <a:xfrm>
          <a:off x="1359325" y="425310"/>
          <a:ext cx="3377349" cy="3377349"/>
        </a:xfrm>
        <a:prstGeom prst="blockArc">
          <a:avLst>
            <a:gd name="adj1" fmla="val 19285714"/>
            <a:gd name="adj2" fmla="val 771429"/>
            <a:gd name="adj3" fmla="val 39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B61262-3FC5-45AF-B121-F354EECCE8A5}">
      <dsp:nvSpPr>
        <dsp:cNvPr id="0" name=""/>
        <dsp:cNvSpPr/>
      </dsp:nvSpPr>
      <dsp:spPr>
        <a:xfrm>
          <a:off x="1359325" y="425310"/>
          <a:ext cx="3377349" cy="3377349"/>
        </a:xfrm>
        <a:prstGeom prst="blockArc">
          <a:avLst>
            <a:gd name="adj1" fmla="val 16200000"/>
            <a:gd name="adj2" fmla="val 19285714"/>
            <a:gd name="adj3" fmla="val 39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3D8081-2811-4E69-9808-ADFCF8165E14}">
      <dsp:nvSpPr>
        <dsp:cNvPr id="0" name=""/>
        <dsp:cNvSpPr/>
      </dsp:nvSpPr>
      <dsp:spPr>
        <a:xfrm>
          <a:off x="2590200" y="1618004"/>
          <a:ext cx="915599" cy="91559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Office of Project Management and Permitting</a:t>
          </a:r>
        </a:p>
      </dsp:txBody>
      <dsp:txXfrm>
        <a:off x="2724286" y="1752090"/>
        <a:ext cx="647427" cy="647427"/>
      </dsp:txXfrm>
    </dsp:sp>
    <dsp:sp modelId="{C6C383A7-C09F-48CA-BE03-5401431EB98D}">
      <dsp:nvSpPr>
        <dsp:cNvPr id="0" name=""/>
        <dsp:cNvSpPr/>
      </dsp:nvSpPr>
      <dsp:spPr>
        <a:xfrm>
          <a:off x="2590651" y="890"/>
          <a:ext cx="914697" cy="914697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Fish &amp; Game</a:t>
          </a:r>
        </a:p>
      </dsp:txBody>
      <dsp:txXfrm>
        <a:off x="2724605" y="134844"/>
        <a:ext cx="646789" cy="646789"/>
      </dsp:txXfrm>
    </dsp:sp>
    <dsp:sp modelId="{2E6A880D-E553-47E3-B94D-BD4F1483AE9D}">
      <dsp:nvSpPr>
        <dsp:cNvPr id="0" name=""/>
        <dsp:cNvSpPr/>
      </dsp:nvSpPr>
      <dsp:spPr>
        <a:xfrm>
          <a:off x="3885165" y="624295"/>
          <a:ext cx="914697" cy="914697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50" kern="1200" dirty="0"/>
            <a:t>Natural Resources</a:t>
          </a:r>
        </a:p>
      </dsp:txBody>
      <dsp:txXfrm>
        <a:off x="4019119" y="758249"/>
        <a:ext cx="646789" cy="646789"/>
      </dsp:txXfrm>
    </dsp:sp>
    <dsp:sp modelId="{3C8478B4-AA59-40FC-AD96-460A23AC6714}">
      <dsp:nvSpPr>
        <dsp:cNvPr id="0" name=""/>
        <dsp:cNvSpPr/>
      </dsp:nvSpPr>
      <dsp:spPr>
        <a:xfrm>
          <a:off x="4204883" y="2025074"/>
          <a:ext cx="914697" cy="914697"/>
        </a:xfrm>
        <a:prstGeom prst="ellipse">
          <a:avLst/>
        </a:prstGeom>
        <a:solidFill>
          <a:schemeClr val="tx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Revenue</a:t>
          </a:r>
        </a:p>
      </dsp:txBody>
      <dsp:txXfrm>
        <a:off x="4338837" y="2159028"/>
        <a:ext cx="646789" cy="646789"/>
      </dsp:txXfrm>
    </dsp:sp>
    <dsp:sp modelId="{4AAB7FC7-E93C-4103-AA81-917EEBA29EC0}">
      <dsp:nvSpPr>
        <dsp:cNvPr id="0" name=""/>
        <dsp:cNvSpPr/>
      </dsp:nvSpPr>
      <dsp:spPr>
        <a:xfrm>
          <a:off x="3309052" y="3148411"/>
          <a:ext cx="914697" cy="914697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latin typeface="+mn-lt"/>
              <a:cs typeface="Arial" panose="020B0604020202020204" pitchFamily="34" charset="0"/>
            </a:rPr>
            <a:t>Environmental Conservation</a:t>
          </a:r>
        </a:p>
      </dsp:txBody>
      <dsp:txXfrm>
        <a:off x="3443006" y="3282365"/>
        <a:ext cx="646789" cy="646789"/>
      </dsp:txXfrm>
    </dsp:sp>
    <dsp:sp modelId="{9E2020FC-051B-4EE8-80D9-D10F469C9A64}">
      <dsp:nvSpPr>
        <dsp:cNvPr id="0" name=""/>
        <dsp:cNvSpPr/>
      </dsp:nvSpPr>
      <dsp:spPr>
        <a:xfrm>
          <a:off x="1872250" y="3148411"/>
          <a:ext cx="914697" cy="914697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Health and Social Service</a:t>
          </a:r>
        </a:p>
      </dsp:txBody>
      <dsp:txXfrm>
        <a:off x="2006204" y="3282365"/>
        <a:ext cx="646789" cy="646789"/>
      </dsp:txXfrm>
    </dsp:sp>
    <dsp:sp modelId="{D44CDE91-1014-423C-B423-4F5F1BC32337}">
      <dsp:nvSpPr>
        <dsp:cNvPr id="0" name=""/>
        <dsp:cNvSpPr/>
      </dsp:nvSpPr>
      <dsp:spPr>
        <a:xfrm>
          <a:off x="976418" y="2025074"/>
          <a:ext cx="914697" cy="914697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Transportation &amp; Public Facilities</a:t>
          </a:r>
        </a:p>
      </dsp:txBody>
      <dsp:txXfrm>
        <a:off x="1110372" y="2159028"/>
        <a:ext cx="646789" cy="646789"/>
      </dsp:txXfrm>
    </dsp:sp>
    <dsp:sp modelId="{6F7F3B46-4768-4AFF-98CD-7F18B1823D9A}">
      <dsp:nvSpPr>
        <dsp:cNvPr id="0" name=""/>
        <dsp:cNvSpPr/>
      </dsp:nvSpPr>
      <dsp:spPr>
        <a:xfrm>
          <a:off x="1296137" y="624295"/>
          <a:ext cx="914697" cy="914697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Law</a:t>
          </a:r>
        </a:p>
      </dsp:txBody>
      <dsp:txXfrm>
        <a:off x="1430091" y="758249"/>
        <a:ext cx="646789" cy="646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910A2-BC22-4BE5-8614-3058C4D2F044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5BD66-7058-494B-A378-FD1DA74A0C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749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5BD66-7058-494B-A378-FD1DA74A0C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330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5BD66-7058-494B-A378-FD1DA74A0C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10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51024-19D3-4E5D-A175-A2C64234C98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51024-19D3-4E5D-A175-A2C64234C98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94558C58-3E03-4B7B-BCAF-67F23FBECA78}" type="slidenum">
              <a:rPr lang="en-US" altLang="en-US" sz="1200"/>
              <a:pPr eaLnBrk="1" hangingPunct="1"/>
              <a:t>6</a:t>
            </a:fld>
            <a:endParaRPr lang="en-US" altLang="en-US" sz="1200" dirty="0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74052-3C4F-40E0-8B45-5861CF50BE1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622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5BD66-7058-494B-A378-FD1DA74A0C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360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51024-19D3-4E5D-A175-A2C64234C98D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74052-3C4F-40E0-8B45-5861CF50BE1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5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547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841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55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3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77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06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87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637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55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821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200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1872B-FFAD-4C57-8201-D4A89F8A1B53}" type="datetimeFigureOut">
              <a:rPr lang="en-US" smtClean="0"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4F6D5-882B-4329-A8A0-A743D37BA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645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PERMITTING LARGE PROJECTS IN ALASKA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371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Office of Project Management and Permitting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Department of Natural Resources</a:t>
            </a:r>
          </a:p>
        </p:txBody>
      </p:sp>
    </p:spTree>
    <p:extLst>
      <p:ext uri="{BB962C8B-B14F-4D97-AF65-F5344CB8AC3E}">
        <p14:creationId xmlns:p14="http://schemas.microsoft.com/office/powerpoint/2010/main" val="545641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06680"/>
            <a:ext cx="8961120" cy="118872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LITIGATION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Litigious society </a:t>
            </a:r>
          </a:p>
          <a:p>
            <a:r>
              <a:rPr lang="en-US" dirty="0"/>
              <a:t>Can cause severe time delays </a:t>
            </a:r>
          </a:p>
          <a:p>
            <a:r>
              <a:rPr lang="en-US" dirty="0"/>
              <a:t>Can potentially make baseline data stale </a:t>
            </a:r>
          </a:p>
          <a:p>
            <a:r>
              <a:rPr lang="en-US" dirty="0"/>
              <a:t>The fear of litigation can add to timelines and can often lead a process to goes above and beyond what is reasonable</a:t>
            </a:r>
          </a:p>
          <a:p>
            <a:r>
              <a:rPr lang="en-US" dirty="0"/>
              <a:t>Sometimes litigation can make future decisions or processes more efficient or transparent depending on the situation and outcome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09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06680"/>
            <a:ext cx="8961120" cy="118872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EARLY COORDINATION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Project proponents should start a dialog with State, Federal, and local entities early in the process</a:t>
            </a:r>
          </a:p>
          <a:p>
            <a:pPr lvl="1"/>
            <a:r>
              <a:rPr lang="en-US" dirty="0"/>
              <a:t>Reduce timelines and costs by identifying and understanding agency needs &amp; requirements early on in the process allowing applicants to propose a project that considers all of those needs in the early stages of design</a:t>
            </a:r>
          </a:p>
          <a:p>
            <a:pPr lvl="1"/>
            <a:r>
              <a:rPr lang="en-US" dirty="0"/>
              <a:t>Helps assure that everyone is on the same page about baseline data and collection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391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06680"/>
            <a:ext cx="8961120" cy="118872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QUESTIONS AND 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Jeff Bruno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907-269-7476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jeff.bruno@alaska.gov 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Office of Project Management &amp;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Permitting (OPMP), Department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of Natural Resources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795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76200" y="47942"/>
            <a:ext cx="8961120" cy="118872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0" name="Text Box 194"/>
          <p:cNvSpPr txBox="1">
            <a:spLocks noChangeArrowheads="1"/>
          </p:cNvSpPr>
          <p:nvPr/>
        </p:nvSpPr>
        <p:spPr bwMode="auto">
          <a:xfrm>
            <a:off x="3962400" y="6491288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dirty="0">
                <a:latin typeface="Arial" charset="0"/>
              </a:rPr>
              <a:t>Years</a:t>
            </a:r>
          </a:p>
        </p:txBody>
      </p:sp>
      <p:sp>
        <p:nvSpPr>
          <p:cNvPr id="131" name="Text Box 195"/>
          <p:cNvSpPr txBox="1">
            <a:spLocks noChangeArrowheads="1"/>
          </p:cNvSpPr>
          <p:nvPr/>
        </p:nvSpPr>
        <p:spPr bwMode="auto">
          <a:xfrm>
            <a:off x="6400800" y="6262688"/>
            <a:ext cx="2743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 b="1" dirty="0">
                <a:latin typeface="Arial" charset="0"/>
              </a:rPr>
              <a:t> 30    35     40     45     50     55    60</a:t>
            </a:r>
          </a:p>
        </p:txBody>
      </p:sp>
      <p:sp>
        <p:nvSpPr>
          <p:cNvPr id="150" name="Text Box 214"/>
          <p:cNvSpPr txBox="1">
            <a:spLocks noChangeArrowheads="1"/>
          </p:cNvSpPr>
          <p:nvPr/>
        </p:nvSpPr>
        <p:spPr bwMode="auto">
          <a:xfrm>
            <a:off x="228600" y="6262688"/>
            <a:ext cx="61722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  0     1      2      3      4      5     6      7      8      9    10    11    12   13    14    15</a:t>
            </a:r>
          </a:p>
        </p:txBody>
      </p:sp>
      <p:grpSp>
        <p:nvGrpSpPr>
          <p:cNvPr id="193" name="Group 192"/>
          <p:cNvGrpSpPr/>
          <p:nvPr/>
        </p:nvGrpSpPr>
        <p:grpSpPr>
          <a:xfrm>
            <a:off x="381000" y="1371600"/>
            <a:ext cx="8458200" cy="4967288"/>
            <a:chOff x="457200" y="623888"/>
            <a:chExt cx="8458200" cy="5715000"/>
          </a:xfrm>
        </p:grpSpPr>
        <p:sp>
          <p:nvSpPr>
            <p:cNvPr id="132" name="Line 196"/>
            <p:cNvSpPr>
              <a:spLocks noChangeShapeType="1"/>
            </p:cNvSpPr>
            <p:nvPr/>
          </p:nvSpPr>
          <p:spPr bwMode="auto">
            <a:xfrm>
              <a:off x="457200" y="623888"/>
              <a:ext cx="0" cy="5562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diamond" w="med" len="med"/>
              <a:tailEnd type="diamond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" name="Line 197"/>
            <p:cNvSpPr>
              <a:spLocks noChangeShapeType="1"/>
            </p:cNvSpPr>
            <p:nvPr/>
          </p:nvSpPr>
          <p:spPr bwMode="auto">
            <a:xfrm>
              <a:off x="457200" y="6186488"/>
              <a:ext cx="586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4" name="Line 198"/>
            <p:cNvSpPr>
              <a:spLocks noChangeShapeType="1"/>
            </p:cNvSpPr>
            <p:nvPr/>
          </p:nvSpPr>
          <p:spPr bwMode="auto">
            <a:xfrm flipV="1">
              <a:off x="838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" name="Line 199"/>
            <p:cNvSpPr>
              <a:spLocks noChangeShapeType="1"/>
            </p:cNvSpPr>
            <p:nvPr/>
          </p:nvSpPr>
          <p:spPr bwMode="auto">
            <a:xfrm flipV="1">
              <a:off x="1219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6" name="Line 200"/>
            <p:cNvSpPr>
              <a:spLocks noChangeShapeType="1"/>
            </p:cNvSpPr>
            <p:nvPr/>
          </p:nvSpPr>
          <p:spPr bwMode="auto">
            <a:xfrm flipV="1">
              <a:off x="1600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7" name="Line 201"/>
            <p:cNvSpPr>
              <a:spLocks noChangeShapeType="1"/>
            </p:cNvSpPr>
            <p:nvPr/>
          </p:nvSpPr>
          <p:spPr bwMode="auto">
            <a:xfrm flipV="1">
              <a:off x="1981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8" name="Line 202"/>
            <p:cNvSpPr>
              <a:spLocks noChangeShapeType="1"/>
            </p:cNvSpPr>
            <p:nvPr/>
          </p:nvSpPr>
          <p:spPr bwMode="auto">
            <a:xfrm flipV="1">
              <a:off x="2362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9" name="Line 203"/>
            <p:cNvSpPr>
              <a:spLocks noChangeShapeType="1"/>
            </p:cNvSpPr>
            <p:nvPr/>
          </p:nvSpPr>
          <p:spPr bwMode="auto">
            <a:xfrm flipV="1">
              <a:off x="2743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" name="Line 204"/>
            <p:cNvSpPr>
              <a:spLocks noChangeShapeType="1"/>
            </p:cNvSpPr>
            <p:nvPr/>
          </p:nvSpPr>
          <p:spPr bwMode="auto">
            <a:xfrm flipV="1">
              <a:off x="3124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1" name="Line 205"/>
            <p:cNvSpPr>
              <a:spLocks noChangeShapeType="1"/>
            </p:cNvSpPr>
            <p:nvPr/>
          </p:nvSpPr>
          <p:spPr bwMode="auto">
            <a:xfrm flipV="1">
              <a:off x="3505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2" name="Line 206"/>
            <p:cNvSpPr>
              <a:spLocks noChangeShapeType="1"/>
            </p:cNvSpPr>
            <p:nvPr/>
          </p:nvSpPr>
          <p:spPr bwMode="auto">
            <a:xfrm flipV="1">
              <a:off x="4267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3" name="Line 207"/>
            <p:cNvSpPr>
              <a:spLocks noChangeShapeType="1"/>
            </p:cNvSpPr>
            <p:nvPr/>
          </p:nvSpPr>
          <p:spPr bwMode="auto">
            <a:xfrm flipV="1">
              <a:off x="5029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4" name="Line 208"/>
            <p:cNvSpPr>
              <a:spLocks noChangeShapeType="1"/>
            </p:cNvSpPr>
            <p:nvPr/>
          </p:nvSpPr>
          <p:spPr bwMode="auto">
            <a:xfrm flipV="1">
              <a:off x="5410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5" name="Line 209"/>
            <p:cNvSpPr>
              <a:spLocks noChangeShapeType="1"/>
            </p:cNvSpPr>
            <p:nvPr/>
          </p:nvSpPr>
          <p:spPr bwMode="auto">
            <a:xfrm flipV="1">
              <a:off x="4648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6" name="Line 210"/>
            <p:cNvSpPr>
              <a:spLocks noChangeShapeType="1"/>
            </p:cNvSpPr>
            <p:nvPr/>
          </p:nvSpPr>
          <p:spPr bwMode="auto">
            <a:xfrm flipV="1">
              <a:off x="5791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7" name="Freeform 211"/>
            <p:cNvSpPr>
              <a:spLocks/>
            </p:cNvSpPr>
            <p:nvPr/>
          </p:nvSpPr>
          <p:spPr bwMode="auto">
            <a:xfrm>
              <a:off x="6324600" y="6034088"/>
              <a:ext cx="76200" cy="304800"/>
            </a:xfrm>
            <a:custGeom>
              <a:avLst/>
              <a:gdLst>
                <a:gd name="T0" fmla="*/ 0 w 48"/>
                <a:gd name="T1" fmla="*/ 0 h 192"/>
                <a:gd name="T2" fmla="*/ 2147483647 w 48"/>
                <a:gd name="T3" fmla="*/ 2147483647 h 192"/>
                <a:gd name="T4" fmla="*/ 0 w 48"/>
                <a:gd name="T5" fmla="*/ 2147483647 h 192"/>
                <a:gd name="T6" fmla="*/ 2147483647 w 48"/>
                <a:gd name="T7" fmla="*/ 2147483647 h 192"/>
                <a:gd name="T8" fmla="*/ 0 w 48"/>
                <a:gd name="T9" fmla="*/ 2147483647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92"/>
                <a:gd name="T17" fmla="*/ 48 w 48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92">
                  <a:moveTo>
                    <a:pt x="0" y="0"/>
                  </a:moveTo>
                  <a:cubicBezTo>
                    <a:pt x="24" y="16"/>
                    <a:pt x="48" y="32"/>
                    <a:pt x="48" y="48"/>
                  </a:cubicBezTo>
                  <a:cubicBezTo>
                    <a:pt x="48" y="64"/>
                    <a:pt x="0" y="80"/>
                    <a:pt x="0" y="96"/>
                  </a:cubicBezTo>
                  <a:cubicBezTo>
                    <a:pt x="0" y="112"/>
                    <a:pt x="48" y="128"/>
                    <a:pt x="48" y="144"/>
                  </a:cubicBezTo>
                  <a:cubicBezTo>
                    <a:pt x="48" y="160"/>
                    <a:pt x="8" y="184"/>
                    <a:pt x="0" y="192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8" name="Freeform 212"/>
            <p:cNvSpPr>
              <a:spLocks/>
            </p:cNvSpPr>
            <p:nvPr/>
          </p:nvSpPr>
          <p:spPr bwMode="auto">
            <a:xfrm>
              <a:off x="6477000" y="6034088"/>
              <a:ext cx="76200" cy="304800"/>
            </a:xfrm>
            <a:custGeom>
              <a:avLst/>
              <a:gdLst>
                <a:gd name="T0" fmla="*/ 0 w 48"/>
                <a:gd name="T1" fmla="*/ 0 h 192"/>
                <a:gd name="T2" fmla="*/ 2147483647 w 48"/>
                <a:gd name="T3" fmla="*/ 2147483647 h 192"/>
                <a:gd name="T4" fmla="*/ 0 w 48"/>
                <a:gd name="T5" fmla="*/ 2147483647 h 192"/>
                <a:gd name="T6" fmla="*/ 2147483647 w 48"/>
                <a:gd name="T7" fmla="*/ 2147483647 h 192"/>
                <a:gd name="T8" fmla="*/ 0 w 48"/>
                <a:gd name="T9" fmla="*/ 2147483647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92"/>
                <a:gd name="T17" fmla="*/ 48 w 48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92">
                  <a:moveTo>
                    <a:pt x="0" y="0"/>
                  </a:moveTo>
                  <a:cubicBezTo>
                    <a:pt x="24" y="16"/>
                    <a:pt x="48" y="32"/>
                    <a:pt x="48" y="48"/>
                  </a:cubicBezTo>
                  <a:cubicBezTo>
                    <a:pt x="48" y="64"/>
                    <a:pt x="0" y="80"/>
                    <a:pt x="0" y="96"/>
                  </a:cubicBezTo>
                  <a:cubicBezTo>
                    <a:pt x="0" y="112"/>
                    <a:pt x="48" y="128"/>
                    <a:pt x="48" y="144"/>
                  </a:cubicBezTo>
                  <a:cubicBezTo>
                    <a:pt x="48" y="160"/>
                    <a:pt x="8" y="184"/>
                    <a:pt x="0" y="192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9" name="Line 213"/>
            <p:cNvSpPr>
              <a:spLocks noChangeShapeType="1"/>
            </p:cNvSpPr>
            <p:nvPr/>
          </p:nvSpPr>
          <p:spPr bwMode="auto">
            <a:xfrm>
              <a:off x="6477000" y="6186488"/>
              <a:ext cx="2438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triangle" w="lg" len="lg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2" name="Line 216"/>
            <p:cNvSpPr>
              <a:spLocks noChangeShapeType="1"/>
            </p:cNvSpPr>
            <p:nvPr/>
          </p:nvSpPr>
          <p:spPr bwMode="auto">
            <a:xfrm>
              <a:off x="457200" y="928688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diamond" w="med" len="med"/>
              <a:tailEnd type="diamond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3" name="Text Box 217"/>
            <p:cNvSpPr txBox="1">
              <a:spLocks noChangeArrowheads="1"/>
            </p:cNvSpPr>
            <p:nvPr/>
          </p:nvSpPr>
          <p:spPr bwMode="auto">
            <a:xfrm>
              <a:off x="457200" y="623888"/>
              <a:ext cx="16002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200" b="1" dirty="0">
                  <a:latin typeface="Arial" charset="0"/>
                </a:rPr>
                <a:t>Initial Exploration</a:t>
              </a:r>
            </a:p>
          </p:txBody>
        </p:sp>
        <p:sp>
          <p:nvSpPr>
            <p:cNvPr id="155" name="Line 219"/>
            <p:cNvSpPr>
              <a:spLocks noChangeShapeType="1"/>
            </p:cNvSpPr>
            <p:nvPr/>
          </p:nvSpPr>
          <p:spPr bwMode="auto">
            <a:xfrm>
              <a:off x="1143000" y="1309688"/>
              <a:ext cx="14478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diamond" w="med" len="med"/>
              <a:tailEnd type="diamond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6" name="Text Box 220"/>
            <p:cNvSpPr txBox="1">
              <a:spLocks noChangeArrowheads="1"/>
            </p:cNvSpPr>
            <p:nvPr/>
          </p:nvSpPr>
          <p:spPr bwMode="auto">
            <a:xfrm>
              <a:off x="1066800" y="1004888"/>
              <a:ext cx="1828800" cy="2746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200" b="1" dirty="0">
                  <a:latin typeface="Arial" charset="0"/>
                </a:rPr>
                <a:t>Advanced Exploration</a:t>
              </a:r>
            </a:p>
          </p:txBody>
        </p:sp>
        <p:sp>
          <p:nvSpPr>
            <p:cNvPr id="158" name="Line 222"/>
            <p:cNvSpPr>
              <a:spLocks noChangeShapeType="1"/>
            </p:cNvSpPr>
            <p:nvPr/>
          </p:nvSpPr>
          <p:spPr bwMode="auto">
            <a:xfrm>
              <a:off x="1143000" y="1690688"/>
              <a:ext cx="2286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diamond" w="med" len="med"/>
              <a:tailEnd type="diamond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9" name="Text Box 223"/>
            <p:cNvSpPr txBox="1">
              <a:spLocks noChangeArrowheads="1"/>
            </p:cNvSpPr>
            <p:nvPr/>
          </p:nvSpPr>
          <p:spPr bwMode="auto">
            <a:xfrm>
              <a:off x="1143000" y="1416050"/>
              <a:ext cx="2286000" cy="2746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200" b="1" dirty="0">
                  <a:latin typeface="Arial" charset="0"/>
                </a:rPr>
                <a:t>Environmental Studies</a:t>
              </a:r>
            </a:p>
          </p:txBody>
        </p:sp>
        <p:sp>
          <p:nvSpPr>
            <p:cNvPr id="161" name="Line 227"/>
            <p:cNvSpPr>
              <a:spLocks noChangeShapeType="1"/>
            </p:cNvSpPr>
            <p:nvPr/>
          </p:nvSpPr>
          <p:spPr bwMode="auto">
            <a:xfrm>
              <a:off x="2057400" y="2209800"/>
              <a:ext cx="76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diamond" w="med" len="med"/>
              <a:tailEnd type="diamond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2" name="Text Box 228"/>
            <p:cNvSpPr txBox="1">
              <a:spLocks noChangeArrowheads="1"/>
            </p:cNvSpPr>
            <p:nvPr/>
          </p:nvSpPr>
          <p:spPr bwMode="auto">
            <a:xfrm>
              <a:off x="1981200" y="1828800"/>
              <a:ext cx="1828800" cy="3841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80000"/>
                </a:lnSpc>
              </a:pPr>
              <a:r>
                <a:rPr lang="en-US" sz="1200" b="1" dirty="0">
                  <a:latin typeface="Arial" charset="0"/>
                </a:rPr>
                <a:t>Prefeasibility 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200" b="1" dirty="0">
                  <a:latin typeface="Arial" charset="0"/>
                </a:rPr>
                <a:t>Study</a:t>
              </a:r>
            </a:p>
          </p:txBody>
        </p:sp>
        <p:sp>
          <p:nvSpPr>
            <p:cNvPr id="164" name="Line 230"/>
            <p:cNvSpPr>
              <a:spLocks noChangeShapeType="1"/>
            </p:cNvSpPr>
            <p:nvPr/>
          </p:nvSpPr>
          <p:spPr bwMode="auto">
            <a:xfrm>
              <a:off x="2819400" y="2681288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diamond" w="med" len="med"/>
              <a:tailEnd type="diamond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5" name="Text Box 231"/>
            <p:cNvSpPr txBox="1">
              <a:spLocks noChangeArrowheads="1"/>
            </p:cNvSpPr>
            <p:nvPr/>
          </p:nvSpPr>
          <p:spPr bwMode="auto">
            <a:xfrm>
              <a:off x="2743200" y="2300288"/>
              <a:ext cx="1371600" cy="3841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80000"/>
                </a:lnSpc>
              </a:pPr>
              <a:r>
                <a:rPr lang="en-US" sz="1200" b="1" dirty="0">
                  <a:latin typeface="Arial" charset="0"/>
                </a:rPr>
                <a:t>Feasibility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200" b="1" dirty="0">
                  <a:latin typeface="Arial" charset="0"/>
                </a:rPr>
                <a:t>Study</a:t>
              </a:r>
            </a:p>
          </p:txBody>
        </p:sp>
        <p:sp>
          <p:nvSpPr>
            <p:cNvPr id="167" name="Line 233"/>
            <p:cNvSpPr>
              <a:spLocks noChangeShapeType="1"/>
            </p:cNvSpPr>
            <p:nvPr/>
          </p:nvSpPr>
          <p:spPr bwMode="auto">
            <a:xfrm>
              <a:off x="3200400" y="3138488"/>
              <a:ext cx="1143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diamond" w="med" len="med"/>
              <a:tailEnd type="diamond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8" name="Text Box 234"/>
            <p:cNvSpPr txBox="1">
              <a:spLocks noChangeArrowheads="1"/>
            </p:cNvSpPr>
            <p:nvPr/>
          </p:nvSpPr>
          <p:spPr bwMode="auto">
            <a:xfrm>
              <a:off x="3200400" y="2863851"/>
              <a:ext cx="1371600" cy="2746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200" b="1" dirty="0">
                  <a:latin typeface="Arial" charset="0"/>
                </a:rPr>
                <a:t>Permitting</a:t>
              </a:r>
            </a:p>
          </p:txBody>
        </p:sp>
        <p:sp>
          <p:nvSpPr>
            <p:cNvPr id="170" name="Line 236"/>
            <p:cNvSpPr>
              <a:spLocks noChangeShapeType="1"/>
            </p:cNvSpPr>
            <p:nvPr/>
          </p:nvSpPr>
          <p:spPr bwMode="auto">
            <a:xfrm>
              <a:off x="4038600" y="3595688"/>
              <a:ext cx="76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diamond" w="med" len="med"/>
              <a:tailEnd type="diamond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1" name="Text Box 237"/>
            <p:cNvSpPr txBox="1">
              <a:spLocks noChangeArrowheads="1"/>
            </p:cNvSpPr>
            <p:nvPr/>
          </p:nvSpPr>
          <p:spPr bwMode="auto">
            <a:xfrm>
              <a:off x="3962400" y="3321050"/>
              <a:ext cx="1524000" cy="2746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200" b="1" dirty="0">
                  <a:latin typeface="Arial" charset="0"/>
                </a:rPr>
                <a:t>Financing</a:t>
              </a:r>
            </a:p>
          </p:txBody>
        </p:sp>
        <p:sp>
          <p:nvSpPr>
            <p:cNvPr id="173" name="Line 239"/>
            <p:cNvSpPr>
              <a:spLocks noChangeShapeType="1"/>
            </p:cNvSpPr>
            <p:nvPr/>
          </p:nvSpPr>
          <p:spPr bwMode="auto">
            <a:xfrm>
              <a:off x="4800600" y="4052888"/>
              <a:ext cx="8382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diamond" w="med" len="med"/>
              <a:tailEnd type="diamond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Text Box 240"/>
            <p:cNvSpPr txBox="1">
              <a:spLocks noChangeArrowheads="1"/>
            </p:cNvSpPr>
            <p:nvPr/>
          </p:nvSpPr>
          <p:spPr bwMode="auto">
            <a:xfrm>
              <a:off x="4724400" y="3778250"/>
              <a:ext cx="1295400" cy="2746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200" b="1" dirty="0">
                  <a:latin typeface="Arial" charset="0"/>
                </a:rPr>
                <a:t>Construction</a:t>
              </a:r>
            </a:p>
          </p:txBody>
        </p:sp>
        <p:sp>
          <p:nvSpPr>
            <p:cNvPr id="176" name="Line 242"/>
            <p:cNvSpPr>
              <a:spLocks noChangeShapeType="1"/>
            </p:cNvSpPr>
            <p:nvPr/>
          </p:nvSpPr>
          <p:spPr bwMode="auto">
            <a:xfrm>
              <a:off x="5638800" y="4586288"/>
              <a:ext cx="990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diamond" w="med" len="med"/>
              <a:tailEnd type="diamond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7" name="Text Box 243"/>
            <p:cNvSpPr txBox="1">
              <a:spLocks noChangeArrowheads="1"/>
            </p:cNvSpPr>
            <p:nvPr/>
          </p:nvSpPr>
          <p:spPr bwMode="auto">
            <a:xfrm>
              <a:off x="5638800" y="4311650"/>
              <a:ext cx="1219200" cy="2746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200" b="1" dirty="0">
                  <a:latin typeface="Arial" charset="0"/>
                </a:rPr>
                <a:t>Operation</a:t>
              </a:r>
            </a:p>
          </p:txBody>
        </p:sp>
        <p:sp>
          <p:nvSpPr>
            <p:cNvPr id="178" name="Line 244"/>
            <p:cNvSpPr>
              <a:spLocks noChangeShapeType="1"/>
            </p:cNvSpPr>
            <p:nvPr/>
          </p:nvSpPr>
          <p:spPr bwMode="auto">
            <a:xfrm flipV="1">
              <a:off x="3886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9" name="Line 245"/>
            <p:cNvSpPr>
              <a:spLocks noChangeShapeType="1"/>
            </p:cNvSpPr>
            <p:nvPr/>
          </p:nvSpPr>
          <p:spPr bwMode="auto">
            <a:xfrm flipV="1">
              <a:off x="6172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0" name="Line 246"/>
            <p:cNvSpPr>
              <a:spLocks noChangeShapeType="1"/>
            </p:cNvSpPr>
            <p:nvPr/>
          </p:nvSpPr>
          <p:spPr bwMode="auto">
            <a:xfrm flipV="1">
              <a:off x="66294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1" name="Line 247"/>
            <p:cNvSpPr>
              <a:spLocks noChangeShapeType="1"/>
            </p:cNvSpPr>
            <p:nvPr/>
          </p:nvSpPr>
          <p:spPr bwMode="auto">
            <a:xfrm flipV="1">
              <a:off x="6934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2" name="Line 248"/>
            <p:cNvSpPr>
              <a:spLocks noChangeShapeType="1"/>
            </p:cNvSpPr>
            <p:nvPr/>
          </p:nvSpPr>
          <p:spPr bwMode="auto">
            <a:xfrm flipV="1">
              <a:off x="7315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3" name="Line 249"/>
            <p:cNvSpPr>
              <a:spLocks noChangeShapeType="1"/>
            </p:cNvSpPr>
            <p:nvPr/>
          </p:nvSpPr>
          <p:spPr bwMode="auto">
            <a:xfrm flipV="1">
              <a:off x="7696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" name="Line 250"/>
            <p:cNvSpPr>
              <a:spLocks noChangeShapeType="1"/>
            </p:cNvSpPr>
            <p:nvPr/>
          </p:nvSpPr>
          <p:spPr bwMode="auto">
            <a:xfrm flipV="1">
              <a:off x="8077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5" name="Line 251"/>
            <p:cNvSpPr>
              <a:spLocks noChangeShapeType="1"/>
            </p:cNvSpPr>
            <p:nvPr/>
          </p:nvSpPr>
          <p:spPr bwMode="auto">
            <a:xfrm flipV="1">
              <a:off x="8458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6" name="Line 252"/>
            <p:cNvSpPr>
              <a:spLocks noChangeShapeType="1"/>
            </p:cNvSpPr>
            <p:nvPr/>
          </p:nvSpPr>
          <p:spPr bwMode="auto">
            <a:xfrm flipV="1">
              <a:off x="8839200" y="6034088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7" name="Line 253"/>
            <p:cNvSpPr>
              <a:spLocks noChangeShapeType="1"/>
            </p:cNvSpPr>
            <p:nvPr/>
          </p:nvSpPr>
          <p:spPr bwMode="auto">
            <a:xfrm>
              <a:off x="6629400" y="4814888"/>
              <a:ext cx="0" cy="990600"/>
            </a:xfrm>
            <a:prstGeom prst="line">
              <a:avLst/>
            </a:prstGeom>
            <a:noFill/>
            <a:ln w="38100">
              <a:solidFill>
                <a:srgbClr val="07C9F7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" name="Text Box 254"/>
            <p:cNvSpPr txBox="1">
              <a:spLocks noChangeArrowheads="1"/>
            </p:cNvSpPr>
            <p:nvPr/>
          </p:nvSpPr>
          <p:spPr bwMode="auto">
            <a:xfrm>
              <a:off x="5257800" y="5043488"/>
              <a:ext cx="9906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400" b="1" dirty="0">
                  <a:solidFill>
                    <a:schemeClr val="hlink"/>
                  </a:solidFill>
                  <a:latin typeface="Arial" charset="0"/>
                </a:rPr>
                <a:t>Closure</a:t>
              </a:r>
            </a:p>
          </p:txBody>
        </p:sp>
        <p:sp>
          <p:nvSpPr>
            <p:cNvPr id="189" name="Line 255"/>
            <p:cNvSpPr>
              <a:spLocks noChangeShapeType="1"/>
            </p:cNvSpPr>
            <p:nvPr/>
          </p:nvSpPr>
          <p:spPr bwMode="auto">
            <a:xfrm>
              <a:off x="6096000" y="5195888"/>
              <a:ext cx="533400" cy="0"/>
            </a:xfrm>
            <a:prstGeom prst="line">
              <a:avLst/>
            </a:prstGeom>
            <a:noFill/>
            <a:ln w="19050">
              <a:solidFill>
                <a:srgbClr val="07C9F7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0" name="Line 256"/>
            <p:cNvSpPr>
              <a:spLocks noChangeShapeType="1"/>
            </p:cNvSpPr>
            <p:nvPr/>
          </p:nvSpPr>
          <p:spPr bwMode="auto">
            <a:xfrm>
              <a:off x="6629400" y="5729288"/>
              <a:ext cx="22098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diamond" w="med" len="med"/>
              <a:tailEnd type="diamond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1" name="Text Box 257"/>
            <p:cNvSpPr txBox="1">
              <a:spLocks noChangeArrowheads="1"/>
            </p:cNvSpPr>
            <p:nvPr/>
          </p:nvSpPr>
          <p:spPr bwMode="auto">
            <a:xfrm>
              <a:off x="6781800" y="5272088"/>
              <a:ext cx="1981200" cy="27463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200" b="1" dirty="0">
                  <a:latin typeface="Arial" charset="0"/>
                </a:rPr>
                <a:t>Post-Closure Monitoring</a:t>
              </a:r>
            </a:p>
          </p:txBody>
        </p:sp>
      </p:grpSp>
      <p:sp>
        <p:nvSpPr>
          <p:cNvPr id="192" name="Slide Number Placeholder 65"/>
          <p:cNvSpPr>
            <a:spLocks noGrp="1"/>
          </p:cNvSpPr>
          <p:nvPr>
            <p:ph type="sldNum" sz="quarter" idx="12"/>
          </p:nvPr>
        </p:nvSpPr>
        <p:spPr>
          <a:xfrm>
            <a:off x="6705600" y="6457950"/>
            <a:ext cx="2133600" cy="476250"/>
          </a:xfrm>
        </p:spPr>
        <p:txBody>
          <a:bodyPr/>
          <a:lstStyle/>
          <a:p>
            <a:pPr>
              <a:defRPr/>
            </a:pPr>
            <a:fld id="{7CB18A6E-591A-4935-BF09-1EFBE61C77B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94" name="TextBox 193"/>
          <p:cNvSpPr txBox="1"/>
          <p:nvPr/>
        </p:nvSpPr>
        <p:spPr>
          <a:xfrm>
            <a:off x="304800" y="3048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Georgia" panose="02040502050405020303" pitchFamily="18" charset="0"/>
              </a:rPr>
              <a:t>POTENTIAL TIMELINE FOR MINING PROJECT</a:t>
            </a:r>
          </a:p>
        </p:txBody>
      </p:sp>
    </p:spTree>
    <p:extLst>
      <p:ext uri="{BB962C8B-B14F-4D97-AF65-F5344CB8AC3E}">
        <p14:creationId xmlns:p14="http://schemas.microsoft.com/office/powerpoint/2010/main" val="3535788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/>
          <p:nvPr/>
        </p:nvGrpSpPr>
        <p:grpSpPr>
          <a:xfrm>
            <a:off x="-38100" y="52061"/>
            <a:ext cx="9144000" cy="6583045"/>
            <a:chOff x="0" y="106680"/>
            <a:chExt cx="9144000" cy="6583045"/>
          </a:xfrm>
        </p:grpSpPr>
        <p:sp>
          <p:nvSpPr>
            <p:cNvPr id="11" name="Rectangle 10"/>
            <p:cNvSpPr/>
            <p:nvPr/>
          </p:nvSpPr>
          <p:spPr>
            <a:xfrm>
              <a:off x="76200" y="106680"/>
              <a:ext cx="8961120" cy="1188720"/>
            </a:xfrm>
            <a:prstGeom prst="rect">
              <a:avLst/>
            </a:prstGeom>
            <a:solidFill>
              <a:schemeClr val="tx2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228601"/>
              <a:ext cx="9144000" cy="647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</a:pPr>
              <a:endParaRPr lang="en-US" sz="4400" dirty="0"/>
            </a:p>
          </p:txBody>
        </p:sp>
        <p:sp>
          <p:nvSpPr>
            <p:cNvPr id="9" name="Slide Number Placeholder 10"/>
            <p:cNvSpPr txBox="1">
              <a:spLocks/>
            </p:cNvSpPr>
            <p:nvPr/>
          </p:nvSpPr>
          <p:spPr>
            <a:xfrm>
              <a:off x="6781800" y="6324600"/>
              <a:ext cx="2133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fld id="{A2EB52D4-89BD-447A-A9C6-CFF890A068E0}" type="slidenum"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Garamond" pitchFamily="18" charset="0"/>
                  <a:ea typeface="+mn-ea"/>
                  <a:cs typeface="+mn-cs"/>
                </a:rPr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t>3</a:t>
              </a:fld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endParaRPr>
            </a:p>
          </p:txBody>
        </p:sp>
      </p:grpSp>
      <p:sp>
        <p:nvSpPr>
          <p:cNvPr id="1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9562"/>
            <a:ext cx="8262938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chemeClr val="bg1"/>
                </a:solidFill>
                <a:latin typeface="Georgia" pitchFamily="18" charset="0"/>
              </a:rPr>
              <a:t>PARALLEL PROCESSES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039601" y="2057400"/>
            <a:ext cx="6808999" cy="4626763"/>
            <a:chOff x="381000" y="1352550"/>
            <a:chExt cx="7729538" cy="5389562"/>
          </a:xfrm>
        </p:grpSpPr>
        <p:sp>
          <p:nvSpPr>
            <p:cNvPr id="17" name="AutoShape 3"/>
            <p:cNvSpPr>
              <a:spLocks noChangeArrowheads="1"/>
            </p:cNvSpPr>
            <p:nvPr/>
          </p:nvSpPr>
          <p:spPr bwMode="auto">
            <a:xfrm>
              <a:off x="1050925" y="2214562"/>
              <a:ext cx="812800" cy="3733800"/>
            </a:xfrm>
            <a:prstGeom prst="downArrow">
              <a:avLst>
                <a:gd name="adj1" fmla="val 50000"/>
                <a:gd name="adj2" fmla="val 114844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eaLnBrk="0" hangingPunct="0"/>
              <a:endParaRPr lang="en-US" dirty="0"/>
            </a:p>
          </p:txBody>
        </p:sp>
        <p:sp>
          <p:nvSpPr>
            <p:cNvPr id="18" name="AutoShape 4"/>
            <p:cNvSpPr>
              <a:spLocks noChangeArrowheads="1"/>
            </p:cNvSpPr>
            <p:nvPr/>
          </p:nvSpPr>
          <p:spPr bwMode="auto">
            <a:xfrm>
              <a:off x="3149600" y="2209800"/>
              <a:ext cx="812800" cy="3810000"/>
            </a:xfrm>
            <a:prstGeom prst="downArrow">
              <a:avLst>
                <a:gd name="adj1" fmla="val 50000"/>
                <a:gd name="adj2" fmla="val 117188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0" hangingPunct="0">
                <a:defRPr/>
              </a:pPr>
              <a:endParaRPr lang="en-US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9" name="AutoShape 5"/>
            <p:cNvSpPr>
              <a:spLocks noChangeArrowheads="1"/>
            </p:cNvSpPr>
            <p:nvPr/>
          </p:nvSpPr>
          <p:spPr bwMode="auto">
            <a:xfrm>
              <a:off x="5046663" y="2214562"/>
              <a:ext cx="812800" cy="3810000"/>
            </a:xfrm>
            <a:prstGeom prst="downArrow">
              <a:avLst>
                <a:gd name="adj1" fmla="val 50000"/>
                <a:gd name="adj2" fmla="val 117188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eaLnBrk="0" hangingPunct="0"/>
              <a:endParaRPr lang="en-US" dirty="0"/>
            </a:p>
          </p:txBody>
        </p:sp>
        <p:sp>
          <p:nvSpPr>
            <p:cNvPr id="20" name="AutoShape 6"/>
            <p:cNvSpPr>
              <a:spLocks noChangeArrowheads="1"/>
            </p:cNvSpPr>
            <p:nvPr/>
          </p:nvSpPr>
          <p:spPr bwMode="auto">
            <a:xfrm>
              <a:off x="7010400" y="2214562"/>
              <a:ext cx="812800" cy="3810000"/>
            </a:xfrm>
            <a:prstGeom prst="downArrow">
              <a:avLst>
                <a:gd name="adj1" fmla="val 50000"/>
                <a:gd name="adj2" fmla="val 117188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eaLnBrk="0" hangingPunct="0"/>
              <a:endParaRPr lang="en-US" dirty="0"/>
            </a:p>
          </p:txBody>
        </p:sp>
        <p:sp>
          <p:nvSpPr>
            <p:cNvPr id="21" name="Text Box 7"/>
            <p:cNvSpPr txBox="1">
              <a:spLocks noChangeArrowheads="1"/>
            </p:cNvSpPr>
            <p:nvPr/>
          </p:nvSpPr>
          <p:spPr bwMode="auto">
            <a:xfrm>
              <a:off x="878843" y="1352550"/>
              <a:ext cx="1207767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1" dirty="0"/>
                <a:t>NEPA - EIS </a:t>
              </a:r>
            </a:p>
            <a:p>
              <a:pPr algn="ctr" eaLnBrk="0" hangingPunct="0"/>
              <a:r>
                <a:rPr lang="en-US" b="1" dirty="0"/>
                <a:t>Process</a:t>
              </a:r>
            </a:p>
          </p:txBody>
        </p:sp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268538" y="1376362"/>
              <a:ext cx="2641600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 b="1" dirty="0"/>
                <a:t>Federal</a:t>
              </a:r>
            </a:p>
            <a:p>
              <a:pPr algn="ctr" eaLnBrk="0" hangingPunct="0"/>
              <a:r>
                <a:rPr lang="en-US" sz="1600" b="1" dirty="0"/>
                <a:t>Process</a:t>
              </a:r>
            </a:p>
          </p:txBody>
        </p:sp>
        <p:sp>
          <p:nvSpPr>
            <p:cNvPr id="23" name="Text Box 9"/>
            <p:cNvSpPr txBox="1">
              <a:spLocks noChangeArrowheads="1"/>
            </p:cNvSpPr>
            <p:nvPr/>
          </p:nvSpPr>
          <p:spPr bwMode="auto">
            <a:xfrm>
              <a:off x="3894138" y="1376362"/>
              <a:ext cx="3167062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 b="1" dirty="0"/>
                <a:t>State</a:t>
              </a:r>
            </a:p>
            <a:p>
              <a:pPr algn="ctr" eaLnBrk="0" hangingPunct="0"/>
              <a:r>
                <a:rPr lang="en-US" sz="1600" b="1" dirty="0"/>
                <a:t>Process</a:t>
              </a:r>
            </a:p>
          </p:txBody>
        </p:sp>
        <p:sp>
          <p:nvSpPr>
            <p:cNvPr id="24" name="Text Box 10"/>
            <p:cNvSpPr txBox="1">
              <a:spLocks noChangeArrowheads="1"/>
            </p:cNvSpPr>
            <p:nvPr/>
          </p:nvSpPr>
          <p:spPr bwMode="auto">
            <a:xfrm>
              <a:off x="6996113" y="1400175"/>
              <a:ext cx="839787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600" b="1" dirty="0"/>
                <a:t>Local </a:t>
              </a:r>
            </a:p>
            <a:p>
              <a:pPr algn="ctr" eaLnBrk="0" hangingPunct="0"/>
              <a:r>
                <a:rPr lang="en-US" sz="1600" b="1" dirty="0"/>
                <a:t>Process</a:t>
              </a:r>
            </a:p>
          </p:txBody>
        </p:sp>
        <p:sp>
          <p:nvSpPr>
            <p:cNvPr id="26" name="Text Box 11"/>
            <p:cNvSpPr txBox="1">
              <a:spLocks noChangeArrowheads="1"/>
            </p:cNvSpPr>
            <p:nvPr/>
          </p:nvSpPr>
          <p:spPr bwMode="auto">
            <a:xfrm>
              <a:off x="381000" y="6100762"/>
              <a:ext cx="20256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 dirty="0"/>
                <a:t>Record of Decision</a:t>
              </a:r>
            </a:p>
          </p:txBody>
        </p:sp>
        <p:sp>
          <p:nvSpPr>
            <p:cNvPr id="27" name="Text Box 12"/>
            <p:cNvSpPr txBox="1">
              <a:spLocks noChangeArrowheads="1"/>
            </p:cNvSpPr>
            <p:nvPr/>
          </p:nvSpPr>
          <p:spPr bwMode="auto">
            <a:xfrm>
              <a:off x="2743200" y="6100762"/>
              <a:ext cx="16256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 b="1" dirty="0"/>
                <a:t>Federal </a:t>
              </a:r>
            </a:p>
            <a:p>
              <a:pPr algn="ctr" eaLnBrk="0" hangingPunct="0"/>
              <a:r>
                <a:rPr lang="en-US" sz="1000" b="1" dirty="0"/>
                <a:t>Permit, Certification, Approval</a:t>
              </a:r>
            </a:p>
          </p:txBody>
        </p:sp>
        <p:sp>
          <p:nvSpPr>
            <p:cNvPr id="28" name="Rectangle 13"/>
            <p:cNvSpPr>
              <a:spLocks noChangeArrowheads="1"/>
            </p:cNvSpPr>
            <p:nvPr/>
          </p:nvSpPr>
          <p:spPr bwMode="auto">
            <a:xfrm>
              <a:off x="4572000" y="6024562"/>
              <a:ext cx="1760538" cy="671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 b="1" dirty="0"/>
                <a:t>State</a:t>
              </a:r>
              <a:r>
                <a:rPr lang="en-US" b="1" dirty="0"/>
                <a:t> </a:t>
              </a:r>
            </a:p>
            <a:p>
              <a:pPr algn="ctr" eaLnBrk="0" hangingPunct="0"/>
              <a:r>
                <a:rPr lang="en-US" sz="1000" b="1" dirty="0"/>
                <a:t>Permit, Certification, Approval</a:t>
              </a:r>
            </a:p>
          </p:txBody>
        </p:sp>
        <p:sp>
          <p:nvSpPr>
            <p:cNvPr id="29" name="Text Box 14"/>
            <p:cNvSpPr txBox="1">
              <a:spLocks noChangeArrowheads="1"/>
            </p:cNvSpPr>
            <p:nvPr/>
          </p:nvSpPr>
          <p:spPr bwMode="auto">
            <a:xfrm>
              <a:off x="576263" y="2366962"/>
              <a:ext cx="17081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 dirty="0"/>
                <a:t>Notice of Intent</a:t>
              </a:r>
            </a:p>
          </p:txBody>
        </p:sp>
        <p:sp>
          <p:nvSpPr>
            <p:cNvPr id="30" name="Rectangle 15"/>
            <p:cNvSpPr>
              <a:spLocks noChangeArrowheads="1"/>
            </p:cNvSpPr>
            <p:nvPr/>
          </p:nvSpPr>
          <p:spPr bwMode="auto">
            <a:xfrm>
              <a:off x="914400" y="2900362"/>
              <a:ext cx="1084263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b="1" dirty="0"/>
                <a:t>Scoping</a:t>
              </a:r>
            </a:p>
          </p:txBody>
        </p:sp>
        <p:sp>
          <p:nvSpPr>
            <p:cNvPr id="31" name="Rectangle 16"/>
            <p:cNvSpPr>
              <a:spLocks noChangeArrowheads="1"/>
            </p:cNvSpPr>
            <p:nvPr/>
          </p:nvSpPr>
          <p:spPr bwMode="auto">
            <a:xfrm>
              <a:off x="914400" y="3905250"/>
              <a:ext cx="11430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 dirty="0"/>
                <a:t>Draft EIS</a:t>
              </a:r>
            </a:p>
          </p:txBody>
        </p:sp>
        <p:sp>
          <p:nvSpPr>
            <p:cNvPr id="32" name="Rectangle 17"/>
            <p:cNvSpPr>
              <a:spLocks noChangeArrowheads="1"/>
            </p:cNvSpPr>
            <p:nvPr/>
          </p:nvSpPr>
          <p:spPr bwMode="auto">
            <a:xfrm>
              <a:off x="914400" y="4424362"/>
              <a:ext cx="11176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 dirty="0"/>
                <a:t>Final EIS</a:t>
              </a:r>
            </a:p>
          </p:txBody>
        </p:sp>
        <p:sp>
          <p:nvSpPr>
            <p:cNvPr id="33" name="Rectangle 18"/>
            <p:cNvSpPr>
              <a:spLocks noChangeArrowheads="1"/>
            </p:cNvSpPr>
            <p:nvPr/>
          </p:nvSpPr>
          <p:spPr bwMode="auto">
            <a:xfrm>
              <a:off x="4640263" y="2138362"/>
              <a:ext cx="1625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200" b="1" dirty="0"/>
                <a:t>ADFG</a:t>
              </a:r>
            </a:p>
            <a:p>
              <a:pPr algn="ctr" eaLnBrk="0" hangingPunct="0"/>
              <a:r>
                <a:rPr lang="en-US" sz="1200" b="1" dirty="0"/>
                <a:t>Fish Habitat Permit</a:t>
              </a:r>
            </a:p>
            <a:p>
              <a:pPr algn="ctr" eaLnBrk="0" hangingPunct="0"/>
              <a:r>
                <a:rPr lang="en-US" sz="1200" b="1" dirty="0"/>
                <a:t>Monitoring Plan</a:t>
              </a:r>
            </a:p>
          </p:txBody>
        </p:sp>
        <p:sp>
          <p:nvSpPr>
            <p:cNvPr id="34" name="Rectangle 19"/>
            <p:cNvSpPr>
              <a:spLocks noChangeArrowheads="1"/>
            </p:cNvSpPr>
            <p:nvPr/>
          </p:nvSpPr>
          <p:spPr bwMode="auto">
            <a:xfrm>
              <a:off x="3014663" y="2366962"/>
              <a:ext cx="1150937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200" b="1" dirty="0"/>
                <a:t>Army Corps</a:t>
              </a:r>
            </a:p>
            <a:p>
              <a:pPr algn="ctr" eaLnBrk="0" hangingPunct="0"/>
              <a:r>
                <a:rPr lang="en-US" sz="1200" b="1" dirty="0"/>
                <a:t>Wetlands</a:t>
              </a:r>
            </a:p>
          </p:txBody>
        </p:sp>
        <p:sp>
          <p:nvSpPr>
            <p:cNvPr id="35" name="Rectangle 20"/>
            <p:cNvSpPr>
              <a:spLocks noChangeArrowheads="1"/>
            </p:cNvSpPr>
            <p:nvPr/>
          </p:nvSpPr>
          <p:spPr bwMode="auto">
            <a:xfrm>
              <a:off x="2674938" y="3205162"/>
              <a:ext cx="17446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200" b="1" dirty="0"/>
                <a:t>E.O. 13175</a:t>
              </a:r>
            </a:p>
            <a:p>
              <a:pPr algn="ctr" eaLnBrk="0" hangingPunct="0"/>
              <a:r>
                <a:rPr lang="en-US" sz="1200" b="1" dirty="0"/>
                <a:t>Tribal Consultation</a:t>
              </a:r>
            </a:p>
          </p:txBody>
        </p:sp>
        <p:sp>
          <p:nvSpPr>
            <p:cNvPr id="36" name="Rectangle 21"/>
            <p:cNvSpPr>
              <a:spLocks noChangeArrowheads="1"/>
            </p:cNvSpPr>
            <p:nvPr/>
          </p:nvSpPr>
          <p:spPr bwMode="auto">
            <a:xfrm>
              <a:off x="2405063" y="3967162"/>
              <a:ext cx="2301875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200" b="1" dirty="0"/>
                <a:t>USFWS/NMFS</a:t>
              </a:r>
            </a:p>
            <a:p>
              <a:pPr algn="ctr" eaLnBrk="0" hangingPunct="0"/>
              <a:r>
                <a:rPr lang="en-US" sz="1200" b="1" dirty="0"/>
                <a:t>Endangered Species Act </a:t>
              </a:r>
            </a:p>
            <a:p>
              <a:pPr algn="ctr" eaLnBrk="0" hangingPunct="0"/>
              <a:r>
                <a:rPr lang="en-US" sz="1200" b="1" dirty="0"/>
                <a:t>Consultation</a:t>
              </a:r>
            </a:p>
          </p:txBody>
        </p:sp>
        <p:sp>
          <p:nvSpPr>
            <p:cNvPr id="37" name="Rectangle 22"/>
            <p:cNvSpPr>
              <a:spLocks noChangeArrowheads="1"/>
            </p:cNvSpPr>
            <p:nvPr/>
          </p:nvSpPr>
          <p:spPr bwMode="auto">
            <a:xfrm>
              <a:off x="2438400" y="4729162"/>
              <a:ext cx="2286000" cy="101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200" b="1" dirty="0"/>
                <a:t>NMFS</a:t>
              </a:r>
            </a:p>
            <a:p>
              <a:pPr algn="ctr" eaLnBrk="0" hangingPunct="0"/>
              <a:r>
                <a:rPr lang="en-US" sz="1200" b="1" dirty="0"/>
                <a:t>Magnuson-Stevens </a:t>
              </a:r>
            </a:p>
            <a:p>
              <a:pPr algn="ctr" eaLnBrk="0" hangingPunct="0"/>
              <a:r>
                <a:rPr lang="en-US" sz="1200" b="1" dirty="0"/>
                <a:t>Fisheries Management Act</a:t>
              </a:r>
            </a:p>
            <a:p>
              <a:pPr algn="ctr" eaLnBrk="0" hangingPunct="0"/>
              <a:r>
                <a:rPr lang="en-US" sz="1200" b="1" dirty="0"/>
                <a:t>Marine Mammal Protection Act </a:t>
              </a:r>
            </a:p>
            <a:p>
              <a:pPr algn="ctr" eaLnBrk="0" hangingPunct="0"/>
              <a:r>
                <a:rPr lang="en-US" sz="1200" b="1" dirty="0"/>
                <a:t>EFH Assessment</a:t>
              </a:r>
            </a:p>
          </p:txBody>
        </p:sp>
        <p:sp>
          <p:nvSpPr>
            <p:cNvPr id="38" name="Rectangle 24"/>
            <p:cNvSpPr>
              <a:spLocks noChangeArrowheads="1"/>
            </p:cNvSpPr>
            <p:nvPr/>
          </p:nvSpPr>
          <p:spPr bwMode="auto">
            <a:xfrm>
              <a:off x="4503737" y="3081517"/>
              <a:ext cx="1947863" cy="1183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200" b="1" dirty="0"/>
                <a:t>ADNR</a:t>
              </a:r>
            </a:p>
            <a:p>
              <a:pPr algn="ctr" eaLnBrk="0" hangingPunct="0"/>
              <a:r>
                <a:rPr lang="en-US" sz="1200" b="1" dirty="0"/>
                <a:t>Land use authorization</a:t>
              </a:r>
            </a:p>
            <a:p>
              <a:pPr algn="ctr" eaLnBrk="0" hangingPunct="0"/>
              <a:r>
                <a:rPr lang="en-US" sz="1200" b="1" dirty="0"/>
                <a:t>Financial Assurance</a:t>
              </a:r>
            </a:p>
            <a:p>
              <a:pPr algn="ctr" eaLnBrk="0" hangingPunct="0"/>
              <a:r>
                <a:rPr lang="en-US" sz="1200" b="1" dirty="0"/>
                <a:t>National Historic Preservation Act</a:t>
              </a:r>
            </a:p>
          </p:txBody>
        </p:sp>
        <p:sp>
          <p:nvSpPr>
            <p:cNvPr id="39" name="Rectangle 25"/>
            <p:cNvSpPr>
              <a:spLocks noChangeArrowheads="1"/>
            </p:cNvSpPr>
            <p:nvPr/>
          </p:nvSpPr>
          <p:spPr bwMode="auto">
            <a:xfrm>
              <a:off x="4419600" y="4500562"/>
              <a:ext cx="2032000" cy="1384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200" b="1" dirty="0"/>
                <a:t>ADEC</a:t>
              </a:r>
            </a:p>
            <a:p>
              <a:pPr algn="ctr" eaLnBrk="0" hangingPunct="0"/>
              <a:r>
                <a:rPr lang="en-US" sz="1200" b="1" dirty="0"/>
                <a:t>Wastewater Discharge (APDES)</a:t>
              </a:r>
            </a:p>
            <a:p>
              <a:pPr algn="ctr" eaLnBrk="0" hangingPunct="0"/>
              <a:r>
                <a:rPr lang="en-US" sz="1200" b="1" dirty="0"/>
                <a:t>Waste Management</a:t>
              </a:r>
            </a:p>
            <a:p>
              <a:pPr algn="ctr" eaLnBrk="0" hangingPunct="0"/>
              <a:r>
                <a:rPr lang="en-US" sz="1200" b="1" dirty="0"/>
                <a:t>Air Quality Permit</a:t>
              </a:r>
            </a:p>
            <a:p>
              <a:pPr algn="ctr" eaLnBrk="0" hangingPunct="0"/>
              <a:r>
                <a:rPr lang="en-US" sz="1200" b="1" dirty="0"/>
                <a:t>401 Certification</a:t>
              </a:r>
            </a:p>
            <a:p>
              <a:pPr algn="ctr" eaLnBrk="0" hangingPunct="0"/>
              <a:r>
                <a:rPr lang="en-US" sz="1200" b="1" dirty="0"/>
                <a:t>Monitoring Plan</a:t>
              </a:r>
            </a:p>
          </p:txBody>
        </p:sp>
        <p:sp>
          <p:nvSpPr>
            <p:cNvPr id="40" name="Rectangle 26"/>
            <p:cNvSpPr>
              <a:spLocks noChangeArrowheads="1"/>
            </p:cNvSpPr>
            <p:nvPr/>
          </p:nvSpPr>
          <p:spPr bwMode="auto">
            <a:xfrm>
              <a:off x="7010400" y="2824162"/>
              <a:ext cx="8128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200" b="1" dirty="0"/>
                <a:t>City Plan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6875463" y="2290762"/>
              <a:ext cx="108585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 dirty="0"/>
                <a:t>Borough Plan</a:t>
              </a:r>
            </a:p>
          </p:txBody>
        </p:sp>
        <p:sp>
          <p:nvSpPr>
            <p:cNvPr id="42" name="Rectangle 29"/>
            <p:cNvSpPr>
              <a:spLocks noChangeArrowheads="1"/>
            </p:cNvSpPr>
            <p:nvPr/>
          </p:nvSpPr>
          <p:spPr bwMode="auto">
            <a:xfrm>
              <a:off x="6738938" y="6100762"/>
              <a:ext cx="1371600" cy="488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 b="1" dirty="0"/>
                <a:t>Local </a:t>
              </a:r>
            </a:p>
            <a:p>
              <a:pPr algn="ctr" eaLnBrk="0" hangingPunct="0"/>
              <a:r>
                <a:rPr lang="en-US" sz="1000" b="1" dirty="0"/>
                <a:t>Consistency</a:t>
              </a:r>
            </a:p>
          </p:txBody>
        </p:sp>
        <p:sp>
          <p:nvSpPr>
            <p:cNvPr id="43" name="TextBox 31"/>
            <p:cNvSpPr txBox="1">
              <a:spLocks noChangeArrowheads="1"/>
            </p:cNvSpPr>
            <p:nvPr/>
          </p:nvSpPr>
          <p:spPr bwMode="auto">
            <a:xfrm>
              <a:off x="914400" y="3357562"/>
              <a:ext cx="1117600" cy="430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b="1" dirty="0"/>
                <a:t>Analysis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81000" y="1371600"/>
            <a:ext cx="83058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>
                <a:latin typeface="Georgia" pitchFamily="18" charset="0"/>
              </a:rPr>
              <a:t>OPMP works to integrate the permitting processes so they run concurrently</a:t>
            </a:r>
          </a:p>
        </p:txBody>
      </p:sp>
    </p:spTree>
    <p:extLst>
      <p:ext uri="{BB962C8B-B14F-4D97-AF65-F5344CB8AC3E}">
        <p14:creationId xmlns:p14="http://schemas.microsoft.com/office/powerpoint/2010/main" val="74479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/>
          <p:nvPr/>
        </p:nvGrpSpPr>
        <p:grpSpPr>
          <a:xfrm>
            <a:off x="0" y="106680"/>
            <a:ext cx="9144000" cy="6675120"/>
            <a:chOff x="0" y="106680"/>
            <a:chExt cx="9144000" cy="6675120"/>
          </a:xfrm>
        </p:grpSpPr>
        <p:sp>
          <p:nvSpPr>
            <p:cNvPr id="25" name="Rectangle 24"/>
            <p:cNvSpPr/>
            <p:nvPr/>
          </p:nvSpPr>
          <p:spPr>
            <a:xfrm>
              <a:off x="76200" y="106680"/>
              <a:ext cx="8961120" cy="6675120"/>
            </a:xfrm>
            <a:prstGeom prst="rect">
              <a:avLst/>
            </a:prstGeom>
            <a:solidFill>
              <a:schemeClr val="bg2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60000"/>
                </a:lnSpc>
                <a:spcBef>
                  <a:spcPct val="40000"/>
                </a:spcBef>
                <a:spcAft>
                  <a:spcPts val="400"/>
                </a:spcAft>
                <a:defRPr/>
              </a:pPr>
              <a:endParaRPr lang="en-US" b="1" dirty="0">
                <a:solidFill>
                  <a:schemeClr val="tx1"/>
                </a:solidFill>
                <a:latin typeface="Georgia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6200" y="106680"/>
              <a:ext cx="8961120" cy="1188720"/>
            </a:xfrm>
            <a:prstGeom prst="rect">
              <a:avLst/>
            </a:prstGeom>
            <a:solidFill>
              <a:schemeClr val="tx2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228601"/>
              <a:ext cx="9144000" cy="1185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400" kern="0" cap="small" spc="200" dirty="0">
                  <a:ln w="12700">
                    <a:noFill/>
                    <a:prstDash val="solid"/>
                  </a:ln>
                  <a:solidFill>
                    <a:schemeClr val="bg1"/>
                  </a:solidFill>
                  <a:latin typeface="Georgia"/>
                </a:rPr>
                <a:t>State/Federal Large Project Permitting Agencies</a:t>
              </a:r>
              <a:endParaRPr lang="en-US" sz="44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6200" y="106680"/>
              <a:ext cx="8961120" cy="6675120"/>
            </a:xfrm>
            <a:prstGeom prst="rect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9" name="Slide Number Placeholder 10"/>
            <p:cNvSpPr txBox="1">
              <a:spLocks/>
            </p:cNvSpPr>
            <p:nvPr/>
          </p:nvSpPr>
          <p:spPr>
            <a:xfrm>
              <a:off x="6781800" y="6324600"/>
              <a:ext cx="2133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fld id="{A2EB52D4-89BD-447A-A9C6-CFF890A068E0}" type="slidenum"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Garamond" pitchFamily="18" charset="0"/>
                  <a:ea typeface="+mn-ea"/>
                  <a:cs typeface="+mn-cs"/>
                </a:rPr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t>4</a:t>
              </a:fld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endParaRPr>
            </a:p>
          </p:txBody>
        </p:sp>
      </p:grpSp>
      <p:sp>
        <p:nvSpPr>
          <p:cNvPr id="16" name="Content Placeholder 15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39432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60000"/>
              </a:lnSpc>
              <a:spcBef>
                <a:spcPct val="40000"/>
              </a:spcBef>
              <a:spcAft>
                <a:spcPts val="400"/>
              </a:spcAft>
              <a:buNone/>
              <a:defRPr/>
            </a:pPr>
            <a:endParaRPr lang="en-US" sz="200" b="1" dirty="0">
              <a:latin typeface="Georgia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sz="2600" b="1" u="sng" dirty="0">
                <a:latin typeface="Georgia" pitchFamily="18" charset="0"/>
              </a:rPr>
              <a:t>STATE DEPARTMENTS</a:t>
            </a:r>
            <a:endParaRPr lang="en-US" sz="2600" b="1" dirty="0">
              <a:solidFill>
                <a:srgbClr val="0000FF"/>
              </a:solidFill>
              <a:latin typeface="Georgia" pitchFamily="18" charset="0"/>
            </a:endParaRPr>
          </a:p>
          <a:p>
            <a:pPr>
              <a:lnSpc>
                <a:spcPct val="60000"/>
              </a:lnSpc>
              <a:spcBef>
                <a:spcPct val="40000"/>
              </a:spcBef>
              <a:spcAft>
                <a:spcPts val="400"/>
              </a:spcAft>
              <a:buNone/>
              <a:defRPr/>
            </a:pPr>
            <a:endParaRPr lang="en-US" sz="2600" b="1" dirty="0">
              <a:latin typeface="Georgia" pitchFamily="18" charset="0"/>
            </a:endParaRPr>
          </a:p>
          <a:p>
            <a:pPr>
              <a:lnSpc>
                <a:spcPct val="60000"/>
              </a:lnSpc>
              <a:spcBef>
                <a:spcPct val="40000"/>
              </a:spcBef>
              <a:spcAft>
                <a:spcPts val="400"/>
              </a:spcAft>
              <a:buNone/>
              <a:defRPr/>
            </a:pPr>
            <a:endParaRPr lang="en-US" sz="2500" b="1" dirty="0">
              <a:latin typeface="Georgia" pitchFamily="18" charset="0"/>
            </a:endParaRPr>
          </a:p>
          <a:p>
            <a:pPr>
              <a:lnSpc>
                <a:spcPct val="60000"/>
              </a:lnSpc>
              <a:spcBef>
                <a:spcPct val="40000"/>
              </a:spcBef>
              <a:spcAft>
                <a:spcPts val="400"/>
              </a:spcAft>
              <a:defRPr/>
            </a:pPr>
            <a:r>
              <a:rPr lang="en-US" sz="2500" b="1" dirty="0">
                <a:latin typeface="Georgia" pitchFamily="18" charset="0"/>
              </a:rPr>
              <a:t>Natural Resources (ADNR) </a:t>
            </a: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ts val="400"/>
              </a:spcAft>
              <a:defRPr/>
            </a:pPr>
            <a:endParaRPr lang="en-US" sz="2500" b="1" dirty="0">
              <a:latin typeface="Georgia" pitchFamily="18" charset="0"/>
            </a:endParaRP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ts val="400"/>
              </a:spcAft>
              <a:defRPr/>
            </a:pPr>
            <a:r>
              <a:rPr lang="en-US" sz="2500" b="1" dirty="0">
                <a:latin typeface="Georgia" pitchFamily="18" charset="0"/>
              </a:rPr>
              <a:t>Transportation &amp; Public Facilities (ADOTPF)</a:t>
            </a: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ts val="400"/>
              </a:spcAft>
              <a:defRPr/>
            </a:pPr>
            <a:endParaRPr lang="en-US" sz="2500" b="1" dirty="0">
              <a:latin typeface="Georgia" pitchFamily="18" charset="0"/>
            </a:endParaRP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ts val="400"/>
              </a:spcAft>
              <a:defRPr/>
            </a:pPr>
            <a:r>
              <a:rPr lang="en-US" sz="2500" b="1" dirty="0">
                <a:latin typeface="Georgia" pitchFamily="18" charset="0"/>
              </a:rPr>
              <a:t>Environmental Conservation (ADEC)</a:t>
            </a: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ts val="400"/>
              </a:spcAft>
              <a:defRPr/>
            </a:pPr>
            <a:endParaRPr lang="en-US" sz="2500" b="1" dirty="0">
              <a:latin typeface="Georgia" pitchFamily="18" charset="0"/>
            </a:endParaRP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ts val="400"/>
              </a:spcAft>
              <a:defRPr/>
            </a:pPr>
            <a:r>
              <a:rPr lang="en-US" sz="2500" b="1" dirty="0">
                <a:latin typeface="Georgia" pitchFamily="18" charset="0"/>
              </a:rPr>
              <a:t>Fish and Game (ADF&amp;G) </a:t>
            </a: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ts val="400"/>
              </a:spcAft>
              <a:defRPr/>
            </a:pPr>
            <a:endParaRPr lang="en-US" sz="2500" b="1" dirty="0">
              <a:latin typeface="Georgia" pitchFamily="18" charset="0"/>
            </a:endParaRP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ts val="400"/>
              </a:spcAft>
              <a:defRPr/>
            </a:pPr>
            <a:r>
              <a:rPr lang="en-US" sz="2500" b="1" dirty="0">
                <a:latin typeface="Georgia" pitchFamily="18" charset="0"/>
              </a:rPr>
              <a:t>Health and Social Services (ADHSS)</a:t>
            </a:r>
          </a:p>
          <a:p>
            <a:pPr marL="0" indent="0">
              <a:lnSpc>
                <a:spcPct val="90000"/>
              </a:lnSpc>
              <a:spcBef>
                <a:spcPct val="40000"/>
              </a:spcBef>
              <a:spcAft>
                <a:spcPts val="400"/>
              </a:spcAft>
              <a:buNone/>
              <a:defRPr/>
            </a:pPr>
            <a:endParaRPr lang="en-US" sz="2500" b="1" dirty="0">
              <a:latin typeface="Georgia" pitchFamily="18" charset="0"/>
            </a:endParaRPr>
          </a:p>
          <a:p>
            <a:pPr marL="0" indent="0">
              <a:lnSpc>
                <a:spcPct val="90000"/>
              </a:lnSpc>
              <a:spcBef>
                <a:spcPct val="40000"/>
              </a:spcBef>
              <a:spcAft>
                <a:spcPts val="400"/>
              </a:spcAft>
              <a:buNone/>
              <a:defRPr/>
            </a:pPr>
            <a:endParaRPr lang="en-US" sz="2500" b="1" dirty="0">
              <a:latin typeface="Georgia" pitchFamily="18" charset="0"/>
            </a:endParaRP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ts val="400"/>
              </a:spcAft>
              <a:defRPr/>
            </a:pPr>
            <a:endParaRPr lang="en-US" sz="2500" b="1" dirty="0">
              <a:latin typeface="Georgia" pitchFamily="18" charset="0"/>
            </a:endParaRPr>
          </a:p>
          <a:p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562600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0"/>
              </a:spcBef>
              <a:buNone/>
              <a:defRPr/>
            </a:pPr>
            <a:endParaRPr lang="en-US" sz="200" b="1" dirty="0">
              <a:latin typeface="Georgia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2500" b="1" u="sng" dirty="0">
                <a:latin typeface="Georgia" pitchFamily="18" charset="0"/>
              </a:rPr>
              <a:t>FEDERAL</a:t>
            </a:r>
          </a:p>
          <a:p>
            <a:pPr>
              <a:spcBef>
                <a:spcPts val="2400"/>
              </a:spcBef>
              <a:spcAft>
                <a:spcPts val="1200"/>
              </a:spcAft>
              <a:defRPr/>
            </a:pPr>
            <a:r>
              <a:rPr lang="en-US" sz="2400" b="1" dirty="0">
                <a:latin typeface="Georgia" pitchFamily="18" charset="0"/>
              </a:rPr>
              <a:t>US Army Corps of Engineers</a:t>
            </a:r>
          </a:p>
          <a:p>
            <a:pPr>
              <a:spcAft>
                <a:spcPts val="1200"/>
              </a:spcAft>
              <a:defRPr/>
            </a:pPr>
            <a:r>
              <a:rPr lang="en-US" sz="2400" b="1" dirty="0">
                <a:latin typeface="Georgia" pitchFamily="18" charset="0"/>
              </a:rPr>
              <a:t>US Environmental Protection Agency</a:t>
            </a:r>
          </a:p>
          <a:p>
            <a:pPr>
              <a:spcAft>
                <a:spcPts val="1200"/>
              </a:spcAft>
              <a:defRPr/>
            </a:pPr>
            <a:r>
              <a:rPr lang="en-US" sz="2400" b="1" dirty="0">
                <a:latin typeface="Georgia" pitchFamily="18" charset="0"/>
              </a:rPr>
              <a:t>US Fish and Wildlife Service</a:t>
            </a:r>
          </a:p>
          <a:p>
            <a:pPr>
              <a:spcAft>
                <a:spcPts val="1200"/>
              </a:spcAft>
              <a:defRPr/>
            </a:pPr>
            <a:r>
              <a:rPr lang="en-US" sz="2400" b="1" dirty="0">
                <a:latin typeface="Georgia" pitchFamily="18" charset="0"/>
              </a:rPr>
              <a:t>NOAA-National Marine Fisheries Service</a:t>
            </a:r>
          </a:p>
          <a:p>
            <a:pPr>
              <a:spcAft>
                <a:spcPts val="1200"/>
              </a:spcAft>
              <a:defRPr/>
            </a:pPr>
            <a:r>
              <a:rPr lang="en-US" sz="2400" b="1" dirty="0">
                <a:latin typeface="Georgia" pitchFamily="18" charset="0"/>
              </a:rPr>
              <a:t>Federal Land Managers: Bureau of Land Management/U.S. Forest Service/U.S. Fish &amp; Wildlife Service/U.S. Park Service</a:t>
            </a:r>
          </a:p>
          <a:p>
            <a:r>
              <a:rPr lang="en-US" sz="2400" b="1" dirty="0">
                <a:latin typeface="Georgia" pitchFamily="18" charset="0"/>
              </a:rPr>
              <a:t>Federal Energy Regulatory Commission</a:t>
            </a: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Bureau of Ocean, Energy Management, Regulation and Enforcement</a:t>
            </a:r>
          </a:p>
          <a:p>
            <a:pPr marL="0" indent="0">
              <a:buNone/>
            </a:pPr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US Coast Guard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5600" y="6172201"/>
            <a:ext cx="441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4224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7848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/>
              <a:t>National Environmental Policy Act (NEPA) Process for an EIS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28600" y="1219200"/>
            <a:ext cx="8763000" cy="5181600"/>
            <a:chOff x="152400" y="1066800"/>
            <a:chExt cx="8839200" cy="5334000"/>
          </a:xfrm>
        </p:grpSpPr>
        <p:sp>
          <p:nvSpPr>
            <p:cNvPr id="4" name="AutoShape 2"/>
            <p:cNvSpPr>
              <a:spLocks noChangeArrowheads="1"/>
            </p:cNvSpPr>
            <p:nvPr/>
          </p:nvSpPr>
          <p:spPr bwMode="auto">
            <a:xfrm>
              <a:off x="228600" y="5638800"/>
              <a:ext cx="1219200" cy="762000"/>
            </a:xfrm>
            <a:prstGeom prst="flowChartAlternateProcess">
              <a:avLst/>
            </a:prstGeom>
            <a:solidFill>
              <a:srgbClr val="07C9F7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Baseline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Studies</a:t>
              </a:r>
            </a:p>
          </p:txBody>
        </p:sp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152400" y="3810000"/>
              <a:ext cx="1371600" cy="914400"/>
            </a:xfrm>
            <a:prstGeom prst="flowChartAlternateProcess">
              <a:avLst/>
            </a:prstGeom>
            <a:solidFill>
              <a:srgbClr val="07C9F7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Federal Permit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Applications/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EIS 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Notice of Intent</a:t>
              </a: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1676400" y="5029200"/>
              <a:ext cx="1295400" cy="838200"/>
            </a:xfrm>
            <a:prstGeom prst="flowChartAlternateProcess">
              <a:avLst/>
            </a:prstGeom>
            <a:solidFill>
              <a:srgbClr val="07C9F7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b="1" dirty="0">
                  <a:solidFill>
                    <a:srgbClr val="170298"/>
                  </a:solidFill>
                </a:rPr>
                <a:t>Public Scoping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1676400" y="3276600"/>
              <a:ext cx="1219200" cy="914400"/>
            </a:xfrm>
            <a:prstGeom prst="flowChartAlternateProcess">
              <a:avLst/>
            </a:prstGeom>
            <a:solidFill>
              <a:srgbClr val="07C9F7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Alternatives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Development 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And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Analysis</a:t>
              </a: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3200400" y="4419600"/>
              <a:ext cx="1371600" cy="990600"/>
            </a:xfrm>
            <a:prstGeom prst="flowChartAlternateProcess">
              <a:avLst/>
            </a:prstGeom>
            <a:solidFill>
              <a:srgbClr val="07C9F7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Issuance of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Draft EIS &amp;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Draft State 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Permits</a:t>
              </a: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3048000" y="2590800"/>
              <a:ext cx="1447800" cy="914400"/>
            </a:xfrm>
            <a:prstGeom prst="flowChartAlternateProcess">
              <a:avLst/>
            </a:prstGeom>
            <a:solidFill>
              <a:srgbClr val="07C9F7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b="1" dirty="0">
                  <a:solidFill>
                    <a:srgbClr val="170298"/>
                  </a:solidFill>
                </a:rPr>
                <a:t>Public Comment</a:t>
              </a:r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4800600" y="3886200"/>
              <a:ext cx="1219200" cy="838200"/>
            </a:xfrm>
            <a:prstGeom prst="flowChartAlternateProcess">
              <a:avLst/>
            </a:prstGeom>
            <a:solidFill>
              <a:srgbClr val="07C9F7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Evaluation &amp; 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Response to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Comments</a:t>
              </a:r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4724400" y="2057400"/>
              <a:ext cx="1295400" cy="838200"/>
            </a:xfrm>
            <a:prstGeom prst="flowChartAlternateProcess">
              <a:avLst/>
            </a:prstGeom>
            <a:solidFill>
              <a:srgbClr val="07C9F7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Issuance of 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Final EIS</a:t>
              </a:r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6248400" y="3352800"/>
              <a:ext cx="1447800" cy="838200"/>
            </a:xfrm>
            <a:prstGeom prst="flowChartAlternateProcess">
              <a:avLst/>
            </a:prstGeom>
            <a:solidFill>
              <a:srgbClr val="07C9F7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b="1" dirty="0">
                  <a:solidFill>
                    <a:srgbClr val="170298"/>
                  </a:solidFill>
                </a:rPr>
                <a:t>Public Comment</a:t>
              </a:r>
              <a:endParaRPr lang="en-US" sz="1200" b="1" dirty="0">
                <a:solidFill>
                  <a:srgbClr val="FFFF66"/>
                </a:solidFill>
              </a:endParaRPr>
            </a:p>
            <a:p>
              <a:pPr algn="ctr"/>
              <a:r>
                <a:rPr lang="en-US" sz="1200" b="1" dirty="0">
                  <a:solidFill>
                    <a:srgbClr val="FFFF66"/>
                  </a:solidFill>
                </a:rPr>
                <a:t>No Action </a:t>
              </a:r>
            </a:p>
            <a:p>
              <a:pPr algn="ctr"/>
              <a:r>
                <a:rPr lang="en-US" sz="1200" b="1" dirty="0">
                  <a:solidFill>
                    <a:srgbClr val="FFFF66"/>
                  </a:solidFill>
                </a:rPr>
                <a:t>Period (30 days)</a:t>
              </a:r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>
              <a:off x="6324600" y="1295400"/>
              <a:ext cx="1219200" cy="914400"/>
            </a:xfrm>
            <a:prstGeom prst="flowChartAlternateProcess">
              <a:avLst/>
            </a:prstGeom>
            <a:solidFill>
              <a:srgbClr val="07C9F7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RECORD OF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DECISION</a:t>
              </a: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(ROD)</a:t>
              </a:r>
            </a:p>
          </p:txBody>
        </p:sp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7620000" y="1981200"/>
              <a:ext cx="1371600" cy="914400"/>
            </a:xfrm>
            <a:prstGeom prst="flowChartAlternateProcess">
              <a:avLst/>
            </a:prstGeom>
            <a:gradFill flip="none" rotWithShape="1">
              <a:gsLst>
                <a:gs pos="0">
                  <a:srgbClr val="278BC9">
                    <a:shade val="30000"/>
                    <a:satMod val="115000"/>
                  </a:srgbClr>
                </a:gs>
                <a:gs pos="50000">
                  <a:srgbClr val="278BC9">
                    <a:shade val="67500"/>
                    <a:satMod val="115000"/>
                  </a:srgbClr>
                </a:gs>
                <a:gs pos="100000">
                  <a:srgbClr val="278BC9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1400" b="1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Tahoma" charset="0"/>
                </a:rPr>
                <a:t>ISSUANCE OF </a:t>
              </a:r>
            </a:p>
            <a:p>
              <a:pPr algn="ctr"/>
              <a:r>
                <a:rPr lang="en-US" sz="1400" b="1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Tahoma" charset="0"/>
                </a:rPr>
                <a:t>PERMITS ?</a:t>
              </a: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V="1">
              <a:off x="152400" y="2590800"/>
              <a:ext cx="7467600" cy="281940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AutoShape 14"/>
            <p:cNvSpPr>
              <a:spLocks noChangeArrowheads="1"/>
            </p:cNvSpPr>
            <p:nvPr/>
          </p:nvSpPr>
          <p:spPr bwMode="auto">
            <a:xfrm>
              <a:off x="533400" y="4800600"/>
              <a:ext cx="152400" cy="762000"/>
            </a:xfrm>
            <a:prstGeom prst="upArrow">
              <a:avLst>
                <a:gd name="adj1" fmla="val 50000"/>
                <a:gd name="adj2" fmla="val 125000"/>
              </a:avLst>
            </a:prstGeom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" name="AutoShape 20"/>
            <p:cNvSpPr>
              <a:spLocks noChangeArrowheads="1"/>
            </p:cNvSpPr>
            <p:nvPr/>
          </p:nvSpPr>
          <p:spPr bwMode="auto">
            <a:xfrm flipV="1">
              <a:off x="2743200" y="4343400"/>
              <a:ext cx="304800" cy="45720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" name="AutoShape 25"/>
            <p:cNvSpPr>
              <a:spLocks noChangeArrowheads="1"/>
            </p:cNvSpPr>
            <p:nvPr/>
          </p:nvSpPr>
          <p:spPr bwMode="auto">
            <a:xfrm rot="5400000">
              <a:off x="8229600" y="1447800"/>
              <a:ext cx="304800" cy="45720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92D050"/>
            </a:solidFill>
            <a:ln w="28575">
              <a:solidFill>
                <a:srgbClr val="170298"/>
              </a:solidFill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n>
                  <a:solidFill>
                    <a:schemeClr val="bg1"/>
                  </a:solidFill>
                </a:ln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696200" y="1066800"/>
              <a:ext cx="457200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905"/>
                  <a:solidFill>
                    <a:srgbClr val="3434FE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?</a:t>
              </a:r>
              <a:endParaRPr lang="en-US" sz="5400" b="1" cap="none" spc="0" dirty="0">
                <a:ln w="1905"/>
                <a:solidFill>
                  <a:srgbClr val="3434F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20" name="AutoShape 14"/>
            <p:cNvSpPr>
              <a:spLocks noChangeArrowheads="1"/>
            </p:cNvSpPr>
            <p:nvPr/>
          </p:nvSpPr>
          <p:spPr bwMode="auto">
            <a:xfrm>
              <a:off x="1981200" y="4267200"/>
              <a:ext cx="152400" cy="685800"/>
            </a:xfrm>
            <a:prstGeom prst="upArrow">
              <a:avLst>
                <a:gd name="adj1" fmla="val 50000"/>
                <a:gd name="adj2" fmla="val 125000"/>
              </a:avLst>
            </a:prstGeom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" name="AutoShape 14"/>
            <p:cNvSpPr>
              <a:spLocks noChangeArrowheads="1"/>
            </p:cNvSpPr>
            <p:nvPr/>
          </p:nvSpPr>
          <p:spPr bwMode="auto">
            <a:xfrm>
              <a:off x="3352800" y="3581400"/>
              <a:ext cx="152400" cy="762000"/>
            </a:xfrm>
            <a:prstGeom prst="upArrow">
              <a:avLst>
                <a:gd name="adj1" fmla="val 50000"/>
                <a:gd name="adj2" fmla="val 125000"/>
              </a:avLst>
            </a:prstGeom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2" name="AutoShape 14"/>
            <p:cNvSpPr>
              <a:spLocks noChangeArrowheads="1"/>
            </p:cNvSpPr>
            <p:nvPr/>
          </p:nvSpPr>
          <p:spPr bwMode="auto">
            <a:xfrm>
              <a:off x="4876800" y="3048000"/>
              <a:ext cx="152400" cy="762000"/>
            </a:xfrm>
            <a:prstGeom prst="upArrow">
              <a:avLst>
                <a:gd name="adj1" fmla="val 50000"/>
                <a:gd name="adj2" fmla="val 125000"/>
              </a:avLst>
            </a:prstGeom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AutoShape 14"/>
            <p:cNvSpPr>
              <a:spLocks noChangeArrowheads="1"/>
            </p:cNvSpPr>
            <p:nvPr/>
          </p:nvSpPr>
          <p:spPr bwMode="auto">
            <a:xfrm>
              <a:off x="6400800" y="2438400"/>
              <a:ext cx="152400" cy="762000"/>
            </a:xfrm>
            <a:prstGeom prst="upArrow">
              <a:avLst>
                <a:gd name="adj1" fmla="val 50000"/>
                <a:gd name="adj2" fmla="val 125000"/>
              </a:avLst>
            </a:prstGeom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4" name="AutoShape 20"/>
            <p:cNvSpPr>
              <a:spLocks noChangeArrowheads="1"/>
            </p:cNvSpPr>
            <p:nvPr/>
          </p:nvSpPr>
          <p:spPr bwMode="auto">
            <a:xfrm flipV="1">
              <a:off x="1295400" y="4800600"/>
              <a:ext cx="304800" cy="45720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5" name="AutoShape 20"/>
            <p:cNvSpPr>
              <a:spLocks noChangeArrowheads="1"/>
            </p:cNvSpPr>
            <p:nvPr/>
          </p:nvSpPr>
          <p:spPr bwMode="auto">
            <a:xfrm flipV="1">
              <a:off x="4343400" y="3657600"/>
              <a:ext cx="304800" cy="45720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6" name="AutoShape 20"/>
            <p:cNvSpPr>
              <a:spLocks noChangeArrowheads="1"/>
            </p:cNvSpPr>
            <p:nvPr/>
          </p:nvSpPr>
          <p:spPr bwMode="auto">
            <a:xfrm flipV="1">
              <a:off x="5791200" y="3124200"/>
              <a:ext cx="304800" cy="45720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57200" y="1600200"/>
              <a:ext cx="3657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State works to coordinate its permit process with NEPA</a:t>
              </a:r>
            </a:p>
          </p:txBody>
        </p:sp>
      </p:grp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C4FCA-6588-4B9A-922C-19C6F900B53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042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7762" name="Rectangle 2"/>
          <p:cNvSpPr>
            <a:spLocks noChangeArrowheads="1"/>
          </p:cNvSpPr>
          <p:nvPr/>
        </p:nvSpPr>
        <p:spPr bwMode="auto">
          <a:xfrm>
            <a:off x="0" y="0"/>
            <a:ext cx="2027238" cy="68580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dirty="0"/>
          </a:p>
        </p:txBody>
      </p:sp>
      <p:sp useBgFill="1">
        <p:nvSpPr>
          <p:cNvPr id="117763" name="Rectangle 3"/>
          <p:cNvSpPr>
            <a:spLocks noChangeArrowheads="1"/>
          </p:cNvSpPr>
          <p:nvPr/>
        </p:nvSpPr>
        <p:spPr bwMode="auto">
          <a:xfrm>
            <a:off x="1997075" y="0"/>
            <a:ext cx="7146925" cy="517525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3124200" y="228600"/>
            <a:ext cx="2971800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Define Purpose and Need</a:t>
            </a:r>
          </a:p>
        </p:txBody>
      </p:sp>
      <p:sp>
        <p:nvSpPr>
          <p:cNvPr id="117765" name="Oval 5"/>
          <p:cNvSpPr>
            <a:spLocks noChangeArrowheads="1"/>
          </p:cNvSpPr>
          <p:nvPr/>
        </p:nvSpPr>
        <p:spPr bwMode="auto">
          <a:xfrm>
            <a:off x="3886200" y="685800"/>
            <a:ext cx="1371600" cy="533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17766" name="Text Box 6"/>
          <p:cNvSpPr txBox="1">
            <a:spLocks noChangeArrowheads="1"/>
          </p:cNvSpPr>
          <p:nvPr/>
        </p:nvSpPr>
        <p:spPr bwMode="auto">
          <a:xfrm>
            <a:off x="4114800" y="838200"/>
            <a:ext cx="1219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Proposal</a:t>
            </a:r>
          </a:p>
        </p:txBody>
      </p:sp>
      <p:sp>
        <p:nvSpPr>
          <p:cNvPr id="117767" name="Text Box 7"/>
          <p:cNvSpPr txBox="1">
            <a:spLocks noChangeArrowheads="1"/>
          </p:cNvSpPr>
          <p:nvPr/>
        </p:nvSpPr>
        <p:spPr bwMode="auto">
          <a:xfrm>
            <a:off x="3352800" y="4876800"/>
            <a:ext cx="27432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pitchFamily="34" charset="0"/>
              </a:rPr>
              <a:t>Environmental Assessment</a:t>
            </a:r>
            <a:br>
              <a:rPr lang="en-US" altLang="en-US" sz="1400" b="1" dirty="0">
                <a:latin typeface="Arial" pitchFamily="34" charset="0"/>
              </a:rPr>
            </a:br>
            <a:r>
              <a:rPr lang="en-US" altLang="en-US" sz="1400" b="1" dirty="0">
                <a:latin typeface="Arial" pitchFamily="34" charset="0"/>
              </a:rPr>
              <a:t>(EA)</a:t>
            </a:r>
          </a:p>
        </p:txBody>
      </p:sp>
      <p:sp>
        <p:nvSpPr>
          <p:cNvPr id="117768" name="Oval 8"/>
          <p:cNvSpPr>
            <a:spLocks noChangeArrowheads="1"/>
          </p:cNvSpPr>
          <p:nvPr/>
        </p:nvSpPr>
        <p:spPr bwMode="auto">
          <a:xfrm>
            <a:off x="3810000" y="2133600"/>
            <a:ext cx="15240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4038600" y="21336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Categorical</a:t>
            </a:r>
            <a:br>
              <a:rPr lang="en-US" altLang="en-US" sz="1200" b="1" dirty="0">
                <a:latin typeface="Arial" pitchFamily="34" charset="0"/>
              </a:rPr>
            </a:br>
            <a:r>
              <a:rPr lang="en-US" altLang="en-US" sz="1200" b="1" dirty="0">
                <a:latin typeface="Arial" pitchFamily="34" charset="0"/>
              </a:rPr>
              <a:t>Exclusion?</a:t>
            </a:r>
          </a:p>
        </p:txBody>
      </p:sp>
      <p:sp>
        <p:nvSpPr>
          <p:cNvPr id="117770" name="AutoShape 10"/>
          <p:cNvSpPr>
            <a:spLocks noChangeArrowheads="1"/>
          </p:cNvSpPr>
          <p:nvPr/>
        </p:nvSpPr>
        <p:spPr bwMode="auto">
          <a:xfrm>
            <a:off x="3810000" y="2895600"/>
            <a:ext cx="1524000" cy="990600"/>
          </a:xfrm>
          <a:prstGeom prst="flowChartPreparation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17771" name="AutoShape 11"/>
          <p:cNvSpPr>
            <a:spLocks noChangeArrowheads="1"/>
          </p:cNvSpPr>
          <p:nvPr/>
        </p:nvSpPr>
        <p:spPr bwMode="auto">
          <a:xfrm>
            <a:off x="685800" y="1981200"/>
            <a:ext cx="1524000" cy="990600"/>
          </a:xfrm>
          <a:prstGeom prst="flowChartPreparation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17772" name="Text Box 12"/>
          <p:cNvSpPr txBox="1">
            <a:spLocks noChangeArrowheads="1"/>
          </p:cNvSpPr>
          <p:nvPr/>
        </p:nvSpPr>
        <p:spPr bwMode="auto">
          <a:xfrm>
            <a:off x="7086600" y="2667000"/>
            <a:ext cx="1752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Extraordinary</a:t>
            </a:r>
            <a:br>
              <a:rPr lang="en-US" altLang="en-US" sz="1200" b="1" dirty="0">
                <a:latin typeface="Arial" pitchFamily="34" charset="0"/>
              </a:rPr>
            </a:br>
            <a:r>
              <a:rPr lang="en-US" altLang="en-US" sz="1200" b="1" dirty="0">
                <a:latin typeface="Arial" pitchFamily="34" charset="0"/>
              </a:rPr>
              <a:t>Circumstances</a:t>
            </a:r>
          </a:p>
        </p:txBody>
      </p:sp>
      <p:sp>
        <p:nvSpPr>
          <p:cNvPr id="117773" name="Text Box 13"/>
          <p:cNvSpPr txBox="1">
            <a:spLocks noChangeArrowheads="1"/>
          </p:cNvSpPr>
          <p:nvPr/>
        </p:nvSpPr>
        <p:spPr bwMode="auto">
          <a:xfrm>
            <a:off x="7010400" y="3581400"/>
            <a:ext cx="9906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Automatic</a:t>
            </a:r>
            <a:br>
              <a:rPr lang="en-US" altLang="en-US" sz="1200" b="1" dirty="0">
                <a:latin typeface="Arial" pitchFamily="34" charset="0"/>
              </a:rPr>
            </a:br>
            <a:r>
              <a:rPr lang="en-US" altLang="en-US" sz="1200" b="1" dirty="0">
                <a:latin typeface="Arial" pitchFamily="34" charset="0"/>
              </a:rPr>
              <a:t>CE</a:t>
            </a:r>
          </a:p>
        </p:txBody>
      </p:sp>
      <p:sp>
        <p:nvSpPr>
          <p:cNvPr id="117774" name="Text Box 14"/>
          <p:cNvSpPr txBox="1">
            <a:spLocks noChangeArrowheads="1"/>
          </p:cNvSpPr>
          <p:nvPr/>
        </p:nvSpPr>
        <p:spPr bwMode="auto">
          <a:xfrm>
            <a:off x="8229600" y="3581400"/>
            <a:ext cx="9144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REC</a:t>
            </a:r>
            <a:br>
              <a:rPr lang="en-US" altLang="en-US" sz="1200" b="1" dirty="0">
                <a:latin typeface="Arial" pitchFamily="34" charset="0"/>
              </a:rPr>
            </a:br>
            <a:r>
              <a:rPr lang="en-US" altLang="en-US" sz="1200" b="1" dirty="0">
                <a:latin typeface="Arial" pitchFamily="34" charset="0"/>
              </a:rPr>
              <a:t>CE</a:t>
            </a:r>
          </a:p>
        </p:txBody>
      </p:sp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8229600" y="4419600"/>
            <a:ext cx="914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Complete</a:t>
            </a:r>
            <a:br>
              <a:rPr lang="en-US" altLang="en-US" sz="1200" b="1" dirty="0">
                <a:latin typeface="Arial" pitchFamily="34" charset="0"/>
              </a:rPr>
            </a:br>
            <a:r>
              <a:rPr lang="en-US" altLang="en-US" sz="1200" b="1" dirty="0">
                <a:latin typeface="Arial" pitchFamily="34" charset="0"/>
              </a:rPr>
              <a:t>REC</a:t>
            </a:r>
          </a:p>
        </p:txBody>
      </p:sp>
      <p:sp>
        <p:nvSpPr>
          <p:cNvPr id="117776" name="Text Box 16"/>
          <p:cNvSpPr txBox="1">
            <a:spLocks noChangeArrowheads="1"/>
          </p:cNvSpPr>
          <p:nvPr/>
        </p:nvSpPr>
        <p:spPr bwMode="auto">
          <a:xfrm>
            <a:off x="533400" y="3962400"/>
            <a:ext cx="1905000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Draft EIS</a:t>
            </a:r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533400" y="4495800"/>
            <a:ext cx="1905000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Public Involvement</a:t>
            </a: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533400" y="5029200"/>
            <a:ext cx="1905000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Final EIS</a:t>
            </a:r>
          </a:p>
        </p:txBody>
      </p:sp>
      <p:sp>
        <p:nvSpPr>
          <p:cNvPr id="117779" name="Text Box 19"/>
          <p:cNvSpPr txBox="1">
            <a:spLocks noChangeArrowheads="1"/>
          </p:cNvSpPr>
          <p:nvPr/>
        </p:nvSpPr>
        <p:spPr bwMode="auto">
          <a:xfrm>
            <a:off x="533400" y="5562600"/>
            <a:ext cx="1905000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Waiting Period</a:t>
            </a:r>
          </a:p>
        </p:txBody>
      </p:sp>
      <p:sp>
        <p:nvSpPr>
          <p:cNvPr id="117780" name="Text Box 20"/>
          <p:cNvSpPr txBox="1">
            <a:spLocks noChangeArrowheads="1"/>
          </p:cNvSpPr>
          <p:nvPr/>
        </p:nvSpPr>
        <p:spPr bwMode="auto">
          <a:xfrm>
            <a:off x="533400" y="6019800"/>
            <a:ext cx="19050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pitchFamily="34" charset="0"/>
              </a:rPr>
              <a:t>Record of Decision</a:t>
            </a:r>
          </a:p>
        </p:txBody>
      </p:sp>
      <p:sp>
        <p:nvSpPr>
          <p:cNvPr id="117781" name="Text Box 21"/>
          <p:cNvSpPr txBox="1">
            <a:spLocks noChangeArrowheads="1"/>
          </p:cNvSpPr>
          <p:nvPr/>
        </p:nvSpPr>
        <p:spPr bwMode="auto">
          <a:xfrm>
            <a:off x="457200" y="3352800"/>
            <a:ext cx="1905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NOI --Appropriate Scoping</a:t>
            </a:r>
          </a:p>
        </p:txBody>
      </p:sp>
      <p:sp>
        <p:nvSpPr>
          <p:cNvPr id="117782" name="Text Box 22"/>
          <p:cNvSpPr txBox="1">
            <a:spLocks noChangeArrowheads="1"/>
          </p:cNvSpPr>
          <p:nvPr/>
        </p:nvSpPr>
        <p:spPr bwMode="auto">
          <a:xfrm>
            <a:off x="3352800" y="1371600"/>
            <a:ext cx="2438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Initial Scoping</a:t>
            </a:r>
            <a:br>
              <a:rPr lang="en-US" altLang="en-US" sz="1200" b="1" dirty="0">
                <a:latin typeface="Arial" pitchFamily="34" charset="0"/>
              </a:rPr>
            </a:br>
            <a:r>
              <a:rPr lang="en-US" altLang="en-US" sz="1200" b="1" dirty="0">
                <a:latin typeface="Arial" pitchFamily="34" charset="0"/>
              </a:rPr>
              <a:t>(environmental analysis)</a:t>
            </a:r>
          </a:p>
        </p:txBody>
      </p:sp>
      <p:sp>
        <p:nvSpPr>
          <p:cNvPr id="117783" name="Text Box 23"/>
          <p:cNvSpPr txBox="1">
            <a:spLocks noChangeArrowheads="1"/>
          </p:cNvSpPr>
          <p:nvPr/>
        </p:nvSpPr>
        <p:spPr bwMode="auto">
          <a:xfrm>
            <a:off x="3657600" y="5715000"/>
            <a:ext cx="2057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Appropriate</a:t>
            </a:r>
            <a:br>
              <a:rPr lang="en-US" altLang="en-US" sz="1200" b="1" dirty="0">
                <a:latin typeface="Arial" pitchFamily="34" charset="0"/>
              </a:rPr>
            </a:br>
            <a:r>
              <a:rPr lang="en-US" altLang="en-US" sz="1200" b="1" dirty="0">
                <a:latin typeface="Arial" pitchFamily="34" charset="0"/>
              </a:rPr>
              <a:t>Public Involvement</a:t>
            </a:r>
          </a:p>
        </p:txBody>
      </p:sp>
      <p:sp>
        <p:nvSpPr>
          <p:cNvPr id="117784" name="Text Box 24"/>
          <p:cNvSpPr txBox="1">
            <a:spLocks noChangeArrowheads="1"/>
          </p:cNvSpPr>
          <p:nvPr/>
        </p:nvSpPr>
        <p:spPr bwMode="auto">
          <a:xfrm>
            <a:off x="3581400" y="4114800"/>
            <a:ext cx="2057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Scoping</a:t>
            </a:r>
            <a:br>
              <a:rPr lang="en-US" altLang="en-US" sz="1200" b="1" dirty="0">
                <a:latin typeface="Arial" pitchFamily="34" charset="0"/>
              </a:rPr>
            </a:br>
            <a:r>
              <a:rPr lang="en-US" altLang="en-US" sz="1200" b="1" dirty="0">
                <a:latin typeface="Arial" pitchFamily="34" charset="0"/>
              </a:rPr>
              <a:t>(environmental analysis)</a:t>
            </a:r>
          </a:p>
        </p:txBody>
      </p:sp>
      <p:sp>
        <p:nvSpPr>
          <p:cNvPr id="117785" name="Text Box 25"/>
          <p:cNvSpPr txBox="1">
            <a:spLocks noChangeArrowheads="1"/>
          </p:cNvSpPr>
          <p:nvPr/>
        </p:nvSpPr>
        <p:spPr bwMode="auto">
          <a:xfrm>
            <a:off x="6096000" y="5562600"/>
            <a:ext cx="1066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pitchFamily="34" charset="0"/>
              </a:rPr>
              <a:t>FONSI</a:t>
            </a:r>
          </a:p>
        </p:txBody>
      </p:sp>
      <p:sp>
        <p:nvSpPr>
          <p:cNvPr id="117786" name="Text Box 26"/>
          <p:cNvSpPr txBox="1">
            <a:spLocks noChangeArrowheads="1"/>
          </p:cNvSpPr>
          <p:nvPr/>
        </p:nvSpPr>
        <p:spPr bwMode="auto">
          <a:xfrm>
            <a:off x="6858000" y="6172200"/>
            <a:ext cx="2286000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Make action decision</a:t>
            </a:r>
          </a:p>
        </p:txBody>
      </p:sp>
      <p:sp>
        <p:nvSpPr>
          <p:cNvPr id="117787" name="Text Box 27"/>
          <p:cNvSpPr txBox="1">
            <a:spLocks noChangeArrowheads="1"/>
          </p:cNvSpPr>
          <p:nvPr/>
        </p:nvSpPr>
        <p:spPr bwMode="auto">
          <a:xfrm>
            <a:off x="3048000" y="6337707"/>
            <a:ext cx="3505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Implement decision (with mitigation and/or monitoring when specified in the decision)</a:t>
            </a:r>
          </a:p>
        </p:txBody>
      </p:sp>
      <p:sp>
        <p:nvSpPr>
          <p:cNvPr id="117788" name="Line 28"/>
          <p:cNvSpPr>
            <a:spLocks noChangeShapeType="1"/>
          </p:cNvSpPr>
          <p:nvPr/>
        </p:nvSpPr>
        <p:spPr bwMode="auto">
          <a:xfrm>
            <a:off x="4572000" y="457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789" name="Line 29"/>
          <p:cNvSpPr>
            <a:spLocks noChangeShapeType="1"/>
          </p:cNvSpPr>
          <p:nvPr/>
        </p:nvSpPr>
        <p:spPr bwMode="auto">
          <a:xfrm>
            <a:off x="4572000" y="1219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790" name="Line 30"/>
          <p:cNvSpPr>
            <a:spLocks noChangeShapeType="1"/>
          </p:cNvSpPr>
          <p:nvPr/>
        </p:nvSpPr>
        <p:spPr bwMode="auto">
          <a:xfrm>
            <a:off x="79248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791" name="Line 31"/>
          <p:cNvSpPr>
            <a:spLocks noChangeShapeType="1"/>
          </p:cNvSpPr>
          <p:nvPr/>
        </p:nvSpPr>
        <p:spPr bwMode="auto">
          <a:xfrm flipH="1">
            <a:off x="2209800" y="24384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792" name="Line 32"/>
          <p:cNvSpPr>
            <a:spLocks noChangeShapeType="1"/>
          </p:cNvSpPr>
          <p:nvPr/>
        </p:nvSpPr>
        <p:spPr bwMode="auto">
          <a:xfrm>
            <a:off x="4572000" y="182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793" name="Line 33"/>
          <p:cNvSpPr>
            <a:spLocks noChangeShapeType="1"/>
          </p:cNvSpPr>
          <p:nvPr/>
        </p:nvSpPr>
        <p:spPr bwMode="auto">
          <a:xfrm>
            <a:off x="4572000" y="2667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794" name="Text Box 34"/>
          <p:cNvSpPr txBox="1">
            <a:spLocks noChangeArrowheads="1"/>
          </p:cNvSpPr>
          <p:nvPr/>
        </p:nvSpPr>
        <p:spPr bwMode="auto">
          <a:xfrm>
            <a:off x="3962400" y="2971800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Significance of Impacts is uncertain</a:t>
            </a:r>
            <a:br>
              <a:rPr lang="en-US" altLang="en-US" sz="1200" b="1" dirty="0">
                <a:latin typeface="Arial" pitchFamily="34" charset="0"/>
              </a:rPr>
            </a:br>
            <a:r>
              <a:rPr lang="en-US" altLang="en-US" sz="1200" b="1" dirty="0">
                <a:latin typeface="Arial" pitchFamily="34" charset="0"/>
              </a:rPr>
              <a:t>EA</a:t>
            </a:r>
          </a:p>
        </p:txBody>
      </p:sp>
      <p:sp>
        <p:nvSpPr>
          <p:cNvPr id="117795" name="Text Box 35"/>
          <p:cNvSpPr txBox="1">
            <a:spLocks noChangeArrowheads="1"/>
          </p:cNvSpPr>
          <p:nvPr/>
        </p:nvSpPr>
        <p:spPr bwMode="auto">
          <a:xfrm>
            <a:off x="838200" y="2133600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Significant Impacts will occur</a:t>
            </a:r>
            <a:br>
              <a:rPr lang="en-US" altLang="en-US" sz="1200" b="1" dirty="0">
                <a:latin typeface="Arial" pitchFamily="34" charset="0"/>
              </a:rPr>
            </a:br>
            <a:r>
              <a:rPr lang="en-US" altLang="en-US" sz="1200" b="1" dirty="0">
                <a:latin typeface="Arial" pitchFamily="34" charset="0"/>
              </a:rPr>
              <a:t>EIS</a:t>
            </a:r>
          </a:p>
        </p:txBody>
      </p:sp>
      <p:sp>
        <p:nvSpPr>
          <p:cNvPr id="117796" name="Line 36"/>
          <p:cNvSpPr>
            <a:spLocks noChangeShapeType="1"/>
          </p:cNvSpPr>
          <p:nvPr/>
        </p:nvSpPr>
        <p:spPr bwMode="auto">
          <a:xfrm>
            <a:off x="1371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797" name="Line 37"/>
          <p:cNvSpPr>
            <a:spLocks noChangeShapeType="1"/>
          </p:cNvSpPr>
          <p:nvPr/>
        </p:nvSpPr>
        <p:spPr bwMode="auto">
          <a:xfrm flipH="1">
            <a:off x="1371600" y="3808413"/>
            <a:ext cx="31750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798" name="Line 38"/>
          <p:cNvSpPr>
            <a:spLocks noChangeShapeType="1"/>
          </p:cNvSpPr>
          <p:nvPr/>
        </p:nvSpPr>
        <p:spPr bwMode="auto">
          <a:xfrm>
            <a:off x="1371600" y="4267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799" name="Line 39"/>
          <p:cNvSpPr>
            <a:spLocks noChangeShapeType="1"/>
          </p:cNvSpPr>
          <p:nvPr/>
        </p:nvSpPr>
        <p:spPr bwMode="auto">
          <a:xfrm>
            <a:off x="1371600" y="4800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00" name="Line 40"/>
          <p:cNvSpPr>
            <a:spLocks noChangeShapeType="1"/>
          </p:cNvSpPr>
          <p:nvPr/>
        </p:nvSpPr>
        <p:spPr bwMode="auto">
          <a:xfrm>
            <a:off x="1371600" y="533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01" name="Line 41"/>
          <p:cNvSpPr>
            <a:spLocks noChangeShapeType="1"/>
          </p:cNvSpPr>
          <p:nvPr/>
        </p:nvSpPr>
        <p:spPr bwMode="auto">
          <a:xfrm>
            <a:off x="1371600" y="5867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02" name="Line 42"/>
          <p:cNvSpPr>
            <a:spLocks noChangeShapeType="1"/>
          </p:cNvSpPr>
          <p:nvPr/>
        </p:nvSpPr>
        <p:spPr bwMode="auto">
          <a:xfrm>
            <a:off x="1371600" y="6324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03" name="Line 43"/>
          <p:cNvSpPr>
            <a:spLocks noChangeShapeType="1"/>
          </p:cNvSpPr>
          <p:nvPr/>
        </p:nvSpPr>
        <p:spPr bwMode="auto">
          <a:xfrm>
            <a:off x="1371600" y="65532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04" name="Line 44"/>
          <p:cNvSpPr>
            <a:spLocks noChangeShapeType="1"/>
          </p:cNvSpPr>
          <p:nvPr/>
        </p:nvSpPr>
        <p:spPr bwMode="auto">
          <a:xfrm>
            <a:off x="4572000" y="3886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05" name="Line 45"/>
          <p:cNvSpPr>
            <a:spLocks noChangeShapeType="1"/>
          </p:cNvSpPr>
          <p:nvPr/>
        </p:nvSpPr>
        <p:spPr bwMode="auto">
          <a:xfrm>
            <a:off x="45720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06" name="Line 46"/>
          <p:cNvSpPr>
            <a:spLocks noChangeShapeType="1"/>
          </p:cNvSpPr>
          <p:nvPr/>
        </p:nvSpPr>
        <p:spPr bwMode="auto">
          <a:xfrm>
            <a:off x="45720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07" name="Line 47"/>
          <p:cNvSpPr>
            <a:spLocks noChangeShapeType="1"/>
          </p:cNvSpPr>
          <p:nvPr/>
        </p:nvSpPr>
        <p:spPr bwMode="auto">
          <a:xfrm>
            <a:off x="6096000" y="5105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08" name="Line 48"/>
          <p:cNvSpPr>
            <a:spLocks noChangeShapeType="1"/>
          </p:cNvSpPr>
          <p:nvPr/>
        </p:nvSpPr>
        <p:spPr bwMode="auto">
          <a:xfrm>
            <a:off x="6629400" y="510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09" name="Line 49"/>
          <p:cNvSpPr>
            <a:spLocks noChangeShapeType="1"/>
          </p:cNvSpPr>
          <p:nvPr/>
        </p:nvSpPr>
        <p:spPr bwMode="auto">
          <a:xfrm>
            <a:off x="7162800" y="5715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10" name="Line 50"/>
          <p:cNvSpPr>
            <a:spLocks noChangeShapeType="1"/>
          </p:cNvSpPr>
          <p:nvPr/>
        </p:nvSpPr>
        <p:spPr bwMode="auto">
          <a:xfrm>
            <a:off x="8686800" y="4038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11" name="Line 51"/>
          <p:cNvSpPr>
            <a:spLocks noChangeShapeType="1"/>
          </p:cNvSpPr>
          <p:nvPr/>
        </p:nvSpPr>
        <p:spPr bwMode="auto">
          <a:xfrm>
            <a:off x="8686800" y="4891088"/>
            <a:ext cx="0" cy="128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12" name="Line 52"/>
          <p:cNvSpPr>
            <a:spLocks noChangeShapeType="1"/>
          </p:cNvSpPr>
          <p:nvPr/>
        </p:nvSpPr>
        <p:spPr bwMode="auto">
          <a:xfrm>
            <a:off x="7543800" y="40386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13" name="Line 53"/>
          <p:cNvSpPr>
            <a:spLocks noChangeShapeType="1"/>
          </p:cNvSpPr>
          <p:nvPr/>
        </p:nvSpPr>
        <p:spPr bwMode="auto">
          <a:xfrm>
            <a:off x="7543800" y="5410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14" name="Line 54"/>
          <p:cNvSpPr>
            <a:spLocks noChangeShapeType="1"/>
          </p:cNvSpPr>
          <p:nvPr/>
        </p:nvSpPr>
        <p:spPr bwMode="auto">
          <a:xfrm>
            <a:off x="7543800" y="5715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15" name="Line 55"/>
          <p:cNvSpPr>
            <a:spLocks noChangeShapeType="1"/>
          </p:cNvSpPr>
          <p:nvPr/>
        </p:nvSpPr>
        <p:spPr bwMode="auto">
          <a:xfrm>
            <a:off x="8077200" y="647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16" name="Line 56"/>
          <p:cNvSpPr>
            <a:spLocks noChangeShapeType="1"/>
          </p:cNvSpPr>
          <p:nvPr/>
        </p:nvSpPr>
        <p:spPr bwMode="auto">
          <a:xfrm flipH="1">
            <a:off x="6553200" y="66294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17" name="Line 57"/>
          <p:cNvSpPr>
            <a:spLocks noChangeShapeType="1"/>
          </p:cNvSpPr>
          <p:nvPr/>
        </p:nvSpPr>
        <p:spPr bwMode="auto">
          <a:xfrm>
            <a:off x="8001000" y="3124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18" name="Line 58"/>
          <p:cNvSpPr>
            <a:spLocks noChangeShapeType="1"/>
          </p:cNvSpPr>
          <p:nvPr/>
        </p:nvSpPr>
        <p:spPr bwMode="auto">
          <a:xfrm>
            <a:off x="80010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19" name="Line 59"/>
          <p:cNvSpPr>
            <a:spLocks noChangeShapeType="1"/>
          </p:cNvSpPr>
          <p:nvPr/>
        </p:nvSpPr>
        <p:spPr bwMode="auto">
          <a:xfrm flipH="1">
            <a:off x="7467600" y="3352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20" name="Line 60"/>
          <p:cNvSpPr>
            <a:spLocks noChangeShapeType="1"/>
          </p:cNvSpPr>
          <p:nvPr/>
        </p:nvSpPr>
        <p:spPr bwMode="auto">
          <a:xfrm>
            <a:off x="74676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21" name="Line 61"/>
          <p:cNvSpPr>
            <a:spLocks noChangeShapeType="1"/>
          </p:cNvSpPr>
          <p:nvPr/>
        </p:nvSpPr>
        <p:spPr bwMode="auto">
          <a:xfrm>
            <a:off x="86868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22" name="Line 62"/>
          <p:cNvSpPr>
            <a:spLocks noChangeShapeType="1"/>
          </p:cNvSpPr>
          <p:nvPr/>
        </p:nvSpPr>
        <p:spPr bwMode="auto">
          <a:xfrm flipH="1" flipV="1">
            <a:off x="2133600" y="2590800"/>
            <a:ext cx="144780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23" name="Line 63"/>
          <p:cNvSpPr>
            <a:spLocks noChangeShapeType="1"/>
          </p:cNvSpPr>
          <p:nvPr/>
        </p:nvSpPr>
        <p:spPr bwMode="auto">
          <a:xfrm flipH="1">
            <a:off x="2971800" y="5943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24" name="Line 64"/>
          <p:cNvSpPr>
            <a:spLocks noChangeShapeType="1"/>
          </p:cNvSpPr>
          <p:nvPr/>
        </p:nvSpPr>
        <p:spPr bwMode="auto">
          <a:xfrm flipH="1" flipV="1">
            <a:off x="2514600" y="3048000"/>
            <a:ext cx="45720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25" name="Text Box 65"/>
          <p:cNvSpPr txBox="1">
            <a:spLocks noChangeArrowheads="1"/>
          </p:cNvSpPr>
          <p:nvPr/>
        </p:nvSpPr>
        <p:spPr bwMode="auto">
          <a:xfrm>
            <a:off x="4724400" y="2590800"/>
            <a:ext cx="99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pitchFamily="34" charset="0"/>
              </a:rPr>
              <a:t>NO</a:t>
            </a:r>
          </a:p>
        </p:txBody>
      </p:sp>
      <p:sp>
        <p:nvSpPr>
          <p:cNvPr id="117826" name="Text Box 66"/>
          <p:cNvSpPr txBox="1">
            <a:spLocks noChangeArrowheads="1"/>
          </p:cNvSpPr>
          <p:nvPr/>
        </p:nvSpPr>
        <p:spPr bwMode="auto">
          <a:xfrm>
            <a:off x="8153400" y="3124200"/>
            <a:ext cx="1143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pitchFamily="34" charset="0"/>
              </a:rPr>
              <a:t>NO</a:t>
            </a:r>
          </a:p>
        </p:txBody>
      </p:sp>
      <p:sp>
        <p:nvSpPr>
          <p:cNvPr id="117827" name="Line 67"/>
          <p:cNvSpPr>
            <a:spLocks noChangeShapeType="1"/>
          </p:cNvSpPr>
          <p:nvPr/>
        </p:nvSpPr>
        <p:spPr bwMode="auto">
          <a:xfrm>
            <a:off x="5334000" y="24384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7828" name="Text Box 68"/>
          <p:cNvSpPr txBox="1">
            <a:spLocks noChangeArrowheads="1"/>
          </p:cNvSpPr>
          <p:nvPr/>
        </p:nvSpPr>
        <p:spPr bwMode="auto">
          <a:xfrm>
            <a:off x="2857500" y="2133600"/>
            <a:ext cx="9525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pitchFamily="34" charset="0"/>
              </a:rPr>
              <a:t>NO</a:t>
            </a:r>
          </a:p>
        </p:txBody>
      </p:sp>
      <p:sp>
        <p:nvSpPr>
          <p:cNvPr id="117829" name="Text Box 69"/>
          <p:cNvSpPr txBox="1">
            <a:spLocks noChangeArrowheads="1"/>
          </p:cNvSpPr>
          <p:nvPr/>
        </p:nvSpPr>
        <p:spPr bwMode="auto">
          <a:xfrm>
            <a:off x="2590800" y="37338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 dirty="0">
                <a:latin typeface="Arial" pitchFamily="34" charset="0"/>
              </a:rPr>
              <a:t>Impacts</a:t>
            </a:r>
            <a:br>
              <a:rPr lang="en-US" altLang="en-US" sz="1200" b="1" dirty="0">
                <a:latin typeface="Arial" pitchFamily="34" charset="0"/>
              </a:rPr>
            </a:br>
            <a:r>
              <a:rPr lang="en-US" altLang="en-US" sz="1200" b="1" dirty="0">
                <a:latin typeface="Arial" pitchFamily="34" charset="0"/>
              </a:rPr>
              <a:t>Significant</a:t>
            </a:r>
          </a:p>
        </p:txBody>
      </p:sp>
      <p:sp>
        <p:nvSpPr>
          <p:cNvPr id="117830" name="Text Box 70"/>
          <p:cNvSpPr txBox="1">
            <a:spLocks noChangeArrowheads="1"/>
          </p:cNvSpPr>
          <p:nvPr/>
        </p:nvSpPr>
        <p:spPr bwMode="auto">
          <a:xfrm>
            <a:off x="5791200" y="2133600"/>
            <a:ext cx="1143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pitchFamily="34" charset="0"/>
              </a:rPr>
              <a:t>YES</a:t>
            </a:r>
          </a:p>
        </p:txBody>
      </p:sp>
      <p:sp>
        <p:nvSpPr>
          <p:cNvPr id="117831" name="Text Box 71"/>
          <p:cNvSpPr txBox="1">
            <a:spLocks noChangeArrowheads="1"/>
          </p:cNvSpPr>
          <p:nvPr/>
        </p:nvSpPr>
        <p:spPr bwMode="auto">
          <a:xfrm>
            <a:off x="7315200" y="3124200"/>
            <a:ext cx="1143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pitchFamily="34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451845941"/>
      </p:ext>
    </p:extLst>
  </p:cSld>
  <p:clrMapOvr>
    <a:masterClrMapping/>
  </p:clrMapOvr>
  <p:transition>
    <p:zoom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Straight Connector 67"/>
          <p:cNvCxnSpPr>
            <a:endCxn id="19" idx="1"/>
          </p:cNvCxnSpPr>
          <p:nvPr/>
        </p:nvCxnSpPr>
        <p:spPr>
          <a:xfrm flipV="1">
            <a:off x="6626980" y="4059873"/>
            <a:ext cx="1181101" cy="207328"/>
          </a:xfrm>
          <a:prstGeom prst="line">
            <a:avLst/>
          </a:prstGeom>
          <a:ln w="25400">
            <a:solidFill>
              <a:schemeClr val="tx1">
                <a:lumMod val="65000"/>
              </a:schemeClr>
            </a:solidFill>
            <a:prstDash val="dash"/>
          </a:ln>
          <a:effectLst>
            <a:glow rad="101600">
              <a:schemeClr val="tx1">
                <a:alpha val="75000"/>
              </a:schemeClr>
            </a:glow>
            <a:softEdge rad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onut 7"/>
          <p:cNvSpPr/>
          <p:nvPr/>
        </p:nvSpPr>
        <p:spPr>
          <a:xfrm>
            <a:off x="3236594" y="2527934"/>
            <a:ext cx="2651760" cy="2651760"/>
          </a:xfrm>
          <a:prstGeom prst="donut">
            <a:avLst>
              <a:gd name="adj" fmla="val 21062"/>
            </a:avLst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2881311" y="2133600"/>
            <a:ext cx="3362326" cy="3361691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  <a:effectLst>
            <a:glow rad="101600">
              <a:schemeClr val="tx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68516594"/>
              </p:ext>
            </p:extLst>
          </p:nvPr>
        </p:nvGraphicFramePr>
        <p:xfrm>
          <a:off x="1524000" y="1778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Rectangle 14"/>
          <p:cNvSpPr/>
          <p:nvPr/>
        </p:nvSpPr>
        <p:spPr>
          <a:xfrm rot="16200000">
            <a:off x="3625852" y="3009898"/>
            <a:ext cx="1873245" cy="179705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prstTxWarp prst="textCircle">
              <a:avLst>
                <a:gd name="adj" fmla="val 10811503"/>
              </a:avLst>
            </a:prstTxWarp>
            <a:spAutoFit/>
          </a:bodyPr>
          <a:lstStyle/>
          <a:p>
            <a:pPr algn="ctr"/>
            <a:r>
              <a:rPr lang="en-US" sz="2000" dirty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 Large Mine Permit Team</a:t>
            </a:r>
          </a:p>
        </p:txBody>
      </p:sp>
      <p:cxnSp>
        <p:nvCxnSpPr>
          <p:cNvPr id="17" name="Straight Connector 16"/>
          <p:cNvCxnSpPr>
            <a:endCxn id="18" idx="1"/>
          </p:cNvCxnSpPr>
          <p:nvPr/>
        </p:nvCxnSpPr>
        <p:spPr>
          <a:xfrm>
            <a:off x="5638800" y="5715000"/>
            <a:ext cx="457200" cy="4381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6096000" y="5562600"/>
            <a:ext cx="1143000" cy="1181100"/>
          </a:xfrm>
          <a:prstGeom prst="roundRect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Alaska Pollution Discharge Elimination System (APDES)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808081" y="3814445"/>
            <a:ext cx="990600" cy="490855"/>
          </a:xfrm>
          <a:prstGeom prst="roundRect">
            <a:avLst/>
          </a:prstGeom>
          <a:gradFill flip="none" rotWithShape="1">
            <a:gsLst>
              <a:gs pos="0">
                <a:srgbClr val="A603AB"/>
              </a:gs>
              <a:gs pos="100000">
                <a:srgbClr val="7030A0"/>
              </a:gs>
              <a:gs pos="0">
                <a:srgbClr val="1A8D48"/>
              </a:gs>
              <a:gs pos="100000">
                <a:srgbClr val="A603AB"/>
              </a:gs>
            </a:gsLst>
            <a:lin ang="5400000" scaled="0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Financial Assurance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693591" y="4612640"/>
            <a:ext cx="1219200" cy="567054"/>
          </a:xfrm>
          <a:prstGeom prst="roundRect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Waste Management Permit (WMP)</a:t>
            </a:r>
          </a:p>
        </p:txBody>
      </p:sp>
      <p:cxnSp>
        <p:nvCxnSpPr>
          <p:cNvPr id="23" name="Straight Connector 22"/>
          <p:cNvCxnSpPr>
            <a:stCxn id="21" idx="0"/>
            <a:endCxn id="19" idx="2"/>
          </p:cNvCxnSpPr>
          <p:nvPr/>
        </p:nvCxnSpPr>
        <p:spPr>
          <a:xfrm flipV="1">
            <a:off x="8303191" y="4305300"/>
            <a:ext cx="190" cy="3073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4014787" y="1143000"/>
            <a:ext cx="1114426" cy="381000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Fish Habitat Permits</a:t>
            </a:r>
          </a:p>
        </p:txBody>
      </p:sp>
      <p:cxnSp>
        <p:nvCxnSpPr>
          <p:cNvPr id="33" name="Straight Connector 32"/>
          <p:cNvCxnSpPr>
            <a:stCxn id="31" idx="2"/>
            <a:endCxn id="4" idx="0"/>
          </p:cNvCxnSpPr>
          <p:nvPr/>
        </p:nvCxnSpPr>
        <p:spPr>
          <a:xfrm>
            <a:off x="4572000" y="1524000"/>
            <a:ext cx="0" cy="25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3267076" y="6080760"/>
            <a:ext cx="1181100" cy="55245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Health Impact Assessment (HIA)</a:t>
            </a:r>
          </a:p>
        </p:txBody>
      </p:sp>
      <p:cxnSp>
        <p:nvCxnSpPr>
          <p:cNvPr id="38" name="Straight Connector 37"/>
          <p:cNvCxnSpPr>
            <a:stCxn id="36" idx="0"/>
          </p:cNvCxnSpPr>
          <p:nvPr/>
        </p:nvCxnSpPr>
        <p:spPr>
          <a:xfrm flipV="1">
            <a:off x="3857626" y="5845810"/>
            <a:ext cx="0" cy="234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21" idx="2"/>
          </p:cNvCxnSpPr>
          <p:nvPr/>
        </p:nvCxnSpPr>
        <p:spPr>
          <a:xfrm flipV="1">
            <a:off x="8301981" y="5179694"/>
            <a:ext cx="1210" cy="2367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4876800" y="6278880"/>
            <a:ext cx="838200" cy="304800"/>
          </a:xfrm>
          <a:prstGeom prst="roundRect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Air Permit</a:t>
            </a:r>
          </a:p>
        </p:txBody>
      </p:sp>
      <p:cxnSp>
        <p:nvCxnSpPr>
          <p:cNvPr id="49" name="Straight Connector 48"/>
          <p:cNvCxnSpPr/>
          <p:nvPr/>
        </p:nvCxnSpPr>
        <p:spPr>
          <a:xfrm>
            <a:off x="6324600" y="3041650"/>
            <a:ext cx="197961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62" idx="0"/>
            <a:endCxn id="53" idx="2"/>
          </p:cNvCxnSpPr>
          <p:nvPr/>
        </p:nvCxnSpPr>
        <p:spPr>
          <a:xfrm flipV="1">
            <a:off x="8303190" y="2788919"/>
            <a:ext cx="191" cy="4102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7725531" y="2550794"/>
            <a:ext cx="1155699" cy="238125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Mining Claim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727950" y="1531620"/>
            <a:ext cx="1149350" cy="91440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Application for Permits to Mine in Alaska (APMA)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795570" y="721995"/>
            <a:ext cx="1012825" cy="68580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Plan of Operations (POO)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693590" y="3199130"/>
            <a:ext cx="1219200" cy="30480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Reclamation &amp; Closure Plan</a:t>
            </a:r>
          </a:p>
        </p:txBody>
      </p:sp>
      <p:cxnSp>
        <p:nvCxnSpPr>
          <p:cNvPr id="64" name="Straight Connector 63"/>
          <p:cNvCxnSpPr>
            <a:stCxn id="19" idx="0"/>
            <a:endCxn id="62" idx="2"/>
          </p:cNvCxnSpPr>
          <p:nvPr/>
        </p:nvCxnSpPr>
        <p:spPr>
          <a:xfrm flipH="1" flipV="1">
            <a:off x="8303190" y="3503930"/>
            <a:ext cx="191" cy="3105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53" idx="0"/>
            <a:endCxn id="54" idx="2"/>
          </p:cNvCxnSpPr>
          <p:nvPr/>
        </p:nvCxnSpPr>
        <p:spPr>
          <a:xfrm flipH="1" flipV="1">
            <a:off x="8302625" y="2446020"/>
            <a:ext cx="756" cy="1047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54" idx="0"/>
            <a:endCxn id="55" idx="2"/>
          </p:cNvCxnSpPr>
          <p:nvPr/>
        </p:nvCxnSpPr>
        <p:spPr>
          <a:xfrm flipH="1" flipV="1">
            <a:off x="8301983" y="1407795"/>
            <a:ext cx="642" cy="12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5902325" y="1941195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ounded Rectangle 78"/>
          <p:cNvSpPr/>
          <p:nvPr/>
        </p:nvSpPr>
        <p:spPr>
          <a:xfrm>
            <a:off x="5181600" y="1636394"/>
            <a:ext cx="1447799" cy="581025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Temporary Water Use Authorization (TWUA)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5384165" y="685800"/>
            <a:ext cx="1035050" cy="385445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Water Reservations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5368925" y="167640"/>
            <a:ext cx="1066800" cy="38100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Dam Safety Certifications</a:t>
            </a:r>
          </a:p>
        </p:txBody>
      </p:sp>
      <p:cxnSp>
        <p:nvCxnSpPr>
          <p:cNvPr id="82" name="Straight Connector 81"/>
          <p:cNvCxnSpPr>
            <a:stCxn id="79" idx="0"/>
            <a:endCxn id="56" idx="2"/>
          </p:cNvCxnSpPr>
          <p:nvPr/>
        </p:nvCxnSpPr>
        <p:spPr>
          <a:xfrm flipH="1" flipV="1">
            <a:off x="5904865" y="1524000"/>
            <a:ext cx="635" cy="1123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80" idx="0"/>
            <a:endCxn id="81" idx="2"/>
          </p:cNvCxnSpPr>
          <p:nvPr/>
        </p:nvCxnSpPr>
        <p:spPr>
          <a:xfrm flipV="1">
            <a:off x="5901690" y="548640"/>
            <a:ext cx="635" cy="137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endCxn id="86" idx="2"/>
          </p:cNvCxnSpPr>
          <p:nvPr/>
        </p:nvCxnSpPr>
        <p:spPr>
          <a:xfrm flipV="1">
            <a:off x="6324600" y="2590800"/>
            <a:ext cx="8001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ounded Rectangle 85"/>
          <p:cNvSpPr/>
          <p:nvPr/>
        </p:nvSpPr>
        <p:spPr>
          <a:xfrm>
            <a:off x="6705600" y="2209800"/>
            <a:ext cx="838200" cy="381000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Land Use Permit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6708019" y="1680845"/>
            <a:ext cx="838200" cy="376555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Land Lease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6711799" y="580390"/>
            <a:ext cx="838200" cy="381000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Material Site</a:t>
            </a:r>
          </a:p>
        </p:txBody>
      </p:sp>
      <p:cxnSp>
        <p:nvCxnSpPr>
          <p:cNvPr id="89" name="Straight Connector 88"/>
          <p:cNvCxnSpPr>
            <a:stCxn id="86" idx="0"/>
            <a:endCxn id="87" idx="2"/>
          </p:cNvCxnSpPr>
          <p:nvPr/>
        </p:nvCxnSpPr>
        <p:spPr>
          <a:xfrm flipV="1">
            <a:off x="7124700" y="2057400"/>
            <a:ext cx="2419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87" idx="0"/>
            <a:endCxn id="57" idx="2"/>
          </p:cNvCxnSpPr>
          <p:nvPr/>
        </p:nvCxnSpPr>
        <p:spPr>
          <a:xfrm flipV="1">
            <a:off x="7127119" y="1524000"/>
            <a:ext cx="2419" cy="1568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1676400" y="4826000"/>
            <a:ext cx="1219200" cy="381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Public Rights-of-Way</a:t>
            </a:r>
          </a:p>
        </p:txBody>
      </p:sp>
      <p:cxnSp>
        <p:nvCxnSpPr>
          <p:cNvPr id="41" name="Straight Connector 40"/>
          <p:cNvCxnSpPr>
            <a:stCxn id="52" idx="3"/>
          </p:cNvCxnSpPr>
          <p:nvPr/>
        </p:nvCxnSpPr>
        <p:spPr>
          <a:xfrm>
            <a:off x="2057400" y="4305300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0" idx="0"/>
          </p:cNvCxnSpPr>
          <p:nvPr/>
        </p:nvCxnSpPr>
        <p:spPr>
          <a:xfrm flipV="1">
            <a:off x="2286000" y="4305300"/>
            <a:ext cx="0" cy="520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45" idx="0"/>
          </p:cNvCxnSpPr>
          <p:nvPr/>
        </p:nvCxnSpPr>
        <p:spPr>
          <a:xfrm flipV="1">
            <a:off x="5295900" y="5859780"/>
            <a:ext cx="3175" cy="419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2743200" y="1143000"/>
            <a:ext cx="1114426" cy="381000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Fish Resource Permits</a:t>
            </a:r>
          </a:p>
        </p:txBody>
      </p:sp>
      <p:cxnSp>
        <p:nvCxnSpPr>
          <p:cNvPr id="48" name="Straight Connector 47"/>
          <p:cNvCxnSpPr>
            <a:stCxn id="47" idx="2"/>
          </p:cNvCxnSpPr>
          <p:nvPr/>
        </p:nvCxnSpPr>
        <p:spPr>
          <a:xfrm>
            <a:off x="3300413" y="1524000"/>
            <a:ext cx="890587" cy="4648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838200" y="4114800"/>
            <a:ext cx="1219200" cy="381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Heavy Haul Permit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5387340" y="1183322"/>
            <a:ext cx="1035050" cy="340678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Water Right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6710438" y="1143000"/>
            <a:ext cx="838200" cy="381000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Land Easement</a:t>
            </a:r>
          </a:p>
        </p:txBody>
      </p:sp>
      <p:cxnSp>
        <p:nvCxnSpPr>
          <p:cNvPr id="58" name="Straight Connector 57"/>
          <p:cNvCxnSpPr>
            <a:stCxn id="57" idx="0"/>
            <a:endCxn id="88" idx="2"/>
          </p:cNvCxnSpPr>
          <p:nvPr/>
        </p:nvCxnSpPr>
        <p:spPr>
          <a:xfrm flipV="1">
            <a:off x="7129538" y="961390"/>
            <a:ext cx="1361" cy="1816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6" idx="0"/>
            <a:endCxn id="80" idx="2"/>
          </p:cNvCxnSpPr>
          <p:nvPr/>
        </p:nvCxnSpPr>
        <p:spPr>
          <a:xfrm flipH="1" flipV="1">
            <a:off x="5901690" y="1071245"/>
            <a:ext cx="3175" cy="1120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Hexagon 4"/>
          <p:cNvSpPr>
            <a:spLocks/>
          </p:cNvSpPr>
          <p:nvPr/>
        </p:nvSpPr>
        <p:spPr>
          <a:xfrm>
            <a:off x="22859" y="723900"/>
            <a:ext cx="2632711" cy="2628900"/>
          </a:xfrm>
          <a:prstGeom prst="hex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u="sng" dirty="0"/>
              <a:t>National Environmental Policy Act (NEPA) Process</a:t>
            </a:r>
          </a:p>
          <a:p>
            <a:pPr marL="114300" indent="-1143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Bureau of Land Management (BLM)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Corps of Engineers (USACE)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Forest Service (USFS)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Environmental Protection Agency (EPA)</a:t>
            </a:r>
          </a:p>
        </p:txBody>
      </p:sp>
      <p:cxnSp>
        <p:nvCxnSpPr>
          <p:cNvPr id="60" name="Straight Connector 59"/>
          <p:cNvCxnSpPr>
            <a:stCxn id="5" idx="1"/>
          </p:cNvCxnSpPr>
          <p:nvPr/>
        </p:nvCxnSpPr>
        <p:spPr>
          <a:xfrm>
            <a:off x="1998345" y="3352799"/>
            <a:ext cx="1302068" cy="306388"/>
          </a:xfrm>
          <a:prstGeom prst="line">
            <a:avLst/>
          </a:prstGeom>
          <a:ln w="25400">
            <a:solidFill>
              <a:schemeClr val="accent1"/>
            </a:solidFill>
            <a:prstDash val="dash"/>
          </a:ln>
          <a:effectLst>
            <a:glow rad="101600">
              <a:schemeClr val="tx1">
                <a:alpha val="75000"/>
              </a:schemeClr>
            </a:glow>
            <a:softEdge rad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76200" y="6393180"/>
            <a:ext cx="838200" cy="381000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cxnSp>
        <p:nvCxnSpPr>
          <p:cNvPr id="63" name="Straight Connector 62"/>
          <p:cNvCxnSpPr/>
          <p:nvPr/>
        </p:nvCxnSpPr>
        <p:spPr>
          <a:xfrm>
            <a:off x="167640" y="6085205"/>
            <a:ext cx="74676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>
            <a:glow rad="101600">
              <a:schemeClr val="tx1">
                <a:alpha val="75000"/>
              </a:schemeClr>
            </a:glow>
            <a:softEdge rad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90600" y="5963285"/>
            <a:ext cx="1097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Advisory role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198120" y="5844539"/>
            <a:ext cx="71628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990600" y="5721280"/>
            <a:ext cx="131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Formal authority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90600" y="6445180"/>
            <a:ext cx="16649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Public Notice Required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32510" y="5416480"/>
            <a:ext cx="556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Key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480" y="5381625"/>
            <a:ext cx="2560320" cy="1447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ounded Rectangle 69"/>
          <p:cNvSpPr/>
          <p:nvPr/>
        </p:nvSpPr>
        <p:spPr>
          <a:xfrm>
            <a:off x="6713220" y="76200"/>
            <a:ext cx="838200" cy="38100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Material Sale</a:t>
            </a:r>
          </a:p>
        </p:txBody>
      </p:sp>
      <p:cxnSp>
        <p:nvCxnSpPr>
          <p:cNvPr id="71" name="Straight Connector 70"/>
          <p:cNvCxnSpPr>
            <a:stCxn id="88" idx="0"/>
            <a:endCxn id="70" idx="2"/>
          </p:cNvCxnSpPr>
          <p:nvPr/>
        </p:nvCxnSpPr>
        <p:spPr>
          <a:xfrm flipV="1">
            <a:off x="7130899" y="457200"/>
            <a:ext cx="1421" cy="1231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ounded Rectangle 71"/>
          <p:cNvSpPr/>
          <p:nvPr/>
        </p:nvSpPr>
        <p:spPr>
          <a:xfrm>
            <a:off x="7543800" y="5972175"/>
            <a:ext cx="1517651" cy="381000"/>
          </a:xfrm>
          <a:prstGeom prst="roundRect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Camp Permit (individual or general)</a:t>
            </a:r>
          </a:p>
        </p:txBody>
      </p:sp>
      <p:cxnSp>
        <p:nvCxnSpPr>
          <p:cNvPr id="73" name="Straight Connector 72"/>
          <p:cNvCxnSpPr>
            <a:stCxn id="72" idx="0"/>
          </p:cNvCxnSpPr>
          <p:nvPr/>
        </p:nvCxnSpPr>
        <p:spPr>
          <a:xfrm flipH="1" flipV="1">
            <a:off x="8301981" y="5416480"/>
            <a:ext cx="645" cy="5556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733415" y="5486400"/>
            <a:ext cx="25692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ounded Rectangle 73"/>
          <p:cNvSpPr/>
          <p:nvPr/>
        </p:nvSpPr>
        <p:spPr>
          <a:xfrm>
            <a:off x="6464301" y="3180080"/>
            <a:ext cx="1078855" cy="61087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Cultural Resource Investigation</a:t>
            </a:r>
          </a:p>
        </p:txBody>
      </p:sp>
      <p:cxnSp>
        <p:nvCxnSpPr>
          <p:cNvPr id="84" name="Straight Connector 83"/>
          <p:cNvCxnSpPr>
            <a:stCxn id="74" idx="1"/>
          </p:cNvCxnSpPr>
          <p:nvPr/>
        </p:nvCxnSpPr>
        <p:spPr>
          <a:xfrm flipH="1" flipV="1">
            <a:off x="6243637" y="3180080"/>
            <a:ext cx="220664" cy="305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ounded Rectangle 90"/>
          <p:cNvSpPr/>
          <p:nvPr/>
        </p:nvSpPr>
        <p:spPr>
          <a:xfrm>
            <a:off x="6026149" y="4829175"/>
            <a:ext cx="1517651" cy="543560"/>
          </a:xfrm>
          <a:prstGeom prst="roundRect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Spill Prevention &amp; Response (SPAR) Authorizations</a:t>
            </a:r>
          </a:p>
        </p:txBody>
      </p:sp>
      <p:cxnSp>
        <p:nvCxnSpPr>
          <p:cNvPr id="97" name="Straight Connector 96"/>
          <p:cNvCxnSpPr>
            <a:endCxn id="91" idx="1"/>
          </p:cNvCxnSpPr>
          <p:nvPr/>
        </p:nvCxnSpPr>
        <p:spPr>
          <a:xfrm flipV="1">
            <a:off x="5733415" y="5100955"/>
            <a:ext cx="292734" cy="192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2701"/>
            <a:ext cx="643928" cy="673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5800" y="167640"/>
            <a:ext cx="3962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For public information purposes.  More information is available at http://dnr.alaska.gov/commis/opmp/</a:t>
            </a:r>
          </a:p>
        </p:txBody>
      </p:sp>
    </p:spTree>
    <p:extLst>
      <p:ext uri="{BB962C8B-B14F-4D97-AF65-F5344CB8AC3E}">
        <p14:creationId xmlns:p14="http://schemas.microsoft.com/office/powerpoint/2010/main" val="1181967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06680"/>
            <a:ext cx="8961120" cy="1341120"/>
          </a:xfrm>
          <a:prstGeom prst="rect">
            <a:avLst/>
          </a:prstGeom>
          <a:solidFill>
            <a:schemeClr val="tx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Georgia" panose="02040502050405020303" pitchFamily="18" charset="0"/>
              </a:rPr>
              <a:t>PROCESSES/PERMITS WITH THE LONGEST LEAD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NEPA</a:t>
            </a:r>
          </a:p>
          <a:p>
            <a:pPr lvl="1"/>
            <a:r>
              <a:rPr lang="en-US" dirty="0"/>
              <a:t>Development of an Environmental Impact Statement (EIS)</a:t>
            </a:r>
          </a:p>
          <a:p>
            <a:pPr lvl="1"/>
            <a:r>
              <a:rPr lang="en-US" dirty="0"/>
              <a:t>Baseline data collection</a:t>
            </a:r>
          </a:p>
          <a:p>
            <a:pPr lvl="1"/>
            <a:r>
              <a:rPr lang="en-US" dirty="0"/>
              <a:t>Inconsistencies in Federal processes and methodologies</a:t>
            </a:r>
          </a:p>
          <a:p>
            <a:r>
              <a:rPr lang="en-US" dirty="0"/>
              <a:t>Air permits - Prevention of Significant Deterioration Permit (PSD)</a:t>
            </a:r>
          </a:p>
          <a:p>
            <a:pPr lvl="1"/>
            <a:r>
              <a:rPr lang="en-US" dirty="0"/>
              <a:t>Several years to collect baseline data</a:t>
            </a:r>
          </a:p>
        </p:txBody>
      </p:sp>
    </p:spTree>
    <p:extLst>
      <p:ext uri="{BB962C8B-B14F-4D97-AF65-F5344CB8AC3E}">
        <p14:creationId xmlns:p14="http://schemas.microsoft.com/office/powerpoint/2010/main" val="3397484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/>
          <p:nvPr/>
        </p:nvGrpSpPr>
        <p:grpSpPr>
          <a:xfrm>
            <a:off x="0" y="106680"/>
            <a:ext cx="9144000" cy="6675120"/>
            <a:chOff x="0" y="106680"/>
            <a:chExt cx="9144000" cy="6675120"/>
          </a:xfrm>
        </p:grpSpPr>
        <p:sp>
          <p:nvSpPr>
            <p:cNvPr id="25" name="Rectangle 24"/>
            <p:cNvSpPr/>
            <p:nvPr/>
          </p:nvSpPr>
          <p:spPr>
            <a:xfrm>
              <a:off x="76200" y="106680"/>
              <a:ext cx="8961120" cy="6675120"/>
            </a:xfrm>
            <a:prstGeom prst="rect">
              <a:avLst/>
            </a:prstGeom>
            <a:solidFill>
              <a:schemeClr val="bg2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60000"/>
                </a:lnSpc>
                <a:spcBef>
                  <a:spcPct val="40000"/>
                </a:spcBef>
                <a:spcAft>
                  <a:spcPts val="400"/>
                </a:spcAft>
                <a:defRPr/>
              </a:pPr>
              <a:endParaRPr lang="en-US" b="1" dirty="0">
                <a:solidFill>
                  <a:schemeClr val="tx1"/>
                </a:solidFill>
                <a:latin typeface="Georgia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6200" y="106680"/>
              <a:ext cx="8961120" cy="1036320"/>
            </a:xfrm>
            <a:prstGeom prst="rect">
              <a:avLst/>
            </a:prstGeom>
            <a:solidFill>
              <a:schemeClr val="tx2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379221"/>
              <a:ext cx="9144000" cy="6436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400" kern="0" cap="small" spc="200" dirty="0">
                  <a:ln w="12700">
                    <a:noFill/>
                    <a:prstDash val="solid"/>
                  </a:ln>
                  <a:solidFill>
                    <a:schemeClr val="bg1"/>
                  </a:solidFill>
                  <a:latin typeface="Georgia"/>
                </a:rPr>
                <a:t>Baseline Studies</a:t>
              </a:r>
              <a:endParaRPr lang="en-US" sz="4400" dirty="0"/>
            </a:p>
          </p:txBody>
        </p:sp>
        <p:sp>
          <p:nvSpPr>
            <p:cNvPr id="9" name="Slide Number Placeholder 10"/>
            <p:cNvSpPr txBox="1">
              <a:spLocks/>
            </p:cNvSpPr>
            <p:nvPr/>
          </p:nvSpPr>
          <p:spPr>
            <a:xfrm>
              <a:off x="6781800" y="6324600"/>
              <a:ext cx="2133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fld id="{A2EB52D4-89BD-447A-A9C6-CFF890A068E0}" type="slidenum"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Garamond" pitchFamily="18" charset="0"/>
                  <a:ea typeface="+mn-ea"/>
                  <a:cs typeface="+mn-cs"/>
                </a:rPr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t>9</a:t>
              </a:fld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04800" y="1524000"/>
            <a:ext cx="8229600" cy="5105400"/>
          </a:xfrm>
        </p:spPr>
        <p:txBody>
          <a:bodyPr>
            <a:normAutofit fontScale="55000" lnSpcReduction="2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b="1" dirty="0">
                <a:latin typeface="Georgia" pitchFamily="18" charset="0"/>
              </a:rPr>
              <a:t>State recommends early consultation with regulating  agencies to help assure correct baseline information is collected.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endParaRPr lang="en-US" b="1" dirty="0">
              <a:latin typeface="Georgia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Surface Water Quality &amp; Quantity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Groundwater Quality &amp; Quantity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Aquatic Life (</a:t>
            </a:r>
            <a:r>
              <a:rPr lang="en-US" sz="2800" dirty="0">
                <a:latin typeface="Georgia" pitchFamily="18" charset="0"/>
              </a:rPr>
              <a:t>Includes</a:t>
            </a:r>
            <a:r>
              <a:rPr lang="en-US" dirty="0">
                <a:latin typeface="Georgia" pitchFamily="18" charset="0"/>
              </a:rPr>
              <a:t> </a:t>
            </a:r>
            <a:r>
              <a:rPr lang="en-US" sz="2800" dirty="0">
                <a:latin typeface="Georgia" pitchFamily="18" charset="0"/>
              </a:rPr>
              <a:t>Marine &amp; Freshwater Fish, Invertebrates, etc.)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Traditional Ecological Knowledge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Health Impact Assessment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Wildlife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Wetlands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Socioeconomics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Subsistence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Cultural Resources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Air Quality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Geotechnical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Visual Resources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latin typeface="Georgia" pitchFamily="18" charset="0"/>
              </a:rPr>
              <a:t>Noise</a:t>
            </a:r>
          </a:p>
        </p:txBody>
      </p:sp>
    </p:spTree>
    <p:extLst>
      <p:ext uri="{BB962C8B-B14F-4D97-AF65-F5344CB8AC3E}">
        <p14:creationId xmlns:p14="http://schemas.microsoft.com/office/powerpoint/2010/main" val="2871206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4716</TotalTime>
  <Words>841</Words>
  <Application>Microsoft Office PowerPoint</Application>
  <PresentationFormat>On-screen Show (4:3)</PresentationFormat>
  <Paragraphs>260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MS PGothic</vt:lpstr>
      <vt:lpstr>Arial</vt:lpstr>
      <vt:lpstr>Calibri</vt:lpstr>
      <vt:lpstr>Garamond</vt:lpstr>
      <vt:lpstr>Georgia</vt:lpstr>
      <vt:lpstr>Tahoma</vt:lpstr>
      <vt:lpstr>Times New Roman</vt:lpstr>
      <vt:lpstr>Office Theme</vt:lpstr>
      <vt:lpstr>PERMITTING LARGE PROJECTS IN ALASKA</vt:lpstr>
      <vt:lpstr>PowerPoint Presentation</vt:lpstr>
      <vt:lpstr>PARALLEL PROCESSES</vt:lpstr>
      <vt:lpstr>PowerPoint Presentation</vt:lpstr>
      <vt:lpstr>National Environmental Policy Act (NEPA) Process for an EIS</vt:lpstr>
      <vt:lpstr>PowerPoint Presentation</vt:lpstr>
      <vt:lpstr>PowerPoint Presentation</vt:lpstr>
      <vt:lpstr>PROCESSES/PERMITS WITH THE LONGEST LEAD TIME</vt:lpstr>
      <vt:lpstr>PowerPoint Presentation</vt:lpstr>
      <vt:lpstr>LITIGATION</vt:lpstr>
      <vt:lpstr>EARLY COORDINATION</vt:lpstr>
      <vt:lpstr>QUESTIONS AND CONTACT</vt:lpstr>
    </vt:vector>
  </TitlesOfParts>
  <Company>Alaska Dept of Natural Resources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Bruno, Jeff J (DNR)</dc:creator>
  <cp:lastModifiedBy>King, Ed M (DNR)</cp:lastModifiedBy>
  <cp:revision>25</cp:revision>
  <dcterms:created xsi:type="dcterms:W3CDTF">2017-01-27T18:16:39Z</dcterms:created>
  <dcterms:modified xsi:type="dcterms:W3CDTF">2017-01-31T17:05:59Z</dcterms:modified>
</cp:coreProperties>
</file>