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handoutMasterIdLst>
    <p:handoutMasterId r:id="rId15"/>
  </p:handoutMasterIdLst>
  <p:sldIdLst>
    <p:sldId id="256" r:id="rId2"/>
    <p:sldId id="264" r:id="rId3"/>
    <p:sldId id="265" r:id="rId4"/>
    <p:sldId id="273" r:id="rId5"/>
    <p:sldId id="267" r:id="rId6"/>
    <p:sldId id="272" r:id="rId7"/>
    <p:sldId id="259" r:id="rId8"/>
    <p:sldId id="270" r:id="rId9"/>
    <p:sldId id="271" r:id="rId10"/>
    <p:sldId id="266" r:id="rId11"/>
    <p:sldId id="262" r:id="rId12"/>
    <p:sldId id="261"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60" d="100"/>
          <a:sy n="60" d="100"/>
        </p:scale>
        <p:origin x="7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rickcorderogiorgana\Downloads\HB%2520216%2520Additional%2520Documents%2520Criminal%2520Fund%2520Use%2520Over%2520the%2520Years%2520With%2520Percentages%25201.19.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rickcorderogiorgana\Downloads\HB216%20Additional%20Materials%20Restitution%20Statistics%20from%20ACS%201.19.2018.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dirty="0"/>
              <a:t>Criminal Fund Use</a:t>
            </a:r>
            <a:r>
              <a:rPr lang="en-US" sz="2400" baseline="0" dirty="0"/>
              <a:t> Over the Years</a:t>
            </a:r>
            <a:endParaRPr lang="en-US" sz="2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Sheet1!$A$9</c:f>
              <c:strCache>
                <c:ptCount val="1"/>
                <c:pt idx="0">
                  <c:v>Victims</c:v>
                </c:pt>
              </c:strCache>
            </c:strRef>
          </c:tx>
          <c:spPr>
            <a:ln w="76200" cap="rnd">
              <a:solidFill>
                <a:schemeClr val="accent6">
                  <a:lumMod val="60000"/>
                  <a:lumOff val="40000"/>
                </a:schemeClr>
              </a:solidFill>
              <a:round/>
            </a:ln>
            <a:effectLst/>
          </c:spPr>
          <c:marker>
            <c:symbol val="none"/>
          </c:marker>
          <c:dLbls>
            <c:delete val="1"/>
          </c:dLbls>
          <c:cat>
            <c:strRef>
              <c:f>Sheet1!$B$2:$J$2</c:f>
              <c:strCache>
                <c:ptCount val="9"/>
                <c:pt idx="0">
                  <c:v>FY2008</c:v>
                </c:pt>
                <c:pt idx="1">
                  <c:v>FY2009</c:v>
                </c:pt>
                <c:pt idx="2">
                  <c:v>FY2010</c:v>
                </c:pt>
                <c:pt idx="3">
                  <c:v>FY2011</c:v>
                </c:pt>
                <c:pt idx="4">
                  <c:v>FY2012</c:v>
                </c:pt>
                <c:pt idx="5">
                  <c:v>FY2013</c:v>
                </c:pt>
                <c:pt idx="6">
                  <c:v>FY2014</c:v>
                </c:pt>
                <c:pt idx="7">
                  <c:v>FY2015</c:v>
                </c:pt>
                <c:pt idx="8">
                  <c:v>FY2016</c:v>
                </c:pt>
              </c:strCache>
            </c:strRef>
          </c:cat>
          <c:val>
            <c:numRef>
              <c:f>Sheet1!$B$9:$J$9</c:f>
              <c:numCache>
                <c:formatCode>_("$"* #,##0.00_);_("$"* \(#,##0.00\);_("$"* "-"??_);_(@_)</c:formatCode>
                <c:ptCount val="9"/>
                <c:pt idx="0">
                  <c:v>5259000</c:v>
                </c:pt>
                <c:pt idx="1">
                  <c:v>7726000</c:v>
                </c:pt>
                <c:pt idx="2">
                  <c:v>10611000</c:v>
                </c:pt>
                <c:pt idx="3">
                  <c:v>10198000</c:v>
                </c:pt>
                <c:pt idx="4">
                  <c:v>1800000</c:v>
                </c:pt>
                <c:pt idx="5">
                  <c:v>1798000</c:v>
                </c:pt>
                <c:pt idx="6">
                  <c:v>1116400</c:v>
                </c:pt>
                <c:pt idx="7">
                  <c:v>1502700</c:v>
                </c:pt>
                <c:pt idx="8">
                  <c:v>1510100</c:v>
                </c:pt>
              </c:numCache>
            </c:numRef>
          </c:val>
          <c:smooth val="0"/>
          <c:extLst>
            <c:ext xmlns:c16="http://schemas.microsoft.com/office/drawing/2014/chart" uri="{C3380CC4-5D6E-409C-BE32-E72D297353CC}">
              <c16:uniqueId val="{00000000-7731-4B64-A2EB-9F08C47FD971}"/>
            </c:ext>
          </c:extLst>
        </c:ser>
        <c:ser>
          <c:idx val="1"/>
          <c:order val="1"/>
          <c:tx>
            <c:strRef>
              <c:f>Sheet1!$A$10</c:f>
              <c:strCache>
                <c:ptCount val="1"/>
                <c:pt idx="0">
                  <c:v>DOC</c:v>
                </c:pt>
              </c:strCache>
            </c:strRef>
          </c:tx>
          <c:spPr>
            <a:ln w="76200" cap="rnd">
              <a:solidFill>
                <a:srgbClr val="C00000"/>
              </a:solidFill>
              <a:round/>
            </a:ln>
            <a:effectLst/>
          </c:spPr>
          <c:marker>
            <c:symbol val="none"/>
          </c:marker>
          <c:dLbls>
            <c:delete val="1"/>
          </c:dLbls>
          <c:cat>
            <c:strRef>
              <c:f>Sheet1!$B$2:$J$2</c:f>
              <c:strCache>
                <c:ptCount val="9"/>
                <c:pt idx="0">
                  <c:v>FY2008</c:v>
                </c:pt>
                <c:pt idx="1">
                  <c:v>FY2009</c:v>
                </c:pt>
                <c:pt idx="2">
                  <c:v>FY2010</c:v>
                </c:pt>
                <c:pt idx="3">
                  <c:v>FY2011</c:v>
                </c:pt>
                <c:pt idx="4">
                  <c:v>FY2012</c:v>
                </c:pt>
                <c:pt idx="5">
                  <c:v>FY2013</c:v>
                </c:pt>
                <c:pt idx="6">
                  <c:v>FY2014</c:v>
                </c:pt>
                <c:pt idx="7">
                  <c:v>FY2015</c:v>
                </c:pt>
                <c:pt idx="8">
                  <c:v>FY2016</c:v>
                </c:pt>
              </c:strCache>
            </c:strRef>
          </c:cat>
          <c:val>
            <c:numRef>
              <c:f>Sheet1!$B$10:$J$10</c:f>
              <c:numCache>
                <c:formatCode>_("$"* #,##0.00_);_("$"* \(#,##0.00\);_("$"* "-"??_);_(@_)</c:formatCode>
                <c:ptCount val="9"/>
                <c:pt idx="0">
                  <c:v>6211000</c:v>
                </c:pt>
                <c:pt idx="1">
                  <c:v>9126000</c:v>
                </c:pt>
                <c:pt idx="2">
                  <c:v>10897000</c:v>
                </c:pt>
                <c:pt idx="3">
                  <c:v>10037000</c:v>
                </c:pt>
                <c:pt idx="4">
                  <c:v>10037000</c:v>
                </c:pt>
                <c:pt idx="5">
                  <c:v>15920000</c:v>
                </c:pt>
                <c:pt idx="6">
                  <c:v>14890000</c:v>
                </c:pt>
                <c:pt idx="7">
                  <c:v>9948600</c:v>
                </c:pt>
                <c:pt idx="8">
                  <c:v>22340500</c:v>
                </c:pt>
              </c:numCache>
            </c:numRef>
          </c:val>
          <c:smooth val="0"/>
          <c:extLst>
            <c:ext xmlns:c16="http://schemas.microsoft.com/office/drawing/2014/chart" uri="{C3380CC4-5D6E-409C-BE32-E72D297353CC}">
              <c16:uniqueId val="{00000001-7731-4B64-A2EB-9F08C47FD971}"/>
            </c:ext>
          </c:extLst>
        </c:ser>
        <c:dLbls>
          <c:dLblPos val="ctr"/>
          <c:showLegendKey val="0"/>
          <c:showVal val="1"/>
          <c:showCatName val="0"/>
          <c:showSerName val="0"/>
          <c:showPercent val="0"/>
          <c:showBubbleSize val="0"/>
        </c:dLbls>
        <c:smooth val="0"/>
        <c:axId val="380438712"/>
        <c:axId val="380436744"/>
      </c:lineChart>
      <c:catAx>
        <c:axId val="380438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436744"/>
        <c:crosses val="autoZero"/>
        <c:auto val="1"/>
        <c:lblAlgn val="ctr"/>
        <c:lblOffset val="100"/>
        <c:noMultiLvlLbl val="0"/>
      </c:catAx>
      <c:valAx>
        <c:axId val="3804367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438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ln w="3175">
                  <a:noFill/>
                </a:ln>
                <a:solidFill>
                  <a:schemeClr val="tx1">
                    <a:lumMod val="65000"/>
                    <a:lumOff val="35000"/>
                  </a:schemeClr>
                </a:solidFill>
                <a:latin typeface="+mn-lt"/>
                <a:ea typeface="+mn-ea"/>
                <a:cs typeface="+mn-cs"/>
              </a:defRPr>
            </a:pPr>
            <a:endParaRPr lang="en-US"/>
          </a:p>
        </c:txPr>
      </c:dTable>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7180721897545024"/>
          <c:y val="3.8068954569114036E-4"/>
          <c:w val="0.15460530554542035"/>
          <c:h val="0.1778629181822761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Sample </a:t>
            </a:r>
            <a:r>
              <a:rPr lang="en-US" baseline="0" dirty="0"/>
              <a:t> Appropriations from the Criminal Fund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Sheet1!$A$9</c:f>
              <c:strCache>
                <c:ptCount val="1"/>
                <c:pt idx="0">
                  <c:v>Victims</c:v>
                </c:pt>
              </c:strCache>
            </c:strRef>
          </c:tx>
          <c:spPr>
            <a:solidFill>
              <a:schemeClr val="accent1"/>
            </a:solidFill>
            <a:ln>
              <a:noFill/>
            </a:ln>
            <a:effectLst/>
            <a:sp3d/>
          </c:spPr>
          <c:invertIfNegative val="0"/>
          <c:dLbls>
            <c:delete val="1"/>
          </c:dLbls>
          <c:cat>
            <c:strRef>
              <c:f>Sheet1!$B$2:$J$2</c:f>
              <c:strCache>
                <c:ptCount val="9"/>
                <c:pt idx="0">
                  <c:v>FY2008</c:v>
                </c:pt>
                <c:pt idx="1">
                  <c:v>FY2009</c:v>
                </c:pt>
                <c:pt idx="2">
                  <c:v>FY2010</c:v>
                </c:pt>
                <c:pt idx="3">
                  <c:v>FY2011</c:v>
                </c:pt>
                <c:pt idx="4">
                  <c:v>FY2012</c:v>
                </c:pt>
                <c:pt idx="5">
                  <c:v>FY2013</c:v>
                </c:pt>
                <c:pt idx="6">
                  <c:v>FY2014</c:v>
                </c:pt>
                <c:pt idx="7">
                  <c:v>FY2015</c:v>
                </c:pt>
                <c:pt idx="8">
                  <c:v>FY2016</c:v>
                </c:pt>
              </c:strCache>
            </c:strRef>
          </c:cat>
          <c:val>
            <c:numRef>
              <c:f>Sheet1!$B$9:$J$9</c:f>
              <c:numCache>
                <c:formatCode>_("$"* #,##0.00_);_("$"* \(#,##0.00\);_("$"* "-"??_);_(@_)</c:formatCode>
                <c:ptCount val="9"/>
                <c:pt idx="0">
                  <c:v>5259000</c:v>
                </c:pt>
                <c:pt idx="1">
                  <c:v>7726000</c:v>
                </c:pt>
                <c:pt idx="2">
                  <c:v>10611000</c:v>
                </c:pt>
                <c:pt idx="3">
                  <c:v>10198000</c:v>
                </c:pt>
                <c:pt idx="4">
                  <c:v>1800000</c:v>
                </c:pt>
                <c:pt idx="5">
                  <c:v>1798000</c:v>
                </c:pt>
                <c:pt idx="6">
                  <c:v>1116400</c:v>
                </c:pt>
                <c:pt idx="7">
                  <c:v>1502700</c:v>
                </c:pt>
                <c:pt idx="8">
                  <c:v>1510100</c:v>
                </c:pt>
              </c:numCache>
            </c:numRef>
          </c:val>
          <c:extLst>
            <c:ext xmlns:c16="http://schemas.microsoft.com/office/drawing/2014/chart" uri="{C3380CC4-5D6E-409C-BE32-E72D297353CC}">
              <c16:uniqueId val="{00000000-9766-534C-99D6-F30900704BC0}"/>
            </c:ext>
          </c:extLst>
        </c:ser>
        <c:ser>
          <c:idx val="1"/>
          <c:order val="1"/>
          <c:tx>
            <c:strRef>
              <c:f>Sheet1!$A$10</c:f>
              <c:strCache>
                <c:ptCount val="1"/>
                <c:pt idx="0">
                  <c:v>%</c:v>
                </c:pt>
              </c:strCache>
            </c:strRef>
          </c:tx>
          <c:spPr>
            <a:solidFill>
              <a:schemeClr val="accent2"/>
            </a:solidFill>
            <a:ln>
              <a:noFill/>
            </a:ln>
            <a:effectLst/>
            <a:sp3d/>
          </c:spPr>
          <c:invertIfNegative val="0"/>
          <c:dLbls>
            <c:delete val="1"/>
          </c:dLbls>
          <c:cat>
            <c:strRef>
              <c:f>Sheet1!$B$2:$J$2</c:f>
              <c:strCache>
                <c:ptCount val="9"/>
                <c:pt idx="0">
                  <c:v>FY2008</c:v>
                </c:pt>
                <c:pt idx="1">
                  <c:v>FY2009</c:v>
                </c:pt>
                <c:pt idx="2">
                  <c:v>FY2010</c:v>
                </c:pt>
                <c:pt idx="3">
                  <c:v>FY2011</c:v>
                </c:pt>
                <c:pt idx="4">
                  <c:v>FY2012</c:v>
                </c:pt>
                <c:pt idx="5">
                  <c:v>FY2013</c:v>
                </c:pt>
                <c:pt idx="6">
                  <c:v>FY2014</c:v>
                </c:pt>
                <c:pt idx="7">
                  <c:v>FY2015</c:v>
                </c:pt>
                <c:pt idx="8">
                  <c:v>FY2016</c:v>
                </c:pt>
              </c:strCache>
            </c:strRef>
          </c:cat>
          <c:val>
            <c:numRef>
              <c:f>Sheet1!$B$10:$J$10</c:f>
              <c:numCache>
                <c:formatCode>0%</c:formatCode>
                <c:ptCount val="9"/>
                <c:pt idx="0">
                  <c:v>0.45850043591979078</c:v>
                </c:pt>
                <c:pt idx="1">
                  <c:v>0.45846190363161643</c:v>
                </c:pt>
                <c:pt idx="2">
                  <c:v>0.49335131114004094</c:v>
                </c:pt>
                <c:pt idx="3">
                  <c:v>0.50397825549789965</c:v>
                </c:pt>
                <c:pt idx="4">
                  <c:v>0.15206555715130524</c:v>
                </c:pt>
                <c:pt idx="5">
                  <c:v>0.10147872220340896</c:v>
                </c:pt>
                <c:pt idx="6">
                  <c:v>7.0000000000000007E-2</c:v>
                </c:pt>
                <c:pt idx="7">
                  <c:v>0.13122527573288623</c:v>
                </c:pt>
                <c:pt idx="8">
                  <c:v>6.3314969015454539E-2</c:v>
                </c:pt>
              </c:numCache>
            </c:numRef>
          </c:val>
          <c:extLst>
            <c:ext xmlns:c16="http://schemas.microsoft.com/office/drawing/2014/chart" uri="{C3380CC4-5D6E-409C-BE32-E72D297353CC}">
              <c16:uniqueId val="{00000001-9766-534C-99D6-F30900704BC0}"/>
            </c:ext>
          </c:extLst>
        </c:ser>
        <c:ser>
          <c:idx val="3"/>
          <c:order val="3"/>
          <c:tx>
            <c:strRef>
              <c:f>Sheet1!$A$11</c:f>
              <c:strCache>
                <c:ptCount val="1"/>
                <c:pt idx="0">
                  <c:v>DOC</c:v>
                </c:pt>
              </c:strCache>
            </c:strRef>
          </c:tx>
          <c:spPr>
            <a:solidFill>
              <a:schemeClr val="accent4"/>
            </a:solidFill>
            <a:ln>
              <a:noFill/>
            </a:ln>
            <a:effectLst/>
            <a:sp3d/>
          </c:spPr>
          <c:invertIfNegative val="0"/>
          <c:dLbls>
            <c:delete val="1"/>
          </c:dLbls>
          <c:cat>
            <c:strRef>
              <c:f>Sheet1!$B$2:$J$2</c:f>
              <c:strCache>
                <c:ptCount val="9"/>
                <c:pt idx="0">
                  <c:v>FY2008</c:v>
                </c:pt>
                <c:pt idx="1">
                  <c:v>FY2009</c:v>
                </c:pt>
                <c:pt idx="2">
                  <c:v>FY2010</c:v>
                </c:pt>
                <c:pt idx="3">
                  <c:v>FY2011</c:v>
                </c:pt>
                <c:pt idx="4">
                  <c:v>FY2012</c:v>
                </c:pt>
                <c:pt idx="5">
                  <c:v>FY2013</c:v>
                </c:pt>
                <c:pt idx="6">
                  <c:v>FY2014</c:v>
                </c:pt>
                <c:pt idx="7">
                  <c:v>FY2015</c:v>
                </c:pt>
                <c:pt idx="8">
                  <c:v>FY2016</c:v>
                </c:pt>
              </c:strCache>
            </c:strRef>
          </c:cat>
          <c:val>
            <c:numRef>
              <c:f>Sheet1!$B$11:$J$11</c:f>
              <c:numCache>
                <c:formatCode>_("$"* #,##0.00_);_("$"* \(#,##0.00\);_("$"* "-"??_);_(@_)</c:formatCode>
                <c:ptCount val="9"/>
                <c:pt idx="0">
                  <c:v>6211000</c:v>
                </c:pt>
                <c:pt idx="1">
                  <c:v>9126000</c:v>
                </c:pt>
                <c:pt idx="2">
                  <c:v>10897000</c:v>
                </c:pt>
                <c:pt idx="3">
                  <c:v>10037000</c:v>
                </c:pt>
                <c:pt idx="4">
                  <c:v>10037000</c:v>
                </c:pt>
                <c:pt idx="5">
                  <c:v>15920000</c:v>
                </c:pt>
                <c:pt idx="6">
                  <c:v>14890000</c:v>
                </c:pt>
                <c:pt idx="7">
                  <c:v>9948600</c:v>
                </c:pt>
                <c:pt idx="8">
                  <c:v>22340500</c:v>
                </c:pt>
              </c:numCache>
            </c:numRef>
          </c:val>
          <c:extLst>
            <c:ext xmlns:c16="http://schemas.microsoft.com/office/drawing/2014/chart" uri="{C3380CC4-5D6E-409C-BE32-E72D297353CC}">
              <c16:uniqueId val="{00000002-9766-534C-99D6-F30900704BC0}"/>
            </c:ext>
          </c:extLst>
        </c:ser>
        <c:ser>
          <c:idx val="4"/>
          <c:order val="4"/>
          <c:tx>
            <c:strRef>
              <c:f>Sheet1!$A$12</c:f>
              <c:strCache>
                <c:ptCount val="1"/>
                <c:pt idx="0">
                  <c:v>%</c:v>
                </c:pt>
              </c:strCache>
            </c:strRef>
          </c:tx>
          <c:spPr>
            <a:solidFill>
              <a:schemeClr val="accent5"/>
            </a:solidFill>
            <a:ln>
              <a:noFill/>
            </a:ln>
            <a:effectLst/>
            <a:sp3d/>
          </c:spPr>
          <c:invertIfNegative val="0"/>
          <c:dLbls>
            <c:delete val="1"/>
          </c:dLbls>
          <c:cat>
            <c:strRef>
              <c:f>Sheet1!$B$2:$J$2</c:f>
              <c:strCache>
                <c:ptCount val="9"/>
                <c:pt idx="0">
                  <c:v>FY2008</c:v>
                </c:pt>
                <c:pt idx="1">
                  <c:v>FY2009</c:v>
                </c:pt>
                <c:pt idx="2">
                  <c:v>FY2010</c:v>
                </c:pt>
                <c:pt idx="3">
                  <c:v>FY2011</c:v>
                </c:pt>
                <c:pt idx="4">
                  <c:v>FY2012</c:v>
                </c:pt>
                <c:pt idx="5">
                  <c:v>FY2013</c:v>
                </c:pt>
                <c:pt idx="6">
                  <c:v>FY2014</c:v>
                </c:pt>
                <c:pt idx="7">
                  <c:v>FY2015</c:v>
                </c:pt>
                <c:pt idx="8">
                  <c:v>FY2016</c:v>
                </c:pt>
              </c:strCache>
            </c:strRef>
          </c:cat>
          <c:val>
            <c:numRef>
              <c:f>Sheet1!$B$12:$J$12</c:f>
              <c:numCache>
                <c:formatCode>0%</c:formatCode>
                <c:ptCount val="9"/>
                <c:pt idx="0">
                  <c:v>0.54149956408020927</c:v>
                </c:pt>
                <c:pt idx="1">
                  <c:v>0.54153809636838357</c:v>
                </c:pt>
                <c:pt idx="2">
                  <c:v>0.50664868885995906</c:v>
                </c:pt>
                <c:pt idx="3">
                  <c:v>0.49602174450210035</c:v>
                </c:pt>
                <c:pt idx="4">
                  <c:v>0.84793444284869479</c:v>
                </c:pt>
                <c:pt idx="5">
                  <c:v>0.89852127779659108</c:v>
                </c:pt>
                <c:pt idx="6">
                  <c:v>0.9302528988404638</c:v>
                </c:pt>
                <c:pt idx="7">
                  <c:v>0.86877472426711377</c:v>
                </c:pt>
                <c:pt idx="8">
                  <c:v>0.94</c:v>
                </c:pt>
              </c:numCache>
            </c:numRef>
          </c:val>
          <c:extLst>
            <c:ext xmlns:c16="http://schemas.microsoft.com/office/drawing/2014/chart" uri="{C3380CC4-5D6E-409C-BE32-E72D297353CC}">
              <c16:uniqueId val="{00000003-9766-534C-99D6-F30900704BC0}"/>
            </c:ext>
          </c:extLst>
        </c:ser>
        <c:dLbls>
          <c:showLegendKey val="0"/>
          <c:showVal val="1"/>
          <c:showCatName val="0"/>
          <c:showSerName val="0"/>
          <c:showPercent val="0"/>
          <c:showBubbleSize val="0"/>
        </c:dLbls>
        <c:gapWidth val="150"/>
        <c:shape val="box"/>
        <c:axId val="380438712"/>
        <c:axId val="380436744"/>
        <c:axId val="0"/>
        <c:extLst>
          <c:ext xmlns:c15="http://schemas.microsoft.com/office/drawing/2012/chart" uri="{02D57815-91ED-43cb-92C2-25804820EDAC}">
            <c15:filteredBarSeries>
              <c15:ser>
                <c:idx val="2"/>
                <c:order val="2"/>
                <c:tx>
                  <c:strRef>
                    <c:extLst>
                      <c:ext uri="{02D57815-91ED-43cb-92C2-25804820EDAC}">
                        <c15:formulaRef>
                          <c15:sqref>Sheet1!$A$11</c15:sqref>
                        </c15:formulaRef>
                      </c:ext>
                    </c:extLst>
                    <c:strCache>
                      <c:ptCount val="1"/>
                      <c:pt idx="0">
                        <c:v>DOC</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Sheet1!$B$2:$J$2</c15:sqref>
                        </c15:formulaRef>
                      </c:ext>
                    </c:extLst>
                    <c:strCache>
                      <c:ptCount val="9"/>
                      <c:pt idx="0">
                        <c:v>FY2008</c:v>
                      </c:pt>
                      <c:pt idx="1">
                        <c:v>FY2009</c:v>
                      </c:pt>
                      <c:pt idx="2">
                        <c:v>FY2010</c:v>
                      </c:pt>
                      <c:pt idx="3">
                        <c:v>FY2011</c:v>
                      </c:pt>
                      <c:pt idx="4">
                        <c:v>FY2012</c:v>
                      </c:pt>
                      <c:pt idx="5">
                        <c:v>FY2013</c:v>
                      </c:pt>
                      <c:pt idx="6">
                        <c:v>FY2014</c:v>
                      </c:pt>
                      <c:pt idx="7">
                        <c:v>FY2015</c:v>
                      </c:pt>
                      <c:pt idx="8">
                        <c:v>FY2016</c:v>
                      </c:pt>
                    </c:strCache>
                  </c:strRef>
                </c:cat>
                <c:val>
                  <c:numRef>
                    <c:extLst>
                      <c:ext uri="{02D57815-91ED-43cb-92C2-25804820EDAC}">
                        <c15:formulaRef>
                          <c15:sqref>Sheet1!$B$11:$J$11</c15:sqref>
                        </c15:formulaRef>
                      </c:ext>
                    </c:extLst>
                    <c:numCache>
                      <c:formatCode>_("$"* #,##0.00_);_("$"* \(#,##0.00\);_("$"* "-"??_);_(@_)</c:formatCode>
                      <c:ptCount val="9"/>
                      <c:pt idx="0">
                        <c:v>6211000</c:v>
                      </c:pt>
                      <c:pt idx="1">
                        <c:v>9126000</c:v>
                      </c:pt>
                      <c:pt idx="2">
                        <c:v>10897000</c:v>
                      </c:pt>
                      <c:pt idx="3">
                        <c:v>10037000</c:v>
                      </c:pt>
                      <c:pt idx="4">
                        <c:v>10037000</c:v>
                      </c:pt>
                      <c:pt idx="5">
                        <c:v>15920000</c:v>
                      </c:pt>
                      <c:pt idx="6">
                        <c:v>14890000</c:v>
                      </c:pt>
                      <c:pt idx="7">
                        <c:v>9948600</c:v>
                      </c:pt>
                      <c:pt idx="8">
                        <c:v>22340500</c:v>
                      </c:pt>
                    </c:numCache>
                  </c:numRef>
                </c:val>
                <c:extLst>
                  <c:ext xmlns:c16="http://schemas.microsoft.com/office/drawing/2014/chart" uri="{C3380CC4-5D6E-409C-BE32-E72D297353CC}">
                    <c16:uniqueId val="{00000004-9766-534C-99D6-F30900704BC0}"/>
                  </c:ext>
                </c:extLst>
              </c15:ser>
            </c15:filteredBarSeries>
          </c:ext>
        </c:extLst>
      </c:bar3DChart>
      <c:catAx>
        <c:axId val="380438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436744"/>
        <c:crosses val="autoZero"/>
        <c:auto val="1"/>
        <c:lblAlgn val="ctr"/>
        <c:lblOffset val="100"/>
        <c:noMultiLvlLbl val="0"/>
      </c:catAx>
      <c:valAx>
        <c:axId val="380436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04387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kumimoji="0" lang="en-US" sz="2400" b="1" i="0" u="none" strike="noStrike" kern="1200" cap="none" spc="50" normalizeH="0" baseline="0" noProof="0" dirty="0">
                <a:ln>
                  <a:noFill/>
                </a:ln>
                <a:solidFill>
                  <a:sysClr val="windowText" lastClr="000000">
                    <a:lumMod val="65000"/>
                    <a:lumOff val="35000"/>
                  </a:sysClr>
                </a:solidFill>
                <a:effectLst/>
                <a:uLnTx/>
                <a:uFillTx/>
                <a:latin typeface="Cambria" panose="020F0302020204030204"/>
              </a:rPr>
              <a:t>Annual Outstanding Restitution Balances</a:t>
            </a:r>
          </a:p>
        </c:rich>
      </c:tx>
      <c:layout>
        <c:manualLayout>
          <c:xMode val="edge"/>
          <c:yMode val="edge"/>
          <c:x val="0.24043574348304347"/>
          <c:y val="2.9197080291970802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Analysis!$E$15</c:f>
              <c:strCache>
                <c:ptCount val="1"/>
                <c:pt idx="0">
                  <c:v>12/4/17</c:v>
                </c:pt>
              </c:strCache>
            </c:strRef>
          </c:tx>
          <c:spPr>
            <a:solidFill>
              <a:schemeClr val="accent1">
                <a:alpha val="70000"/>
              </a:schemeClr>
            </a:solidFill>
            <a:ln>
              <a:noFill/>
            </a:ln>
            <a:effectLst/>
            <a:sp3d/>
          </c:spPr>
          <c:cat>
            <c:strRef>
              <c:f>Analysis!$D$16:$D$53</c:f>
              <c:strCach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2004 2</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strCache>
            </c:strRef>
          </c:cat>
          <c:val>
            <c:numRef>
              <c:f>Analysis!$E$16:$E$53</c:f>
            </c:numRef>
          </c:val>
          <c:smooth val="0"/>
          <c:extLst>
            <c:ext xmlns:c16="http://schemas.microsoft.com/office/drawing/2014/chart" uri="{C3380CC4-5D6E-409C-BE32-E72D297353CC}">
              <c16:uniqueId val="{00000000-58DC-EC43-9116-FA4D08BDE0E3}"/>
            </c:ext>
          </c:extLst>
        </c:ser>
        <c:ser>
          <c:idx val="1"/>
          <c:order val="1"/>
          <c:tx>
            <c:strRef>
              <c:f>Analysis!$F$15</c:f>
              <c:strCache>
                <c:ptCount val="1"/>
                <c:pt idx="0">
                  <c:v>As of 12/31/2017</c:v>
                </c:pt>
              </c:strCache>
            </c:strRef>
          </c:tx>
          <c:spPr>
            <a:solidFill>
              <a:schemeClr val="accent2">
                <a:alpha val="70000"/>
              </a:schemeClr>
            </a:solidFill>
            <a:ln>
              <a:noFill/>
            </a:ln>
            <a:effectLst/>
            <a:sp3d/>
          </c:spPr>
          <c:cat>
            <c:strRef>
              <c:f>Analysis!$D$16:$D$53</c:f>
              <c:strCach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2004 2</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strCache>
            </c:strRef>
          </c:cat>
          <c:val>
            <c:numRef>
              <c:f>Analysis!$F$16:$F$53</c:f>
              <c:numCache>
                <c:formatCode>_("$"* #,##0.00_);_("$"* \(#,##0.00\);_("$"* "-"??_);_(@_)</c:formatCode>
                <c:ptCount val="38"/>
                <c:pt idx="0">
                  <c:v>700</c:v>
                </c:pt>
                <c:pt idx="1">
                  <c:v>21148.36</c:v>
                </c:pt>
                <c:pt idx="2">
                  <c:v>4626.7</c:v>
                </c:pt>
                <c:pt idx="3">
                  <c:v>179065.85</c:v>
                </c:pt>
                <c:pt idx="4">
                  <c:v>186701.58</c:v>
                </c:pt>
                <c:pt idx="5">
                  <c:v>901595.71</c:v>
                </c:pt>
                <c:pt idx="6">
                  <c:v>1065027.1299999999</c:v>
                </c:pt>
                <c:pt idx="7">
                  <c:v>383833.81</c:v>
                </c:pt>
                <c:pt idx="8">
                  <c:v>882368.37</c:v>
                </c:pt>
                <c:pt idx="9">
                  <c:v>396714.47</c:v>
                </c:pt>
                <c:pt idx="10">
                  <c:v>623682.93999999994</c:v>
                </c:pt>
                <c:pt idx="11">
                  <c:v>1312588.73</c:v>
                </c:pt>
                <c:pt idx="12">
                  <c:v>1998405.52</c:v>
                </c:pt>
                <c:pt idx="13">
                  <c:v>2553660.98</c:v>
                </c:pt>
                <c:pt idx="14">
                  <c:v>2419438.2999999998</c:v>
                </c:pt>
                <c:pt idx="15">
                  <c:v>3587576.8</c:v>
                </c:pt>
                <c:pt idx="16">
                  <c:v>2705794.75</c:v>
                </c:pt>
                <c:pt idx="17">
                  <c:v>2140050</c:v>
                </c:pt>
                <c:pt idx="18">
                  <c:v>2768135.03</c:v>
                </c:pt>
                <c:pt idx="19">
                  <c:v>2358797.46</c:v>
                </c:pt>
                <c:pt idx="20">
                  <c:v>2519134.06</c:v>
                </c:pt>
                <c:pt idx="21">
                  <c:v>1388502.75</c:v>
                </c:pt>
                <c:pt idx="22">
                  <c:v>3238725.2</c:v>
                </c:pt>
                <c:pt idx="23">
                  <c:v>2284337.08</c:v>
                </c:pt>
                <c:pt idx="24">
                  <c:v>20405170.780000001</c:v>
                </c:pt>
                <c:pt idx="25">
                  <c:v>2974441.82</c:v>
                </c:pt>
                <c:pt idx="26">
                  <c:v>3623517.11</c:v>
                </c:pt>
                <c:pt idx="27">
                  <c:v>3611497.52</c:v>
                </c:pt>
                <c:pt idx="28">
                  <c:v>8947966.3800000008</c:v>
                </c:pt>
                <c:pt idx="29">
                  <c:v>5725388.6200000001</c:v>
                </c:pt>
                <c:pt idx="30">
                  <c:v>3925336.27</c:v>
                </c:pt>
                <c:pt idx="31">
                  <c:v>6164902.21</c:v>
                </c:pt>
                <c:pt idx="32">
                  <c:v>6315258.5300000003</c:v>
                </c:pt>
                <c:pt idx="33">
                  <c:v>8303808.5300000003</c:v>
                </c:pt>
                <c:pt idx="34">
                  <c:v>5507890.3399999999</c:v>
                </c:pt>
                <c:pt idx="35">
                  <c:v>4249433.47</c:v>
                </c:pt>
                <c:pt idx="36">
                  <c:v>9030501.5700000003</c:v>
                </c:pt>
                <c:pt idx="37">
                  <c:v>4697416.96</c:v>
                </c:pt>
              </c:numCache>
            </c:numRef>
          </c:val>
          <c:smooth val="0"/>
          <c:extLst>
            <c:ext xmlns:c16="http://schemas.microsoft.com/office/drawing/2014/chart" uri="{C3380CC4-5D6E-409C-BE32-E72D297353CC}">
              <c16:uniqueId val="{00000001-58DC-EC43-9116-FA4D08BDE0E3}"/>
            </c:ext>
          </c:extLst>
        </c:ser>
        <c:dLbls>
          <c:showLegendKey val="0"/>
          <c:showVal val="0"/>
          <c:showCatName val="0"/>
          <c:showSerName val="0"/>
          <c:showPercent val="0"/>
          <c:showBubbleSize val="0"/>
        </c:dLbls>
        <c:axId val="965455551"/>
        <c:axId val="965679423"/>
        <c:axId val="966321679"/>
      </c:line3DChart>
      <c:catAx>
        <c:axId val="96545555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965679423"/>
        <c:crosses val="autoZero"/>
        <c:auto val="1"/>
        <c:lblAlgn val="ctr"/>
        <c:lblOffset val="100"/>
        <c:noMultiLvlLbl val="0"/>
      </c:catAx>
      <c:valAx>
        <c:axId val="965679423"/>
        <c:scaling>
          <c:orientation val="minMax"/>
        </c:scaling>
        <c:delete val="0"/>
        <c:axPos val="l"/>
        <c:majorGridlines>
          <c:spPr>
            <a:ln w="9525" cap="flat" cmpd="sng" algn="ctr">
              <a:solidFill>
                <a:schemeClr val="tx1">
                  <a:lumMod val="5000"/>
                  <a:lumOff val="9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tx1">
                    <a:lumMod val="65000"/>
                    <a:lumOff val="35000"/>
                  </a:schemeClr>
                </a:solidFill>
                <a:latin typeface="+mn-lt"/>
                <a:ea typeface="+mn-ea"/>
                <a:cs typeface="+mn-cs"/>
              </a:defRPr>
            </a:pPr>
            <a:endParaRPr lang="en-US"/>
          </a:p>
        </c:txPr>
        <c:crossAx val="965455551"/>
        <c:crosses val="autoZero"/>
        <c:crossBetween val="between"/>
      </c:valAx>
      <c:serAx>
        <c:axId val="966321679"/>
        <c:scaling>
          <c:orientation val="minMax"/>
        </c:scaling>
        <c:delete val="1"/>
        <c:axPos val="b"/>
        <c:majorTickMark val="out"/>
        <c:minorTickMark val="none"/>
        <c:tickLblPos val="nextTo"/>
        <c:crossAx val="965679423"/>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322F8-02C5-4815-A571-4EAD3D1E790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5DC880-15A4-4A77-BC00-FB2A899C31B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7F30DA6-6F2F-4384-9C23-B4BBA83E4400}" type="datetimeFigureOut">
              <a:rPr lang="en-US" smtClean="0"/>
              <a:t>4/18/2018</a:t>
            </a:fld>
            <a:endParaRPr lang="en-US"/>
          </a:p>
        </p:txBody>
      </p:sp>
      <p:sp>
        <p:nvSpPr>
          <p:cNvPr id="4" name="Footer Placeholder 3">
            <a:extLst>
              <a:ext uri="{FF2B5EF4-FFF2-40B4-BE49-F238E27FC236}">
                <a16:creationId xmlns:a16="http://schemas.microsoft.com/office/drawing/2014/main" id="{BD600F7E-38C7-44FC-B821-A98B7DE15BC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03694A-A421-4B97-9BC3-E428C72B4EE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3342C99-7B27-4A22-ABA6-1198E24D13DF}" type="slidenum">
              <a:rPr lang="en-US" smtClean="0"/>
              <a:t>‹#›</a:t>
            </a:fld>
            <a:endParaRPr lang="en-US"/>
          </a:p>
        </p:txBody>
      </p:sp>
    </p:spTree>
    <p:extLst>
      <p:ext uri="{BB962C8B-B14F-4D97-AF65-F5344CB8AC3E}">
        <p14:creationId xmlns:p14="http://schemas.microsoft.com/office/powerpoint/2010/main" val="102146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F4F25B9-272C-4F08-8DCD-266EC44BC5FE}" type="datetimeFigureOut">
              <a:rPr lang="en-US" smtClean="0"/>
              <a:t>4/18/2018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ECEB8DC-9875-4E30-B3E2-EEA8218E8082}" type="slidenum">
              <a:rPr lang="en-US" smtClean="0"/>
              <a:t>‹#›</a:t>
            </a:fld>
            <a:endParaRPr lang="en-US"/>
          </a:p>
        </p:txBody>
      </p:sp>
    </p:spTree>
    <p:extLst>
      <p:ext uri="{BB962C8B-B14F-4D97-AF65-F5344CB8AC3E}">
        <p14:creationId xmlns:p14="http://schemas.microsoft.com/office/powerpoint/2010/main" val="375693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E71C32-E4F1-45B5-9796-261E3E91E41E}" type="datetime1">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145809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A5D33-F907-4E49-A020-127858D0132E}" type="datetime1">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321786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1D6A4-8F6B-41F9-8C6A-50B181C362B7}" type="datetime1">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5027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121EC5-FF06-40F6-937B-31DE0427002C}" type="datetime1">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255662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BB755-BC30-456A-ACBB-215BC9356694}" type="datetime1">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290474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5CAC9-1AB4-4ABC-A72E-70B68B806EA2}" type="datetime1">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11207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576E95-C97F-4876-B46C-A484C23BBA6E}" type="datetime1">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122042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3F839A-4C61-4725-B195-ABD09D306417}" type="datetime1">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92303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9ECD2-D4EC-44EF-A9F5-EB182EFF7759}" type="datetime1">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244234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2EA7D-601D-404F-8FE0-F50D6C12C33A}" type="datetime1">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113476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1CC9601-4DD3-4FDF-85BA-215EBCA6F6CF}" type="datetime1">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F65F7-A27A-4A57-A1D4-A9C97F678D98}" type="slidenum">
              <a:rPr lang="en-US" smtClean="0"/>
              <a:t>‹#›</a:t>
            </a:fld>
            <a:endParaRPr lang="en-US"/>
          </a:p>
        </p:txBody>
      </p:sp>
    </p:spTree>
    <p:extLst>
      <p:ext uri="{BB962C8B-B14F-4D97-AF65-F5344CB8AC3E}">
        <p14:creationId xmlns:p14="http://schemas.microsoft.com/office/powerpoint/2010/main" val="3329827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37390-93AD-4983-83E1-A68374C4BE58}" type="datetime1">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F65F7-A27A-4A57-A1D4-A9C97F678D98}" type="slidenum">
              <a:rPr lang="en-US" smtClean="0"/>
              <a:t>‹#›</a:t>
            </a:fld>
            <a:endParaRPr lang="en-US"/>
          </a:p>
        </p:txBody>
      </p:sp>
    </p:spTree>
    <p:extLst>
      <p:ext uri="{BB962C8B-B14F-4D97-AF65-F5344CB8AC3E}">
        <p14:creationId xmlns:p14="http://schemas.microsoft.com/office/powerpoint/2010/main" val="140965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14C5-750A-45FD-A65E-387EFFF6345E}"/>
              </a:ext>
            </a:extLst>
          </p:cNvPr>
          <p:cNvSpPr>
            <a:spLocks noGrp="1"/>
          </p:cNvSpPr>
          <p:nvPr>
            <p:ph type="ctrTitle"/>
          </p:nvPr>
        </p:nvSpPr>
        <p:spPr/>
        <p:txBody>
          <a:bodyPr/>
          <a:lstStyle/>
          <a:p>
            <a:r>
              <a:rPr lang="en-US" dirty="0">
                <a:solidFill>
                  <a:schemeClr val="accent1">
                    <a:lumMod val="50000"/>
                  </a:schemeClr>
                </a:solidFill>
              </a:rPr>
              <a:t>House Bill 216</a:t>
            </a:r>
          </a:p>
        </p:txBody>
      </p:sp>
      <p:sp>
        <p:nvSpPr>
          <p:cNvPr id="3" name="Subtitle 2">
            <a:extLst>
              <a:ext uri="{FF2B5EF4-FFF2-40B4-BE49-F238E27FC236}">
                <a16:creationId xmlns:a16="http://schemas.microsoft.com/office/drawing/2014/main" id="{698D746A-D6BA-466B-A98C-C89189DB7FFF}"/>
              </a:ext>
            </a:extLst>
          </p:cNvPr>
          <p:cNvSpPr>
            <a:spLocks noGrp="1"/>
          </p:cNvSpPr>
          <p:nvPr>
            <p:ph type="subTitle" idx="1"/>
          </p:nvPr>
        </p:nvSpPr>
        <p:spPr>
          <a:ln/>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US" dirty="0"/>
              <a:t>Establishing the Restorative Justice Account and Prioritizing Help for Victims of Crimes</a:t>
            </a:r>
          </a:p>
          <a:p>
            <a:endParaRPr lang="en-US" dirty="0"/>
          </a:p>
          <a:p>
            <a:r>
              <a:rPr lang="en-US" dirty="0"/>
              <a:t>Office of Representative Chuck Kopp</a:t>
            </a:r>
          </a:p>
        </p:txBody>
      </p:sp>
    </p:spTree>
    <p:extLst>
      <p:ext uri="{BB962C8B-B14F-4D97-AF65-F5344CB8AC3E}">
        <p14:creationId xmlns:p14="http://schemas.microsoft.com/office/powerpoint/2010/main" val="59926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generated with high confidence">
            <a:extLst>
              <a:ext uri="{FF2B5EF4-FFF2-40B4-BE49-F238E27FC236}">
                <a16:creationId xmlns:a16="http://schemas.microsoft.com/office/drawing/2014/main" id="{EE0DE066-2A7D-4E40-836A-06ED0E74D7ED}"/>
              </a:ext>
            </a:extLst>
          </p:cNvPr>
          <p:cNvPicPr>
            <a:picLocks noChangeAspect="1"/>
          </p:cNvPicPr>
          <p:nvPr/>
        </p:nvPicPr>
        <p:blipFill>
          <a:blip r:embed="rId2"/>
          <a:stretch>
            <a:fillRect/>
          </a:stretch>
        </p:blipFill>
        <p:spPr>
          <a:xfrm>
            <a:off x="6253817" y="1906769"/>
            <a:ext cx="5294715" cy="3044462"/>
          </a:xfrm>
          <a:prstGeom prst="rect">
            <a:avLst/>
          </a:prstGeom>
        </p:spPr>
      </p:pic>
      <p:pic>
        <p:nvPicPr>
          <p:cNvPr id="4" name="Content Placeholder 3">
            <a:extLst>
              <a:ext uri="{FF2B5EF4-FFF2-40B4-BE49-F238E27FC236}">
                <a16:creationId xmlns:a16="http://schemas.microsoft.com/office/drawing/2014/main" id="{C761632C-1D56-488E-BD87-36AED67AEE1D}"/>
              </a:ext>
            </a:extLst>
          </p:cNvPr>
          <p:cNvPicPr>
            <a:picLocks noGrp="1" noChangeAspect="1"/>
          </p:cNvPicPr>
          <p:nvPr>
            <p:ph idx="1"/>
          </p:nvPr>
        </p:nvPicPr>
        <p:blipFill>
          <a:blip r:embed="rId3"/>
          <a:stretch>
            <a:fillRect/>
          </a:stretch>
        </p:blipFill>
        <p:spPr>
          <a:xfrm>
            <a:off x="643467" y="1989614"/>
            <a:ext cx="5294716" cy="2878770"/>
          </a:xfrm>
          <a:prstGeom prst="rect">
            <a:avLst/>
          </a:prstGeom>
        </p:spPr>
      </p:pic>
      <p:cxnSp>
        <p:nvCxnSpPr>
          <p:cNvPr id="39" name="Straight Connector 38">
            <a:extLst>
              <a:ext uri="{FF2B5EF4-FFF2-40B4-BE49-F238E27FC236}">
                <a16:creationId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CE91D0B-F39D-4173-8DEC-85C55F8864BB}"/>
              </a:ext>
            </a:extLst>
          </p:cNvPr>
          <p:cNvSpPr>
            <a:spLocks noGrp="1"/>
          </p:cNvSpPr>
          <p:nvPr>
            <p:ph type="sldNum" sz="quarter" idx="12"/>
          </p:nvPr>
        </p:nvSpPr>
        <p:spPr/>
        <p:txBody>
          <a:bodyPr/>
          <a:lstStyle/>
          <a:p>
            <a:fld id="{5F7F65F7-A27A-4A57-A1D4-A9C97F678D98}" type="slidenum">
              <a:rPr lang="en-US" smtClean="0"/>
              <a:t>10</a:t>
            </a:fld>
            <a:endParaRPr lang="en-US"/>
          </a:p>
        </p:txBody>
      </p:sp>
    </p:spTree>
    <p:extLst>
      <p:ext uri="{BB962C8B-B14F-4D97-AF65-F5344CB8AC3E}">
        <p14:creationId xmlns:p14="http://schemas.microsoft.com/office/powerpoint/2010/main" val="212801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BFE0E-666B-4803-B374-A0627B9A3FF0}"/>
              </a:ext>
            </a:extLst>
          </p:cNvPr>
          <p:cNvSpPr>
            <a:spLocks noGrp="1"/>
          </p:cNvSpPr>
          <p:nvPr>
            <p:ph type="title"/>
          </p:nvPr>
        </p:nvSpPr>
        <p:spPr>
          <a:xfrm>
            <a:off x="838200" y="365125"/>
            <a:ext cx="10515600" cy="954723"/>
          </a:xfrm>
        </p:spPr>
        <p:txBody>
          <a:bodyPr anchor="t">
            <a:normAutofit/>
          </a:bodyPr>
          <a:lstStyle/>
          <a:p>
            <a:pPr algn="ctr"/>
            <a:r>
              <a:rPr lang="en-US" sz="3600" dirty="0"/>
              <a:t>Highlights of Current Law │Changes Under HB 216</a:t>
            </a:r>
          </a:p>
        </p:txBody>
      </p:sp>
      <p:graphicFrame>
        <p:nvGraphicFramePr>
          <p:cNvPr id="4" name="Table 3">
            <a:extLst>
              <a:ext uri="{FF2B5EF4-FFF2-40B4-BE49-F238E27FC236}">
                <a16:creationId xmlns:a16="http://schemas.microsoft.com/office/drawing/2014/main" id="{13171665-27AE-4D80-BE0D-B5E6CE4B69AA}"/>
              </a:ext>
            </a:extLst>
          </p:cNvPr>
          <p:cNvGraphicFramePr>
            <a:graphicFrameLocks noGrp="1"/>
          </p:cNvGraphicFramePr>
          <p:nvPr>
            <p:extLst>
              <p:ext uri="{D42A27DB-BD31-4B8C-83A1-F6EECF244321}">
                <p14:modId xmlns:p14="http://schemas.microsoft.com/office/powerpoint/2010/main" val="1986808066"/>
              </p:ext>
            </p:extLst>
          </p:nvPr>
        </p:nvGraphicFramePr>
        <p:xfrm>
          <a:off x="838199" y="1319848"/>
          <a:ext cx="10515600" cy="512064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966136359"/>
                    </a:ext>
                  </a:extLst>
                </a:gridCol>
                <a:gridCol w="5257800">
                  <a:extLst>
                    <a:ext uri="{9D8B030D-6E8A-4147-A177-3AD203B41FA5}">
                      <a16:colId xmlns:a16="http://schemas.microsoft.com/office/drawing/2014/main" val="3189155636"/>
                    </a:ext>
                  </a:extLst>
                </a:gridCol>
              </a:tblGrid>
              <a:tr h="370840">
                <a:tc>
                  <a:txBody>
                    <a:bodyPr/>
                    <a:lstStyle/>
                    <a:p>
                      <a:pPr marL="342900" indent="-342900">
                        <a:buFont typeface="Arial" panose="020B0604020202020204" pitchFamily="34" charset="0"/>
                        <a:buChar char="•"/>
                      </a:pPr>
                      <a:r>
                        <a:rPr lang="en-US" dirty="0"/>
                        <a:t>A criminal fund was established in 1988 using Permanent Fund dividends that would otherwise be paid to ineligible offenders of certain crimes. </a:t>
                      </a:r>
                    </a:p>
                  </a:txBody>
                  <a:tcPr/>
                </a:tc>
                <a:tc>
                  <a:txBody>
                    <a:bodyPr/>
                    <a:lstStyle/>
                    <a:p>
                      <a:pPr marL="342900" indent="-342900">
                        <a:buFont typeface="Arial" panose="020B0604020202020204" pitchFamily="34" charset="0"/>
                        <a:buChar char="•"/>
                      </a:pPr>
                      <a:r>
                        <a:rPr lang="en-US" dirty="0"/>
                        <a:t>HB 216 creates a mechanism by which the Permanent Fund Division will set aside the determined amount in a separate account within the Permanent Fund for the Legislature to consider appropriations. </a:t>
                      </a:r>
                    </a:p>
                    <a:p>
                      <a:pPr marL="342900" indent="-342900">
                        <a:buFont typeface="Arial" panose="020B0604020202020204" pitchFamily="34" charset="0"/>
                        <a:buChar char="•"/>
                      </a:pPr>
                      <a:r>
                        <a:rPr lang="en-US" dirty="0"/>
                        <a:t>HB 216 authorizes the Legislature to re-appropriate restitution payments recovered by the State to the new account.</a:t>
                      </a:r>
                    </a:p>
                  </a:txBody>
                  <a:tcPr/>
                </a:tc>
                <a:extLst>
                  <a:ext uri="{0D108BD9-81ED-4DB2-BD59-A6C34878D82A}">
                    <a16:rowId xmlns:a16="http://schemas.microsoft.com/office/drawing/2014/main" val="194343630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Legislature can appropriate these funds to entities and state agencies to provide services to crime victims, such as; the Violent Crimes Compensation Board, the Office of Victims’ Rights’, the Council on Domestic Violence and Sexual Assault, and to the Department of Corrections for certain costs associated with incarceration and probation </a:t>
                      </a:r>
                      <a:r>
                        <a:rPr lang="en-US" i="1" dirty="0"/>
                        <a:t>without </a:t>
                      </a:r>
                      <a:r>
                        <a:rPr lang="en-US" dirty="0"/>
                        <a:t>a priority. </a:t>
                      </a:r>
                    </a:p>
                    <a:p>
                      <a:pPr marL="285750" indent="-285750">
                        <a:buFont typeface="Arial" panose="020B0604020202020204" pitchFamily="34" charset="0"/>
                        <a:buChar char="•"/>
                      </a:pPr>
                      <a:endParaRPr lang="en-US" dirty="0"/>
                    </a:p>
                  </a:txBody>
                  <a:tcPr/>
                </a:tc>
                <a:tc>
                  <a:txBody>
                    <a:bodyPr/>
                    <a:lstStyle/>
                    <a:p>
                      <a:pPr marL="285750" indent="-285750">
                        <a:buFont typeface="Arial" panose="020B0604020202020204" pitchFamily="34" charset="0"/>
                        <a:buChar char="•"/>
                      </a:pPr>
                      <a:r>
                        <a:rPr lang="en-US" dirty="0"/>
                        <a:t>HB 216 prioritizes the use of funds by percentages, if appropriated, to crime victims and adds restitution as another means to assist some victims through OVR</a:t>
                      </a:r>
                    </a:p>
                    <a:p>
                      <a:pPr marL="285750" indent="-285750">
                        <a:buFont typeface="Arial" panose="020B0604020202020204" pitchFamily="34" charset="0"/>
                        <a:buChar char="•"/>
                      </a:pPr>
                      <a:r>
                        <a:rPr lang="en-US" dirty="0"/>
                        <a:t>HB 216 allows for direct appropriations to state agencies and/or nonprofits to provide services to victims of domestic violence and sexual assault</a:t>
                      </a:r>
                    </a:p>
                    <a:p>
                      <a:pPr marL="285750" indent="-285750">
                        <a:buFont typeface="Arial" panose="020B0604020202020204" pitchFamily="34" charset="0"/>
                        <a:buChar char="•"/>
                      </a:pPr>
                      <a:r>
                        <a:rPr lang="en-US" dirty="0"/>
                        <a:t>HB 216 authorizes use of the funds for mental health and substance abuse treatment for offenders.</a:t>
                      </a:r>
                    </a:p>
                  </a:txBody>
                  <a:tcPr/>
                </a:tc>
                <a:extLst>
                  <a:ext uri="{0D108BD9-81ED-4DB2-BD59-A6C34878D82A}">
                    <a16:rowId xmlns:a16="http://schemas.microsoft.com/office/drawing/2014/main" val="467346128"/>
                  </a:ext>
                </a:extLst>
              </a:tr>
            </a:tbl>
          </a:graphicData>
        </a:graphic>
      </p:graphicFrame>
      <p:sp>
        <p:nvSpPr>
          <p:cNvPr id="3" name="Slide Number Placeholder 2">
            <a:extLst>
              <a:ext uri="{FF2B5EF4-FFF2-40B4-BE49-F238E27FC236}">
                <a16:creationId xmlns:a16="http://schemas.microsoft.com/office/drawing/2014/main" id="{5F5E44D9-1DFC-4773-B07D-4D073F5707E8}"/>
              </a:ext>
            </a:extLst>
          </p:cNvPr>
          <p:cNvSpPr>
            <a:spLocks noGrp="1"/>
          </p:cNvSpPr>
          <p:nvPr>
            <p:ph type="sldNum" sz="quarter" idx="12"/>
          </p:nvPr>
        </p:nvSpPr>
        <p:spPr/>
        <p:txBody>
          <a:bodyPr/>
          <a:lstStyle/>
          <a:p>
            <a:fld id="{5F7F65F7-A27A-4A57-A1D4-A9C97F678D98}" type="slidenum">
              <a:rPr lang="en-US" smtClean="0"/>
              <a:t>11</a:t>
            </a:fld>
            <a:endParaRPr lang="en-US"/>
          </a:p>
        </p:txBody>
      </p:sp>
    </p:spTree>
    <p:extLst>
      <p:ext uri="{BB962C8B-B14F-4D97-AF65-F5344CB8AC3E}">
        <p14:creationId xmlns:p14="http://schemas.microsoft.com/office/powerpoint/2010/main" val="639114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99AC-9701-48A0-8D4A-026BFF51B1D1}"/>
              </a:ext>
            </a:extLst>
          </p:cNvPr>
          <p:cNvSpPr>
            <a:spLocks noGrp="1"/>
          </p:cNvSpPr>
          <p:nvPr>
            <p:ph type="title"/>
          </p:nvPr>
        </p:nvSpPr>
        <p:spPr>
          <a:xfrm>
            <a:off x="838200" y="365125"/>
            <a:ext cx="10515600" cy="954723"/>
          </a:xfrm>
        </p:spPr>
        <p:txBody>
          <a:bodyPr anchor="t">
            <a:normAutofit/>
          </a:bodyPr>
          <a:lstStyle/>
          <a:p>
            <a:pPr algn="ctr"/>
            <a:r>
              <a:rPr lang="en-US" sz="3600" dirty="0"/>
              <a:t>Highlights of Current Law │Changes Under HB 216</a:t>
            </a:r>
          </a:p>
        </p:txBody>
      </p:sp>
      <p:graphicFrame>
        <p:nvGraphicFramePr>
          <p:cNvPr id="4" name="Table 3">
            <a:extLst>
              <a:ext uri="{FF2B5EF4-FFF2-40B4-BE49-F238E27FC236}">
                <a16:creationId xmlns:a16="http://schemas.microsoft.com/office/drawing/2014/main" id="{5ABCCF10-8C23-4C37-817F-DBBAB9C2E8BA}"/>
              </a:ext>
            </a:extLst>
          </p:cNvPr>
          <p:cNvGraphicFramePr>
            <a:graphicFrameLocks noGrp="1"/>
          </p:cNvGraphicFramePr>
          <p:nvPr>
            <p:extLst>
              <p:ext uri="{D42A27DB-BD31-4B8C-83A1-F6EECF244321}">
                <p14:modId xmlns:p14="http://schemas.microsoft.com/office/powerpoint/2010/main" val="1034425359"/>
              </p:ext>
            </p:extLst>
          </p:nvPr>
        </p:nvGraphicFramePr>
        <p:xfrm>
          <a:off x="838199" y="1319848"/>
          <a:ext cx="10515600" cy="4114800"/>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966136359"/>
                    </a:ext>
                  </a:extLst>
                </a:gridCol>
                <a:gridCol w="5257800">
                  <a:extLst>
                    <a:ext uri="{9D8B030D-6E8A-4147-A177-3AD203B41FA5}">
                      <a16:colId xmlns:a16="http://schemas.microsoft.com/office/drawing/2014/main" val="3189155636"/>
                    </a:ext>
                  </a:extLst>
                </a:gridCol>
              </a:tblGrid>
              <a:tr h="370840">
                <a:tc>
                  <a:txBody>
                    <a:bodyPr/>
                    <a:lstStyle/>
                    <a:p>
                      <a:pPr marL="285750" indent="-285750">
                        <a:buFont typeface="Arial" panose="020B0604020202020204" pitchFamily="34" charset="0"/>
                        <a:buChar char="•"/>
                      </a:pPr>
                      <a:r>
                        <a:rPr lang="en-US" dirty="0"/>
                        <a:t>The Court System is required to forward copies of restitution orders to the Alaska Department of Law. LAW is required to notify victims that the State will provide them with automatic assistance unless they opt-out within 30 days. In the case of minors, the notification would be from the Department of Health and Social Services</a:t>
                      </a:r>
                    </a:p>
                  </a:txBody>
                  <a:tcPr/>
                </a:tc>
                <a:tc>
                  <a:txBody>
                    <a:bodyPr/>
                    <a:lstStyle/>
                    <a:p>
                      <a:pPr marL="342900" indent="-342900">
                        <a:buFont typeface="Arial" panose="020B0604020202020204" pitchFamily="34" charset="0"/>
                        <a:buChar char="•"/>
                      </a:pPr>
                      <a:r>
                        <a:rPr lang="en-US" dirty="0"/>
                        <a:t>HB 216 requires the Court System to share restitution orders with OVR in addition to LAW or DHSS (in the case of minors) and to notify victims that they may qualify for assistance with OVR.</a:t>
                      </a:r>
                    </a:p>
                    <a:p>
                      <a:pPr marL="342900" indent="-342900">
                        <a:buFont typeface="Arial" panose="020B0604020202020204" pitchFamily="34" charset="0"/>
                        <a:buChar char="•"/>
                      </a:pPr>
                      <a:r>
                        <a:rPr lang="en-US" dirty="0"/>
                        <a:t>HB 216 expands the opt-out period from 30 to 90 days</a:t>
                      </a:r>
                    </a:p>
                    <a:p>
                      <a:pPr marL="342900" indent="-342900">
                        <a:buFont typeface="Arial" panose="020B0604020202020204" pitchFamily="34" charset="0"/>
                        <a:buChar char="•"/>
                      </a:pPr>
                      <a:r>
                        <a:rPr lang="en-US" dirty="0"/>
                        <a:t>HB 216 Allows Alaskans to donate to the Crime Victims Compensation Fund at VCCB through </a:t>
                      </a:r>
                      <a:r>
                        <a:rPr lang="en-US" dirty="0" err="1"/>
                        <a:t>Pick.Click.Give</a:t>
                      </a:r>
                      <a:endParaRPr lang="en-US" dirty="0"/>
                    </a:p>
                  </a:txBody>
                  <a:tcPr/>
                </a:tc>
                <a:extLst>
                  <a:ext uri="{0D108BD9-81ED-4DB2-BD59-A6C34878D82A}">
                    <a16:rowId xmlns:a16="http://schemas.microsoft.com/office/drawing/2014/main" val="1943436309"/>
                  </a:ext>
                </a:extLst>
              </a:tr>
              <a:tr h="370840">
                <a:tc gridSpan="2">
                  <a:txBody>
                    <a:bodyPr/>
                    <a:lstStyle/>
                    <a:p>
                      <a:pPr marL="0" indent="0" algn="ctr">
                        <a:buFont typeface="Arial" panose="020B0604020202020204" pitchFamily="34" charset="0"/>
                        <a:buNone/>
                      </a:pPr>
                      <a:r>
                        <a:rPr lang="en-US" sz="4800" dirty="0"/>
                        <a:t>Under current law and HB 216 </a:t>
                      </a:r>
                    </a:p>
                    <a:p>
                      <a:pPr marL="0" indent="0" algn="ctr">
                        <a:buFont typeface="Arial" panose="020B0604020202020204" pitchFamily="34" charset="0"/>
                        <a:buNone/>
                      </a:pPr>
                      <a:r>
                        <a:rPr lang="en-US" sz="4800" dirty="0"/>
                        <a:t>offenders remain liable</a:t>
                      </a:r>
                    </a:p>
                  </a:txBody>
                  <a:tcPr/>
                </a:tc>
                <a:tc hMerge="1">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467346128"/>
                  </a:ext>
                </a:extLst>
              </a:tr>
            </a:tbl>
          </a:graphicData>
        </a:graphic>
      </p:graphicFrame>
      <p:sp>
        <p:nvSpPr>
          <p:cNvPr id="3" name="Slide Number Placeholder 2">
            <a:extLst>
              <a:ext uri="{FF2B5EF4-FFF2-40B4-BE49-F238E27FC236}">
                <a16:creationId xmlns:a16="http://schemas.microsoft.com/office/drawing/2014/main" id="{D6631250-111B-4261-821A-B8C92A48C2D6}"/>
              </a:ext>
            </a:extLst>
          </p:cNvPr>
          <p:cNvSpPr>
            <a:spLocks noGrp="1"/>
          </p:cNvSpPr>
          <p:nvPr>
            <p:ph type="sldNum" sz="quarter" idx="12"/>
          </p:nvPr>
        </p:nvSpPr>
        <p:spPr/>
        <p:txBody>
          <a:bodyPr/>
          <a:lstStyle/>
          <a:p>
            <a:fld id="{5F7F65F7-A27A-4A57-A1D4-A9C97F678D98}" type="slidenum">
              <a:rPr lang="en-US" smtClean="0"/>
              <a:t>12</a:t>
            </a:fld>
            <a:endParaRPr lang="en-US"/>
          </a:p>
        </p:txBody>
      </p:sp>
    </p:spTree>
    <p:extLst>
      <p:ext uri="{BB962C8B-B14F-4D97-AF65-F5344CB8AC3E}">
        <p14:creationId xmlns:p14="http://schemas.microsoft.com/office/powerpoint/2010/main" val="90765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3F9E5-14FB-41F1-BA08-189BA16718AB}"/>
              </a:ext>
            </a:extLst>
          </p:cNvPr>
          <p:cNvSpPr>
            <a:spLocks noGrp="1"/>
          </p:cNvSpPr>
          <p:nvPr>
            <p:ph type="title"/>
          </p:nvPr>
        </p:nvSpPr>
        <p:spPr/>
        <p:txBody>
          <a:bodyPr/>
          <a:lstStyle/>
          <a:p>
            <a:pPr algn="ctr"/>
            <a:r>
              <a:rPr lang="en-US" dirty="0"/>
              <a:t>Legislative Intent</a:t>
            </a:r>
          </a:p>
        </p:txBody>
      </p:sp>
      <p:sp>
        <p:nvSpPr>
          <p:cNvPr id="3" name="Content Placeholder 2">
            <a:extLst>
              <a:ext uri="{FF2B5EF4-FFF2-40B4-BE49-F238E27FC236}">
                <a16:creationId xmlns:a16="http://schemas.microsoft.com/office/drawing/2014/main" id="{25DDAEDB-388A-4672-AD48-9F0832532991}"/>
              </a:ext>
            </a:extLst>
          </p:cNvPr>
          <p:cNvSpPr>
            <a:spLocks noGrp="1"/>
          </p:cNvSpPr>
          <p:nvPr>
            <p:ph idx="1"/>
          </p:nvPr>
        </p:nvSpPr>
        <p:spPr/>
        <p:txBody>
          <a:bodyPr>
            <a:normAutofit/>
          </a:bodyPr>
          <a:lstStyle/>
          <a:p>
            <a:pPr marL="0" indent="0" algn="ctr">
              <a:buNone/>
            </a:pPr>
            <a:r>
              <a:rPr lang="en-US" sz="4400" u="sng" dirty="0"/>
              <a:t>Restoring</a:t>
            </a:r>
            <a:r>
              <a:rPr lang="en-US" sz="4400" dirty="0"/>
              <a:t> crime victims to a pre-offense condition through the Criminal Fund established in 1988. </a:t>
            </a:r>
          </a:p>
        </p:txBody>
      </p:sp>
      <p:sp>
        <p:nvSpPr>
          <p:cNvPr id="4" name="Slide Number Placeholder 3">
            <a:extLst>
              <a:ext uri="{FF2B5EF4-FFF2-40B4-BE49-F238E27FC236}">
                <a16:creationId xmlns:a16="http://schemas.microsoft.com/office/drawing/2014/main" id="{82698476-6378-4875-9DC6-BCF86233940F}"/>
              </a:ext>
            </a:extLst>
          </p:cNvPr>
          <p:cNvSpPr>
            <a:spLocks noGrp="1"/>
          </p:cNvSpPr>
          <p:nvPr>
            <p:ph type="sldNum" sz="quarter" idx="12"/>
          </p:nvPr>
        </p:nvSpPr>
        <p:spPr/>
        <p:txBody>
          <a:bodyPr/>
          <a:lstStyle/>
          <a:p>
            <a:fld id="{5F7F65F7-A27A-4A57-A1D4-A9C97F678D98}" type="slidenum">
              <a:rPr lang="en-US" smtClean="0"/>
              <a:t>2</a:t>
            </a:fld>
            <a:endParaRPr lang="en-US"/>
          </a:p>
        </p:txBody>
      </p:sp>
    </p:spTree>
    <p:extLst>
      <p:ext uri="{BB962C8B-B14F-4D97-AF65-F5344CB8AC3E}">
        <p14:creationId xmlns:p14="http://schemas.microsoft.com/office/powerpoint/2010/main" val="316068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4844B2-936F-4779-8D9C-D2B477A0A5C0}"/>
              </a:ext>
            </a:extLst>
          </p:cNvPr>
          <p:cNvSpPr>
            <a:spLocks noGrp="1"/>
          </p:cNvSpPr>
          <p:nvPr>
            <p:ph idx="1"/>
          </p:nvPr>
        </p:nvSpPr>
        <p:spPr>
          <a:xfrm>
            <a:off x="838200" y="638175"/>
            <a:ext cx="10515600" cy="5429250"/>
          </a:xfrm>
        </p:spPr>
        <p:style>
          <a:lnRef idx="2">
            <a:schemeClr val="dk1"/>
          </a:lnRef>
          <a:fillRef idx="1">
            <a:schemeClr val="lt1"/>
          </a:fillRef>
          <a:effectRef idx="0">
            <a:schemeClr val="dk1"/>
          </a:effectRef>
          <a:fontRef idx="minor">
            <a:schemeClr val="dk1"/>
          </a:fontRef>
        </p:style>
        <p:txBody>
          <a:bodyPr>
            <a:normAutofit/>
          </a:bodyPr>
          <a:lstStyle/>
          <a:p>
            <a:r>
              <a:rPr lang="en-US" sz="3600" dirty="0"/>
              <a:t>59% of adult women in Alaska have experienced domestic violence or sexual violence throughout their lifetime. (CDVSA Report)</a:t>
            </a:r>
          </a:p>
          <a:p>
            <a:r>
              <a:rPr lang="en-US" sz="3600" dirty="0"/>
              <a:t>Compensation claims continue to increase yearly. (VCCB Report) and in 2017, the majority of victims were women and children. </a:t>
            </a:r>
          </a:p>
          <a:p>
            <a:r>
              <a:rPr lang="en-US" sz="3600" dirty="0"/>
              <a:t>The outstanding balance of restitution orders is over $129 million.</a:t>
            </a:r>
          </a:p>
        </p:txBody>
      </p:sp>
      <p:sp>
        <p:nvSpPr>
          <p:cNvPr id="2" name="Slide Number Placeholder 1">
            <a:extLst>
              <a:ext uri="{FF2B5EF4-FFF2-40B4-BE49-F238E27FC236}">
                <a16:creationId xmlns:a16="http://schemas.microsoft.com/office/drawing/2014/main" id="{6FB9F2A9-3750-416F-814F-DB21491D9531}"/>
              </a:ext>
            </a:extLst>
          </p:cNvPr>
          <p:cNvSpPr>
            <a:spLocks noGrp="1"/>
          </p:cNvSpPr>
          <p:nvPr>
            <p:ph type="sldNum" sz="quarter" idx="12"/>
          </p:nvPr>
        </p:nvSpPr>
        <p:spPr/>
        <p:txBody>
          <a:bodyPr/>
          <a:lstStyle/>
          <a:p>
            <a:fld id="{5F7F65F7-A27A-4A57-A1D4-A9C97F678D98}" type="slidenum">
              <a:rPr lang="en-US" smtClean="0"/>
              <a:t>3</a:t>
            </a:fld>
            <a:endParaRPr lang="en-US"/>
          </a:p>
        </p:txBody>
      </p:sp>
    </p:spTree>
    <p:extLst>
      <p:ext uri="{BB962C8B-B14F-4D97-AF65-F5344CB8AC3E}">
        <p14:creationId xmlns:p14="http://schemas.microsoft.com/office/powerpoint/2010/main" val="101573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5B94B-35FD-4342-AAFF-966748168056}"/>
              </a:ext>
            </a:extLst>
          </p:cNvPr>
          <p:cNvSpPr>
            <a:spLocks noGrp="1"/>
          </p:cNvSpPr>
          <p:nvPr>
            <p:ph type="title"/>
          </p:nvPr>
        </p:nvSpPr>
        <p:spPr/>
        <p:txBody>
          <a:bodyPr/>
          <a:lstStyle/>
          <a:p>
            <a:pPr algn="ctr"/>
            <a:r>
              <a:rPr lang="en-US" dirty="0"/>
              <a:t>Compensation vs Restitution</a:t>
            </a:r>
          </a:p>
        </p:txBody>
      </p:sp>
      <p:graphicFrame>
        <p:nvGraphicFramePr>
          <p:cNvPr id="4" name="Content Placeholder 3">
            <a:extLst>
              <a:ext uri="{FF2B5EF4-FFF2-40B4-BE49-F238E27FC236}">
                <a16:creationId xmlns:a16="http://schemas.microsoft.com/office/drawing/2014/main" id="{A1C9D5D8-816E-774D-B6C8-23A579479FCA}"/>
              </a:ext>
            </a:extLst>
          </p:cNvPr>
          <p:cNvGraphicFramePr>
            <a:graphicFrameLocks noGrp="1"/>
          </p:cNvGraphicFramePr>
          <p:nvPr>
            <p:ph idx="1"/>
            <p:extLst>
              <p:ext uri="{D42A27DB-BD31-4B8C-83A1-F6EECF244321}">
                <p14:modId xmlns:p14="http://schemas.microsoft.com/office/powerpoint/2010/main" val="523093884"/>
              </p:ext>
            </p:extLst>
          </p:nvPr>
        </p:nvGraphicFramePr>
        <p:xfrm>
          <a:off x="838200" y="1825625"/>
          <a:ext cx="10515600" cy="10109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342857718"/>
                    </a:ext>
                  </a:extLst>
                </a:gridCol>
                <a:gridCol w="5257800">
                  <a:extLst>
                    <a:ext uri="{9D8B030D-6E8A-4147-A177-3AD203B41FA5}">
                      <a16:colId xmlns:a16="http://schemas.microsoft.com/office/drawing/2014/main" val="2908085018"/>
                    </a:ext>
                  </a:extLst>
                </a:gridCol>
              </a:tblGrid>
              <a:tr h="370840">
                <a:tc>
                  <a:txBody>
                    <a:bodyPr/>
                    <a:lstStyle/>
                    <a:p>
                      <a:r>
                        <a:rPr lang="en-US" dirty="0"/>
                        <a:t>Compensation</a:t>
                      </a:r>
                    </a:p>
                  </a:txBody>
                  <a:tcPr/>
                </a:tc>
                <a:tc>
                  <a:txBody>
                    <a:bodyPr/>
                    <a:lstStyle/>
                    <a:p>
                      <a:r>
                        <a:rPr lang="en-US" dirty="0"/>
                        <a:t>Restitution</a:t>
                      </a:r>
                    </a:p>
                  </a:txBody>
                  <a:tcPr/>
                </a:tc>
                <a:extLst>
                  <a:ext uri="{0D108BD9-81ED-4DB2-BD59-A6C34878D82A}">
                    <a16:rowId xmlns:a16="http://schemas.microsoft.com/office/drawing/2014/main" val="1385788419"/>
                  </a:ext>
                </a:extLst>
              </a:tr>
              <a:tr h="370840">
                <a:tc>
                  <a:txBody>
                    <a:bodyPr/>
                    <a:lstStyle/>
                    <a:p>
                      <a:r>
                        <a:rPr lang="en-US" dirty="0"/>
                        <a:t>Emergency funds that innocent victims can obtain without waiting for a conviction</a:t>
                      </a:r>
                    </a:p>
                  </a:txBody>
                  <a:tcPr/>
                </a:tc>
                <a:tc>
                  <a:txBody>
                    <a:bodyPr/>
                    <a:lstStyle/>
                    <a:p>
                      <a:r>
                        <a:rPr lang="en-US" dirty="0"/>
                        <a:t>Court-ordered payments to victims post conviction</a:t>
                      </a:r>
                    </a:p>
                  </a:txBody>
                  <a:tcPr/>
                </a:tc>
                <a:extLst>
                  <a:ext uri="{0D108BD9-81ED-4DB2-BD59-A6C34878D82A}">
                    <a16:rowId xmlns:a16="http://schemas.microsoft.com/office/drawing/2014/main" val="3455069529"/>
                  </a:ext>
                </a:extLst>
              </a:tr>
            </a:tbl>
          </a:graphicData>
        </a:graphic>
      </p:graphicFrame>
      <p:sp>
        <p:nvSpPr>
          <p:cNvPr id="3" name="Slide Number Placeholder 2">
            <a:extLst>
              <a:ext uri="{FF2B5EF4-FFF2-40B4-BE49-F238E27FC236}">
                <a16:creationId xmlns:a16="http://schemas.microsoft.com/office/drawing/2014/main" id="{09CDD550-236E-4C1D-A50D-D2BFAE28C389}"/>
              </a:ext>
            </a:extLst>
          </p:cNvPr>
          <p:cNvSpPr>
            <a:spLocks noGrp="1"/>
          </p:cNvSpPr>
          <p:nvPr>
            <p:ph type="sldNum" sz="quarter" idx="12"/>
          </p:nvPr>
        </p:nvSpPr>
        <p:spPr/>
        <p:txBody>
          <a:bodyPr/>
          <a:lstStyle/>
          <a:p>
            <a:fld id="{5F7F65F7-A27A-4A57-A1D4-A9C97F678D98}" type="slidenum">
              <a:rPr lang="en-US" smtClean="0"/>
              <a:t>4</a:t>
            </a:fld>
            <a:endParaRPr lang="en-US"/>
          </a:p>
        </p:txBody>
      </p:sp>
    </p:spTree>
    <p:extLst>
      <p:ext uri="{BB962C8B-B14F-4D97-AF65-F5344CB8AC3E}">
        <p14:creationId xmlns:p14="http://schemas.microsoft.com/office/powerpoint/2010/main" val="250491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038C810-CCEF-45B0-98D2-EF83452AB5AC}"/>
              </a:ext>
            </a:extLst>
          </p:cNvPr>
          <p:cNvGraphicFramePr>
            <a:graphicFrameLocks/>
          </p:cNvGraphicFramePr>
          <p:nvPr>
            <p:extLst>
              <p:ext uri="{D42A27DB-BD31-4B8C-83A1-F6EECF244321}">
                <p14:modId xmlns:p14="http://schemas.microsoft.com/office/powerpoint/2010/main" val="2551159472"/>
              </p:ext>
            </p:extLst>
          </p:nvPr>
        </p:nvGraphicFramePr>
        <p:xfrm>
          <a:off x="104172" y="127322"/>
          <a:ext cx="11563109" cy="655127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AA994144-CFCB-4F63-951D-E64C466D4E03}"/>
              </a:ext>
            </a:extLst>
          </p:cNvPr>
          <p:cNvSpPr>
            <a:spLocks noGrp="1"/>
          </p:cNvSpPr>
          <p:nvPr>
            <p:ph type="sldNum" sz="quarter" idx="12"/>
          </p:nvPr>
        </p:nvSpPr>
        <p:spPr/>
        <p:txBody>
          <a:bodyPr/>
          <a:lstStyle/>
          <a:p>
            <a:fld id="{5F7F65F7-A27A-4A57-A1D4-A9C97F678D98}" type="slidenum">
              <a:rPr lang="en-US" smtClean="0"/>
              <a:t>5</a:t>
            </a:fld>
            <a:endParaRPr lang="en-US"/>
          </a:p>
        </p:txBody>
      </p:sp>
    </p:spTree>
    <p:extLst>
      <p:ext uri="{BB962C8B-B14F-4D97-AF65-F5344CB8AC3E}">
        <p14:creationId xmlns:p14="http://schemas.microsoft.com/office/powerpoint/2010/main" val="35403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38C810-CCEF-45B0-98D2-EF83452AB5AC}"/>
              </a:ext>
            </a:extLst>
          </p:cNvPr>
          <p:cNvGraphicFramePr>
            <a:graphicFrameLocks/>
          </p:cNvGraphicFramePr>
          <p:nvPr>
            <p:extLst>
              <p:ext uri="{D42A27DB-BD31-4B8C-83A1-F6EECF244321}">
                <p14:modId xmlns:p14="http://schemas.microsoft.com/office/powerpoint/2010/main" val="176695964"/>
              </p:ext>
            </p:extLst>
          </p:nvPr>
        </p:nvGraphicFramePr>
        <p:xfrm>
          <a:off x="22225" y="652462"/>
          <a:ext cx="12147550" cy="555307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672800D4-54CD-4D7E-9BE1-2BF1653A20FE}"/>
              </a:ext>
            </a:extLst>
          </p:cNvPr>
          <p:cNvSpPr>
            <a:spLocks noGrp="1"/>
          </p:cNvSpPr>
          <p:nvPr>
            <p:ph type="sldNum" sz="quarter" idx="12"/>
          </p:nvPr>
        </p:nvSpPr>
        <p:spPr/>
        <p:txBody>
          <a:bodyPr/>
          <a:lstStyle/>
          <a:p>
            <a:fld id="{5F7F65F7-A27A-4A57-A1D4-A9C97F678D98}" type="slidenum">
              <a:rPr lang="en-US" smtClean="0"/>
              <a:t>6</a:t>
            </a:fld>
            <a:endParaRPr lang="en-US"/>
          </a:p>
        </p:txBody>
      </p:sp>
    </p:spTree>
    <p:extLst>
      <p:ext uri="{BB962C8B-B14F-4D97-AF65-F5344CB8AC3E}">
        <p14:creationId xmlns:p14="http://schemas.microsoft.com/office/powerpoint/2010/main" val="29450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4">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6">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28013B-B4E6-41B1-88F9-D1E7272A659C}"/>
              </a:ext>
            </a:extLst>
          </p:cNvPr>
          <p:cNvPicPr>
            <a:picLocks noChangeAspect="1"/>
          </p:cNvPicPr>
          <p:nvPr/>
        </p:nvPicPr>
        <p:blipFill>
          <a:blip r:embed="rId2"/>
          <a:stretch>
            <a:fillRect/>
          </a:stretch>
        </p:blipFill>
        <p:spPr>
          <a:xfrm>
            <a:off x="4392196" y="643467"/>
            <a:ext cx="7322792" cy="5571066"/>
          </a:xfrm>
          <a:prstGeom prst="rect">
            <a:avLst/>
          </a:prstGeom>
        </p:spPr>
      </p:pic>
      <p:sp>
        <p:nvSpPr>
          <p:cNvPr id="2" name="TextBox 1">
            <a:extLst>
              <a:ext uri="{FF2B5EF4-FFF2-40B4-BE49-F238E27FC236}">
                <a16:creationId xmlns:a16="http://schemas.microsoft.com/office/drawing/2014/main" id="{739E39EC-6158-6142-B89F-04C871313AEB}"/>
              </a:ext>
            </a:extLst>
          </p:cNvPr>
          <p:cNvSpPr txBox="1"/>
          <p:nvPr/>
        </p:nvSpPr>
        <p:spPr>
          <a:xfrm>
            <a:off x="1356896" y="3013501"/>
            <a:ext cx="3035300" cy="830997"/>
          </a:xfrm>
          <a:prstGeom prst="rect">
            <a:avLst/>
          </a:prstGeom>
          <a:noFill/>
        </p:spPr>
        <p:txBody>
          <a:bodyPr wrap="square" rtlCol="0">
            <a:spAutoFit/>
          </a:bodyPr>
          <a:lstStyle/>
          <a:p>
            <a:r>
              <a:rPr lang="en-US" sz="2400" dirty="0"/>
              <a:t>Violent Crimes Compensation Board</a:t>
            </a:r>
          </a:p>
        </p:txBody>
      </p:sp>
      <p:sp>
        <p:nvSpPr>
          <p:cNvPr id="3" name="Slide Number Placeholder 2">
            <a:extLst>
              <a:ext uri="{FF2B5EF4-FFF2-40B4-BE49-F238E27FC236}">
                <a16:creationId xmlns:a16="http://schemas.microsoft.com/office/drawing/2014/main" id="{3F185102-A5F4-4E10-BEDD-53C970004F35}"/>
              </a:ext>
            </a:extLst>
          </p:cNvPr>
          <p:cNvSpPr>
            <a:spLocks noGrp="1"/>
          </p:cNvSpPr>
          <p:nvPr>
            <p:ph type="sldNum" sz="quarter" idx="12"/>
          </p:nvPr>
        </p:nvSpPr>
        <p:spPr/>
        <p:txBody>
          <a:bodyPr/>
          <a:lstStyle/>
          <a:p>
            <a:fld id="{5F7F65F7-A27A-4A57-A1D4-A9C97F678D98}" type="slidenum">
              <a:rPr lang="en-US" smtClean="0"/>
              <a:t>7</a:t>
            </a:fld>
            <a:endParaRPr lang="en-US"/>
          </a:p>
        </p:txBody>
      </p:sp>
    </p:spTree>
    <p:extLst>
      <p:ext uri="{BB962C8B-B14F-4D97-AF65-F5344CB8AC3E}">
        <p14:creationId xmlns:p14="http://schemas.microsoft.com/office/powerpoint/2010/main" val="127144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52039BF-4CD0-4E49-AAAA-453656867F87}"/>
              </a:ext>
            </a:extLst>
          </p:cNvPr>
          <p:cNvPicPr>
            <a:picLocks noGrp="1" noChangeAspect="1"/>
          </p:cNvPicPr>
          <p:nvPr>
            <p:ph idx="1"/>
          </p:nvPr>
        </p:nvPicPr>
        <p:blipFill>
          <a:blip r:embed="rId2"/>
          <a:stretch>
            <a:fillRect/>
          </a:stretch>
        </p:blipFill>
        <p:spPr>
          <a:xfrm>
            <a:off x="3788796" y="461433"/>
            <a:ext cx="8403204" cy="5571067"/>
          </a:xfrm>
          <a:prstGeom prst="rect">
            <a:avLst/>
          </a:prstGeom>
        </p:spPr>
      </p:pic>
      <p:sp>
        <p:nvSpPr>
          <p:cNvPr id="3" name="TextBox 2">
            <a:extLst>
              <a:ext uri="{FF2B5EF4-FFF2-40B4-BE49-F238E27FC236}">
                <a16:creationId xmlns:a16="http://schemas.microsoft.com/office/drawing/2014/main" id="{2D300245-04C0-0545-9491-D1C8D18EF440}"/>
              </a:ext>
            </a:extLst>
          </p:cNvPr>
          <p:cNvSpPr txBox="1"/>
          <p:nvPr/>
        </p:nvSpPr>
        <p:spPr>
          <a:xfrm>
            <a:off x="753496" y="2831467"/>
            <a:ext cx="3035300" cy="830997"/>
          </a:xfrm>
          <a:prstGeom prst="rect">
            <a:avLst/>
          </a:prstGeom>
          <a:noFill/>
        </p:spPr>
        <p:txBody>
          <a:bodyPr wrap="square" rtlCol="0">
            <a:spAutoFit/>
          </a:bodyPr>
          <a:lstStyle/>
          <a:p>
            <a:r>
              <a:rPr lang="en-US" sz="2400" dirty="0"/>
              <a:t>Violent Crimes Compensation Board</a:t>
            </a:r>
          </a:p>
        </p:txBody>
      </p:sp>
      <p:sp>
        <p:nvSpPr>
          <p:cNvPr id="2" name="Slide Number Placeholder 1">
            <a:extLst>
              <a:ext uri="{FF2B5EF4-FFF2-40B4-BE49-F238E27FC236}">
                <a16:creationId xmlns:a16="http://schemas.microsoft.com/office/drawing/2014/main" id="{C454EC56-907C-4292-8EAA-7F69B53079EC}"/>
              </a:ext>
            </a:extLst>
          </p:cNvPr>
          <p:cNvSpPr>
            <a:spLocks noGrp="1"/>
          </p:cNvSpPr>
          <p:nvPr>
            <p:ph type="sldNum" sz="quarter" idx="12"/>
          </p:nvPr>
        </p:nvSpPr>
        <p:spPr/>
        <p:txBody>
          <a:bodyPr/>
          <a:lstStyle/>
          <a:p>
            <a:fld id="{5F7F65F7-A27A-4A57-A1D4-A9C97F678D98}" type="slidenum">
              <a:rPr lang="en-US" smtClean="0"/>
              <a:t>8</a:t>
            </a:fld>
            <a:endParaRPr lang="en-US"/>
          </a:p>
        </p:txBody>
      </p:sp>
    </p:spTree>
    <p:extLst>
      <p:ext uri="{BB962C8B-B14F-4D97-AF65-F5344CB8AC3E}">
        <p14:creationId xmlns:p14="http://schemas.microsoft.com/office/powerpoint/2010/main" val="3644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9E98C4D-B58F-F84D-85E7-C200AE41931A}"/>
              </a:ext>
            </a:extLst>
          </p:cNvPr>
          <p:cNvGraphicFramePr>
            <a:graphicFrameLocks/>
          </p:cNvGraphicFramePr>
          <p:nvPr>
            <p:extLst>
              <p:ext uri="{D42A27DB-BD31-4B8C-83A1-F6EECF244321}">
                <p14:modId xmlns:p14="http://schemas.microsoft.com/office/powerpoint/2010/main" val="2840043629"/>
              </p:ext>
            </p:extLst>
          </p:nvPr>
        </p:nvGraphicFramePr>
        <p:xfrm>
          <a:off x="0" y="-50800"/>
          <a:ext cx="12191999" cy="695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74A7C493-FE84-4EAA-B470-08EE1CCBD5A3}"/>
              </a:ext>
            </a:extLst>
          </p:cNvPr>
          <p:cNvSpPr>
            <a:spLocks noGrp="1"/>
          </p:cNvSpPr>
          <p:nvPr>
            <p:ph type="sldNum" sz="quarter" idx="12"/>
          </p:nvPr>
        </p:nvSpPr>
        <p:spPr/>
        <p:txBody>
          <a:bodyPr/>
          <a:lstStyle/>
          <a:p>
            <a:fld id="{5F7F65F7-A27A-4A57-A1D4-A9C97F678D98}" type="slidenum">
              <a:rPr lang="en-US" smtClean="0"/>
              <a:t>9</a:t>
            </a:fld>
            <a:endParaRPr lang="en-US"/>
          </a:p>
        </p:txBody>
      </p:sp>
    </p:spTree>
    <p:extLst>
      <p:ext uri="{BB962C8B-B14F-4D97-AF65-F5344CB8AC3E}">
        <p14:creationId xmlns:p14="http://schemas.microsoft.com/office/powerpoint/2010/main" val="3702504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950</TotalTime>
  <Words>510</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vt:lpstr>
      <vt:lpstr>Office Theme</vt:lpstr>
      <vt:lpstr>House Bill 216</vt:lpstr>
      <vt:lpstr>Legislative Intent</vt:lpstr>
      <vt:lpstr>PowerPoint Presentation</vt:lpstr>
      <vt:lpstr>Compensation vs Restitution</vt:lpstr>
      <vt:lpstr>PowerPoint Presentation</vt:lpstr>
      <vt:lpstr>PowerPoint Presentation</vt:lpstr>
      <vt:lpstr>PowerPoint Presentation</vt:lpstr>
      <vt:lpstr>PowerPoint Presentation</vt:lpstr>
      <vt:lpstr>PowerPoint Presentation</vt:lpstr>
      <vt:lpstr>PowerPoint Presentation</vt:lpstr>
      <vt:lpstr>Highlights of Current Law │Changes Under HB 216</vt:lpstr>
      <vt:lpstr>Highlights of Current Law │Changes Under HB 216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216</dc:title>
  <dc:creator>Erick Cordero Giorgana</dc:creator>
  <cp:lastModifiedBy>Doniece Gott</cp:lastModifiedBy>
  <cp:revision>33</cp:revision>
  <cp:lastPrinted>2018-02-19T08:02:52Z</cp:lastPrinted>
  <dcterms:created xsi:type="dcterms:W3CDTF">2018-01-15T22:55:24Z</dcterms:created>
  <dcterms:modified xsi:type="dcterms:W3CDTF">2018-04-18T17:59:12Z</dcterms:modified>
</cp:coreProperties>
</file>