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67" r:id="rId2"/>
    <p:sldId id="320" r:id="rId3"/>
    <p:sldId id="314" r:id="rId4"/>
    <p:sldId id="315" r:id="rId5"/>
    <p:sldId id="316" r:id="rId6"/>
    <p:sldId id="322" r:id="rId7"/>
    <p:sldId id="324" r:id="rId8"/>
    <p:sldId id="323" r:id="rId9"/>
    <p:sldId id="319" r:id="rId10"/>
    <p:sldId id="321" r:id="rId11"/>
    <p:sldId id="325" r:id="rId12"/>
    <p:sldId id="326" r:id="rId13"/>
    <p:sldId id="328" r:id="rId14"/>
    <p:sldId id="327"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ger, Hannah L (GOV)" initials="HL" lastIdx="1" clrIdx="0">
    <p:extLst>
      <p:ext uri="{19B8F6BF-5375-455C-9EA6-DF929625EA0E}">
        <p15:presenceInfo xmlns:p15="http://schemas.microsoft.com/office/powerpoint/2012/main" userId="Lager, Hannah L (GO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66D"/>
    <a:srgbClr val="FEF2D2"/>
    <a:srgbClr val="FDE7A9"/>
    <a:srgbClr val="FCDE8A"/>
    <a:srgbClr val="95B3D7"/>
    <a:srgbClr val="FAC83C"/>
    <a:srgbClr val="E7E8F1"/>
    <a:srgbClr val="D3D4E3"/>
    <a:srgbClr val="D0D1E2"/>
    <a:srgbClr val="C9CA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64483" autoAdjust="0"/>
  </p:normalViewPr>
  <p:slideViewPr>
    <p:cSldViewPr>
      <p:cViewPr varScale="1">
        <p:scale>
          <a:sx n="69" d="100"/>
          <a:sy n="69" d="100"/>
        </p:scale>
        <p:origin x="564" y="32"/>
      </p:cViewPr>
      <p:guideLst>
        <p:guide orient="horz" pos="288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8" d="100"/>
          <a:sy n="98" d="100"/>
        </p:scale>
        <p:origin x="327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972"/>
          </a:xfrm>
          <a:prstGeom prst="rect">
            <a:avLst/>
          </a:prstGeom>
        </p:spPr>
        <p:txBody>
          <a:bodyPr vert="horz" lIns="93163" tIns="46581" rIns="93163" bIns="46581" rtlCol="0"/>
          <a:lstStyle>
            <a:lvl1pPr algn="l">
              <a:defRPr sz="1200"/>
            </a:lvl1pPr>
          </a:lstStyle>
          <a:p>
            <a:endParaRPr lang="en-US" dirty="0"/>
          </a:p>
        </p:txBody>
      </p:sp>
      <p:sp>
        <p:nvSpPr>
          <p:cNvPr id="3" name="Date Placeholder 2"/>
          <p:cNvSpPr>
            <a:spLocks noGrp="1"/>
          </p:cNvSpPr>
          <p:nvPr>
            <p:ph type="dt" sz="quarter" idx="1"/>
          </p:nvPr>
        </p:nvSpPr>
        <p:spPr>
          <a:xfrm>
            <a:off x="3971345" y="3"/>
            <a:ext cx="3037840" cy="466972"/>
          </a:xfrm>
          <a:prstGeom prst="rect">
            <a:avLst/>
          </a:prstGeom>
        </p:spPr>
        <p:txBody>
          <a:bodyPr vert="horz" lIns="93163" tIns="46581" rIns="93163" bIns="46581" rtlCol="0"/>
          <a:lstStyle>
            <a:lvl1pPr algn="r">
              <a:defRPr sz="1200"/>
            </a:lvl1pPr>
          </a:lstStyle>
          <a:p>
            <a:r>
              <a:rPr lang="en-US" dirty="0"/>
              <a:t>01/24/2020</a:t>
            </a:r>
          </a:p>
        </p:txBody>
      </p:sp>
      <p:sp>
        <p:nvSpPr>
          <p:cNvPr id="4" name="Footer Placeholder 3"/>
          <p:cNvSpPr>
            <a:spLocks noGrp="1"/>
          </p:cNvSpPr>
          <p:nvPr>
            <p:ph type="ftr" sz="quarter" idx="2"/>
          </p:nvPr>
        </p:nvSpPr>
        <p:spPr>
          <a:xfrm>
            <a:off x="0" y="8829432"/>
            <a:ext cx="3037840" cy="466971"/>
          </a:xfrm>
          <a:prstGeom prst="rect">
            <a:avLst/>
          </a:prstGeom>
        </p:spPr>
        <p:txBody>
          <a:bodyPr vert="horz" lIns="93163" tIns="46581" rIns="93163" bIns="46581" rtlCol="0" anchor="b"/>
          <a:lstStyle>
            <a:lvl1pPr algn="l">
              <a:defRPr sz="1200"/>
            </a:lvl1pPr>
          </a:lstStyle>
          <a:p>
            <a:r>
              <a:rPr lang="en-US" dirty="0"/>
              <a:t>Prepared by Department of Labor and Workforce Development / Administrative Services</a:t>
            </a:r>
          </a:p>
        </p:txBody>
      </p:sp>
      <p:sp>
        <p:nvSpPr>
          <p:cNvPr id="5" name="Slide Number Placeholder 4"/>
          <p:cNvSpPr>
            <a:spLocks noGrp="1"/>
          </p:cNvSpPr>
          <p:nvPr>
            <p:ph type="sldNum" sz="quarter" idx="3"/>
          </p:nvPr>
        </p:nvSpPr>
        <p:spPr>
          <a:xfrm>
            <a:off x="3971345" y="8829432"/>
            <a:ext cx="3037840" cy="466971"/>
          </a:xfrm>
          <a:prstGeom prst="rect">
            <a:avLst/>
          </a:prstGeom>
        </p:spPr>
        <p:txBody>
          <a:bodyPr vert="horz" lIns="93163" tIns="46581" rIns="93163" bIns="46581" rtlCol="0" anchor="b"/>
          <a:lstStyle>
            <a:lvl1pPr algn="r">
              <a:defRPr sz="1200"/>
            </a:lvl1pPr>
          </a:lstStyle>
          <a:p>
            <a:fld id="{73A98A7F-ADAE-46E9-90CB-2674BFB84427}" type="slidenum">
              <a:rPr lang="en-US" smtClean="0"/>
              <a:t>‹#›</a:t>
            </a:fld>
            <a:endParaRPr lang="en-US" dirty="0"/>
          </a:p>
        </p:txBody>
      </p:sp>
    </p:spTree>
    <p:extLst>
      <p:ext uri="{BB962C8B-B14F-4D97-AF65-F5344CB8AC3E}">
        <p14:creationId xmlns:p14="http://schemas.microsoft.com/office/powerpoint/2010/main" val="67993745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3163" tIns="46581" rIns="93163" bIns="46581" rtlCol="0"/>
          <a:lstStyle>
            <a:lvl1pPr algn="l">
              <a:defRPr sz="1200"/>
            </a:lvl1pPr>
          </a:lstStyle>
          <a:p>
            <a:endParaRPr lang="en-US" dirty="0"/>
          </a:p>
        </p:txBody>
      </p:sp>
      <p:sp>
        <p:nvSpPr>
          <p:cNvPr id="3" name="Date Placeholder 2"/>
          <p:cNvSpPr>
            <a:spLocks noGrp="1"/>
          </p:cNvSpPr>
          <p:nvPr>
            <p:ph type="dt" idx="1"/>
          </p:nvPr>
        </p:nvSpPr>
        <p:spPr>
          <a:xfrm>
            <a:off x="3970939" y="1"/>
            <a:ext cx="3037840" cy="466435"/>
          </a:xfrm>
          <a:prstGeom prst="rect">
            <a:avLst/>
          </a:prstGeom>
        </p:spPr>
        <p:txBody>
          <a:bodyPr vert="horz" lIns="93163" tIns="46581" rIns="93163" bIns="46581" rtlCol="0"/>
          <a:lstStyle>
            <a:lvl1pPr algn="r">
              <a:defRPr sz="1200"/>
            </a:lvl1pPr>
          </a:lstStyle>
          <a:p>
            <a:r>
              <a:rPr lang="en-US" dirty="0"/>
              <a:t>01/24/2020</a:t>
            </a:r>
          </a:p>
        </p:txBody>
      </p:sp>
      <p:sp>
        <p:nvSpPr>
          <p:cNvPr id="4" name="Slide Image Placeholder 3"/>
          <p:cNvSpPr>
            <a:spLocks noGrp="1" noRot="1" noChangeAspect="1"/>
          </p:cNvSpPr>
          <p:nvPr>
            <p:ph type="sldImg" idx="2"/>
          </p:nvPr>
        </p:nvSpPr>
        <p:spPr>
          <a:xfrm>
            <a:off x="204788" y="477838"/>
            <a:ext cx="6584950" cy="3705225"/>
          </a:xfrm>
          <a:prstGeom prst="rect">
            <a:avLst/>
          </a:prstGeom>
          <a:noFill/>
          <a:ln w="12700">
            <a:solidFill>
              <a:prstClr val="black"/>
            </a:solidFill>
          </a:ln>
        </p:spPr>
        <p:txBody>
          <a:bodyPr vert="horz" lIns="93163" tIns="46581" rIns="93163" bIns="46581" rtlCol="0" anchor="ctr"/>
          <a:lstStyle/>
          <a:p>
            <a:endParaRPr lang="en-US" dirty="0"/>
          </a:p>
        </p:txBody>
      </p:sp>
      <p:sp>
        <p:nvSpPr>
          <p:cNvPr id="5" name="Notes Placeholder 4"/>
          <p:cNvSpPr>
            <a:spLocks noGrp="1"/>
          </p:cNvSpPr>
          <p:nvPr>
            <p:ph type="body" sz="quarter" idx="3"/>
          </p:nvPr>
        </p:nvSpPr>
        <p:spPr>
          <a:xfrm>
            <a:off x="233681" y="4193292"/>
            <a:ext cx="6387253" cy="4807986"/>
          </a:xfrm>
          <a:prstGeom prst="rect">
            <a:avLst/>
          </a:prstGeom>
        </p:spPr>
        <p:txBody>
          <a:bodyPr vert="horz" lIns="93163" tIns="46581" rIns="93163"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001276"/>
            <a:ext cx="5622925" cy="295126"/>
          </a:xfrm>
          <a:prstGeom prst="rect">
            <a:avLst/>
          </a:prstGeom>
        </p:spPr>
        <p:txBody>
          <a:bodyPr vert="horz" lIns="93163" tIns="46581" rIns="93163" bIns="46581" rtlCol="0" anchor="b"/>
          <a:lstStyle>
            <a:lvl1pPr algn="l">
              <a:defRPr sz="1200"/>
            </a:lvl1pPr>
          </a:lstStyle>
          <a:p>
            <a:r>
              <a:rPr lang="en-US" dirty="0"/>
              <a:t>Prepared by Department of Labor and Workforce Development / Administrative Services</a:t>
            </a:r>
          </a:p>
        </p:txBody>
      </p:sp>
      <p:sp>
        <p:nvSpPr>
          <p:cNvPr id="7" name="Slide Number Placeholder 6"/>
          <p:cNvSpPr>
            <a:spLocks noGrp="1"/>
          </p:cNvSpPr>
          <p:nvPr>
            <p:ph type="sldNum" sz="quarter" idx="5"/>
          </p:nvPr>
        </p:nvSpPr>
        <p:spPr>
          <a:xfrm>
            <a:off x="5038725" y="9001276"/>
            <a:ext cx="1970053" cy="295126"/>
          </a:xfrm>
          <a:prstGeom prst="rect">
            <a:avLst/>
          </a:prstGeom>
        </p:spPr>
        <p:txBody>
          <a:bodyPr vert="horz" lIns="93163" tIns="46581" rIns="93163" bIns="46581" rtlCol="0" anchor="b"/>
          <a:lstStyle>
            <a:lvl1pPr algn="r">
              <a:defRPr sz="1200"/>
            </a:lvl1pPr>
          </a:lstStyle>
          <a:p>
            <a:fld id="{5704A758-60B4-428A-8F0F-36B64C8CDA7F}" type="slidenum">
              <a:rPr lang="en-US" smtClean="0"/>
              <a:t>‹#›</a:t>
            </a:fld>
            <a:endParaRPr lang="en-US" dirty="0"/>
          </a:p>
        </p:txBody>
      </p:sp>
    </p:spTree>
    <p:extLst>
      <p:ext uri="{BB962C8B-B14F-4D97-AF65-F5344CB8AC3E}">
        <p14:creationId xmlns:p14="http://schemas.microsoft.com/office/powerpoint/2010/main" val="1897195860"/>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a:extLst>
              <a:ext uri="{FF2B5EF4-FFF2-40B4-BE49-F238E27FC236}">
                <a16:creationId xmlns:a16="http://schemas.microsoft.com/office/drawing/2014/main" id="{A21EB59A-4401-460F-A65C-4327625F9A07}"/>
              </a:ext>
            </a:extLst>
          </p:cNvPr>
          <p:cNvSpPr>
            <a:spLocks noGrp="1"/>
          </p:cNvSpPr>
          <p:nvPr>
            <p:ph type="dt" idx="1"/>
          </p:nvPr>
        </p:nvSpPr>
        <p:spPr/>
        <p:txBody>
          <a:bodyPr/>
          <a:lstStyle/>
          <a:p>
            <a:r>
              <a:rPr lang="en-US" dirty="0"/>
              <a:t>01/24/2020</a:t>
            </a:r>
          </a:p>
        </p:txBody>
      </p:sp>
      <p:sp>
        <p:nvSpPr>
          <p:cNvPr id="8" name="Footer Placeholder 7">
            <a:extLst>
              <a:ext uri="{FF2B5EF4-FFF2-40B4-BE49-F238E27FC236}">
                <a16:creationId xmlns:a16="http://schemas.microsoft.com/office/drawing/2014/main" id="{02ECE602-B26A-4652-92C9-2A1552285B5A}"/>
              </a:ext>
            </a:extLst>
          </p:cNvPr>
          <p:cNvSpPr>
            <a:spLocks noGrp="1"/>
          </p:cNvSpPr>
          <p:nvPr>
            <p:ph type="ftr" sz="quarter" idx="4"/>
          </p:nvPr>
        </p:nvSpPr>
        <p:spPr/>
        <p:txBody>
          <a:bodyPr/>
          <a:lstStyle/>
          <a:p>
            <a:r>
              <a:rPr lang="en-US" dirty="0"/>
              <a:t>Prepared by Department of Labor and Workforce Development / Administrative Services</a:t>
            </a:r>
          </a:p>
        </p:txBody>
      </p:sp>
      <p:sp>
        <p:nvSpPr>
          <p:cNvPr id="9" name="Slide Number Placeholder 8">
            <a:extLst>
              <a:ext uri="{FF2B5EF4-FFF2-40B4-BE49-F238E27FC236}">
                <a16:creationId xmlns:a16="http://schemas.microsoft.com/office/drawing/2014/main" id="{0744CB7A-0FB8-47FD-9763-0D6E2ABF3FDB}"/>
              </a:ext>
            </a:extLst>
          </p:cNvPr>
          <p:cNvSpPr>
            <a:spLocks noGrp="1"/>
          </p:cNvSpPr>
          <p:nvPr>
            <p:ph type="sldNum" sz="quarter" idx="5"/>
          </p:nvPr>
        </p:nvSpPr>
        <p:spPr/>
        <p:txBody>
          <a:bodyPr/>
          <a:lstStyle/>
          <a:p>
            <a:fld id="{5704A758-60B4-428A-8F0F-36B64C8CDA7F}" type="slidenum">
              <a:rPr lang="en-US" smtClean="0"/>
              <a:t>1</a:t>
            </a:fld>
            <a:endParaRPr lang="en-US" dirty="0"/>
          </a:p>
        </p:txBody>
      </p:sp>
    </p:spTree>
    <p:extLst>
      <p:ext uri="{BB962C8B-B14F-4D97-AF65-F5344CB8AC3E}">
        <p14:creationId xmlns:p14="http://schemas.microsoft.com/office/powerpoint/2010/main" val="2330373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01/24/2020</a:t>
            </a:r>
            <a:endParaRPr lang="en-US" dirty="0"/>
          </a:p>
        </p:txBody>
      </p:sp>
      <p:sp>
        <p:nvSpPr>
          <p:cNvPr id="5" name="Footer Placeholder 4"/>
          <p:cNvSpPr>
            <a:spLocks noGrp="1"/>
          </p:cNvSpPr>
          <p:nvPr>
            <p:ph type="ftr" sz="quarter" idx="11"/>
          </p:nvPr>
        </p:nvSpPr>
        <p:spPr/>
        <p:txBody>
          <a:bodyPr/>
          <a:lstStyle/>
          <a:p>
            <a:r>
              <a:rPr lang="en-US" smtClean="0"/>
              <a:t>Prepared by Department of Labor and Workforce Development / Administrative Services</a:t>
            </a:r>
            <a:endParaRPr lang="en-US" dirty="0"/>
          </a:p>
        </p:txBody>
      </p:sp>
      <p:sp>
        <p:nvSpPr>
          <p:cNvPr id="6" name="Slide Number Placeholder 5"/>
          <p:cNvSpPr>
            <a:spLocks noGrp="1"/>
          </p:cNvSpPr>
          <p:nvPr>
            <p:ph type="sldNum" sz="quarter" idx="12"/>
          </p:nvPr>
        </p:nvSpPr>
        <p:spPr/>
        <p:txBody>
          <a:bodyPr/>
          <a:lstStyle/>
          <a:p>
            <a:fld id="{5704A758-60B4-428A-8F0F-36B64C8CDA7F}" type="slidenum">
              <a:rPr lang="en-US" smtClean="0"/>
              <a:t>10</a:t>
            </a:fld>
            <a:endParaRPr lang="en-US" dirty="0"/>
          </a:p>
        </p:txBody>
      </p:sp>
    </p:spTree>
    <p:extLst>
      <p:ext uri="{BB962C8B-B14F-4D97-AF65-F5344CB8AC3E}">
        <p14:creationId xmlns:p14="http://schemas.microsoft.com/office/powerpoint/2010/main" val="2540402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01/24/2020</a:t>
            </a:r>
            <a:endParaRPr lang="en-US" dirty="0"/>
          </a:p>
        </p:txBody>
      </p:sp>
      <p:sp>
        <p:nvSpPr>
          <p:cNvPr id="5" name="Footer Placeholder 4"/>
          <p:cNvSpPr>
            <a:spLocks noGrp="1"/>
          </p:cNvSpPr>
          <p:nvPr>
            <p:ph type="ftr" sz="quarter" idx="11"/>
          </p:nvPr>
        </p:nvSpPr>
        <p:spPr/>
        <p:txBody>
          <a:bodyPr/>
          <a:lstStyle/>
          <a:p>
            <a:r>
              <a:rPr lang="en-US" smtClean="0"/>
              <a:t>Prepared by Department of Labor and Workforce Development / Administrative Services</a:t>
            </a:r>
            <a:endParaRPr lang="en-US" dirty="0"/>
          </a:p>
        </p:txBody>
      </p:sp>
      <p:sp>
        <p:nvSpPr>
          <p:cNvPr id="6" name="Slide Number Placeholder 5"/>
          <p:cNvSpPr>
            <a:spLocks noGrp="1"/>
          </p:cNvSpPr>
          <p:nvPr>
            <p:ph type="sldNum" sz="quarter" idx="12"/>
          </p:nvPr>
        </p:nvSpPr>
        <p:spPr/>
        <p:txBody>
          <a:bodyPr/>
          <a:lstStyle/>
          <a:p>
            <a:fld id="{5704A758-60B4-428A-8F0F-36B64C8CDA7F}" type="slidenum">
              <a:rPr lang="en-US" smtClean="0"/>
              <a:t>14</a:t>
            </a:fld>
            <a:endParaRPr lang="en-US" dirty="0"/>
          </a:p>
        </p:txBody>
      </p:sp>
    </p:spTree>
    <p:extLst>
      <p:ext uri="{BB962C8B-B14F-4D97-AF65-F5344CB8AC3E}">
        <p14:creationId xmlns:p14="http://schemas.microsoft.com/office/powerpoint/2010/main" val="341863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01/24/2020</a:t>
            </a:r>
            <a:endParaRPr lang="en-US" dirty="0"/>
          </a:p>
        </p:txBody>
      </p:sp>
      <p:sp>
        <p:nvSpPr>
          <p:cNvPr id="5" name="Footer Placeholder 4"/>
          <p:cNvSpPr>
            <a:spLocks noGrp="1"/>
          </p:cNvSpPr>
          <p:nvPr>
            <p:ph type="ftr" sz="quarter" idx="11"/>
          </p:nvPr>
        </p:nvSpPr>
        <p:spPr/>
        <p:txBody>
          <a:bodyPr/>
          <a:lstStyle/>
          <a:p>
            <a:r>
              <a:rPr lang="en-US" smtClean="0"/>
              <a:t>Prepared by Department of Labor and Workforce Development / Administrative Services</a:t>
            </a:r>
            <a:endParaRPr lang="en-US" dirty="0"/>
          </a:p>
        </p:txBody>
      </p:sp>
      <p:sp>
        <p:nvSpPr>
          <p:cNvPr id="6" name="Slide Number Placeholder 5"/>
          <p:cNvSpPr>
            <a:spLocks noGrp="1"/>
          </p:cNvSpPr>
          <p:nvPr>
            <p:ph type="sldNum" sz="quarter" idx="12"/>
          </p:nvPr>
        </p:nvSpPr>
        <p:spPr/>
        <p:txBody>
          <a:bodyPr/>
          <a:lstStyle/>
          <a:p>
            <a:fld id="{5704A758-60B4-428A-8F0F-36B64C8CDA7F}" type="slidenum">
              <a:rPr lang="en-US" smtClean="0"/>
              <a:t>2</a:t>
            </a:fld>
            <a:endParaRPr lang="en-US" dirty="0"/>
          </a:p>
        </p:txBody>
      </p:sp>
    </p:spTree>
    <p:extLst>
      <p:ext uri="{BB962C8B-B14F-4D97-AF65-F5344CB8AC3E}">
        <p14:creationId xmlns:p14="http://schemas.microsoft.com/office/powerpoint/2010/main" val="4047761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01/24/2020</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Prepared by Department of Labor and Workforce Development / Administrative Services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4A758-60B4-428A-8F0F-36B64C8CDA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434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01/24/2020</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Prepared by Department of Labor and Workforce Development / Administrative Services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4A758-60B4-428A-8F0F-36B64C8CDA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9394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smtClean="0">
              <a:latin typeface="+mn-lt"/>
            </a:endParaRPr>
          </a:p>
          <a:p>
            <a:endParaRPr lang="en-US" sz="1200" b="0" i="0" u="none" strike="noStrike" kern="1200" baseline="0" dirty="0" smtClean="0">
              <a:solidFill>
                <a:schemeClr val="tx1"/>
              </a:solidFill>
              <a:latin typeface="+mn-lt"/>
              <a:ea typeface="+mn-ea"/>
              <a:cs typeface="+mn-cs"/>
            </a:endParaRP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01/24/2020</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Prepared by Department of Labor and Workforce Development / Administrative Services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4A758-60B4-428A-8F0F-36B64C8CDA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5980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01/24/2020</a:t>
            </a:r>
            <a:endParaRPr lang="en-US" dirty="0"/>
          </a:p>
        </p:txBody>
      </p:sp>
      <p:sp>
        <p:nvSpPr>
          <p:cNvPr id="5" name="Footer Placeholder 4"/>
          <p:cNvSpPr>
            <a:spLocks noGrp="1"/>
          </p:cNvSpPr>
          <p:nvPr>
            <p:ph type="ftr" sz="quarter" idx="11"/>
          </p:nvPr>
        </p:nvSpPr>
        <p:spPr/>
        <p:txBody>
          <a:bodyPr/>
          <a:lstStyle/>
          <a:p>
            <a:r>
              <a:rPr lang="en-US" smtClean="0"/>
              <a:t>Prepared by Department of Labor and Workforce Development / Administrative Services</a:t>
            </a:r>
            <a:endParaRPr lang="en-US" dirty="0"/>
          </a:p>
        </p:txBody>
      </p:sp>
      <p:sp>
        <p:nvSpPr>
          <p:cNvPr id="6" name="Slide Number Placeholder 5"/>
          <p:cNvSpPr>
            <a:spLocks noGrp="1"/>
          </p:cNvSpPr>
          <p:nvPr>
            <p:ph type="sldNum" sz="quarter" idx="12"/>
          </p:nvPr>
        </p:nvSpPr>
        <p:spPr/>
        <p:txBody>
          <a:bodyPr/>
          <a:lstStyle/>
          <a:p>
            <a:fld id="{5704A758-60B4-428A-8F0F-36B64C8CDA7F}" type="slidenum">
              <a:rPr lang="en-US" smtClean="0"/>
              <a:t>6</a:t>
            </a:fld>
            <a:endParaRPr lang="en-US" dirty="0"/>
          </a:p>
        </p:txBody>
      </p:sp>
    </p:spTree>
    <p:extLst>
      <p:ext uri="{BB962C8B-B14F-4D97-AF65-F5344CB8AC3E}">
        <p14:creationId xmlns:p14="http://schemas.microsoft.com/office/powerpoint/2010/main" val="2752356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01/24/2020</a:t>
            </a:r>
            <a:endParaRPr lang="en-US" dirty="0"/>
          </a:p>
        </p:txBody>
      </p:sp>
      <p:sp>
        <p:nvSpPr>
          <p:cNvPr id="5" name="Footer Placeholder 4"/>
          <p:cNvSpPr>
            <a:spLocks noGrp="1"/>
          </p:cNvSpPr>
          <p:nvPr>
            <p:ph type="ftr" sz="quarter" idx="11"/>
          </p:nvPr>
        </p:nvSpPr>
        <p:spPr/>
        <p:txBody>
          <a:bodyPr/>
          <a:lstStyle/>
          <a:p>
            <a:r>
              <a:rPr lang="en-US" smtClean="0"/>
              <a:t>Prepared by Department of Labor and Workforce Development / Administrative Services</a:t>
            </a:r>
            <a:endParaRPr lang="en-US" dirty="0"/>
          </a:p>
        </p:txBody>
      </p:sp>
      <p:sp>
        <p:nvSpPr>
          <p:cNvPr id="6" name="Slide Number Placeholder 5"/>
          <p:cNvSpPr>
            <a:spLocks noGrp="1"/>
          </p:cNvSpPr>
          <p:nvPr>
            <p:ph type="sldNum" sz="quarter" idx="12"/>
          </p:nvPr>
        </p:nvSpPr>
        <p:spPr/>
        <p:txBody>
          <a:bodyPr/>
          <a:lstStyle/>
          <a:p>
            <a:fld id="{5704A758-60B4-428A-8F0F-36B64C8CDA7F}" type="slidenum">
              <a:rPr lang="en-US" smtClean="0"/>
              <a:t>7</a:t>
            </a:fld>
            <a:endParaRPr lang="en-US" dirty="0"/>
          </a:p>
        </p:txBody>
      </p:sp>
    </p:spTree>
    <p:extLst>
      <p:ext uri="{BB962C8B-B14F-4D97-AF65-F5344CB8AC3E}">
        <p14:creationId xmlns:p14="http://schemas.microsoft.com/office/powerpoint/2010/main" val="2152250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01/24/2020</a:t>
            </a:r>
            <a:endParaRPr lang="en-US" dirty="0"/>
          </a:p>
        </p:txBody>
      </p:sp>
      <p:sp>
        <p:nvSpPr>
          <p:cNvPr id="5" name="Footer Placeholder 4"/>
          <p:cNvSpPr>
            <a:spLocks noGrp="1"/>
          </p:cNvSpPr>
          <p:nvPr>
            <p:ph type="ftr" sz="quarter" idx="11"/>
          </p:nvPr>
        </p:nvSpPr>
        <p:spPr/>
        <p:txBody>
          <a:bodyPr/>
          <a:lstStyle/>
          <a:p>
            <a:r>
              <a:rPr lang="en-US" smtClean="0"/>
              <a:t>Prepared by Department of Labor and Workforce Development / Administrative Services</a:t>
            </a:r>
            <a:endParaRPr lang="en-US" dirty="0"/>
          </a:p>
        </p:txBody>
      </p:sp>
      <p:sp>
        <p:nvSpPr>
          <p:cNvPr id="6" name="Slide Number Placeholder 5"/>
          <p:cNvSpPr>
            <a:spLocks noGrp="1"/>
          </p:cNvSpPr>
          <p:nvPr>
            <p:ph type="sldNum" sz="quarter" idx="12"/>
          </p:nvPr>
        </p:nvSpPr>
        <p:spPr/>
        <p:txBody>
          <a:bodyPr/>
          <a:lstStyle/>
          <a:p>
            <a:fld id="{5704A758-60B4-428A-8F0F-36B64C8CDA7F}" type="slidenum">
              <a:rPr lang="en-US" smtClean="0"/>
              <a:t>8</a:t>
            </a:fld>
            <a:endParaRPr lang="en-US" dirty="0"/>
          </a:p>
        </p:txBody>
      </p:sp>
    </p:spTree>
    <p:extLst>
      <p:ext uri="{BB962C8B-B14F-4D97-AF65-F5344CB8AC3E}">
        <p14:creationId xmlns:p14="http://schemas.microsoft.com/office/powerpoint/2010/main" val="3013807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01/24/2020</a:t>
            </a:r>
            <a:endParaRPr lang="en-US" dirty="0"/>
          </a:p>
        </p:txBody>
      </p:sp>
      <p:sp>
        <p:nvSpPr>
          <p:cNvPr id="5" name="Footer Placeholder 4"/>
          <p:cNvSpPr>
            <a:spLocks noGrp="1"/>
          </p:cNvSpPr>
          <p:nvPr>
            <p:ph type="ftr" sz="quarter" idx="11"/>
          </p:nvPr>
        </p:nvSpPr>
        <p:spPr/>
        <p:txBody>
          <a:bodyPr/>
          <a:lstStyle/>
          <a:p>
            <a:r>
              <a:rPr lang="en-US" smtClean="0"/>
              <a:t>Prepared by Department of Labor and Workforce Development / Administrative Services</a:t>
            </a:r>
            <a:endParaRPr lang="en-US" dirty="0"/>
          </a:p>
        </p:txBody>
      </p:sp>
      <p:sp>
        <p:nvSpPr>
          <p:cNvPr id="6" name="Slide Number Placeholder 5"/>
          <p:cNvSpPr>
            <a:spLocks noGrp="1"/>
          </p:cNvSpPr>
          <p:nvPr>
            <p:ph type="sldNum" sz="quarter" idx="12"/>
          </p:nvPr>
        </p:nvSpPr>
        <p:spPr/>
        <p:txBody>
          <a:bodyPr/>
          <a:lstStyle/>
          <a:p>
            <a:fld id="{5704A758-60B4-428A-8F0F-36B64C8CDA7F}" type="slidenum">
              <a:rPr lang="en-US" smtClean="0"/>
              <a:t>9</a:t>
            </a:fld>
            <a:endParaRPr lang="en-US" dirty="0"/>
          </a:p>
        </p:txBody>
      </p:sp>
    </p:spTree>
    <p:extLst>
      <p:ext uri="{BB962C8B-B14F-4D97-AF65-F5344CB8AC3E}">
        <p14:creationId xmlns:p14="http://schemas.microsoft.com/office/powerpoint/2010/main" val="878782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p:cNvSpPr>
            <a:spLocks noGrp="1"/>
          </p:cNvSpPr>
          <p:nvPr>
            <p:ph type="subTitle" idx="4"/>
          </p:nvPr>
        </p:nvSpPr>
        <p:spPr>
          <a:xfrm>
            <a:off x="1828796" y="918029"/>
            <a:ext cx="8534400" cy="492443"/>
          </a:xfrm>
          <a:prstGeom prst="rect">
            <a:avLst/>
          </a:prstGeom>
        </p:spPr>
        <p:txBody>
          <a:bodyPr wrap="square" lIns="0" tIns="0" rIns="0" bIns="0">
            <a:spAutoFit/>
          </a:bodyPr>
          <a:lstStyle>
            <a:lvl1pPr algn="ctr">
              <a:defRPr sz="3200" b="1" kern="1200" dirty="0">
                <a:solidFill>
                  <a:srgbClr val="1F497D"/>
                </a:solidFill>
                <a:latin typeface="Calibri Light" panose="020F0302020204030204" pitchFamily="34" charset="0"/>
                <a:ea typeface="+mn-ea"/>
                <a:cs typeface="Calibri Light" panose="020F0302020204030204" pitchFamily="34" charset="0"/>
              </a:defRPr>
            </a:lvl1pPr>
          </a:lstStyle>
          <a:p>
            <a:r>
              <a:rPr lang="en-US" smtClean="0"/>
              <a:t>Click to edit Master subtitle style</a:t>
            </a:r>
            <a:endParaRPr dirty="0"/>
          </a:p>
        </p:txBody>
      </p:sp>
      <p:sp>
        <p:nvSpPr>
          <p:cNvPr id="8" name="Blue Top Bar">
            <a:extLst>
              <a:ext uri="{FF2B5EF4-FFF2-40B4-BE49-F238E27FC236}">
                <a16:creationId xmlns:a16="http://schemas.microsoft.com/office/drawing/2014/main" id="{1A8C913A-1107-41B6-BB22-CCF2DF1E4BF6}"/>
              </a:ext>
            </a:extLst>
          </p:cNvPr>
          <p:cNvSpPr/>
          <p:nvPr userDrawn="1"/>
        </p:nvSpPr>
        <p:spPr>
          <a:xfrm>
            <a:off x="0" y="-267"/>
            <a:ext cx="12192000" cy="720127"/>
          </a:xfrm>
          <a:custGeom>
            <a:avLst/>
            <a:gdLst/>
            <a:ahLst/>
            <a:cxnLst/>
            <a:rect l="l" t="t" r="r" b="b"/>
            <a:pathLst>
              <a:path w="9144000" h="914400">
                <a:moveTo>
                  <a:pt x="0" y="914399"/>
                </a:moveTo>
                <a:lnTo>
                  <a:pt x="9144000" y="914399"/>
                </a:lnTo>
                <a:lnTo>
                  <a:pt x="9144000" y="0"/>
                </a:lnTo>
                <a:lnTo>
                  <a:pt x="0" y="0"/>
                </a:lnTo>
                <a:lnTo>
                  <a:pt x="0" y="914399"/>
                </a:lnTo>
                <a:close/>
              </a:path>
            </a:pathLst>
          </a:custGeom>
          <a:solidFill>
            <a:srgbClr val="1F497D"/>
          </a:solidFill>
        </p:spPr>
        <p:txBody>
          <a:bodyPr wrap="square" lIns="0" tIns="0" rIns="0" bIns="0" rtlCol="0"/>
          <a:lstStyle/>
          <a:p>
            <a:endParaRPr sz="1800" b="0" dirty="0">
              <a:latin typeface="Calibri Light" panose="020F0302020204030204" pitchFamily="34" charset="0"/>
              <a:cs typeface="Calibri Light" panose="020F0302020204030204" pitchFamily="34" charset="0"/>
            </a:endParaRPr>
          </a:p>
        </p:txBody>
      </p:sp>
      <p:sp>
        <p:nvSpPr>
          <p:cNvPr id="9" name="Top Gold Line">
            <a:extLst>
              <a:ext uri="{FF2B5EF4-FFF2-40B4-BE49-F238E27FC236}">
                <a16:creationId xmlns:a16="http://schemas.microsoft.com/office/drawing/2014/main" id="{AAE0AA5C-0D2F-4CAE-B9CC-F67D14031C81}"/>
              </a:ext>
            </a:extLst>
          </p:cNvPr>
          <p:cNvSpPr/>
          <p:nvPr userDrawn="1"/>
        </p:nvSpPr>
        <p:spPr>
          <a:xfrm>
            <a:off x="0" y="724606"/>
            <a:ext cx="12192000" cy="0"/>
          </a:xfrm>
          <a:custGeom>
            <a:avLst/>
            <a:gdLst/>
            <a:ahLst/>
            <a:cxnLst/>
            <a:rect l="l" t="t" r="r" b="b"/>
            <a:pathLst>
              <a:path w="9144000">
                <a:moveTo>
                  <a:pt x="0" y="0"/>
                </a:moveTo>
                <a:lnTo>
                  <a:pt x="9144000" y="0"/>
                </a:lnTo>
              </a:path>
            </a:pathLst>
          </a:custGeom>
          <a:ln w="38100">
            <a:solidFill>
              <a:srgbClr val="FFC000"/>
            </a:solidFill>
          </a:ln>
        </p:spPr>
        <p:txBody>
          <a:bodyPr wrap="square" lIns="0" tIns="0" rIns="0" bIns="0" rtlCol="0"/>
          <a:lstStyle/>
          <a:p>
            <a:endParaRPr sz="1800" dirty="0">
              <a:latin typeface="Calibri Light" panose="020F0302020204030204" pitchFamily="34" charset="0"/>
              <a:cs typeface="Calibri Light" panose="020F0302020204030204" pitchFamily="34" charset="0"/>
            </a:endParaRPr>
          </a:p>
        </p:txBody>
      </p:sp>
      <p:sp>
        <p:nvSpPr>
          <p:cNvPr id="2" name="Title"/>
          <p:cNvSpPr>
            <a:spLocks noGrp="1"/>
          </p:cNvSpPr>
          <p:nvPr>
            <p:ph type="ctrTitle"/>
          </p:nvPr>
        </p:nvSpPr>
        <p:spPr bwMode="ltGray">
          <a:xfrm>
            <a:off x="914400" y="178713"/>
            <a:ext cx="10363200" cy="492443"/>
          </a:xfrm>
          <a:prstGeom prst="rect">
            <a:avLst/>
          </a:prstGeom>
        </p:spPr>
        <p:txBody>
          <a:bodyPr wrap="square" lIns="0" tIns="0" rIns="0" bIns="0">
            <a:spAutoFit/>
          </a:bodyPr>
          <a:lstStyle>
            <a:lvl1pPr algn="ctr">
              <a:defRPr sz="3200">
                <a:solidFill>
                  <a:schemeClr val="bg1"/>
                </a:solidFill>
                <a:latin typeface="Calibri Light" panose="020F0302020204030204" pitchFamily="34" charset="0"/>
                <a:cs typeface="Calibri Light" panose="020F0302020204030204" pitchFamily="34" charset="0"/>
              </a:defRPr>
            </a:lvl1pPr>
          </a:lstStyle>
          <a:p>
            <a:r>
              <a:rPr lang="en-US" smtClean="0"/>
              <a:t>Click to edit Master title style</a:t>
            </a:r>
            <a:endParaRPr dirty="0"/>
          </a:p>
        </p:txBody>
      </p:sp>
      <p:sp>
        <p:nvSpPr>
          <p:cNvPr id="19" name="Footer Text">
            <a:extLst>
              <a:ext uri="{FF2B5EF4-FFF2-40B4-BE49-F238E27FC236}">
                <a16:creationId xmlns:a16="http://schemas.microsoft.com/office/drawing/2014/main" id="{1D2BDCE8-B66B-43A9-A04C-156C93DB62B2}"/>
              </a:ext>
            </a:extLst>
          </p:cNvPr>
          <p:cNvSpPr>
            <a:spLocks noGrp="1"/>
          </p:cNvSpPr>
          <p:nvPr>
            <p:ph type="ftr" sz="quarter" idx="5"/>
          </p:nvPr>
        </p:nvSpPr>
        <p:spPr bwMode="ltGray">
          <a:xfrm>
            <a:off x="1355183" y="6284339"/>
            <a:ext cx="6973145" cy="451406"/>
          </a:xfrm>
          <a:prstGeom prst="rect">
            <a:avLst/>
          </a:prstGeom>
        </p:spPr>
        <p:txBody>
          <a:bodyPr wrap="square" lIns="0" tIns="0" rIns="0" bIns="0">
            <a:spAutoFit/>
          </a:bodyPr>
          <a:lstStyle>
            <a:lvl1pPr>
              <a:defRPr lang="en-US" sz="1600" dirty="0" smtClean="0">
                <a:solidFill>
                  <a:schemeClr val="bg1"/>
                </a:solidFill>
                <a:latin typeface="+mj-lt"/>
              </a:defRPr>
            </a:lvl1pPr>
          </a:lstStyle>
          <a:p>
            <a:pPr marL="12700">
              <a:lnSpc>
                <a:spcPts val="1585"/>
              </a:lnSpc>
            </a:pPr>
            <a:r>
              <a:rPr lang="en-US" dirty="0"/>
              <a:t>ALASKA DEPARTMENT OF LABOR &amp; WORKFORCE DEVELOPMENT</a:t>
            </a:r>
          </a:p>
          <a:p>
            <a:pPr marL="12700"/>
            <a:r>
              <a:rPr lang="en-US" dirty="0"/>
              <a:t>DR. TAMIKA L. LEDBETTER, COMMISSIONER</a:t>
            </a:r>
          </a:p>
        </p:txBody>
      </p:sp>
      <p:sp>
        <p:nvSpPr>
          <p:cNvPr id="28" name="Page #">
            <a:extLst>
              <a:ext uri="{FF2B5EF4-FFF2-40B4-BE49-F238E27FC236}">
                <a16:creationId xmlns:a16="http://schemas.microsoft.com/office/drawing/2014/main" id="{F3AC024E-A7B0-49FF-AF1B-0CF2FAB009E8}"/>
              </a:ext>
            </a:extLst>
          </p:cNvPr>
          <p:cNvSpPr>
            <a:spLocks noGrp="1"/>
          </p:cNvSpPr>
          <p:nvPr>
            <p:ph type="sldNum" sz="quarter" idx="7"/>
          </p:nvPr>
        </p:nvSpPr>
        <p:spPr bwMode="ltGray">
          <a:xfrm>
            <a:off x="11658600" y="6314199"/>
            <a:ext cx="440941" cy="162801"/>
          </a:xfrm>
          <a:prstGeom prst="rect">
            <a:avLst/>
          </a:prstGeom>
        </p:spPr>
        <p:txBody>
          <a:bodyPr wrap="square" lIns="0" tIns="0" rIns="0" bIns="0">
            <a:spAutoFit/>
          </a:bodyPr>
          <a:lstStyle>
            <a:lvl1pPr algn="r">
              <a:defRPr sz="1400" b="0" i="0">
                <a:solidFill>
                  <a:schemeClr val="bg1"/>
                </a:solidFill>
                <a:latin typeface="Calibri Light" panose="020F0302020204030204" pitchFamily="34" charset="0"/>
                <a:cs typeface="Calibri Light" panose="020F0302020204030204" pitchFamily="34" charset="0"/>
              </a:defRPr>
            </a:lvl1pPr>
          </a:lstStyle>
          <a:p>
            <a:pPr marL="25400">
              <a:lnSpc>
                <a:spcPts val="1240"/>
              </a:lnSpc>
            </a:pPr>
            <a:fld id="{81D60167-4931-47E6-BA6A-407CBD079E47}" type="slidenum">
              <a:rPr lang="en-US" smtClean="0"/>
              <a:pPr marL="25400">
                <a:lnSpc>
                  <a:spcPts val="1240"/>
                </a:lnSpc>
              </a:pPr>
              <a:t>‹#›</a:t>
            </a:fld>
            <a:endParaRPr lang="en-US" dirty="0"/>
          </a:p>
        </p:txBody>
      </p:sp>
      <p:sp>
        <p:nvSpPr>
          <p:cNvPr id="29" name="Date Placeholder 6">
            <a:extLst>
              <a:ext uri="{FF2B5EF4-FFF2-40B4-BE49-F238E27FC236}">
                <a16:creationId xmlns:a16="http://schemas.microsoft.com/office/drawing/2014/main" id="{5F996615-9547-4433-91A7-674F31009BEC}"/>
              </a:ext>
            </a:extLst>
          </p:cNvPr>
          <p:cNvSpPr>
            <a:spLocks noGrp="1"/>
          </p:cNvSpPr>
          <p:nvPr>
            <p:ph type="dt" sz="half" idx="2"/>
          </p:nvPr>
        </p:nvSpPr>
        <p:spPr bwMode="ltGray">
          <a:xfrm>
            <a:off x="9947817" y="6522146"/>
            <a:ext cx="2235200" cy="226478"/>
          </a:xfrm>
          <a:prstGeom prst="rect">
            <a:avLst/>
          </a:prstGeom>
        </p:spPr>
        <p:txBody>
          <a:bodyPr vert="horz" lIns="91440" tIns="45720" rIns="91440" bIns="45720" rtlCol="0" anchor="ctr"/>
          <a:lstStyle>
            <a:lvl1pPr algn="r">
              <a:defRPr sz="1400">
                <a:solidFill>
                  <a:schemeClr val="bg1"/>
                </a:solidFill>
                <a:latin typeface="Calibri Light" panose="020F0302020204030204" pitchFamily="34" charset="0"/>
                <a:cs typeface="Calibri Light" panose="020F0302020204030204" pitchFamily="34" charset="0"/>
              </a:defRPr>
            </a:lvl1pPr>
          </a:lstStyle>
          <a:p>
            <a:r>
              <a:rPr lang="en-US" dirty="0" smtClean="0"/>
              <a:t>January 31, 2020</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209705" y="1295403"/>
            <a:ext cx="11438263" cy="338554"/>
          </a:xfrm>
        </p:spPr>
        <p:txBody>
          <a:bodyPr lIns="0" tIns="0" rIns="0" bIns="0"/>
          <a:lstStyle>
            <a:lvl1pPr>
              <a:defRPr sz="2200" b="0" i="0">
                <a:solidFill>
                  <a:schemeClr val="tx1"/>
                </a:solidFill>
                <a:latin typeface="Calibri Light" panose="020F0302020204030204" pitchFamily="34" charset="0"/>
                <a:cs typeface="Calibri Light" panose="020F0302020204030204" pitchFamily="34" charset="0"/>
              </a:defRPr>
            </a:lvl1pPr>
          </a:lstStyle>
          <a:p>
            <a:pPr lvl="0"/>
            <a:r>
              <a:rPr lang="en-US" smtClean="0"/>
              <a:t>Edit Master text styles</a:t>
            </a:r>
          </a:p>
        </p:txBody>
      </p:sp>
      <p:sp>
        <p:nvSpPr>
          <p:cNvPr id="7" name="Footer Text">
            <a:extLst>
              <a:ext uri="{FF2B5EF4-FFF2-40B4-BE49-F238E27FC236}">
                <a16:creationId xmlns:a16="http://schemas.microsoft.com/office/drawing/2014/main" id="{4FAD1833-CBF9-44A4-959B-B636B1CB7E6B}"/>
              </a:ext>
            </a:extLst>
          </p:cNvPr>
          <p:cNvSpPr>
            <a:spLocks noGrp="1"/>
          </p:cNvSpPr>
          <p:nvPr>
            <p:ph type="ftr" sz="quarter" idx="5"/>
          </p:nvPr>
        </p:nvSpPr>
        <p:spPr bwMode="ltGray">
          <a:xfrm>
            <a:off x="1355183" y="6284339"/>
            <a:ext cx="6973145" cy="451406"/>
          </a:xfrm>
          <a:prstGeom prst="rect">
            <a:avLst/>
          </a:prstGeom>
        </p:spPr>
        <p:txBody>
          <a:bodyPr wrap="square" lIns="0" tIns="0" rIns="0" bIns="0">
            <a:spAutoFit/>
          </a:bodyPr>
          <a:lstStyle>
            <a:lvl1pPr>
              <a:defRPr lang="en-US" sz="1600" dirty="0" smtClean="0">
                <a:solidFill>
                  <a:schemeClr val="bg1"/>
                </a:solidFill>
                <a:latin typeface="+mj-lt"/>
              </a:defRPr>
            </a:lvl1pPr>
          </a:lstStyle>
          <a:p>
            <a:pPr marL="12700">
              <a:lnSpc>
                <a:spcPts val="1585"/>
              </a:lnSpc>
            </a:pPr>
            <a:r>
              <a:rPr lang="en-US" dirty="0"/>
              <a:t>ALASKA DEPARTMENT OF LABOR &amp; WORKFORCE DEVELOPMENT</a:t>
            </a:r>
          </a:p>
          <a:p>
            <a:pPr marL="12700"/>
            <a:r>
              <a:rPr lang="en-US" dirty="0"/>
              <a:t>DR. TAMIKA L. LEDBETTER, COMMISSIONER</a:t>
            </a:r>
          </a:p>
        </p:txBody>
      </p:sp>
      <p:sp>
        <p:nvSpPr>
          <p:cNvPr id="13" name="Date Placeholder 6">
            <a:extLst>
              <a:ext uri="{FF2B5EF4-FFF2-40B4-BE49-F238E27FC236}">
                <a16:creationId xmlns:a16="http://schemas.microsoft.com/office/drawing/2014/main" id="{95533DA7-4F28-41A3-A743-E0C9904E588C}"/>
              </a:ext>
            </a:extLst>
          </p:cNvPr>
          <p:cNvSpPr>
            <a:spLocks noGrp="1"/>
          </p:cNvSpPr>
          <p:nvPr>
            <p:ph type="dt" sz="half" idx="2"/>
          </p:nvPr>
        </p:nvSpPr>
        <p:spPr bwMode="ltGray">
          <a:xfrm>
            <a:off x="9947817" y="6522146"/>
            <a:ext cx="2235200" cy="226478"/>
          </a:xfrm>
          <a:prstGeom prst="rect">
            <a:avLst/>
          </a:prstGeom>
        </p:spPr>
        <p:txBody>
          <a:bodyPr vert="horz" lIns="91440" tIns="45720" rIns="91440" bIns="45720" rtlCol="0" anchor="ctr"/>
          <a:lstStyle>
            <a:lvl1pPr algn="r">
              <a:defRPr sz="1400">
                <a:solidFill>
                  <a:schemeClr val="bg1"/>
                </a:solidFill>
                <a:latin typeface="Calibri Light" panose="020F0302020204030204" pitchFamily="34" charset="0"/>
                <a:cs typeface="Calibri Light" panose="020F0302020204030204" pitchFamily="34" charset="0"/>
              </a:defRPr>
            </a:lvl1pPr>
          </a:lstStyle>
          <a:p>
            <a:r>
              <a:rPr lang="en-US" dirty="0" smtClean="0"/>
              <a:t>January 31, 2020</a:t>
            </a:r>
            <a:endParaRPr lang="en-US" dirty="0"/>
          </a:p>
        </p:txBody>
      </p:sp>
      <p:sp>
        <p:nvSpPr>
          <p:cNvPr id="14" name="Page #">
            <a:extLst>
              <a:ext uri="{FF2B5EF4-FFF2-40B4-BE49-F238E27FC236}">
                <a16:creationId xmlns:a16="http://schemas.microsoft.com/office/drawing/2014/main" id="{F8A53675-A655-4334-9B87-B51DDFC8DB90}"/>
              </a:ext>
            </a:extLst>
          </p:cNvPr>
          <p:cNvSpPr>
            <a:spLocks noGrp="1"/>
          </p:cNvSpPr>
          <p:nvPr>
            <p:ph type="sldNum" sz="quarter" idx="7"/>
          </p:nvPr>
        </p:nvSpPr>
        <p:spPr bwMode="ltGray">
          <a:xfrm>
            <a:off x="11658600" y="6314199"/>
            <a:ext cx="440941" cy="162801"/>
          </a:xfrm>
          <a:prstGeom prst="rect">
            <a:avLst/>
          </a:prstGeom>
        </p:spPr>
        <p:txBody>
          <a:bodyPr wrap="square" lIns="0" tIns="0" rIns="0" bIns="0">
            <a:spAutoFit/>
          </a:bodyPr>
          <a:lstStyle>
            <a:lvl1pPr algn="r">
              <a:defRPr sz="1400" b="0" i="0">
                <a:solidFill>
                  <a:schemeClr val="bg1"/>
                </a:solidFill>
                <a:latin typeface="Calibri Light" panose="020F0302020204030204" pitchFamily="34" charset="0"/>
                <a:cs typeface="Calibri Light" panose="020F0302020204030204" pitchFamily="34" charset="0"/>
              </a:defRPr>
            </a:lvl1pPr>
          </a:lstStyle>
          <a:p>
            <a:pPr marL="25400">
              <a:lnSpc>
                <a:spcPts val="1240"/>
              </a:lnSpc>
            </a:pPr>
            <a:fld id="{81D60167-4931-47E6-BA6A-407CBD079E47}" type="slidenum">
              <a:rPr lang="en-US" smtClean="0"/>
              <a:pPr marL="25400">
                <a:lnSpc>
                  <a:spcPts val="1240"/>
                </a:lnSpc>
              </a:pPr>
              <a:t>‹#›</a:t>
            </a:fld>
            <a:endParaRPr lang="en-US" dirty="0"/>
          </a:p>
        </p:txBody>
      </p:sp>
      <p:sp>
        <p:nvSpPr>
          <p:cNvPr id="15" name="Holder 2">
            <a:extLst>
              <a:ext uri="{FF2B5EF4-FFF2-40B4-BE49-F238E27FC236}">
                <a16:creationId xmlns:a16="http://schemas.microsoft.com/office/drawing/2014/main" id="{25C83796-1882-4ADE-944A-FC01A6B5CAAF}"/>
              </a:ext>
            </a:extLst>
          </p:cNvPr>
          <p:cNvSpPr>
            <a:spLocks noGrp="1"/>
          </p:cNvSpPr>
          <p:nvPr>
            <p:ph type="title"/>
          </p:nvPr>
        </p:nvSpPr>
        <p:spPr>
          <a:xfrm>
            <a:off x="259319" y="196334"/>
            <a:ext cx="11444765" cy="492443"/>
          </a:xfrm>
        </p:spPr>
        <p:txBody>
          <a:bodyPr lIns="0" tIns="0" rIns="0" bIns="0"/>
          <a:lstStyle>
            <a:lvl1pPr>
              <a:defRPr sz="3200" b="1" i="0">
                <a:solidFill>
                  <a:schemeClr val="tx2"/>
                </a:solidFill>
                <a:latin typeface="Calibri Light" panose="020F0302020204030204" pitchFamily="34" charset="0"/>
                <a:cs typeface="Calibri Light" panose="020F0302020204030204" pitchFamily="34" charset="0"/>
              </a:defRPr>
            </a:lvl1pPr>
          </a:lstStyle>
          <a:p>
            <a:r>
              <a:rPr lang="en-US" smtClean="0"/>
              <a:t>Click to edit Master title style</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59319" y="196334"/>
            <a:ext cx="11444765" cy="492443"/>
          </a:xfrm>
        </p:spPr>
        <p:txBody>
          <a:bodyPr lIns="0" tIns="0" rIns="0" bIns="0"/>
          <a:lstStyle>
            <a:lvl1pPr>
              <a:defRPr sz="3200" b="1" i="0">
                <a:solidFill>
                  <a:schemeClr val="tx2"/>
                </a:solidFill>
                <a:latin typeface="Calibri Light" panose="020F0302020204030204" pitchFamily="34" charset="0"/>
                <a:cs typeface="Calibri Light" panose="020F0302020204030204" pitchFamily="34" charset="0"/>
              </a:defRPr>
            </a:lvl1pPr>
          </a:lstStyle>
          <a:p>
            <a:r>
              <a:rPr lang="en-US" smtClean="0"/>
              <a:t>Click to edit Master title style</a:t>
            </a:r>
            <a:endParaRPr dirty="0"/>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pPr lvl="0"/>
            <a:r>
              <a:rPr lang="en-US" smtClean="0"/>
              <a:t>Edit Master text styles</a:t>
            </a: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pPr lvl="0"/>
            <a:r>
              <a:rPr lang="en-US" smtClean="0"/>
              <a:t>Edit Master text styles</a:t>
            </a:r>
          </a:p>
        </p:txBody>
      </p:sp>
      <p:sp>
        <p:nvSpPr>
          <p:cNvPr id="7" name="Holder 7"/>
          <p:cNvSpPr>
            <a:spLocks noGrp="1"/>
          </p:cNvSpPr>
          <p:nvPr>
            <p:ph type="sldNum" sz="quarter" idx="7"/>
          </p:nvPr>
        </p:nvSpPr>
        <p:spPr>
          <a:xfrm>
            <a:off x="15421530" y="6264598"/>
            <a:ext cx="587921" cy="156068"/>
          </a:xfrm>
          <a:prstGeom prst="rect">
            <a:avLst/>
          </a:prstGeom>
        </p:spPr>
        <p:txBody>
          <a:bodyPr lIns="0" tIns="0" rIns="0" bIns="0"/>
          <a:lstStyle>
            <a:lvl1pPr>
              <a:defRPr sz="1200" b="0" i="0">
                <a:solidFill>
                  <a:schemeClr val="bg1"/>
                </a:solidFill>
                <a:latin typeface="Calibri"/>
                <a:cs typeface="Calibri"/>
              </a:defRPr>
            </a:lvl1pPr>
          </a:lstStyle>
          <a:p>
            <a:pPr marL="25400">
              <a:lnSpc>
                <a:spcPts val="1240"/>
              </a:lnSpc>
            </a:pPr>
            <a:fld id="{81D60167-4931-47E6-BA6A-407CBD079E47}" type="slidenum">
              <a:rPr lang="en-US" smtClean="0"/>
              <a:pPr marL="25400">
                <a:lnSpc>
                  <a:spcPts val="1240"/>
                </a:lnSpc>
              </a:pPr>
              <a:t>‹#›</a:t>
            </a:fld>
            <a:endParaRPr lang="en-US" dirty="0"/>
          </a:p>
        </p:txBody>
      </p:sp>
      <p:sp>
        <p:nvSpPr>
          <p:cNvPr id="10" name="Footer Text">
            <a:extLst>
              <a:ext uri="{FF2B5EF4-FFF2-40B4-BE49-F238E27FC236}">
                <a16:creationId xmlns:a16="http://schemas.microsoft.com/office/drawing/2014/main" id="{9B53E400-22C2-4FE3-B45B-3F56E2177709}"/>
              </a:ext>
            </a:extLst>
          </p:cNvPr>
          <p:cNvSpPr>
            <a:spLocks noGrp="1"/>
          </p:cNvSpPr>
          <p:nvPr>
            <p:ph type="ftr" sz="quarter" idx="5"/>
          </p:nvPr>
        </p:nvSpPr>
        <p:spPr bwMode="ltGray">
          <a:xfrm>
            <a:off x="1355183" y="6284339"/>
            <a:ext cx="6973145" cy="451406"/>
          </a:xfrm>
          <a:prstGeom prst="rect">
            <a:avLst/>
          </a:prstGeom>
        </p:spPr>
        <p:txBody>
          <a:bodyPr wrap="square" lIns="0" tIns="0" rIns="0" bIns="0">
            <a:spAutoFit/>
          </a:bodyPr>
          <a:lstStyle>
            <a:lvl1pPr>
              <a:defRPr lang="en-US" sz="1600" dirty="0" smtClean="0">
                <a:solidFill>
                  <a:schemeClr val="bg1"/>
                </a:solidFill>
                <a:latin typeface="+mj-lt"/>
              </a:defRPr>
            </a:lvl1pPr>
          </a:lstStyle>
          <a:p>
            <a:pPr marL="12700">
              <a:lnSpc>
                <a:spcPts val="1585"/>
              </a:lnSpc>
            </a:pPr>
            <a:r>
              <a:rPr lang="en-US" dirty="0"/>
              <a:t>ALASKA DEPARTMENT OF LABOR &amp; WORKFORCE DEVELOPMENT</a:t>
            </a:r>
          </a:p>
          <a:p>
            <a:pPr marL="12700"/>
            <a:r>
              <a:rPr lang="en-US" dirty="0"/>
              <a:t>DR. TAMIKA L. LEDBETTER, COMMISSIONER</a:t>
            </a:r>
          </a:p>
        </p:txBody>
      </p:sp>
      <p:sp>
        <p:nvSpPr>
          <p:cNvPr id="14" name="Date Placeholder 6">
            <a:extLst>
              <a:ext uri="{FF2B5EF4-FFF2-40B4-BE49-F238E27FC236}">
                <a16:creationId xmlns:a16="http://schemas.microsoft.com/office/drawing/2014/main" id="{7423B1BB-AD68-4E7A-9AA4-5CD8EEAAA643}"/>
              </a:ext>
            </a:extLst>
          </p:cNvPr>
          <p:cNvSpPr>
            <a:spLocks noGrp="1"/>
          </p:cNvSpPr>
          <p:nvPr>
            <p:ph type="dt" sz="half" idx="10"/>
          </p:nvPr>
        </p:nvSpPr>
        <p:spPr bwMode="ltGray">
          <a:xfrm>
            <a:off x="9947817" y="6522146"/>
            <a:ext cx="2235200" cy="226478"/>
          </a:xfrm>
          <a:prstGeom prst="rect">
            <a:avLst/>
          </a:prstGeom>
        </p:spPr>
        <p:txBody>
          <a:bodyPr vert="horz" lIns="91440" tIns="45720" rIns="91440" bIns="45720" rtlCol="0" anchor="ctr"/>
          <a:lstStyle>
            <a:lvl1pPr algn="r">
              <a:defRPr sz="1400">
                <a:solidFill>
                  <a:schemeClr val="bg1"/>
                </a:solidFill>
                <a:latin typeface="Calibri Light" panose="020F0302020204030204" pitchFamily="34" charset="0"/>
                <a:cs typeface="Calibri Light" panose="020F0302020204030204" pitchFamily="34" charset="0"/>
              </a:defRPr>
            </a:lvl1pPr>
          </a:lstStyle>
          <a:p>
            <a:r>
              <a:rPr lang="en-US" dirty="0" smtClean="0"/>
              <a:t>January 31, 2020</a:t>
            </a:r>
            <a:endParaRPr lang="en-US" dirty="0"/>
          </a:p>
        </p:txBody>
      </p:sp>
      <p:sp>
        <p:nvSpPr>
          <p:cNvPr id="16" name="Page #">
            <a:extLst>
              <a:ext uri="{FF2B5EF4-FFF2-40B4-BE49-F238E27FC236}">
                <a16:creationId xmlns:a16="http://schemas.microsoft.com/office/drawing/2014/main" id="{A2F79EDA-A112-4365-B350-D556C837A84F}"/>
              </a:ext>
            </a:extLst>
          </p:cNvPr>
          <p:cNvSpPr txBox="1">
            <a:spLocks/>
          </p:cNvSpPr>
          <p:nvPr userDrawn="1"/>
        </p:nvSpPr>
        <p:spPr bwMode="ltGray">
          <a:xfrm>
            <a:off x="11658600" y="6314199"/>
            <a:ext cx="440941" cy="162801"/>
          </a:xfrm>
          <a:prstGeom prst="rect">
            <a:avLst/>
          </a:prstGeom>
        </p:spPr>
        <p:txBody>
          <a:bodyPr wrap="square" lIns="0" tIns="0" rIns="0" bIns="0">
            <a:spAutoFit/>
          </a:bodyPr>
          <a:lstStyle>
            <a:defPPr>
              <a:defRPr lang="en-US"/>
            </a:defPPr>
            <a:lvl1pPr marL="0" algn="r" defTabSz="914400" rtl="0" eaLnBrk="1" latinLnBrk="0" hangingPunct="1">
              <a:defRPr sz="1400" b="0" i="0" kern="1200">
                <a:solidFill>
                  <a:schemeClr val="bg1"/>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240"/>
              </a:lnSpc>
            </a:pPr>
            <a:fld id="{81D60167-4931-47E6-BA6A-407CBD079E47}" type="slidenum">
              <a:rPr lang="en-US" smtClean="0"/>
              <a:pPr marL="25400">
                <a:lnSpc>
                  <a:spcPts val="1240"/>
                </a:lnSpc>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59319" y="196334"/>
            <a:ext cx="11444765" cy="492443"/>
          </a:xfrm>
        </p:spPr>
        <p:txBody>
          <a:bodyPr lIns="0" tIns="0" rIns="0" bIns="0"/>
          <a:lstStyle>
            <a:lvl1pPr>
              <a:defRPr sz="3200" b="1" i="0">
                <a:solidFill>
                  <a:schemeClr val="tx2"/>
                </a:solidFill>
                <a:latin typeface="Calibri Light" panose="020F0302020204030204" pitchFamily="34" charset="0"/>
                <a:cs typeface="Calibri Light" panose="020F0302020204030204" pitchFamily="34" charset="0"/>
              </a:defRPr>
            </a:lvl1pPr>
          </a:lstStyle>
          <a:p>
            <a:r>
              <a:rPr lang="en-US" smtClean="0"/>
              <a:t>Click to edit Master title style</a:t>
            </a:r>
            <a:endParaRPr dirty="0"/>
          </a:p>
        </p:txBody>
      </p:sp>
      <p:sp>
        <p:nvSpPr>
          <p:cNvPr id="5" name="Holder 5"/>
          <p:cNvSpPr>
            <a:spLocks noGrp="1"/>
          </p:cNvSpPr>
          <p:nvPr>
            <p:ph type="sldNum" sz="quarter" idx="7"/>
          </p:nvPr>
        </p:nvSpPr>
        <p:spPr>
          <a:xfrm>
            <a:off x="15421530" y="6264598"/>
            <a:ext cx="587921" cy="156068"/>
          </a:xfrm>
          <a:prstGeom prst="rect">
            <a:avLst/>
          </a:prstGeom>
        </p:spPr>
        <p:txBody>
          <a:bodyPr lIns="0" tIns="0" rIns="0" bIns="0"/>
          <a:lstStyle>
            <a:lvl1pPr>
              <a:defRPr sz="1200" b="0" i="0">
                <a:solidFill>
                  <a:schemeClr val="bg1"/>
                </a:solidFill>
                <a:latin typeface="Calibri"/>
                <a:cs typeface="Calibri"/>
              </a:defRPr>
            </a:lvl1pPr>
          </a:lstStyle>
          <a:p>
            <a:pPr marL="25400">
              <a:lnSpc>
                <a:spcPts val="1240"/>
              </a:lnSpc>
            </a:pPr>
            <a:fld id="{81D60167-4931-47E6-BA6A-407CBD079E47}" type="slidenum">
              <a:rPr lang="en-US" smtClean="0"/>
              <a:pPr marL="25400">
                <a:lnSpc>
                  <a:spcPts val="1240"/>
                </a:lnSpc>
              </a:pPr>
              <a:t>‹#›</a:t>
            </a:fld>
            <a:endParaRPr lang="en-US" dirty="0"/>
          </a:p>
        </p:txBody>
      </p:sp>
      <p:sp>
        <p:nvSpPr>
          <p:cNvPr id="8" name="Footer Text">
            <a:extLst>
              <a:ext uri="{FF2B5EF4-FFF2-40B4-BE49-F238E27FC236}">
                <a16:creationId xmlns:a16="http://schemas.microsoft.com/office/drawing/2014/main" id="{74BAF11B-FC1F-45EF-8FCC-8B6E8E13BC05}"/>
              </a:ext>
            </a:extLst>
          </p:cNvPr>
          <p:cNvSpPr>
            <a:spLocks noGrp="1"/>
          </p:cNvSpPr>
          <p:nvPr>
            <p:ph type="ftr" sz="quarter" idx="5"/>
          </p:nvPr>
        </p:nvSpPr>
        <p:spPr bwMode="ltGray">
          <a:xfrm>
            <a:off x="1355183" y="6284339"/>
            <a:ext cx="6973145" cy="451406"/>
          </a:xfrm>
          <a:prstGeom prst="rect">
            <a:avLst/>
          </a:prstGeom>
        </p:spPr>
        <p:txBody>
          <a:bodyPr wrap="square" lIns="0" tIns="0" rIns="0" bIns="0">
            <a:spAutoFit/>
          </a:bodyPr>
          <a:lstStyle>
            <a:lvl1pPr>
              <a:defRPr lang="en-US" sz="1600" dirty="0" smtClean="0">
                <a:solidFill>
                  <a:schemeClr val="bg1"/>
                </a:solidFill>
                <a:latin typeface="+mj-lt"/>
              </a:defRPr>
            </a:lvl1pPr>
          </a:lstStyle>
          <a:p>
            <a:pPr marL="12700">
              <a:lnSpc>
                <a:spcPts val="1585"/>
              </a:lnSpc>
            </a:pPr>
            <a:r>
              <a:rPr lang="en-US" dirty="0"/>
              <a:t>ALASKA DEPARTMENT OF LABOR &amp; WORKFORCE DEVELOPMENT</a:t>
            </a:r>
          </a:p>
          <a:p>
            <a:pPr marL="12700"/>
            <a:r>
              <a:rPr lang="en-US" dirty="0"/>
              <a:t>DR. TAMIKA L. LEDBETTER, COMMISSIONER</a:t>
            </a:r>
          </a:p>
        </p:txBody>
      </p:sp>
      <p:sp>
        <p:nvSpPr>
          <p:cNvPr id="12" name="Date Placeholder 6">
            <a:extLst>
              <a:ext uri="{FF2B5EF4-FFF2-40B4-BE49-F238E27FC236}">
                <a16:creationId xmlns:a16="http://schemas.microsoft.com/office/drawing/2014/main" id="{FCA83419-B8BE-4548-A76D-FBA83AF1500A}"/>
              </a:ext>
            </a:extLst>
          </p:cNvPr>
          <p:cNvSpPr>
            <a:spLocks noGrp="1"/>
          </p:cNvSpPr>
          <p:nvPr>
            <p:ph type="dt" sz="half" idx="2"/>
          </p:nvPr>
        </p:nvSpPr>
        <p:spPr bwMode="ltGray">
          <a:xfrm>
            <a:off x="9947817" y="6522146"/>
            <a:ext cx="2235200" cy="226478"/>
          </a:xfrm>
          <a:prstGeom prst="rect">
            <a:avLst/>
          </a:prstGeom>
        </p:spPr>
        <p:txBody>
          <a:bodyPr vert="horz" lIns="91440" tIns="45720" rIns="91440" bIns="45720" rtlCol="0" anchor="ctr"/>
          <a:lstStyle>
            <a:lvl1pPr algn="r">
              <a:defRPr sz="1400">
                <a:solidFill>
                  <a:schemeClr val="bg1"/>
                </a:solidFill>
                <a:latin typeface="Calibri Light" panose="020F0302020204030204" pitchFamily="34" charset="0"/>
                <a:cs typeface="Calibri Light" panose="020F0302020204030204" pitchFamily="34" charset="0"/>
              </a:defRPr>
            </a:lvl1pPr>
          </a:lstStyle>
          <a:p>
            <a:r>
              <a:rPr lang="en-US" dirty="0" smtClean="0"/>
              <a:t>January 31, 2020</a:t>
            </a:r>
            <a:endParaRPr lang="en-US" dirty="0"/>
          </a:p>
        </p:txBody>
      </p:sp>
      <p:sp>
        <p:nvSpPr>
          <p:cNvPr id="15" name="Page #">
            <a:extLst>
              <a:ext uri="{FF2B5EF4-FFF2-40B4-BE49-F238E27FC236}">
                <a16:creationId xmlns:a16="http://schemas.microsoft.com/office/drawing/2014/main" id="{B1A0B74E-591A-4439-8B0D-FCAB666125E9}"/>
              </a:ext>
            </a:extLst>
          </p:cNvPr>
          <p:cNvSpPr txBox="1">
            <a:spLocks/>
          </p:cNvSpPr>
          <p:nvPr userDrawn="1"/>
        </p:nvSpPr>
        <p:spPr bwMode="ltGray">
          <a:xfrm>
            <a:off x="11658600" y="6314199"/>
            <a:ext cx="440941" cy="162801"/>
          </a:xfrm>
          <a:prstGeom prst="rect">
            <a:avLst/>
          </a:prstGeom>
        </p:spPr>
        <p:txBody>
          <a:bodyPr wrap="square" lIns="0" tIns="0" rIns="0" bIns="0">
            <a:spAutoFit/>
          </a:bodyPr>
          <a:lstStyle>
            <a:defPPr>
              <a:defRPr lang="en-US"/>
            </a:defPPr>
            <a:lvl1pPr marL="0" algn="r" defTabSz="914400" rtl="0" eaLnBrk="1" latinLnBrk="0" hangingPunct="1">
              <a:defRPr sz="1400" b="0" i="0" kern="1200">
                <a:solidFill>
                  <a:schemeClr val="bg1"/>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240"/>
              </a:lnSpc>
            </a:pPr>
            <a:fld id="{81D60167-4931-47E6-BA6A-407CBD079E47}" type="slidenum">
              <a:rPr lang="en-US" smtClean="0"/>
              <a:pPr marL="25400">
                <a:lnSpc>
                  <a:spcPts val="1240"/>
                </a:lnSpc>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4" name="Holder 4"/>
          <p:cNvSpPr>
            <a:spLocks noGrp="1"/>
          </p:cNvSpPr>
          <p:nvPr>
            <p:ph type="sldNum" sz="quarter" idx="7"/>
          </p:nvPr>
        </p:nvSpPr>
        <p:spPr>
          <a:xfrm>
            <a:off x="15421530" y="6264598"/>
            <a:ext cx="587921" cy="156068"/>
          </a:xfrm>
          <a:prstGeom prst="rect">
            <a:avLst/>
          </a:prstGeom>
        </p:spPr>
        <p:txBody>
          <a:bodyPr lIns="0" tIns="0" rIns="0" bIns="0"/>
          <a:lstStyle>
            <a:lvl1pPr>
              <a:defRPr sz="1200" b="0" i="0">
                <a:solidFill>
                  <a:schemeClr val="bg1"/>
                </a:solidFill>
                <a:latin typeface="Calibri"/>
                <a:cs typeface="Calibri"/>
              </a:defRPr>
            </a:lvl1pPr>
          </a:lstStyle>
          <a:p>
            <a:pPr marL="25400">
              <a:lnSpc>
                <a:spcPts val="1240"/>
              </a:lnSpc>
            </a:pPr>
            <a:fld id="{81D60167-4931-47E6-BA6A-407CBD079E47}" type="slidenum">
              <a:rPr lang="en-US" smtClean="0"/>
              <a:pPr marL="25400">
                <a:lnSpc>
                  <a:spcPts val="1240"/>
                </a:lnSpc>
              </a:pPr>
              <a:t>‹#›</a:t>
            </a:fld>
            <a:endParaRPr lang="en-US" dirty="0"/>
          </a:p>
        </p:txBody>
      </p:sp>
      <p:sp>
        <p:nvSpPr>
          <p:cNvPr id="7" name="Footer Text">
            <a:extLst>
              <a:ext uri="{FF2B5EF4-FFF2-40B4-BE49-F238E27FC236}">
                <a16:creationId xmlns:a16="http://schemas.microsoft.com/office/drawing/2014/main" id="{9AF293B4-3B18-4C2A-912F-B4808942D9FE}"/>
              </a:ext>
            </a:extLst>
          </p:cNvPr>
          <p:cNvSpPr>
            <a:spLocks noGrp="1"/>
          </p:cNvSpPr>
          <p:nvPr>
            <p:ph type="ftr" sz="quarter" idx="5"/>
          </p:nvPr>
        </p:nvSpPr>
        <p:spPr bwMode="ltGray">
          <a:xfrm>
            <a:off x="1355183" y="6284339"/>
            <a:ext cx="6973145" cy="451406"/>
          </a:xfrm>
          <a:prstGeom prst="rect">
            <a:avLst/>
          </a:prstGeom>
        </p:spPr>
        <p:txBody>
          <a:bodyPr wrap="square" lIns="0" tIns="0" rIns="0" bIns="0">
            <a:spAutoFit/>
          </a:bodyPr>
          <a:lstStyle>
            <a:lvl1pPr>
              <a:defRPr lang="en-US" sz="1600" dirty="0" smtClean="0">
                <a:solidFill>
                  <a:schemeClr val="bg1"/>
                </a:solidFill>
                <a:latin typeface="+mj-lt"/>
              </a:defRPr>
            </a:lvl1pPr>
          </a:lstStyle>
          <a:p>
            <a:pPr marL="12700">
              <a:lnSpc>
                <a:spcPts val="1585"/>
              </a:lnSpc>
            </a:pPr>
            <a:r>
              <a:rPr lang="en-US" dirty="0"/>
              <a:t>ALASKA DEPARTMENT OF LABOR &amp; WORKFORCE DEVELOPMENT</a:t>
            </a:r>
          </a:p>
          <a:p>
            <a:pPr marL="12700"/>
            <a:r>
              <a:rPr lang="en-US" dirty="0"/>
              <a:t>DR. TAMIKA L. LEDBETTER, COMMISSIONER</a:t>
            </a:r>
          </a:p>
        </p:txBody>
      </p:sp>
      <p:sp>
        <p:nvSpPr>
          <p:cNvPr id="11" name="Date Placeholder 6">
            <a:extLst>
              <a:ext uri="{FF2B5EF4-FFF2-40B4-BE49-F238E27FC236}">
                <a16:creationId xmlns:a16="http://schemas.microsoft.com/office/drawing/2014/main" id="{5A827D80-9D86-43F8-84D2-6AC395B29E9F}"/>
              </a:ext>
            </a:extLst>
          </p:cNvPr>
          <p:cNvSpPr>
            <a:spLocks noGrp="1"/>
          </p:cNvSpPr>
          <p:nvPr>
            <p:ph type="dt" sz="half" idx="2"/>
          </p:nvPr>
        </p:nvSpPr>
        <p:spPr bwMode="ltGray">
          <a:xfrm>
            <a:off x="9947817" y="6522146"/>
            <a:ext cx="2235200" cy="226478"/>
          </a:xfrm>
          <a:prstGeom prst="rect">
            <a:avLst/>
          </a:prstGeom>
        </p:spPr>
        <p:txBody>
          <a:bodyPr vert="horz" lIns="91440" tIns="45720" rIns="91440" bIns="45720" rtlCol="0" anchor="ctr"/>
          <a:lstStyle>
            <a:lvl1pPr algn="r">
              <a:defRPr sz="1400">
                <a:solidFill>
                  <a:schemeClr val="bg1"/>
                </a:solidFill>
                <a:latin typeface="Calibri Light" panose="020F0302020204030204" pitchFamily="34" charset="0"/>
                <a:cs typeface="Calibri Light" panose="020F0302020204030204" pitchFamily="34" charset="0"/>
              </a:defRPr>
            </a:lvl1pPr>
          </a:lstStyle>
          <a:p>
            <a:r>
              <a:rPr lang="en-US" dirty="0" smtClean="0"/>
              <a:t>January 31, 2020</a:t>
            </a:r>
            <a:endParaRPr lang="en-US" dirty="0"/>
          </a:p>
        </p:txBody>
      </p:sp>
      <p:sp>
        <p:nvSpPr>
          <p:cNvPr id="13" name="Page #">
            <a:extLst>
              <a:ext uri="{FF2B5EF4-FFF2-40B4-BE49-F238E27FC236}">
                <a16:creationId xmlns:a16="http://schemas.microsoft.com/office/drawing/2014/main" id="{41A462AA-F9EF-4B56-B257-3710EBAEDF70}"/>
              </a:ext>
            </a:extLst>
          </p:cNvPr>
          <p:cNvSpPr txBox="1">
            <a:spLocks/>
          </p:cNvSpPr>
          <p:nvPr userDrawn="1"/>
        </p:nvSpPr>
        <p:spPr bwMode="ltGray">
          <a:xfrm>
            <a:off x="11658600" y="6314199"/>
            <a:ext cx="440941" cy="162801"/>
          </a:xfrm>
          <a:prstGeom prst="rect">
            <a:avLst/>
          </a:prstGeom>
        </p:spPr>
        <p:txBody>
          <a:bodyPr wrap="square" lIns="0" tIns="0" rIns="0" bIns="0">
            <a:spAutoFit/>
          </a:bodyPr>
          <a:lstStyle>
            <a:defPPr>
              <a:defRPr lang="en-US"/>
            </a:defPPr>
            <a:lvl1pPr marL="0" algn="r" defTabSz="914400" rtl="0" eaLnBrk="1" latinLnBrk="0" hangingPunct="1">
              <a:defRPr sz="1400" b="0" i="0" kern="1200">
                <a:solidFill>
                  <a:schemeClr val="bg1"/>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240"/>
              </a:lnSpc>
            </a:pPr>
            <a:fld id="{81D60167-4931-47E6-BA6A-407CBD079E47}" type="slidenum">
              <a:rPr lang="en-US" smtClean="0"/>
              <a:pPr marL="25400">
                <a:lnSpc>
                  <a:spcPts val="1240"/>
                </a:lnSpc>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lue Bottom Bar"/>
          <p:cNvSpPr/>
          <p:nvPr/>
        </p:nvSpPr>
        <p:spPr>
          <a:xfrm>
            <a:off x="0" y="6162083"/>
            <a:ext cx="12188952" cy="695918"/>
          </a:xfrm>
          <a:custGeom>
            <a:avLst/>
            <a:gdLst/>
            <a:ahLst/>
            <a:cxnLst/>
            <a:rect l="l" t="t" r="r" b="b"/>
            <a:pathLst>
              <a:path w="9144000" h="914400">
                <a:moveTo>
                  <a:pt x="0" y="914399"/>
                </a:moveTo>
                <a:lnTo>
                  <a:pt x="9144000" y="914399"/>
                </a:lnTo>
                <a:lnTo>
                  <a:pt x="9144000" y="0"/>
                </a:lnTo>
                <a:lnTo>
                  <a:pt x="0" y="0"/>
                </a:lnTo>
                <a:lnTo>
                  <a:pt x="0" y="914399"/>
                </a:lnTo>
                <a:close/>
              </a:path>
            </a:pathLst>
          </a:custGeom>
          <a:solidFill>
            <a:srgbClr val="1F497D"/>
          </a:solidFill>
        </p:spPr>
        <p:txBody>
          <a:bodyPr wrap="square" lIns="0" tIns="0" rIns="0" bIns="0" rtlCol="0"/>
          <a:lstStyle/>
          <a:p>
            <a:endParaRPr sz="1800" b="0" dirty="0">
              <a:latin typeface="Calibri Light" panose="020F0302020204030204" pitchFamily="34" charset="0"/>
              <a:cs typeface="Calibri Light" panose="020F0302020204030204" pitchFamily="34" charset="0"/>
            </a:endParaRPr>
          </a:p>
        </p:txBody>
      </p:sp>
      <p:sp>
        <p:nvSpPr>
          <p:cNvPr id="17" name="Top Gold Line"/>
          <p:cNvSpPr/>
          <p:nvPr/>
        </p:nvSpPr>
        <p:spPr>
          <a:xfrm>
            <a:off x="0" y="682967"/>
            <a:ext cx="12192000" cy="0"/>
          </a:xfrm>
          <a:custGeom>
            <a:avLst/>
            <a:gdLst/>
            <a:ahLst/>
            <a:cxnLst/>
            <a:rect l="l" t="t" r="r" b="b"/>
            <a:pathLst>
              <a:path w="9144000">
                <a:moveTo>
                  <a:pt x="0" y="0"/>
                </a:moveTo>
                <a:lnTo>
                  <a:pt x="9144000" y="0"/>
                </a:lnTo>
              </a:path>
            </a:pathLst>
          </a:custGeom>
          <a:ln w="38100">
            <a:solidFill>
              <a:srgbClr val="FFC000"/>
            </a:solidFill>
          </a:ln>
        </p:spPr>
        <p:txBody>
          <a:bodyPr wrap="square" lIns="0" tIns="0" rIns="0" bIns="0" rtlCol="0"/>
          <a:lstStyle/>
          <a:p>
            <a:endParaRPr sz="1800" dirty="0">
              <a:latin typeface="Calibri Light" panose="020F0302020204030204" pitchFamily="34" charset="0"/>
              <a:cs typeface="Calibri Light" panose="020F0302020204030204" pitchFamily="34" charset="0"/>
            </a:endParaRPr>
          </a:p>
        </p:txBody>
      </p:sp>
      <p:sp>
        <p:nvSpPr>
          <p:cNvPr id="21" name="Bottom Gold Line"/>
          <p:cNvSpPr/>
          <p:nvPr/>
        </p:nvSpPr>
        <p:spPr>
          <a:xfrm>
            <a:off x="0" y="6131243"/>
            <a:ext cx="12188952" cy="45719"/>
          </a:xfrm>
          <a:custGeom>
            <a:avLst/>
            <a:gdLst/>
            <a:ahLst/>
            <a:cxnLst/>
            <a:rect l="l" t="t" r="r" b="b"/>
            <a:pathLst>
              <a:path w="9144000" h="38100">
                <a:moveTo>
                  <a:pt x="0" y="38100"/>
                </a:moveTo>
                <a:lnTo>
                  <a:pt x="9144000" y="38100"/>
                </a:lnTo>
                <a:lnTo>
                  <a:pt x="9144000" y="0"/>
                </a:lnTo>
                <a:lnTo>
                  <a:pt x="0" y="0"/>
                </a:lnTo>
                <a:lnTo>
                  <a:pt x="0" y="38100"/>
                </a:lnTo>
                <a:close/>
              </a:path>
            </a:pathLst>
          </a:custGeom>
          <a:solidFill>
            <a:srgbClr val="FFC000"/>
          </a:solidFill>
        </p:spPr>
        <p:txBody>
          <a:bodyPr wrap="square" lIns="0" tIns="0" rIns="0" bIns="0" rtlCol="0"/>
          <a:lstStyle/>
          <a:p>
            <a:endParaRPr sz="1800" dirty="0">
              <a:latin typeface="Calibri Light" panose="020F0302020204030204" pitchFamily="34" charset="0"/>
              <a:cs typeface="Calibri Light" panose="020F0302020204030204" pitchFamily="34" charset="0"/>
            </a:endParaRPr>
          </a:p>
        </p:txBody>
      </p:sp>
      <p:sp>
        <p:nvSpPr>
          <p:cNvPr id="2" name="Header"/>
          <p:cNvSpPr>
            <a:spLocks noGrp="1"/>
          </p:cNvSpPr>
          <p:nvPr>
            <p:ph type="title"/>
          </p:nvPr>
        </p:nvSpPr>
        <p:spPr>
          <a:xfrm>
            <a:off x="259319" y="196334"/>
            <a:ext cx="11444765" cy="369332"/>
          </a:xfrm>
          <a:prstGeom prst="rect">
            <a:avLst/>
          </a:prstGeom>
        </p:spPr>
        <p:txBody>
          <a:bodyPr wrap="square" lIns="0" tIns="0" rIns="0" bIns="0">
            <a:spAutoFit/>
          </a:bodyPr>
          <a:lstStyle>
            <a:lvl1pPr>
              <a:defRPr sz="2400" b="1" i="0">
                <a:solidFill>
                  <a:schemeClr val="bg1"/>
                </a:solidFill>
                <a:latin typeface="Calibri"/>
                <a:cs typeface="Calibri"/>
              </a:defRPr>
            </a:lvl1pPr>
          </a:lstStyle>
          <a:p>
            <a:endParaRPr dirty="0"/>
          </a:p>
        </p:txBody>
      </p:sp>
      <p:sp>
        <p:nvSpPr>
          <p:cNvPr id="3" name="Add Text Here"/>
          <p:cNvSpPr>
            <a:spLocks noGrp="1"/>
          </p:cNvSpPr>
          <p:nvPr>
            <p:ph type="body" idx="1"/>
          </p:nvPr>
        </p:nvSpPr>
        <p:spPr>
          <a:xfrm>
            <a:off x="290037" y="1447803"/>
            <a:ext cx="11438263" cy="276999"/>
          </a:xfrm>
          <a:prstGeom prst="rect">
            <a:avLst/>
          </a:prstGeom>
        </p:spPr>
        <p:txBody>
          <a:bodyPr wrap="square" lIns="0" tIns="0" rIns="0" bIns="0">
            <a:spAutoFit/>
          </a:bodyPr>
          <a:lstStyle>
            <a:lvl1pPr>
              <a:defRPr b="0" i="0">
                <a:solidFill>
                  <a:schemeClr val="tx1"/>
                </a:solidFill>
              </a:defRPr>
            </a:lvl1pPr>
          </a:lstStyle>
          <a:p>
            <a:endParaRPr dirty="0"/>
          </a:p>
        </p:txBody>
      </p:sp>
      <p:sp>
        <p:nvSpPr>
          <p:cNvPr id="4" name="Footer Text"/>
          <p:cNvSpPr>
            <a:spLocks noGrp="1"/>
          </p:cNvSpPr>
          <p:nvPr>
            <p:ph type="ftr" sz="quarter" idx="5"/>
          </p:nvPr>
        </p:nvSpPr>
        <p:spPr bwMode="ltGray">
          <a:xfrm>
            <a:off x="1355183" y="6284339"/>
            <a:ext cx="6973145" cy="451406"/>
          </a:xfrm>
          <a:prstGeom prst="rect">
            <a:avLst/>
          </a:prstGeom>
        </p:spPr>
        <p:txBody>
          <a:bodyPr wrap="square" lIns="0" tIns="0" rIns="0" bIns="0">
            <a:spAutoFit/>
          </a:bodyPr>
          <a:lstStyle>
            <a:lvl1pPr>
              <a:defRPr lang="en-US" sz="1600" dirty="0" smtClean="0">
                <a:solidFill>
                  <a:schemeClr val="bg1"/>
                </a:solidFill>
                <a:latin typeface="+mj-lt"/>
              </a:defRPr>
            </a:lvl1pPr>
          </a:lstStyle>
          <a:p>
            <a:pPr marL="12700">
              <a:lnSpc>
                <a:spcPts val="1585"/>
              </a:lnSpc>
            </a:pPr>
            <a:r>
              <a:rPr lang="en-US" dirty="0"/>
              <a:t>ALASKA DEPARTMENT OF LABOR &amp; WORKFORCE DEVELOPMENT</a:t>
            </a:r>
          </a:p>
          <a:p>
            <a:pPr marL="12700"/>
            <a:r>
              <a:rPr lang="en-US" dirty="0"/>
              <a:t>DR. TAMIKA L. LEDBETTER, COMMISSIONER</a:t>
            </a:r>
          </a:p>
        </p:txBody>
      </p:sp>
      <p:sp>
        <p:nvSpPr>
          <p:cNvPr id="7" name="Date Placeholder 6">
            <a:extLst>
              <a:ext uri="{FF2B5EF4-FFF2-40B4-BE49-F238E27FC236}">
                <a16:creationId xmlns:a16="http://schemas.microsoft.com/office/drawing/2014/main" id="{AA1EF05D-B8FD-4894-AE2E-CF6AD78C50C9}"/>
              </a:ext>
            </a:extLst>
          </p:cNvPr>
          <p:cNvSpPr>
            <a:spLocks noGrp="1"/>
          </p:cNvSpPr>
          <p:nvPr>
            <p:ph type="dt" sz="half" idx="2"/>
          </p:nvPr>
        </p:nvSpPr>
        <p:spPr bwMode="ltGray">
          <a:xfrm>
            <a:off x="9947817" y="6522146"/>
            <a:ext cx="2235200" cy="226478"/>
          </a:xfrm>
          <a:prstGeom prst="rect">
            <a:avLst/>
          </a:prstGeom>
        </p:spPr>
        <p:txBody>
          <a:bodyPr vert="horz" lIns="91440" tIns="45720" rIns="91440" bIns="45720" rtlCol="0" anchor="ctr"/>
          <a:lstStyle>
            <a:lvl1pPr algn="r">
              <a:defRPr sz="1400">
                <a:solidFill>
                  <a:schemeClr val="bg1"/>
                </a:solidFill>
                <a:latin typeface="Calibri Light" panose="020F0302020204030204" pitchFamily="34" charset="0"/>
                <a:cs typeface="Calibri Light" panose="020F0302020204030204" pitchFamily="34" charset="0"/>
              </a:defRPr>
            </a:lvl1pPr>
          </a:lstStyle>
          <a:p>
            <a:r>
              <a:rPr lang="en-US" dirty="0" smtClean="0"/>
              <a:t>January 31, 2020</a:t>
            </a:r>
            <a:endParaRPr lang="en-US" dirty="0"/>
          </a:p>
        </p:txBody>
      </p:sp>
      <p:grpSp>
        <p:nvGrpSpPr>
          <p:cNvPr id="26" name="Stars">
            <a:extLst>
              <a:ext uri="{FF2B5EF4-FFF2-40B4-BE49-F238E27FC236}">
                <a16:creationId xmlns:a16="http://schemas.microsoft.com/office/drawing/2014/main" id="{FFF7390F-9548-4250-911B-12BC51E99484}"/>
              </a:ext>
            </a:extLst>
          </p:cNvPr>
          <p:cNvGrpSpPr/>
          <p:nvPr userDrawn="1"/>
        </p:nvGrpSpPr>
        <p:grpSpPr bwMode="ltGray">
          <a:xfrm>
            <a:off x="10972800" y="6333261"/>
            <a:ext cx="533400" cy="76200"/>
            <a:chOff x="8458200" y="6096000"/>
            <a:chExt cx="533400" cy="76200"/>
          </a:xfrm>
        </p:grpSpPr>
        <p:sp>
          <p:nvSpPr>
            <p:cNvPr id="27" name="Star 1">
              <a:extLst>
                <a:ext uri="{FF2B5EF4-FFF2-40B4-BE49-F238E27FC236}">
                  <a16:creationId xmlns:a16="http://schemas.microsoft.com/office/drawing/2014/main" id="{5076A068-DC28-49F8-88AD-AAD558130B14}"/>
                </a:ext>
              </a:extLst>
            </p:cNvPr>
            <p:cNvSpPr/>
            <p:nvPr userDrawn="1"/>
          </p:nvSpPr>
          <p:spPr bwMode="ltGray">
            <a:xfrm>
              <a:off x="8458200" y="6096000"/>
              <a:ext cx="76200" cy="76200"/>
            </a:xfrm>
            <a:prstGeom prst="star5">
              <a:avLst/>
            </a:prstGeom>
            <a:solidFill>
              <a:srgbClr val="FFC000"/>
            </a:solidFill>
            <a:l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8" name="Star 2">
              <a:extLst>
                <a:ext uri="{FF2B5EF4-FFF2-40B4-BE49-F238E27FC236}">
                  <a16:creationId xmlns:a16="http://schemas.microsoft.com/office/drawing/2014/main" id="{7EAEFCEB-CE2A-4B8E-8A93-DADA205C5B01}"/>
                </a:ext>
              </a:extLst>
            </p:cNvPr>
            <p:cNvSpPr/>
            <p:nvPr userDrawn="1"/>
          </p:nvSpPr>
          <p:spPr bwMode="ltGray">
            <a:xfrm>
              <a:off x="8686800" y="6096000"/>
              <a:ext cx="76200" cy="76200"/>
            </a:xfrm>
            <a:prstGeom prst="star5">
              <a:avLst/>
            </a:prstGeom>
            <a:solidFill>
              <a:srgbClr val="FFC000"/>
            </a:solidFill>
            <a:l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9" name="Star 3">
              <a:extLst>
                <a:ext uri="{FF2B5EF4-FFF2-40B4-BE49-F238E27FC236}">
                  <a16:creationId xmlns:a16="http://schemas.microsoft.com/office/drawing/2014/main" id="{CA47625F-49C6-4D5F-8805-9EE0A93BBE75}"/>
                </a:ext>
              </a:extLst>
            </p:cNvPr>
            <p:cNvSpPr/>
            <p:nvPr userDrawn="1"/>
          </p:nvSpPr>
          <p:spPr bwMode="ltGray">
            <a:xfrm>
              <a:off x="8915400" y="6096000"/>
              <a:ext cx="76200" cy="76200"/>
            </a:xfrm>
            <a:prstGeom prst="star5">
              <a:avLst/>
            </a:prstGeom>
            <a:solidFill>
              <a:srgbClr val="FFC000"/>
            </a:solidFill>
            <a:l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pic>
        <p:nvPicPr>
          <p:cNvPr id="10" name="Picture 9">
            <a:extLst>
              <a:ext uri="{FF2B5EF4-FFF2-40B4-BE49-F238E27FC236}">
                <a16:creationId xmlns:a16="http://schemas.microsoft.com/office/drawing/2014/main" id="{1ECD0A00-8AC7-45D0-8F3E-BE2B61B70C32}"/>
              </a:ext>
            </a:extLst>
          </p:cNvPr>
          <p:cNvPicPr>
            <a:picLocks noChangeAspect="1"/>
          </p:cNvPicPr>
          <p:nvPr userDrawn="1"/>
        </p:nvPicPr>
        <p:blipFill>
          <a:blip r:embed="rId7"/>
          <a:stretch>
            <a:fillRect/>
          </a:stretch>
        </p:blipFill>
        <p:spPr bwMode="blackWhite">
          <a:xfrm>
            <a:off x="125822" y="5996365"/>
            <a:ext cx="1051560" cy="1051560"/>
          </a:xfrm>
          <a:prstGeom prst="rect">
            <a:avLst/>
          </a:prstGeom>
        </p:spPr>
      </p:pic>
      <p:sp>
        <p:nvSpPr>
          <p:cNvPr id="19" name="Page #">
            <a:extLst>
              <a:ext uri="{FF2B5EF4-FFF2-40B4-BE49-F238E27FC236}">
                <a16:creationId xmlns:a16="http://schemas.microsoft.com/office/drawing/2014/main" id="{551BE20D-7ABA-4602-BB76-D7AA87BC6676}"/>
              </a:ext>
            </a:extLst>
          </p:cNvPr>
          <p:cNvSpPr>
            <a:spLocks noGrp="1"/>
          </p:cNvSpPr>
          <p:nvPr>
            <p:ph type="sldNum" sz="quarter" idx="4"/>
          </p:nvPr>
        </p:nvSpPr>
        <p:spPr bwMode="ltGray">
          <a:xfrm>
            <a:off x="11658600" y="6314199"/>
            <a:ext cx="440941" cy="162801"/>
          </a:xfrm>
          <a:prstGeom prst="rect">
            <a:avLst/>
          </a:prstGeom>
        </p:spPr>
        <p:txBody>
          <a:bodyPr wrap="square" lIns="0" tIns="0" rIns="0" bIns="0">
            <a:spAutoFit/>
          </a:bodyPr>
          <a:lstStyle>
            <a:lvl1pPr algn="r">
              <a:defRPr sz="1400" b="0" i="0">
                <a:solidFill>
                  <a:schemeClr val="bg1"/>
                </a:solidFill>
                <a:latin typeface="Calibri Light" panose="020F0302020204030204" pitchFamily="34" charset="0"/>
                <a:cs typeface="Calibri Light" panose="020F0302020204030204" pitchFamily="34" charset="0"/>
              </a:defRPr>
            </a:lvl1pPr>
          </a:lstStyle>
          <a:p>
            <a:pPr marL="25400">
              <a:lnSpc>
                <a:spcPts val="1240"/>
              </a:lnSpc>
            </a:pPr>
            <a:fld id="{81D60167-4931-47E6-BA6A-407CBD079E47}" type="slidenum">
              <a:rPr lang="en-US" smtClean="0"/>
              <a:pPr marL="25400">
                <a:lnSpc>
                  <a:spcPts val="1240"/>
                </a:lnSpc>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eaLnBrk="1" hangingPunct="1">
        <a:defRPr sz="3200">
          <a:solidFill>
            <a:schemeClr val="tx2"/>
          </a:solidFill>
          <a:latin typeface="Calibri Light" panose="020F0302020204030204" pitchFamily="34" charset="0"/>
          <a:ea typeface="+mj-ea"/>
          <a:cs typeface="Calibri Light" panose="020F0302020204030204" pitchFamily="34" charset="0"/>
        </a:defRPr>
      </a:lvl1pPr>
    </p:titleStyle>
    <p:bodyStyle>
      <a:lvl1pPr marL="0" eaLnBrk="1" hangingPunct="1">
        <a:defRPr>
          <a:latin typeface="Calibri Light" panose="020F0302020204030204" pitchFamily="34" charset="0"/>
          <a:ea typeface="+mn-ea"/>
          <a:cs typeface="Calibri Light" panose="020F0302020204030204" pitchFamily="34"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jobs.alaska.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3C2169-C889-4D24-B9AC-518192E3CD03}"/>
              </a:ext>
            </a:extLst>
          </p:cNvPr>
          <p:cNvPicPr>
            <a:picLocks noChangeAspect="1"/>
          </p:cNvPicPr>
          <p:nvPr/>
        </p:nvPicPr>
        <p:blipFill>
          <a:blip r:embed="rId3"/>
          <a:stretch>
            <a:fillRect/>
          </a:stretch>
        </p:blipFill>
        <p:spPr>
          <a:xfrm>
            <a:off x="8727425" y="1978400"/>
            <a:ext cx="2932430" cy="3700593"/>
          </a:xfrm>
          <a:prstGeom prst="rect">
            <a:avLst/>
          </a:prstGeom>
        </p:spPr>
      </p:pic>
      <p:pic>
        <p:nvPicPr>
          <p:cNvPr id="4" name="Picture 3">
            <a:extLst>
              <a:ext uri="{FF2B5EF4-FFF2-40B4-BE49-F238E27FC236}">
                <a16:creationId xmlns:a16="http://schemas.microsoft.com/office/drawing/2014/main" id="{E53C42F5-FBF8-464A-ABF7-81E6289862FC}"/>
              </a:ext>
            </a:extLst>
          </p:cNvPr>
          <p:cNvPicPr>
            <a:picLocks noChangeAspect="1"/>
          </p:cNvPicPr>
          <p:nvPr/>
        </p:nvPicPr>
        <p:blipFill>
          <a:blip r:embed="rId4"/>
          <a:stretch>
            <a:fillRect/>
          </a:stretch>
        </p:blipFill>
        <p:spPr>
          <a:xfrm>
            <a:off x="3607981" y="1978400"/>
            <a:ext cx="2932430" cy="3700593"/>
          </a:xfrm>
          <a:prstGeom prst="rect">
            <a:avLst/>
          </a:prstGeom>
        </p:spPr>
      </p:pic>
      <p:pic>
        <p:nvPicPr>
          <p:cNvPr id="3" name="Picture 2">
            <a:extLst>
              <a:ext uri="{FF2B5EF4-FFF2-40B4-BE49-F238E27FC236}">
                <a16:creationId xmlns:a16="http://schemas.microsoft.com/office/drawing/2014/main" id="{60AA0774-AD11-43E9-BF78-26E5481BCEFD}"/>
              </a:ext>
            </a:extLst>
          </p:cNvPr>
          <p:cNvPicPr>
            <a:picLocks noChangeAspect="1"/>
          </p:cNvPicPr>
          <p:nvPr/>
        </p:nvPicPr>
        <p:blipFill>
          <a:blip r:embed="rId5"/>
          <a:stretch>
            <a:fillRect/>
          </a:stretch>
        </p:blipFill>
        <p:spPr>
          <a:xfrm>
            <a:off x="1078742" y="1978400"/>
            <a:ext cx="2883658" cy="3700593"/>
          </a:xfrm>
          <a:prstGeom prst="rect">
            <a:avLst/>
          </a:prstGeom>
        </p:spPr>
      </p:pic>
      <p:sp>
        <p:nvSpPr>
          <p:cNvPr id="11" name="Subtitle 10">
            <a:extLst>
              <a:ext uri="{FF2B5EF4-FFF2-40B4-BE49-F238E27FC236}">
                <a16:creationId xmlns:a16="http://schemas.microsoft.com/office/drawing/2014/main" id="{53A7E5BD-FBE1-4D4E-8565-E8C5F5128CF7}"/>
              </a:ext>
            </a:extLst>
          </p:cNvPr>
          <p:cNvSpPr>
            <a:spLocks noGrp="1"/>
          </p:cNvSpPr>
          <p:nvPr>
            <p:ph type="subTitle" idx="4"/>
          </p:nvPr>
        </p:nvSpPr>
        <p:spPr>
          <a:xfrm>
            <a:off x="1828796" y="918029"/>
            <a:ext cx="8534400" cy="984885"/>
          </a:xfrm>
        </p:spPr>
        <p:txBody>
          <a:bodyPr/>
          <a:lstStyle/>
          <a:p>
            <a:r>
              <a:rPr lang="en-US" dirty="0" smtClean="0"/>
              <a:t>Division of Employment &amp; Training Services</a:t>
            </a:r>
          </a:p>
          <a:p>
            <a:r>
              <a:rPr lang="en-US" dirty="0" smtClean="0"/>
              <a:t>Alaska Job Centers</a:t>
            </a:r>
            <a:endParaRPr lang="en-US" dirty="0"/>
          </a:p>
        </p:txBody>
      </p:sp>
      <p:sp>
        <p:nvSpPr>
          <p:cNvPr id="2" name="Title 1">
            <a:extLst>
              <a:ext uri="{FF2B5EF4-FFF2-40B4-BE49-F238E27FC236}">
                <a16:creationId xmlns:a16="http://schemas.microsoft.com/office/drawing/2014/main" id="{F108AFE6-8D34-4496-B7ED-EA156004EF66}"/>
              </a:ext>
            </a:extLst>
          </p:cNvPr>
          <p:cNvSpPr>
            <a:spLocks noGrp="1"/>
          </p:cNvSpPr>
          <p:nvPr>
            <p:ph type="ctrTitle"/>
          </p:nvPr>
        </p:nvSpPr>
        <p:spPr/>
        <p:txBody>
          <a:bodyPr/>
          <a:lstStyle/>
          <a:p>
            <a:r>
              <a:rPr lang="en-US" dirty="0"/>
              <a:t>ALASKA DEPARTMENT OF LABOR AND WORKFORCE DEVELOPMENT </a:t>
            </a:r>
          </a:p>
        </p:txBody>
      </p:sp>
      <p:sp>
        <p:nvSpPr>
          <p:cNvPr id="5" name="Footer Placeholder 4">
            <a:extLst>
              <a:ext uri="{FF2B5EF4-FFF2-40B4-BE49-F238E27FC236}">
                <a16:creationId xmlns:a16="http://schemas.microsoft.com/office/drawing/2014/main" id="{05E547DA-71B1-4CE9-80F4-99858688D789}"/>
              </a:ext>
            </a:extLst>
          </p:cNvPr>
          <p:cNvSpPr>
            <a:spLocks noGrp="1"/>
          </p:cNvSpPr>
          <p:nvPr>
            <p:ph type="ftr" sz="quarter" idx="5"/>
          </p:nvPr>
        </p:nvSpPr>
        <p:spPr/>
        <p:txBody>
          <a:bodyPr/>
          <a:lstStyle/>
          <a:p>
            <a:r>
              <a:rPr lang="en-US" dirty="0"/>
              <a:t>ALASKA DEPARTMENT OF LABOR &amp; WORKFORCE DEVELOPMENT</a:t>
            </a:r>
          </a:p>
          <a:p>
            <a:r>
              <a:rPr lang="en-US" dirty="0"/>
              <a:t>DR. TAMIKA L. LEDBETTER, COMMISSIONER</a:t>
            </a:r>
          </a:p>
        </p:txBody>
      </p:sp>
      <p:sp>
        <p:nvSpPr>
          <p:cNvPr id="6" name="Date Placeholder 5">
            <a:extLst>
              <a:ext uri="{FF2B5EF4-FFF2-40B4-BE49-F238E27FC236}">
                <a16:creationId xmlns:a16="http://schemas.microsoft.com/office/drawing/2014/main" id="{9FD1E81F-037E-4EBE-B243-60A264152187}"/>
              </a:ext>
            </a:extLst>
          </p:cNvPr>
          <p:cNvSpPr>
            <a:spLocks noGrp="1"/>
          </p:cNvSpPr>
          <p:nvPr>
            <p:ph type="dt" sz="half" idx="2"/>
          </p:nvPr>
        </p:nvSpPr>
        <p:spPr/>
        <p:txBody>
          <a:bodyPr/>
          <a:lstStyle/>
          <a:p>
            <a:r>
              <a:rPr lang="en-US" dirty="0" smtClean="0"/>
              <a:t>February 8, 2021</a:t>
            </a:r>
            <a:endParaRPr lang="en-US" dirty="0"/>
          </a:p>
        </p:txBody>
      </p:sp>
      <p:sp>
        <p:nvSpPr>
          <p:cNvPr id="9" name="Rectangle 8">
            <a:extLst>
              <a:ext uri="{FF2B5EF4-FFF2-40B4-BE49-F238E27FC236}">
                <a16:creationId xmlns:a16="http://schemas.microsoft.com/office/drawing/2014/main" id="{E68C3E30-A0F1-410C-933E-93F33825CE1A}"/>
              </a:ext>
            </a:extLst>
          </p:cNvPr>
          <p:cNvSpPr/>
          <p:nvPr/>
        </p:nvSpPr>
        <p:spPr>
          <a:xfrm>
            <a:off x="5246313" y="5441719"/>
            <a:ext cx="1699376" cy="400110"/>
          </a:xfrm>
          <a:prstGeom prst="rect">
            <a:avLst/>
          </a:prstGeom>
        </p:spPr>
        <p:txBody>
          <a:bodyPr wrap="none">
            <a:spAutoFit/>
          </a:bodyPr>
          <a:lstStyle/>
          <a:p>
            <a:pPr algn="ctr"/>
            <a:r>
              <a:rPr lang="en-US" sz="2000" b="1" dirty="0" smtClean="0">
                <a:solidFill>
                  <a:srgbClr val="1F497D"/>
                </a:solidFill>
                <a:latin typeface="Calibri Light" panose="020F0302020204030204" pitchFamily="34" charset="0"/>
                <a:cs typeface="Calibri Light" panose="020F0302020204030204" pitchFamily="34" charset="0"/>
              </a:rPr>
              <a:t>February, 2021</a:t>
            </a:r>
            <a:endParaRPr lang="en-US" sz="2000" b="1" dirty="0">
              <a:solidFill>
                <a:srgbClr val="1F497D"/>
              </a:solidFill>
              <a:latin typeface="Calibri Light" panose="020F0302020204030204" pitchFamily="34" charset="0"/>
              <a:cs typeface="Calibri Light" panose="020F0302020204030204" pitchFamily="34" charset="0"/>
            </a:endParaRPr>
          </a:p>
        </p:txBody>
      </p:sp>
      <p:sp>
        <p:nvSpPr>
          <p:cNvPr id="18" name="Slide Number Placeholder 17">
            <a:extLst>
              <a:ext uri="{FF2B5EF4-FFF2-40B4-BE49-F238E27FC236}">
                <a16:creationId xmlns:a16="http://schemas.microsoft.com/office/drawing/2014/main" id="{3786C751-FE12-4E18-AFF1-8247C4D42D5D}"/>
              </a:ext>
            </a:extLst>
          </p:cNvPr>
          <p:cNvSpPr>
            <a:spLocks noGrp="1"/>
          </p:cNvSpPr>
          <p:nvPr>
            <p:ph type="sldNum" sz="quarter" idx="7"/>
          </p:nvPr>
        </p:nvSpPr>
        <p:spPr/>
        <p:txBody>
          <a:bodyPr/>
          <a:lstStyle/>
          <a:p>
            <a:pPr marL="25400">
              <a:lnSpc>
                <a:spcPts val="1240"/>
              </a:lnSpc>
            </a:pPr>
            <a:fld id="{81D60167-4931-47E6-BA6A-407CBD079E47}" type="slidenum">
              <a:rPr lang="en-US" smtClean="0"/>
              <a:pPr marL="25400">
                <a:lnSpc>
                  <a:spcPts val="1240"/>
                </a:lnSpc>
              </a:pPr>
              <a:t>1</a:t>
            </a:fld>
            <a:endParaRPr lang="en-US" dirty="0"/>
          </a:p>
        </p:txBody>
      </p:sp>
      <p:pic>
        <p:nvPicPr>
          <p:cNvPr id="7" name="Picture 6">
            <a:extLst>
              <a:ext uri="{FF2B5EF4-FFF2-40B4-BE49-F238E27FC236}">
                <a16:creationId xmlns:a16="http://schemas.microsoft.com/office/drawing/2014/main" id="{8D86FFE3-1759-4AE8-B079-669AB8586C1F}"/>
              </a:ext>
            </a:extLst>
          </p:cNvPr>
          <p:cNvPicPr>
            <a:picLocks noChangeAspect="1"/>
          </p:cNvPicPr>
          <p:nvPr/>
        </p:nvPicPr>
        <p:blipFill>
          <a:blip r:embed="rId6"/>
          <a:stretch>
            <a:fillRect/>
          </a:stretch>
        </p:blipFill>
        <p:spPr>
          <a:xfrm>
            <a:off x="6185992" y="1978400"/>
            <a:ext cx="2895851" cy="3700593"/>
          </a:xfrm>
          <a:prstGeom prst="rect">
            <a:avLst/>
          </a:prstGeom>
        </p:spPr>
      </p:pic>
    </p:spTree>
    <p:extLst>
      <p:ext uri="{BB962C8B-B14F-4D97-AF65-F5344CB8AC3E}">
        <p14:creationId xmlns:p14="http://schemas.microsoft.com/office/powerpoint/2010/main" val="2112901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9705" y="1295403"/>
            <a:ext cx="11438263" cy="1608133"/>
          </a:xfrm>
        </p:spPr>
        <p:txBody>
          <a:bodyPr/>
          <a:lstStyle/>
          <a:p>
            <a:pPr marL="12700">
              <a:spcBef>
                <a:spcPts val="95"/>
              </a:spcBef>
            </a:pPr>
            <a:r>
              <a:rPr lang="en-US" sz="2000" spc="-25" dirty="0">
                <a:latin typeface="Calibri" panose="020F0502020204030204" pitchFamily="34" charset="0"/>
                <a:cs typeface="Calibri" panose="020F0502020204030204" pitchFamily="34" charset="0"/>
              </a:rPr>
              <a:t>James Harvey, Assistant Director</a:t>
            </a:r>
          </a:p>
          <a:p>
            <a:pPr marL="12700">
              <a:spcBef>
                <a:spcPts val="95"/>
              </a:spcBef>
            </a:pPr>
            <a:r>
              <a:rPr lang="en-US" sz="2000" spc="-25" dirty="0">
                <a:latin typeface="Calibri" panose="020F0502020204030204" pitchFamily="34" charset="0"/>
                <a:cs typeface="Calibri" panose="020F0502020204030204" pitchFamily="34" charset="0"/>
              </a:rPr>
              <a:t>Division of Employment and Training Services</a:t>
            </a:r>
          </a:p>
          <a:p>
            <a:pPr marL="12700">
              <a:spcBef>
                <a:spcPts val="95"/>
              </a:spcBef>
            </a:pPr>
            <a:r>
              <a:rPr lang="en-US" sz="2000" spc="-25" dirty="0">
                <a:latin typeface="Calibri" panose="020F0502020204030204" pitchFamily="34" charset="0"/>
                <a:cs typeface="Calibri" panose="020F0502020204030204" pitchFamily="34" charset="0"/>
              </a:rPr>
              <a:t>Email: james.harvey@alaska.gov</a:t>
            </a:r>
          </a:p>
          <a:p>
            <a:pPr marL="12700">
              <a:spcBef>
                <a:spcPts val="95"/>
              </a:spcBef>
            </a:pPr>
            <a:r>
              <a:rPr lang="en-US" sz="2000" spc="-25" dirty="0">
                <a:latin typeface="Calibri" panose="020F0502020204030204" pitchFamily="34" charset="0"/>
                <a:cs typeface="Calibri" panose="020F0502020204030204" pitchFamily="34" charset="0"/>
              </a:rPr>
              <a:t>Phone: </a:t>
            </a:r>
            <a:r>
              <a:rPr lang="en-US" sz="2000" spc="-25" dirty="0" smtClean="0">
                <a:latin typeface="Calibri" panose="020F0502020204030204" pitchFamily="34" charset="0"/>
                <a:cs typeface="Calibri" panose="020F0502020204030204" pitchFamily="34" charset="0"/>
              </a:rPr>
              <a:t>(907) 465-4891</a:t>
            </a:r>
            <a:endParaRPr lang="en-US" sz="2000" dirty="0">
              <a:latin typeface="Calibri" panose="020F0502020204030204" pitchFamily="34" charset="0"/>
              <a:cs typeface="Calibri" panose="020F0502020204030204" pitchFamily="34" charset="0"/>
            </a:endParaRPr>
          </a:p>
          <a:p>
            <a:endParaRPr lang="en-US" dirty="0"/>
          </a:p>
        </p:txBody>
      </p:sp>
      <p:sp>
        <p:nvSpPr>
          <p:cNvPr id="3" name="Footer Placeholder 2"/>
          <p:cNvSpPr>
            <a:spLocks noGrp="1"/>
          </p:cNvSpPr>
          <p:nvPr>
            <p:ph type="ftr" sz="quarter" idx="5"/>
          </p:nvPr>
        </p:nvSpPr>
        <p:spPr/>
        <p:txBody>
          <a:bodyPr/>
          <a:lstStyle/>
          <a:p>
            <a:pPr marL="12700">
              <a:lnSpc>
                <a:spcPts val="1585"/>
              </a:lnSpc>
            </a:pPr>
            <a:r>
              <a:rPr lang="en-US" smtClean="0"/>
              <a:t>ALASKA DEPARTMENT OF LABOR &amp; WORKFORCE DEVELOPMENT</a:t>
            </a:r>
          </a:p>
          <a:p>
            <a:pPr marL="12700"/>
            <a:r>
              <a:rPr lang="en-US" smtClean="0"/>
              <a:t>DR. TAMIKA L. LEDBETTER, COMMISSIONER</a:t>
            </a:r>
            <a:endParaRPr lang="en-US" dirty="0"/>
          </a:p>
        </p:txBody>
      </p:sp>
      <p:sp>
        <p:nvSpPr>
          <p:cNvPr id="4" name="Date Placeholder 3"/>
          <p:cNvSpPr>
            <a:spLocks noGrp="1"/>
          </p:cNvSpPr>
          <p:nvPr>
            <p:ph type="dt" sz="half" idx="2"/>
          </p:nvPr>
        </p:nvSpPr>
        <p:spPr/>
        <p:txBody>
          <a:bodyPr/>
          <a:lstStyle/>
          <a:p>
            <a:r>
              <a:rPr lang="en-US" dirty="0" smtClean="0"/>
              <a:t>February 8, 2021</a:t>
            </a:r>
            <a:endParaRPr lang="en-US" dirty="0"/>
          </a:p>
        </p:txBody>
      </p:sp>
      <p:sp>
        <p:nvSpPr>
          <p:cNvPr id="5" name="Slide Number Placeholder 4"/>
          <p:cNvSpPr>
            <a:spLocks noGrp="1"/>
          </p:cNvSpPr>
          <p:nvPr>
            <p:ph type="sldNum" sz="quarter" idx="7"/>
          </p:nvPr>
        </p:nvSpPr>
        <p:spPr/>
        <p:txBody>
          <a:bodyPr/>
          <a:lstStyle/>
          <a:p>
            <a:pPr marL="25400">
              <a:lnSpc>
                <a:spcPts val="1240"/>
              </a:lnSpc>
            </a:pPr>
            <a:fld id="{81D60167-4931-47E6-BA6A-407CBD079E47}" type="slidenum">
              <a:rPr lang="en-US" smtClean="0"/>
              <a:pPr marL="25400">
                <a:lnSpc>
                  <a:spcPts val="1240"/>
                </a:lnSpc>
              </a:pPr>
              <a:t>10</a:t>
            </a:fld>
            <a:endParaRPr lang="en-US" dirty="0"/>
          </a:p>
        </p:txBody>
      </p:sp>
      <p:sp>
        <p:nvSpPr>
          <p:cNvPr id="6" name="Title 5"/>
          <p:cNvSpPr>
            <a:spLocks noGrp="1"/>
          </p:cNvSpPr>
          <p:nvPr>
            <p:ph type="title"/>
          </p:nvPr>
        </p:nvSpPr>
        <p:spPr/>
        <p:txBody>
          <a:bodyPr/>
          <a:lstStyle/>
          <a:p>
            <a:r>
              <a:rPr lang="en-US" dirty="0"/>
              <a:t>Division of Employment &amp; Training Services - Alaska Job Centers</a:t>
            </a:r>
          </a:p>
        </p:txBody>
      </p:sp>
    </p:spTree>
    <p:extLst>
      <p:ext uri="{BB962C8B-B14F-4D97-AF65-F5344CB8AC3E}">
        <p14:creationId xmlns:p14="http://schemas.microsoft.com/office/powerpoint/2010/main" val="3415397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9705" y="1295403"/>
            <a:ext cx="11438263" cy="5632311"/>
          </a:xfrm>
        </p:spPr>
        <p:txBody>
          <a:bodyPr/>
          <a:lstStyle/>
          <a:p>
            <a:r>
              <a:rPr lang="en-US" b="1" u="sng" dirty="0">
                <a:latin typeface="Calibri" panose="020F0502020204030204" pitchFamily="34" charset="0"/>
                <a:cs typeface="Calibri" panose="020F0502020204030204" pitchFamily="34" charset="0"/>
              </a:rPr>
              <a:t>State and Federal Funded Training </a:t>
            </a:r>
            <a:r>
              <a:rPr lang="en-US" b="1" u="sng" dirty="0" smtClean="0">
                <a:latin typeface="Calibri" panose="020F0502020204030204" pitchFamily="34" charset="0"/>
                <a:cs typeface="Calibri" panose="020F0502020204030204" pitchFamily="34" charset="0"/>
              </a:rPr>
              <a:t>Programs</a:t>
            </a:r>
          </a:p>
          <a:p>
            <a:endParaRPr lang="en-US" sz="2000" b="1" dirty="0" smtClean="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The State Training and Employment Program (STEP</a:t>
            </a:r>
            <a:r>
              <a:rPr lang="en-US" sz="2000" b="1" dirty="0" smtClean="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STEP </a:t>
            </a:r>
            <a:r>
              <a:rPr lang="en-US" sz="2000" dirty="0">
                <a:latin typeface="Calibri" panose="020F0502020204030204" pitchFamily="34" charset="0"/>
                <a:cs typeface="Calibri" panose="020F0502020204030204" pitchFamily="34" charset="0"/>
              </a:rPr>
              <a:t>provides several types of training opportunities including industry-specific training; on-the-job training, apprentice training in a USDOL Registered Apprenticeship program; institutional or classroom job-linked training; and support services necessary to enable a participant to attend training and/or obtain or retain a job</a:t>
            </a:r>
            <a:r>
              <a:rPr lang="en-US" sz="2000" dirty="0" smtClean="0">
                <a:latin typeface="Calibri" panose="020F0502020204030204" pitchFamily="34" charset="0"/>
                <a:cs typeface="Calibri" panose="020F0502020204030204" pitchFamily="34" charset="0"/>
              </a:rPr>
              <a:t>.</a:t>
            </a:r>
          </a:p>
          <a:p>
            <a:endParaRPr lang="en-US" sz="20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Alaska Construction Academy (ACA</a:t>
            </a:r>
            <a:r>
              <a:rPr lang="en-US" sz="2000" b="1" dirty="0" smtClean="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The Alaska Construction Academy is a partnership between secondary education; adult training providers; Native corporations; housing authorities; construction contractors; mining, oil and gas, or shipyard employers; and the Alaska Job Centers</a:t>
            </a:r>
            <a:r>
              <a:rPr lang="en-US" sz="2000" dirty="0" smtClean="0">
                <a:latin typeface="Calibri" panose="020F0502020204030204" pitchFamily="34" charset="0"/>
                <a:cs typeface="Calibri" panose="020F0502020204030204" pitchFamily="34" charset="0"/>
              </a:rPr>
              <a:t>. </a:t>
            </a:r>
          </a:p>
          <a:p>
            <a:endParaRPr lang="en-US" sz="2000" dirty="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The </a:t>
            </a:r>
            <a:r>
              <a:rPr lang="en-US" sz="2000" dirty="0">
                <a:latin typeface="Calibri" panose="020F0502020204030204" pitchFamily="34" charset="0"/>
                <a:cs typeface="Calibri" panose="020F0502020204030204" pitchFamily="34" charset="0"/>
              </a:rPr>
              <a:t>goal of the academies is to increase the number of adults and graduating high school seniors in construction training classes and to recruit, train and place them into employment. </a:t>
            </a:r>
          </a:p>
          <a:p>
            <a:endParaRPr lang="en-US" sz="2000" dirty="0">
              <a:latin typeface="Calibri" panose="020F0502020204030204" pitchFamily="34" charset="0"/>
              <a:cs typeface="Calibri" panose="020F0502020204030204" pitchFamily="34" charset="0"/>
            </a:endParaRPr>
          </a:p>
          <a:p>
            <a:endParaRPr lang="en-US" dirty="0"/>
          </a:p>
          <a:p>
            <a:endParaRPr lang="en-US" dirty="0"/>
          </a:p>
        </p:txBody>
      </p:sp>
      <p:sp>
        <p:nvSpPr>
          <p:cNvPr id="3" name="Footer Placeholder 2"/>
          <p:cNvSpPr>
            <a:spLocks noGrp="1"/>
          </p:cNvSpPr>
          <p:nvPr>
            <p:ph type="ftr" sz="quarter" idx="5"/>
          </p:nvPr>
        </p:nvSpPr>
        <p:spPr/>
        <p:txBody>
          <a:bodyPr/>
          <a:lstStyle/>
          <a:p>
            <a:pPr marL="12700">
              <a:lnSpc>
                <a:spcPts val="1585"/>
              </a:lnSpc>
            </a:pPr>
            <a:r>
              <a:rPr lang="en-US" smtClean="0"/>
              <a:t>ALASKA DEPARTMENT OF LABOR &amp; WORKFORCE DEVELOPMENT</a:t>
            </a:r>
          </a:p>
          <a:p>
            <a:pPr marL="12700"/>
            <a:r>
              <a:rPr lang="en-US" smtClean="0"/>
              <a:t>DR. TAMIKA L. LEDBETTER, COMMISSIONER</a:t>
            </a:r>
            <a:endParaRPr lang="en-US" dirty="0"/>
          </a:p>
        </p:txBody>
      </p:sp>
      <p:sp>
        <p:nvSpPr>
          <p:cNvPr id="4" name="Date Placeholder 3"/>
          <p:cNvSpPr>
            <a:spLocks noGrp="1"/>
          </p:cNvSpPr>
          <p:nvPr>
            <p:ph type="dt" sz="half" idx="2"/>
          </p:nvPr>
        </p:nvSpPr>
        <p:spPr/>
        <p:txBody>
          <a:bodyPr/>
          <a:lstStyle/>
          <a:p>
            <a:r>
              <a:rPr lang="en-US" dirty="0" smtClean="0"/>
              <a:t>February 8, 2021</a:t>
            </a:r>
            <a:endParaRPr lang="en-US" dirty="0"/>
          </a:p>
        </p:txBody>
      </p:sp>
      <p:sp>
        <p:nvSpPr>
          <p:cNvPr id="5" name="Slide Number Placeholder 4"/>
          <p:cNvSpPr>
            <a:spLocks noGrp="1"/>
          </p:cNvSpPr>
          <p:nvPr>
            <p:ph type="sldNum" sz="quarter" idx="7"/>
          </p:nvPr>
        </p:nvSpPr>
        <p:spPr/>
        <p:txBody>
          <a:bodyPr/>
          <a:lstStyle/>
          <a:p>
            <a:pPr marL="25400">
              <a:lnSpc>
                <a:spcPts val="1240"/>
              </a:lnSpc>
            </a:pPr>
            <a:fld id="{81D60167-4931-47E6-BA6A-407CBD079E47}" type="slidenum">
              <a:rPr lang="en-US" smtClean="0"/>
              <a:pPr marL="25400">
                <a:lnSpc>
                  <a:spcPts val="1240"/>
                </a:lnSpc>
              </a:pPr>
              <a:t>11</a:t>
            </a:fld>
            <a:endParaRPr lang="en-US" dirty="0"/>
          </a:p>
        </p:txBody>
      </p:sp>
      <p:sp>
        <p:nvSpPr>
          <p:cNvPr id="6" name="Title 5"/>
          <p:cNvSpPr>
            <a:spLocks noGrp="1"/>
          </p:cNvSpPr>
          <p:nvPr>
            <p:ph type="title"/>
          </p:nvPr>
        </p:nvSpPr>
        <p:spPr/>
        <p:txBody>
          <a:bodyPr/>
          <a:lstStyle/>
          <a:p>
            <a:r>
              <a:rPr lang="en-US" dirty="0" smtClean="0"/>
              <a:t>Alaska Workforce Investment Board</a:t>
            </a:r>
            <a:endParaRPr lang="en-US" dirty="0"/>
          </a:p>
        </p:txBody>
      </p:sp>
    </p:spTree>
    <p:extLst>
      <p:ext uri="{BB962C8B-B14F-4D97-AF65-F5344CB8AC3E}">
        <p14:creationId xmlns:p14="http://schemas.microsoft.com/office/powerpoint/2010/main" val="287249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0337" y="995465"/>
            <a:ext cx="11438263" cy="5232202"/>
          </a:xfrm>
        </p:spPr>
        <p:txBody>
          <a:bodyPr/>
          <a:lstStyle/>
          <a:p>
            <a:r>
              <a:rPr lang="en-US" sz="2000" b="1" dirty="0">
                <a:latin typeface="Calibri" panose="020F0502020204030204" pitchFamily="34" charset="0"/>
                <a:cs typeface="Calibri" panose="020F0502020204030204" pitchFamily="34" charset="0"/>
              </a:rPr>
              <a:t>Alaska Technical and Vocational Education Program (TVEP)</a:t>
            </a: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The purpose of this program is to provide grants to </a:t>
            </a:r>
            <a:r>
              <a:rPr lang="en-US" sz="2000" dirty="0" smtClean="0">
                <a:latin typeface="Calibri" panose="020F0502020204030204" pitchFamily="34" charset="0"/>
                <a:cs typeface="Calibri" panose="020F0502020204030204" pitchFamily="34" charset="0"/>
              </a:rPr>
              <a:t>statutorily identified technical </a:t>
            </a:r>
            <a:r>
              <a:rPr lang="en-US" sz="2000" dirty="0">
                <a:latin typeface="Calibri" panose="020F0502020204030204" pitchFamily="34" charset="0"/>
                <a:cs typeface="Calibri" panose="020F0502020204030204" pitchFamily="34" charset="0"/>
              </a:rPr>
              <a:t>and vocational education entities to</a:t>
            </a:r>
          </a:p>
          <a:p>
            <a:r>
              <a:rPr lang="en-US" sz="2000" dirty="0">
                <a:latin typeface="Calibri" panose="020F0502020204030204" pitchFamily="34" charset="0"/>
                <a:cs typeface="Calibri" panose="020F0502020204030204" pitchFamily="34" charset="0"/>
              </a:rPr>
              <a:t>deliver training to individuals in distinct regions statewide. </a:t>
            </a:r>
          </a:p>
          <a:p>
            <a:r>
              <a:rPr lang="en-US" sz="2000" dirty="0">
                <a:latin typeface="Calibri" panose="020F0502020204030204" pitchFamily="34" charset="0"/>
                <a:cs typeface="Calibri" panose="020F0502020204030204" pitchFamily="34" charset="0"/>
              </a:rPr>
              <a:t> </a:t>
            </a:r>
          </a:p>
          <a:p>
            <a:r>
              <a:rPr lang="en-US" sz="2000" dirty="0">
                <a:latin typeface="Calibri" panose="020F0502020204030204" pitchFamily="34" charset="0"/>
                <a:cs typeface="Calibri" panose="020F0502020204030204" pitchFamily="34" charset="0"/>
              </a:rPr>
              <a:t>Training may include customized training, on-the-job training, skill or industry-specific training, vocational training, literacy training, adult basic education, post-secondary training, and classroom job linked </a:t>
            </a:r>
            <a:r>
              <a:rPr lang="en-US" sz="2000" dirty="0" smtClean="0">
                <a:latin typeface="Calibri" panose="020F0502020204030204" pitchFamily="34" charset="0"/>
                <a:cs typeface="Calibri" panose="020F0502020204030204" pitchFamily="34" charset="0"/>
              </a:rPr>
              <a:t>training</a:t>
            </a:r>
          </a:p>
          <a:p>
            <a:endParaRPr lang="en-US" sz="20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Workforce Innovation and Opportunity Act (WIOA) </a:t>
            </a:r>
            <a:r>
              <a:rPr lang="en-US" sz="2000" b="1" dirty="0" smtClean="0">
                <a:latin typeface="Calibri" panose="020F0502020204030204" pitchFamily="34" charset="0"/>
                <a:cs typeface="Calibri" panose="020F0502020204030204" pitchFamily="34" charset="0"/>
              </a:rPr>
              <a:t>Youth Program</a:t>
            </a:r>
          </a:p>
          <a:p>
            <a:r>
              <a:rPr lang="en-US" sz="2000" dirty="0" smtClean="0">
                <a:latin typeface="Calibri" panose="020F0502020204030204" pitchFamily="34" charset="0"/>
                <a:cs typeface="Calibri" panose="020F0502020204030204" pitchFamily="34" charset="0"/>
              </a:rPr>
              <a:t>WIOA Youth provides </a:t>
            </a:r>
            <a:r>
              <a:rPr lang="en-US" sz="2000" dirty="0">
                <a:latin typeface="Calibri" panose="020F0502020204030204" pitchFamily="34" charset="0"/>
                <a:cs typeface="Calibri" panose="020F0502020204030204" pitchFamily="34" charset="0"/>
              </a:rPr>
              <a:t>resources that focus on assisting out-of-school youth and in-school youth with one or more barriers to employment prepare for post-secondary education and employment opportunities, attain educational or skills training credentials, and secure employment opportunities. </a:t>
            </a:r>
            <a:endParaRPr lang="en-US" sz="2000" dirty="0" smtClean="0">
              <a:latin typeface="Calibri" panose="020F0502020204030204" pitchFamily="34" charset="0"/>
              <a:cs typeface="Calibri" panose="020F0502020204030204" pitchFamily="34" charset="0"/>
            </a:endParaRPr>
          </a:p>
          <a:p>
            <a:endParaRPr lang="en-US" sz="2000" b="1"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National Emergency Dislocated Worker </a:t>
            </a:r>
            <a:r>
              <a:rPr lang="en-US" sz="2000" b="1" dirty="0" smtClean="0">
                <a:latin typeface="Calibri" panose="020F0502020204030204" pitchFamily="34" charset="0"/>
                <a:cs typeface="Calibri" panose="020F0502020204030204" pitchFamily="34" charset="0"/>
              </a:rPr>
              <a:t>Program</a:t>
            </a:r>
            <a:br>
              <a:rPr lang="en-US" sz="2000" b="1" dirty="0" smtClean="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The National Dislocated Worker Grant program are discretionary grants awarded to states  from the Workforce Innovation and Opportunity Act. Grant funds  provide resources to respond to large, unexpected layoff events causing significant job losses. </a:t>
            </a:r>
            <a:endParaRPr lang="en-US" sz="2000" b="1" dirty="0">
              <a:latin typeface="Calibri" panose="020F0502020204030204" pitchFamily="34" charset="0"/>
              <a:cs typeface="Calibri" panose="020F0502020204030204" pitchFamily="34" charset="0"/>
            </a:endParaRPr>
          </a:p>
        </p:txBody>
      </p:sp>
      <p:sp>
        <p:nvSpPr>
          <p:cNvPr id="3" name="Footer Placeholder 2"/>
          <p:cNvSpPr>
            <a:spLocks noGrp="1"/>
          </p:cNvSpPr>
          <p:nvPr>
            <p:ph type="ftr" sz="quarter" idx="5"/>
          </p:nvPr>
        </p:nvSpPr>
        <p:spPr/>
        <p:txBody>
          <a:bodyPr/>
          <a:lstStyle/>
          <a:p>
            <a:pPr marL="12700">
              <a:lnSpc>
                <a:spcPts val="1585"/>
              </a:lnSpc>
            </a:pPr>
            <a:r>
              <a:rPr lang="en-US" smtClean="0"/>
              <a:t>ALASKA DEPARTMENT OF LABOR &amp; WORKFORCE DEVELOPMENT</a:t>
            </a:r>
          </a:p>
          <a:p>
            <a:pPr marL="12700"/>
            <a:r>
              <a:rPr lang="en-US" smtClean="0"/>
              <a:t>DR. TAMIKA L. LEDBETTER, COMMISSIONER</a:t>
            </a:r>
            <a:endParaRPr lang="en-US" dirty="0"/>
          </a:p>
        </p:txBody>
      </p:sp>
      <p:sp>
        <p:nvSpPr>
          <p:cNvPr id="4" name="Date Placeholder 3"/>
          <p:cNvSpPr>
            <a:spLocks noGrp="1"/>
          </p:cNvSpPr>
          <p:nvPr>
            <p:ph type="dt" sz="half" idx="2"/>
          </p:nvPr>
        </p:nvSpPr>
        <p:spPr/>
        <p:txBody>
          <a:bodyPr/>
          <a:lstStyle/>
          <a:p>
            <a:r>
              <a:rPr lang="en-US" dirty="0" smtClean="0"/>
              <a:t>February 8, 2021</a:t>
            </a:r>
            <a:endParaRPr lang="en-US" dirty="0"/>
          </a:p>
        </p:txBody>
      </p:sp>
      <p:sp>
        <p:nvSpPr>
          <p:cNvPr id="5" name="Slide Number Placeholder 4"/>
          <p:cNvSpPr>
            <a:spLocks noGrp="1"/>
          </p:cNvSpPr>
          <p:nvPr>
            <p:ph type="sldNum" sz="quarter" idx="7"/>
          </p:nvPr>
        </p:nvSpPr>
        <p:spPr/>
        <p:txBody>
          <a:bodyPr/>
          <a:lstStyle/>
          <a:p>
            <a:pPr marL="25400">
              <a:lnSpc>
                <a:spcPts val="1240"/>
              </a:lnSpc>
            </a:pPr>
            <a:fld id="{81D60167-4931-47E6-BA6A-407CBD079E47}" type="slidenum">
              <a:rPr lang="en-US" smtClean="0"/>
              <a:pPr marL="25400">
                <a:lnSpc>
                  <a:spcPts val="1240"/>
                </a:lnSpc>
              </a:pPr>
              <a:t>12</a:t>
            </a:fld>
            <a:endParaRPr lang="en-US" dirty="0"/>
          </a:p>
        </p:txBody>
      </p:sp>
      <p:sp>
        <p:nvSpPr>
          <p:cNvPr id="6" name="Title 5"/>
          <p:cNvSpPr>
            <a:spLocks noGrp="1"/>
          </p:cNvSpPr>
          <p:nvPr>
            <p:ph type="title"/>
          </p:nvPr>
        </p:nvSpPr>
        <p:spPr/>
        <p:txBody>
          <a:bodyPr/>
          <a:lstStyle/>
          <a:p>
            <a:r>
              <a:rPr lang="en-US" dirty="0" smtClean="0"/>
              <a:t>Alaska Workforce Investment Board</a:t>
            </a:r>
            <a:endParaRPr lang="en-US" dirty="0"/>
          </a:p>
        </p:txBody>
      </p:sp>
    </p:spTree>
    <p:extLst>
      <p:ext uri="{BB962C8B-B14F-4D97-AF65-F5344CB8AC3E}">
        <p14:creationId xmlns:p14="http://schemas.microsoft.com/office/powerpoint/2010/main" val="154304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9705" y="1295403"/>
            <a:ext cx="11438263" cy="4124206"/>
          </a:xfrm>
        </p:spPr>
        <p:txBody>
          <a:bodyPr/>
          <a:lstStyle/>
          <a:p>
            <a:r>
              <a:rPr lang="en-US" sz="2000" b="1" dirty="0">
                <a:latin typeface="Calibri" panose="020F0502020204030204" pitchFamily="34" charset="0"/>
                <a:cs typeface="Calibri" panose="020F0502020204030204" pitchFamily="34" charset="0"/>
              </a:rPr>
              <a:t>Statewide Projects </a:t>
            </a:r>
            <a:r>
              <a:rPr lang="en-US" sz="2000" b="1" dirty="0" smtClean="0">
                <a:latin typeface="Calibri" panose="020F0502020204030204" pitchFamily="34" charset="0"/>
                <a:cs typeface="Calibri" panose="020F0502020204030204" pitchFamily="34" charset="0"/>
              </a:rPr>
              <a:t>Program</a:t>
            </a:r>
          </a:p>
          <a:p>
            <a:r>
              <a:rPr lang="en-US" sz="2000" dirty="0">
                <a:latin typeface="Calibri" panose="020F0502020204030204" pitchFamily="34" charset="0"/>
                <a:cs typeface="Calibri" panose="020F0502020204030204" pitchFamily="34" charset="0"/>
              </a:rPr>
              <a:t>Statewide employment programs provide projects that improve coordination of workforce investment activities with economic development activities and other partner programs.</a:t>
            </a:r>
            <a:endParaRPr lang="en-US" sz="2000" b="1" dirty="0">
              <a:latin typeface="Calibri" panose="020F0502020204030204" pitchFamily="34" charset="0"/>
              <a:cs typeface="Calibri" panose="020F0502020204030204" pitchFamily="34" charset="0"/>
            </a:endParaRPr>
          </a:p>
          <a:p>
            <a:endParaRPr lang="en-US" sz="2000" dirty="0" smtClean="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Apprenticeship</a:t>
            </a: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Since 2008, the Alaska Department of Labor and Workforce Development </a:t>
            </a:r>
            <a:r>
              <a:rPr lang="en-US" sz="2000" dirty="0" smtClean="0">
                <a:latin typeface="Calibri" panose="020F0502020204030204" pitchFamily="34" charset="0"/>
                <a:cs typeface="Calibri" panose="020F0502020204030204" pitchFamily="34" charset="0"/>
              </a:rPr>
              <a:t>has </a:t>
            </a:r>
            <a:r>
              <a:rPr lang="en-US" sz="2000" dirty="0">
                <a:latin typeface="Calibri" panose="020F0502020204030204" pitchFamily="34" charset="0"/>
                <a:cs typeface="Calibri" panose="020F0502020204030204" pitchFamily="34" charset="0"/>
              </a:rPr>
              <a:t>incorporated apprenticeship into their engagement with employers on business services</a:t>
            </a:r>
            <a:r>
              <a:rPr lang="en-US" sz="2000" dirty="0" smtClean="0">
                <a:latin typeface="Calibri" panose="020F0502020204030204" pitchFamily="34" charset="0"/>
                <a:cs typeface="Calibri" panose="020F0502020204030204" pitchFamily="34" charset="0"/>
              </a:rPr>
              <a:t>.  The AWIB is currently administering three federally funded apprenticeship grants.</a:t>
            </a:r>
          </a:p>
          <a:p>
            <a:endParaRPr lang="en-US" sz="20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Alaska Workforce Investment Board COVID-19 Response</a:t>
            </a:r>
          </a:p>
          <a:p>
            <a:r>
              <a:rPr lang="en-US" sz="2000" dirty="0">
                <a:latin typeface="Calibri" panose="020F0502020204030204" pitchFamily="34" charset="0"/>
                <a:cs typeface="Calibri" panose="020F0502020204030204" pitchFamily="34" charset="0"/>
              </a:rPr>
              <a:t>COVID-19 drastically impacted multiple aspects of service delivery to clients across all programs. In response, the AWIB took measures to provide resources and strategies to grantee project operators to help mitigate the negative effects of the pandemic on delivery of services. </a:t>
            </a:r>
          </a:p>
        </p:txBody>
      </p:sp>
      <p:sp>
        <p:nvSpPr>
          <p:cNvPr id="3" name="Footer Placeholder 2"/>
          <p:cNvSpPr>
            <a:spLocks noGrp="1"/>
          </p:cNvSpPr>
          <p:nvPr>
            <p:ph type="ftr" sz="quarter" idx="5"/>
          </p:nvPr>
        </p:nvSpPr>
        <p:spPr/>
        <p:txBody>
          <a:bodyPr/>
          <a:lstStyle/>
          <a:p>
            <a:pPr marL="12700">
              <a:lnSpc>
                <a:spcPts val="1585"/>
              </a:lnSpc>
            </a:pPr>
            <a:r>
              <a:rPr lang="en-US" smtClean="0"/>
              <a:t>ALASKA DEPARTMENT OF LABOR &amp; WORKFORCE DEVELOPMENT</a:t>
            </a:r>
          </a:p>
          <a:p>
            <a:pPr marL="12700"/>
            <a:r>
              <a:rPr lang="en-US" smtClean="0"/>
              <a:t>DR. TAMIKA L. LEDBETTER, COMMISSIONER</a:t>
            </a:r>
            <a:endParaRPr lang="en-US" dirty="0"/>
          </a:p>
        </p:txBody>
      </p:sp>
      <p:sp>
        <p:nvSpPr>
          <p:cNvPr id="4" name="Date Placeholder 3"/>
          <p:cNvSpPr>
            <a:spLocks noGrp="1"/>
          </p:cNvSpPr>
          <p:nvPr>
            <p:ph type="dt" sz="half" idx="2"/>
          </p:nvPr>
        </p:nvSpPr>
        <p:spPr/>
        <p:txBody>
          <a:bodyPr/>
          <a:lstStyle/>
          <a:p>
            <a:r>
              <a:rPr lang="en-US" dirty="0" smtClean="0"/>
              <a:t>February 8, 2021</a:t>
            </a:r>
            <a:endParaRPr lang="en-US" dirty="0"/>
          </a:p>
        </p:txBody>
      </p:sp>
      <p:sp>
        <p:nvSpPr>
          <p:cNvPr id="5" name="Slide Number Placeholder 4"/>
          <p:cNvSpPr>
            <a:spLocks noGrp="1"/>
          </p:cNvSpPr>
          <p:nvPr>
            <p:ph type="sldNum" sz="quarter" idx="7"/>
          </p:nvPr>
        </p:nvSpPr>
        <p:spPr/>
        <p:txBody>
          <a:bodyPr/>
          <a:lstStyle/>
          <a:p>
            <a:pPr marL="25400">
              <a:lnSpc>
                <a:spcPts val="1240"/>
              </a:lnSpc>
            </a:pPr>
            <a:fld id="{81D60167-4931-47E6-BA6A-407CBD079E47}" type="slidenum">
              <a:rPr lang="en-US" smtClean="0"/>
              <a:pPr marL="25400">
                <a:lnSpc>
                  <a:spcPts val="1240"/>
                </a:lnSpc>
              </a:pPr>
              <a:t>13</a:t>
            </a:fld>
            <a:endParaRPr lang="en-US" dirty="0"/>
          </a:p>
        </p:txBody>
      </p:sp>
      <p:sp>
        <p:nvSpPr>
          <p:cNvPr id="6" name="Title 5"/>
          <p:cNvSpPr>
            <a:spLocks noGrp="1"/>
          </p:cNvSpPr>
          <p:nvPr>
            <p:ph type="title"/>
          </p:nvPr>
        </p:nvSpPr>
        <p:spPr/>
        <p:txBody>
          <a:bodyPr/>
          <a:lstStyle/>
          <a:p>
            <a:r>
              <a:rPr lang="en-US" dirty="0" smtClean="0"/>
              <a:t>Alaska Workforce Investment Board</a:t>
            </a:r>
            <a:endParaRPr lang="en-US" dirty="0"/>
          </a:p>
        </p:txBody>
      </p:sp>
    </p:spTree>
    <p:extLst>
      <p:ext uri="{BB962C8B-B14F-4D97-AF65-F5344CB8AC3E}">
        <p14:creationId xmlns:p14="http://schemas.microsoft.com/office/powerpoint/2010/main" val="335056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9705" y="1295403"/>
            <a:ext cx="11438263" cy="1608133"/>
          </a:xfrm>
        </p:spPr>
        <p:txBody>
          <a:bodyPr/>
          <a:lstStyle/>
          <a:p>
            <a:pPr marL="12700">
              <a:spcBef>
                <a:spcPts val="95"/>
              </a:spcBef>
            </a:pPr>
            <a:r>
              <a:rPr lang="en-US" sz="2000" spc="-25" dirty="0" smtClean="0">
                <a:latin typeface="Calibri" panose="020F0502020204030204" pitchFamily="34" charset="0"/>
                <a:cs typeface="Calibri" panose="020F0502020204030204" pitchFamily="34" charset="0"/>
              </a:rPr>
              <a:t>Louise Dean, Executive Director</a:t>
            </a:r>
            <a:endParaRPr lang="en-US" sz="2000" spc="-25" dirty="0">
              <a:latin typeface="Calibri" panose="020F0502020204030204" pitchFamily="34" charset="0"/>
              <a:cs typeface="Calibri" panose="020F0502020204030204" pitchFamily="34" charset="0"/>
            </a:endParaRPr>
          </a:p>
          <a:p>
            <a:pPr marL="12700">
              <a:spcBef>
                <a:spcPts val="95"/>
              </a:spcBef>
            </a:pPr>
            <a:r>
              <a:rPr lang="en-US" sz="2000" spc="-25" dirty="0" smtClean="0">
                <a:latin typeface="Calibri" panose="020F0502020204030204" pitchFamily="34" charset="0"/>
                <a:cs typeface="Calibri" panose="020F0502020204030204" pitchFamily="34" charset="0"/>
              </a:rPr>
              <a:t>Alaska Workforce Investment Board</a:t>
            </a:r>
            <a:endParaRPr lang="en-US" sz="2000" spc="-25" dirty="0">
              <a:latin typeface="Calibri" panose="020F0502020204030204" pitchFamily="34" charset="0"/>
              <a:cs typeface="Calibri" panose="020F0502020204030204" pitchFamily="34" charset="0"/>
            </a:endParaRPr>
          </a:p>
          <a:p>
            <a:pPr marL="12700">
              <a:spcBef>
                <a:spcPts val="95"/>
              </a:spcBef>
            </a:pPr>
            <a:r>
              <a:rPr lang="en-US" sz="2000" spc="-25" dirty="0">
                <a:latin typeface="Calibri" panose="020F0502020204030204" pitchFamily="34" charset="0"/>
                <a:cs typeface="Calibri" panose="020F0502020204030204" pitchFamily="34" charset="0"/>
              </a:rPr>
              <a:t>Email: </a:t>
            </a:r>
            <a:r>
              <a:rPr lang="en-US" sz="2000" spc="-25" dirty="0" smtClean="0">
                <a:latin typeface="Calibri" panose="020F0502020204030204" pitchFamily="34" charset="0"/>
                <a:cs typeface="Calibri" panose="020F0502020204030204" pitchFamily="34" charset="0"/>
              </a:rPr>
              <a:t>louise.dean@alaska.gov</a:t>
            </a:r>
            <a:endParaRPr lang="en-US" sz="2000" spc="-25" dirty="0">
              <a:latin typeface="Calibri" panose="020F0502020204030204" pitchFamily="34" charset="0"/>
              <a:cs typeface="Calibri" panose="020F0502020204030204" pitchFamily="34" charset="0"/>
            </a:endParaRPr>
          </a:p>
          <a:p>
            <a:pPr marL="12700">
              <a:spcBef>
                <a:spcPts val="95"/>
              </a:spcBef>
            </a:pPr>
            <a:r>
              <a:rPr lang="en-US" sz="2000" spc="-25" dirty="0">
                <a:latin typeface="Calibri" panose="020F0502020204030204" pitchFamily="34" charset="0"/>
                <a:cs typeface="Calibri" panose="020F0502020204030204" pitchFamily="34" charset="0"/>
              </a:rPr>
              <a:t>Phone: </a:t>
            </a:r>
            <a:r>
              <a:rPr lang="en-US" sz="2000" spc="-25" dirty="0" smtClean="0">
                <a:latin typeface="Calibri" panose="020F0502020204030204" pitchFamily="34" charset="0"/>
                <a:cs typeface="Calibri" panose="020F0502020204030204" pitchFamily="34" charset="0"/>
              </a:rPr>
              <a:t>(907) 269-7487</a:t>
            </a:r>
            <a:endParaRPr lang="en-US" sz="2000" dirty="0">
              <a:latin typeface="Calibri" panose="020F0502020204030204" pitchFamily="34" charset="0"/>
              <a:cs typeface="Calibri" panose="020F0502020204030204" pitchFamily="34" charset="0"/>
            </a:endParaRPr>
          </a:p>
          <a:p>
            <a:endParaRPr lang="en-US" dirty="0"/>
          </a:p>
        </p:txBody>
      </p:sp>
      <p:sp>
        <p:nvSpPr>
          <p:cNvPr id="3" name="Footer Placeholder 2"/>
          <p:cNvSpPr>
            <a:spLocks noGrp="1"/>
          </p:cNvSpPr>
          <p:nvPr>
            <p:ph type="ftr" sz="quarter" idx="5"/>
          </p:nvPr>
        </p:nvSpPr>
        <p:spPr/>
        <p:txBody>
          <a:bodyPr/>
          <a:lstStyle/>
          <a:p>
            <a:pPr marL="12700">
              <a:lnSpc>
                <a:spcPts val="1585"/>
              </a:lnSpc>
            </a:pPr>
            <a:r>
              <a:rPr lang="en-US" smtClean="0"/>
              <a:t>ALASKA DEPARTMENT OF LABOR &amp; WORKFORCE DEVELOPMENT</a:t>
            </a:r>
          </a:p>
          <a:p>
            <a:pPr marL="12700"/>
            <a:r>
              <a:rPr lang="en-US" smtClean="0"/>
              <a:t>DR. TAMIKA L. LEDBETTER, COMMISSIONER</a:t>
            </a:r>
            <a:endParaRPr lang="en-US" dirty="0"/>
          </a:p>
        </p:txBody>
      </p:sp>
      <p:sp>
        <p:nvSpPr>
          <p:cNvPr id="4" name="Date Placeholder 3"/>
          <p:cNvSpPr>
            <a:spLocks noGrp="1"/>
          </p:cNvSpPr>
          <p:nvPr>
            <p:ph type="dt" sz="half" idx="2"/>
          </p:nvPr>
        </p:nvSpPr>
        <p:spPr/>
        <p:txBody>
          <a:bodyPr/>
          <a:lstStyle/>
          <a:p>
            <a:r>
              <a:rPr lang="en-US" dirty="0" smtClean="0"/>
              <a:t>February 8, 2021</a:t>
            </a:r>
            <a:endParaRPr lang="en-US" dirty="0"/>
          </a:p>
        </p:txBody>
      </p:sp>
      <p:sp>
        <p:nvSpPr>
          <p:cNvPr id="5" name="Slide Number Placeholder 4"/>
          <p:cNvSpPr>
            <a:spLocks noGrp="1"/>
          </p:cNvSpPr>
          <p:nvPr>
            <p:ph type="sldNum" sz="quarter" idx="7"/>
          </p:nvPr>
        </p:nvSpPr>
        <p:spPr/>
        <p:txBody>
          <a:bodyPr/>
          <a:lstStyle/>
          <a:p>
            <a:pPr marL="25400">
              <a:lnSpc>
                <a:spcPts val="1240"/>
              </a:lnSpc>
            </a:pPr>
            <a:fld id="{81D60167-4931-47E6-BA6A-407CBD079E47}" type="slidenum">
              <a:rPr lang="en-US" smtClean="0"/>
              <a:pPr marL="25400">
                <a:lnSpc>
                  <a:spcPts val="1240"/>
                </a:lnSpc>
              </a:pPr>
              <a:t>14</a:t>
            </a:fld>
            <a:endParaRPr lang="en-US" dirty="0"/>
          </a:p>
        </p:txBody>
      </p:sp>
      <p:sp>
        <p:nvSpPr>
          <p:cNvPr id="6" name="Title 5"/>
          <p:cNvSpPr>
            <a:spLocks noGrp="1"/>
          </p:cNvSpPr>
          <p:nvPr>
            <p:ph type="title"/>
          </p:nvPr>
        </p:nvSpPr>
        <p:spPr/>
        <p:txBody>
          <a:bodyPr/>
          <a:lstStyle/>
          <a:p>
            <a:r>
              <a:rPr lang="en-US" dirty="0"/>
              <a:t>Alaska Workforce Investment Board</a:t>
            </a:r>
          </a:p>
        </p:txBody>
      </p:sp>
    </p:spTree>
    <p:extLst>
      <p:ext uri="{BB962C8B-B14F-4D97-AF65-F5344CB8AC3E}">
        <p14:creationId xmlns:p14="http://schemas.microsoft.com/office/powerpoint/2010/main" val="382311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5"/>
          </p:nvPr>
        </p:nvSpPr>
        <p:spPr/>
        <p:txBody>
          <a:bodyPr/>
          <a:lstStyle/>
          <a:p>
            <a:pPr marL="12700">
              <a:lnSpc>
                <a:spcPts val="1585"/>
              </a:lnSpc>
            </a:pPr>
            <a:r>
              <a:rPr lang="en-US" smtClean="0"/>
              <a:t>ALASKA DEPARTMENT OF LABOR &amp; WORKFORCE DEVELOPMENT</a:t>
            </a:r>
          </a:p>
          <a:p>
            <a:pPr marL="12700"/>
            <a:r>
              <a:rPr lang="en-US" smtClean="0"/>
              <a:t>DR. TAMIKA L. LEDBETTER, COMMISSIONER</a:t>
            </a:r>
            <a:endParaRPr lang="en-US" dirty="0"/>
          </a:p>
        </p:txBody>
      </p:sp>
      <p:sp>
        <p:nvSpPr>
          <p:cNvPr id="4" name="Date Placeholder 3"/>
          <p:cNvSpPr>
            <a:spLocks noGrp="1"/>
          </p:cNvSpPr>
          <p:nvPr>
            <p:ph type="dt" sz="half" idx="2"/>
          </p:nvPr>
        </p:nvSpPr>
        <p:spPr/>
        <p:txBody>
          <a:bodyPr/>
          <a:lstStyle/>
          <a:p>
            <a:r>
              <a:rPr lang="en-US" dirty="0" smtClean="0"/>
              <a:t>February 8, 2021</a:t>
            </a:r>
            <a:endParaRPr lang="en-US" dirty="0"/>
          </a:p>
        </p:txBody>
      </p:sp>
      <p:sp>
        <p:nvSpPr>
          <p:cNvPr id="5" name="Slide Number Placeholder 4"/>
          <p:cNvSpPr>
            <a:spLocks noGrp="1"/>
          </p:cNvSpPr>
          <p:nvPr>
            <p:ph type="sldNum" sz="quarter" idx="7"/>
          </p:nvPr>
        </p:nvSpPr>
        <p:spPr/>
        <p:txBody>
          <a:bodyPr/>
          <a:lstStyle/>
          <a:p>
            <a:pPr marL="25400">
              <a:lnSpc>
                <a:spcPts val="1240"/>
              </a:lnSpc>
            </a:pPr>
            <a:fld id="{81D60167-4931-47E6-BA6A-407CBD079E47}" type="slidenum">
              <a:rPr lang="en-US" smtClean="0"/>
              <a:pPr marL="25400">
                <a:lnSpc>
                  <a:spcPts val="1240"/>
                </a:lnSpc>
              </a:pPr>
              <a:t>2</a:t>
            </a:fld>
            <a:endParaRPr lang="en-US" dirty="0"/>
          </a:p>
        </p:txBody>
      </p:sp>
      <p:sp>
        <p:nvSpPr>
          <p:cNvPr id="6" name="Title 5"/>
          <p:cNvSpPr>
            <a:spLocks noGrp="1"/>
          </p:cNvSpPr>
          <p:nvPr>
            <p:ph type="title"/>
          </p:nvPr>
        </p:nvSpPr>
        <p:spPr/>
        <p:txBody>
          <a:bodyPr/>
          <a:lstStyle/>
          <a:p>
            <a:r>
              <a:rPr lang="en-US" dirty="0"/>
              <a:t>Division of Employment &amp; Training </a:t>
            </a:r>
            <a:r>
              <a:rPr lang="en-US" dirty="0" smtClean="0"/>
              <a:t>Services - Alaska Job Centers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319" y="1295403"/>
            <a:ext cx="6333690" cy="4860962"/>
          </a:xfrm>
          <a:prstGeom prst="rect">
            <a:avLst/>
          </a:prstGeom>
        </p:spPr>
      </p:pic>
      <p:sp>
        <p:nvSpPr>
          <p:cNvPr id="8" name="Content Placeholder 1">
            <a:extLst>
              <a:ext uri="{FF2B5EF4-FFF2-40B4-BE49-F238E27FC236}">
                <a16:creationId xmlns:a16="http://schemas.microsoft.com/office/drawing/2014/main" id="{C9F384DF-6150-4E8D-9FE9-3792354F113E}"/>
              </a:ext>
            </a:extLst>
          </p:cNvPr>
          <p:cNvSpPr txBox="1">
            <a:spLocks/>
          </p:cNvSpPr>
          <p:nvPr/>
        </p:nvSpPr>
        <p:spPr bwMode="auto">
          <a:xfrm>
            <a:off x="6477000" y="1600200"/>
            <a:ext cx="5475766" cy="4365456"/>
          </a:xfrm>
          <a:prstGeom prst="rect">
            <a:avLst/>
          </a:prstGeom>
          <a:noFill/>
          <a:ln w="9525">
            <a:noFill/>
            <a:miter lim="800000"/>
            <a:headEnd/>
            <a:tailEnd/>
          </a:ln>
        </p:spPr>
        <p:txBody>
          <a:bodyPr>
            <a:normAutofit/>
          </a:bodyPr>
          <a:lstStyle/>
          <a:p>
            <a:pPr marL="342900" lvl="1" indent="-342900" fontAlgn="auto">
              <a:spcBef>
                <a:spcPts val="600"/>
              </a:spcBef>
              <a:spcAft>
                <a:spcPts val="1200"/>
              </a:spcAft>
              <a:buFont typeface="Wingdings" panose="05000000000000000000" pitchFamily="2" charset="2"/>
              <a:buChar char="§"/>
              <a:defRPr/>
            </a:pPr>
            <a:r>
              <a:rPr lang="en-US" sz="2200" dirty="0" smtClean="0">
                <a:latin typeface="Calibri" panose="020F0502020204030204" pitchFamily="34" charset="0"/>
                <a:cs typeface="Calibri" panose="020F0502020204030204" pitchFamily="34" charset="0"/>
              </a:rPr>
              <a:t>14 Job Center locations.</a:t>
            </a:r>
          </a:p>
          <a:p>
            <a:pPr marL="342900" lvl="1" indent="-342900" fontAlgn="auto">
              <a:spcBef>
                <a:spcPts val="600"/>
              </a:spcBef>
              <a:spcAft>
                <a:spcPts val="1200"/>
              </a:spcAft>
              <a:buFont typeface="Wingdings" panose="05000000000000000000" pitchFamily="2" charset="2"/>
              <a:buChar char="§"/>
              <a:defRPr/>
            </a:pPr>
            <a:r>
              <a:rPr lang="en-US" sz="2200" dirty="0" smtClean="0">
                <a:latin typeface="Calibri" panose="020F0502020204030204" pitchFamily="34" charset="0"/>
                <a:cs typeface="Calibri" panose="020F0502020204030204" pitchFamily="34" charset="0"/>
              </a:rPr>
              <a:t>Workforce Innovations and Opportunity Act (WIOA) program partnerships and One-Stop concept.</a:t>
            </a:r>
          </a:p>
          <a:p>
            <a:pPr marL="342900" lvl="1" indent="-342900" fontAlgn="auto">
              <a:spcBef>
                <a:spcPts val="600"/>
              </a:spcBef>
              <a:spcAft>
                <a:spcPts val="1200"/>
              </a:spcAft>
              <a:buFont typeface="Wingdings" panose="05000000000000000000" pitchFamily="2" charset="2"/>
              <a:buChar char="§"/>
              <a:defRPr/>
            </a:pPr>
            <a:r>
              <a:rPr lang="en-US" sz="2200" dirty="0" smtClean="0">
                <a:latin typeface="Calibri" panose="020F0502020204030204" pitchFamily="34" charset="0"/>
                <a:cs typeface="Calibri" panose="020F0502020204030204" pitchFamily="34" charset="0"/>
              </a:rPr>
              <a:t>18 required system partner programs, 11 of which are operated by DOLWD.</a:t>
            </a:r>
            <a:endParaRPr lang="en-US" sz="2200" dirty="0">
              <a:latin typeface="Calibri" panose="020F0502020204030204" pitchFamily="34" charset="0"/>
              <a:cs typeface="Calibri" panose="020F0502020204030204" pitchFamily="34" charset="0"/>
            </a:endParaRPr>
          </a:p>
          <a:p>
            <a:pPr marL="0" lvl="1" fontAlgn="auto">
              <a:spcBef>
                <a:spcPts val="600"/>
              </a:spcBef>
              <a:spcAft>
                <a:spcPts val="1200"/>
              </a:spcAft>
              <a:defRPr/>
            </a:pPr>
            <a:endParaRPr lang="en-US" sz="2200" b="1" dirty="0">
              <a:latin typeface="Calibri" panose="020F0502020204030204" pitchFamily="34" charset="0"/>
              <a:cs typeface="Calibri" panose="020F0502020204030204" pitchFamily="34" charset="0"/>
            </a:endParaRPr>
          </a:p>
          <a:p>
            <a:pPr marL="0" lvl="1" fontAlgn="auto">
              <a:spcBef>
                <a:spcPct val="20000"/>
              </a:spcBef>
              <a:spcAft>
                <a:spcPts val="0"/>
              </a:spcAft>
              <a:defRPr/>
            </a:pPr>
            <a:endParaRPr lang="en-US" sz="2200" b="1" dirty="0">
              <a:latin typeface="Calibri Light" panose="020F0302020204030204" pitchFamily="34" charset="0"/>
              <a:cs typeface="Calibri Light" panose="020F0302020204030204" pitchFamily="34" charset="0"/>
            </a:endParaRPr>
          </a:p>
          <a:p>
            <a:pPr marL="342900" indent="-342900" fontAlgn="auto">
              <a:spcBef>
                <a:spcPct val="20000"/>
              </a:spcBef>
              <a:spcAft>
                <a:spcPts val="0"/>
              </a:spcAft>
              <a:buFont typeface="Arial" pitchFamily="34" charset="0"/>
              <a:buChar char="•"/>
              <a:defRPr/>
            </a:pPr>
            <a:endParaRPr lang="en-US" sz="28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05742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59318" y="815669"/>
            <a:ext cx="11444765" cy="5204131"/>
          </a:xfrm>
        </p:spPr>
        <p:txBody>
          <a:bodyPr/>
          <a:lstStyle/>
          <a:p>
            <a:pPr lvl="1"/>
            <a:r>
              <a:rPr lang="en-US" sz="2200" dirty="0" smtClean="0"/>
              <a:t>Division staff in the 14 Alaska Job Centers Strengthen Alaska's workforce by providing employment and training services to Alaska’s job seekers and employers. </a:t>
            </a:r>
          </a:p>
          <a:p>
            <a:pPr lvl="1"/>
            <a:endParaRPr lang="en-US" dirty="0"/>
          </a:p>
          <a:p>
            <a:pPr lvl="1"/>
            <a:r>
              <a:rPr lang="en-US" b="1" dirty="0" smtClean="0"/>
              <a:t>Basic Career services to Job Seekers</a:t>
            </a:r>
          </a:p>
          <a:p>
            <a:pPr marL="742950" lvl="1" indent="-285750">
              <a:buFont typeface="Wingdings" panose="05000000000000000000" pitchFamily="2" charset="2"/>
              <a:buChar char="§"/>
            </a:pPr>
            <a:r>
              <a:rPr lang="en-US" dirty="0" smtClean="0"/>
              <a:t>Job search/placement assistance</a:t>
            </a:r>
          </a:p>
          <a:p>
            <a:pPr marL="742950" lvl="1" indent="-285750">
              <a:buFont typeface="Wingdings" panose="05000000000000000000" pitchFamily="2" charset="2"/>
              <a:buChar char="§"/>
            </a:pPr>
            <a:r>
              <a:rPr lang="en-US" dirty="0" smtClean="0"/>
              <a:t>Job application &amp; resume assistance</a:t>
            </a:r>
          </a:p>
          <a:p>
            <a:pPr marL="742950" lvl="1" indent="-285750">
              <a:buFont typeface="Wingdings" panose="05000000000000000000" pitchFamily="2" charset="2"/>
              <a:buChar char="§"/>
            </a:pPr>
            <a:r>
              <a:rPr lang="en-US" dirty="0" smtClean="0"/>
              <a:t>Interviewing Assistance</a:t>
            </a:r>
          </a:p>
          <a:p>
            <a:pPr marL="742950" lvl="1" indent="-285750">
              <a:buFont typeface="Wingdings" panose="05000000000000000000" pitchFamily="2" charset="2"/>
              <a:buChar char="§"/>
            </a:pPr>
            <a:r>
              <a:rPr lang="en-US" dirty="0" smtClean="0"/>
              <a:t>Labor market information</a:t>
            </a:r>
          </a:p>
          <a:p>
            <a:pPr marL="742950" lvl="1" indent="-285750">
              <a:buFont typeface="Wingdings" panose="05000000000000000000" pitchFamily="2" charset="2"/>
              <a:buChar char="§"/>
            </a:pPr>
            <a:r>
              <a:rPr lang="en-US" dirty="0" smtClean="0"/>
              <a:t>Skills assessments (e.g. typing, 10-Key, MS Office, </a:t>
            </a:r>
            <a:r>
              <a:rPr lang="en-US" dirty="0" err="1" smtClean="0"/>
              <a:t>WorkKeys</a:t>
            </a:r>
            <a:r>
              <a:rPr lang="en-US" dirty="0" smtClean="0"/>
              <a:t>, etc.)</a:t>
            </a:r>
          </a:p>
          <a:p>
            <a:pPr marL="742950" lvl="1" indent="-285750">
              <a:buFont typeface="Wingdings" panose="05000000000000000000" pitchFamily="2" charset="2"/>
              <a:buChar char="§"/>
            </a:pPr>
            <a:r>
              <a:rPr lang="en-US" dirty="0" smtClean="0"/>
              <a:t>Applicant testing (e.g. TSA, USPS)</a:t>
            </a:r>
          </a:p>
          <a:p>
            <a:pPr marL="742950" lvl="1" indent="-285750">
              <a:buFont typeface="Wingdings" panose="05000000000000000000" pitchFamily="2" charset="2"/>
              <a:buChar char="§"/>
            </a:pPr>
            <a:r>
              <a:rPr lang="en-US" dirty="0" smtClean="0"/>
              <a:t>Reemployment Services to Unemployment Insurance claimants</a:t>
            </a:r>
          </a:p>
          <a:p>
            <a:pPr lvl="1"/>
            <a:endParaRPr lang="en-US" dirty="0" smtClean="0"/>
          </a:p>
          <a:p>
            <a:pPr lvl="1"/>
            <a:r>
              <a:rPr lang="en-US" b="1" dirty="0" smtClean="0"/>
              <a:t>Individualized and Training Services to Alaskans experiencing barriers to employment</a:t>
            </a:r>
          </a:p>
          <a:p>
            <a:pPr marL="742950" lvl="1" indent="-285750">
              <a:buFont typeface="Wingdings" panose="05000000000000000000" pitchFamily="2" charset="2"/>
              <a:buChar char="§"/>
            </a:pPr>
            <a:r>
              <a:rPr lang="en-US" dirty="0" smtClean="0"/>
              <a:t>Job Training and Placement Assistance</a:t>
            </a:r>
          </a:p>
          <a:p>
            <a:pPr marL="1200150" lvl="2" indent="-285750">
              <a:buFont typeface="Wingdings" panose="05000000000000000000" pitchFamily="2" charset="2"/>
              <a:buChar char="§"/>
            </a:pPr>
            <a:r>
              <a:rPr lang="en-US" dirty="0" smtClean="0"/>
              <a:t>Traditional training for credentials</a:t>
            </a:r>
          </a:p>
          <a:p>
            <a:pPr marL="1200150" lvl="2" indent="-285750">
              <a:buFont typeface="Wingdings" panose="05000000000000000000" pitchFamily="2" charset="2"/>
              <a:buChar char="§"/>
            </a:pPr>
            <a:r>
              <a:rPr lang="en-US" dirty="0" smtClean="0"/>
              <a:t>On-the-Job Training</a:t>
            </a:r>
          </a:p>
          <a:p>
            <a:pPr marL="1200150" lvl="2" indent="-285750">
              <a:buFont typeface="Wingdings" panose="05000000000000000000" pitchFamily="2" charset="2"/>
              <a:buChar char="§"/>
            </a:pPr>
            <a:r>
              <a:rPr lang="en-US" dirty="0" smtClean="0"/>
              <a:t>Registered Apprenticeship develop and support</a:t>
            </a:r>
          </a:p>
          <a:p>
            <a:pPr marL="742950" lvl="1" indent="-285750">
              <a:buFont typeface="Wingdings" panose="05000000000000000000" pitchFamily="2" charset="2"/>
              <a:buChar char="§"/>
            </a:pPr>
            <a:r>
              <a:rPr lang="en-US" dirty="0" smtClean="0"/>
              <a:t>Correctional Facility In-reach &amp; Employment After Incarceration</a:t>
            </a:r>
          </a:p>
        </p:txBody>
      </p:sp>
      <p:sp>
        <p:nvSpPr>
          <p:cNvPr id="3" name="Footer Placeholder 2"/>
          <p:cNvSpPr>
            <a:spLocks noGrp="1"/>
          </p:cNvSpPr>
          <p:nvPr>
            <p:ph type="ftr" sz="quarter" idx="5"/>
          </p:nvPr>
        </p:nvSpPr>
        <p:spPr/>
        <p:txBody>
          <a:bodyPr/>
          <a:lstStyle/>
          <a:p>
            <a:pPr marL="12700" marR="0" lvl="0" indent="0" algn="l" defTabSz="914400" rtl="0" eaLnBrk="1" fontAlgn="auto" latinLnBrk="0" hangingPunct="1">
              <a:lnSpc>
                <a:spcPts val="1585"/>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ALASKA DEPARTMENT OF LABOR &amp; WORKFORCE DEVELOPMENT</a:t>
            </a: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DR. TAMIKA L. LEDBETTER, COMMISSIONER</a:t>
            </a:r>
            <a:endParaRPr kumimoji="0" lang="en-US"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4" name="Date Placeholder 3"/>
          <p:cNvSpPr>
            <a:spLocks noGrp="1"/>
          </p:cNvSpPr>
          <p:nvPr>
            <p:ph type="dt" sz="half"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Calibri Light" panose="020F0302020204030204" pitchFamily="34" charset="0"/>
                <a:ea typeface="+mn-ea"/>
                <a:cs typeface="Calibri Light" panose="020F0302020204030204" pitchFamily="34" charset="0"/>
              </a:rPr>
              <a:t>February 8, 2021</a:t>
            </a:r>
            <a:endParaRPr kumimoji="0" lang="en-US" sz="14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5" name="Slide Number Placeholder 4"/>
          <p:cNvSpPr>
            <a:spLocks noGrp="1"/>
          </p:cNvSpPr>
          <p:nvPr>
            <p:ph type="sldNum" sz="quarter" idx="7"/>
          </p:nvPr>
        </p:nvSpPr>
        <p:spPr/>
        <p:txBody>
          <a:bodyPr/>
          <a:lstStyle/>
          <a:p>
            <a:pPr marL="25400" marR="0" lvl="0" indent="0" algn="r" defTabSz="914400" rtl="0" eaLnBrk="1" fontAlgn="auto" latinLnBrk="0" hangingPunct="1">
              <a:lnSpc>
                <a:spcPts val="1240"/>
              </a:lnSpc>
              <a:spcBef>
                <a:spcPts val="0"/>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prstClr val="white"/>
                </a:solidFill>
                <a:effectLst/>
                <a:uLnTx/>
                <a:uFillTx/>
                <a:latin typeface="Calibri Light" panose="020F0302020204030204" pitchFamily="34" charset="0"/>
                <a:ea typeface="+mn-ea"/>
                <a:cs typeface="Calibri Light" panose="020F0302020204030204" pitchFamily="34" charset="0"/>
              </a:rPr>
              <a:pPr marL="25400" marR="0" lvl="0" indent="0" algn="r" defTabSz="914400" rtl="0" eaLnBrk="1" fontAlgn="auto" latinLnBrk="0" hangingPunct="1">
                <a:lnSpc>
                  <a:spcPts val="124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6" name="Title 5"/>
          <p:cNvSpPr>
            <a:spLocks noGrp="1"/>
          </p:cNvSpPr>
          <p:nvPr>
            <p:ph type="title"/>
          </p:nvPr>
        </p:nvSpPr>
        <p:spPr/>
        <p:txBody>
          <a:bodyPr/>
          <a:lstStyle/>
          <a:p>
            <a:r>
              <a:rPr lang="en-US" dirty="0"/>
              <a:t>Division of Employment &amp; Training Services - Alaska Job Centers</a:t>
            </a:r>
          </a:p>
        </p:txBody>
      </p:sp>
    </p:spTree>
    <p:extLst>
      <p:ext uri="{BB962C8B-B14F-4D97-AF65-F5344CB8AC3E}">
        <p14:creationId xmlns:p14="http://schemas.microsoft.com/office/powerpoint/2010/main" val="2228666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59318" y="815668"/>
            <a:ext cx="11444765" cy="4585871"/>
          </a:xfrm>
        </p:spPr>
        <p:txBody>
          <a:bodyPr/>
          <a:lstStyle/>
          <a:p>
            <a:pPr lvl="1"/>
            <a:endParaRPr lang="en-US" dirty="0" smtClean="0"/>
          </a:p>
          <a:p>
            <a:pPr lvl="1"/>
            <a:r>
              <a:rPr lang="en-US" sz="2000" b="1" dirty="0" smtClean="0"/>
              <a:t>Employer Services</a:t>
            </a:r>
          </a:p>
          <a:p>
            <a:pPr lvl="1"/>
            <a:r>
              <a:rPr lang="en-US" sz="2000" dirty="0" smtClean="0"/>
              <a:t>Job posting on the AlaskaJobs System</a:t>
            </a:r>
          </a:p>
          <a:p>
            <a:pPr marL="800100" lvl="1" indent="-342900">
              <a:buFont typeface="Wingdings" panose="05000000000000000000" pitchFamily="2" charset="2"/>
              <a:buChar char="§"/>
            </a:pPr>
            <a:r>
              <a:rPr lang="en-US" sz="2000" dirty="0" smtClean="0"/>
              <a:t>Job Fairs and individualized employer recruitment sessions</a:t>
            </a:r>
          </a:p>
          <a:p>
            <a:pPr marL="800100" lvl="1" indent="-342900">
              <a:buFont typeface="Wingdings" panose="05000000000000000000" pitchFamily="2" charset="2"/>
              <a:buChar char="§"/>
            </a:pPr>
            <a:r>
              <a:rPr lang="en-US" sz="2000" dirty="0" smtClean="0"/>
              <a:t>Incumbent Worker Training (IWT)</a:t>
            </a:r>
          </a:p>
          <a:p>
            <a:pPr marL="800100" lvl="1" indent="-342900">
              <a:buFont typeface="Wingdings" panose="05000000000000000000" pitchFamily="2" charset="2"/>
              <a:buChar char="§"/>
            </a:pPr>
            <a:r>
              <a:rPr lang="en-US" sz="2000" dirty="0" smtClean="0"/>
              <a:t>On-the-Job Training (OJT)</a:t>
            </a:r>
          </a:p>
          <a:p>
            <a:pPr marL="800100" lvl="1" indent="-342900">
              <a:buFont typeface="Wingdings" panose="05000000000000000000" pitchFamily="2" charset="2"/>
              <a:buChar char="§"/>
            </a:pPr>
            <a:r>
              <a:rPr lang="en-US" sz="2000" dirty="0" smtClean="0"/>
              <a:t>Registered Apprenticeship  - training program creation and support</a:t>
            </a:r>
          </a:p>
          <a:p>
            <a:pPr marL="800100" lvl="1" indent="-342900">
              <a:buFont typeface="Wingdings" panose="05000000000000000000" pitchFamily="2" charset="2"/>
              <a:buChar char="§"/>
            </a:pPr>
            <a:r>
              <a:rPr lang="en-US" sz="2000" dirty="0" smtClean="0"/>
              <a:t>Hiring Incentives</a:t>
            </a:r>
          </a:p>
          <a:p>
            <a:pPr marL="1257300" lvl="2" indent="-342900">
              <a:buFont typeface="Wingdings" panose="05000000000000000000" pitchFamily="2" charset="2"/>
              <a:buChar char="§"/>
            </a:pPr>
            <a:r>
              <a:rPr lang="en-US" sz="2000" dirty="0" smtClean="0"/>
              <a:t>Bonding and Tax Credits</a:t>
            </a:r>
          </a:p>
          <a:p>
            <a:pPr marL="800100" lvl="1" indent="-342900">
              <a:buFont typeface="Wingdings" panose="05000000000000000000" pitchFamily="2" charset="2"/>
              <a:buChar char="§"/>
            </a:pPr>
            <a:r>
              <a:rPr lang="en-US" sz="2000" dirty="0" smtClean="0"/>
              <a:t>Rapid Response</a:t>
            </a:r>
          </a:p>
          <a:p>
            <a:pPr lvl="1"/>
            <a:endParaRPr lang="en-US" sz="2000" b="1" dirty="0" smtClean="0"/>
          </a:p>
          <a:p>
            <a:pPr lvl="1"/>
            <a:r>
              <a:rPr lang="en-US" sz="2000" b="1" dirty="0" smtClean="0"/>
              <a:t>Veteran Services</a:t>
            </a:r>
          </a:p>
          <a:p>
            <a:pPr marL="800100" lvl="1" indent="-342900">
              <a:buFont typeface="Wingdings" panose="05000000000000000000" pitchFamily="2" charset="2"/>
              <a:buChar char="§"/>
            </a:pPr>
            <a:r>
              <a:rPr lang="en-US" sz="2000" dirty="0" smtClean="0"/>
              <a:t>ALL USDOL funded employment and training programs delivered through the Job Centers fully support the priority of service to our Nation’s Veterans.</a:t>
            </a:r>
          </a:p>
          <a:p>
            <a:pPr marL="800100" lvl="1" indent="-342900">
              <a:buFont typeface="Wingdings" panose="05000000000000000000" pitchFamily="2" charset="2"/>
              <a:buChar char="§"/>
            </a:pPr>
            <a:r>
              <a:rPr lang="en-US" sz="2000" dirty="0" smtClean="0"/>
              <a:t>Specialized services to those experiencing significant barriers to employment</a:t>
            </a:r>
          </a:p>
        </p:txBody>
      </p:sp>
      <p:sp>
        <p:nvSpPr>
          <p:cNvPr id="3" name="Footer Placeholder 2"/>
          <p:cNvSpPr>
            <a:spLocks noGrp="1"/>
          </p:cNvSpPr>
          <p:nvPr>
            <p:ph type="ftr" sz="quarter" idx="5"/>
          </p:nvPr>
        </p:nvSpPr>
        <p:spPr/>
        <p:txBody>
          <a:bodyPr/>
          <a:lstStyle/>
          <a:p>
            <a:pPr marL="12700" marR="0" lvl="0" indent="0" algn="l" defTabSz="914400" rtl="0" eaLnBrk="1" fontAlgn="auto" latinLnBrk="0" hangingPunct="1">
              <a:lnSpc>
                <a:spcPts val="1585"/>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ALASKA DEPARTMENT OF LABOR &amp; WORKFORCE DEVELOPMENT</a:t>
            </a: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DR. TAMIKA L. LEDBETTER, COMMISSIONER</a:t>
            </a:r>
            <a:endParaRPr kumimoji="0" lang="en-US"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4" name="Date Placeholder 3"/>
          <p:cNvSpPr>
            <a:spLocks noGrp="1"/>
          </p:cNvSpPr>
          <p:nvPr>
            <p:ph type="dt" sz="half"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Calibri Light" panose="020F0302020204030204" pitchFamily="34" charset="0"/>
                <a:ea typeface="+mn-ea"/>
                <a:cs typeface="Calibri Light" panose="020F0302020204030204" pitchFamily="34" charset="0"/>
              </a:rPr>
              <a:t>February 8, 2021</a:t>
            </a:r>
            <a:endParaRPr kumimoji="0" lang="en-US" sz="14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5" name="Slide Number Placeholder 4"/>
          <p:cNvSpPr>
            <a:spLocks noGrp="1"/>
          </p:cNvSpPr>
          <p:nvPr>
            <p:ph type="sldNum" sz="quarter" idx="7"/>
          </p:nvPr>
        </p:nvSpPr>
        <p:spPr/>
        <p:txBody>
          <a:bodyPr/>
          <a:lstStyle/>
          <a:p>
            <a:pPr marL="25400" marR="0" lvl="0" indent="0" algn="r" defTabSz="914400" rtl="0" eaLnBrk="1" fontAlgn="auto" latinLnBrk="0" hangingPunct="1">
              <a:lnSpc>
                <a:spcPts val="1240"/>
              </a:lnSpc>
              <a:spcBef>
                <a:spcPts val="0"/>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prstClr val="white"/>
                </a:solidFill>
                <a:effectLst/>
                <a:uLnTx/>
                <a:uFillTx/>
                <a:latin typeface="Calibri Light" panose="020F0302020204030204" pitchFamily="34" charset="0"/>
                <a:ea typeface="+mn-ea"/>
                <a:cs typeface="Calibri Light" panose="020F0302020204030204" pitchFamily="34" charset="0"/>
              </a:rPr>
              <a:pPr marL="25400" marR="0" lvl="0" indent="0" algn="r" defTabSz="914400" rtl="0" eaLnBrk="1" fontAlgn="auto" latinLnBrk="0" hangingPunct="1">
                <a:lnSpc>
                  <a:spcPts val="124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6" name="Title 5"/>
          <p:cNvSpPr>
            <a:spLocks noGrp="1"/>
          </p:cNvSpPr>
          <p:nvPr>
            <p:ph type="title"/>
          </p:nvPr>
        </p:nvSpPr>
        <p:spPr/>
        <p:txBody>
          <a:bodyPr/>
          <a:lstStyle/>
          <a:p>
            <a:r>
              <a:rPr lang="en-US" dirty="0"/>
              <a:t>Division of Employment &amp; Training Services - Alaska Job Centers</a:t>
            </a:r>
          </a:p>
        </p:txBody>
      </p:sp>
    </p:spTree>
    <p:extLst>
      <p:ext uri="{BB962C8B-B14F-4D97-AF65-F5344CB8AC3E}">
        <p14:creationId xmlns:p14="http://schemas.microsoft.com/office/powerpoint/2010/main" val="3122001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851368"/>
            <a:ext cx="11246884" cy="867051"/>
          </a:xfrm>
        </p:spPr>
        <p:txBody>
          <a:bodyPr/>
          <a:lstStyle/>
          <a:p>
            <a:endParaRPr lang="en-US" sz="1100" b="1" dirty="0"/>
          </a:p>
          <a:p>
            <a:r>
              <a:rPr lang="en-US" dirty="0" smtClean="0">
                <a:latin typeface="+mn-lt"/>
              </a:rPr>
              <a:t>The Division administers multiple workforce training programs </a:t>
            </a:r>
            <a:r>
              <a:rPr lang="en-US" dirty="0">
                <a:latin typeface="+mn-lt"/>
              </a:rPr>
              <a:t>that result in a skilled Alaskan workforce</a:t>
            </a:r>
            <a:r>
              <a:rPr lang="en-US" dirty="0" smtClean="0">
                <a:latin typeface="+mn-lt"/>
              </a:rPr>
              <a:t>.  Programs are delivered through Job Centers or in partnership with grantees</a:t>
            </a:r>
            <a:endParaRPr lang="en-US" dirty="0">
              <a:latin typeface="+mn-lt"/>
            </a:endParaRPr>
          </a:p>
          <a:p>
            <a:endParaRPr lang="en-US" b="1" dirty="0">
              <a:latin typeface="+mn-lt"/>
            </a:endParaRPr>
          </a:p>
          <a:p>
            <a:endParaRPr lang="en-US" sz="1800" dirty="0">
              <a:latin typeface="+mn-lt"/>
            </a:endParaRPr>
          </a:p>
        </p:txBody>
      </p:sp>
      <p:sp>
        <p:nvSpPr>
          <p:cNvPr id="3" name="Footer Placeholder 2"/>
          <p:cNvSpPr>
            <a:spLocks noGrp="1"/>
          </p:cNvSpPr>
          <p:nvPr>
            <p:ph type="ftr" sz="quarter" idx="5"/>
          </p:nvPr>
        </p:nvSpPr>
        <p:spPr/>
        <p:txBody>
          <a:bodyPr/>
          <a:lstStyle/>
          <a:p>
            <a:pPr marL="12700" marR="0" lvl="0" indent="0" algn="l" defTabSz="914400" rtl="0" eaLnBrk="1" fontAlgn="auto" latinLnBrk="0" hangingPunct="1">
              <a:lnSpc>
                <a:spcPts val="1585"/>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ALASKA DEPARTMENT OF LABOR &amp; WORKFORCE DEVELOPMENT</a:t>
            </a: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DR. TAMIKA L. LEDBETTER, COMMISSIONER</a:t>
            </a:r>
            <a:endParaRPr kumimoji="0" lang="en-US" sz="16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4" name="Date Placeholder 3"/>
          <p:cNvSpPr>
            <a:spLocks noGrp="1"/>
          </p:cNvSpPr>
          <p:nvPr>
            <p:ph type="dt" sz="half"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Calibri Light" panose="020F0302020204030204" pitchFamily="34" charset="0"/>
                <a:ea typeface="+mn-ea"/>
                <a:cs typeface="Calibri Light" panose="020F0302020204030204" pitchFamily="34" charset="0"/>
              </a:rPr>
              <a:t>February 8, 2021</a:t>
            </a:r>
            <a:endParaRPr kumimoji="0" lang="en-US" sz="14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5" name="Slide Number Placeholder 4"/>
          <p:cNvSpPr>
            <a:spLocks noGrp="1"/>
          </p:cNvSpPr>
          <p:nvPr>
            <p:ph type="sldNum" sz="quarter" idx="7"/>
          </p:nvPr>
        </p:nvSpPr>
        <p:spPr/>
        <p:txBody>
          <a:bodyPr/>
          <a:lstStyle/>
          <a:p>
            <a:pPr marL="25400" marR="0" lvl="0" indent="0" algn="r" defTabSz="914400" rtl="0" eaLnBrk="1" fontAlgn="auto" latinLnBrk="0" hangingPunct="1">
              <a:lnSpc>
                <a:spcPts val="1240"/>
              </a:lnSpc>
              <a:spcBef>
                <a:spcPts val="0"/>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prstClr val="white"/>
                </a:solidFill>
                <a:effectLst/>
                <a:uLnTx/>
                <a:uFillTx/>
                <a:latin typeface="Calibri Light" panose="020F0302020204030204" pitchFamily="34" charset="0"/>
                <a:ea typeface="+mn-ea"/>
                <a:cs typeface="Calibri Light" panose="020F0302020204030204" pitchFamily="34" charset="0"/>
              </a:rPr>
              <a:pPr marL="25400" marR="0" lvl="0" indent="0" algn="r" defTabSz="914400" rtl="0" eaLnBrk="1" fontAlgn="auto" latinLnBrk="0" hangingPunct="1">
                <a:lnSpc>
                  <a:spcPts val="124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6" name="Title 5"/>
          <p:cNvSpPr>
            <a:spLocks noGrp="1"/>
          </p:cNvSpPr>
          <p:nvPr>
            <p:ph type="title"/>
          </p:nvPr>
        </p:nvSpPr>
        <p:spPr/>
        <p:txBody>
          <a:bodyPr/>
          <a:lstStyle/>
          <a:p>
            <a:r>
              <a:rPr lang="en-US" dirty="0" smtClean="0"/>
              <a:t>Division of Employment &amp; Training Services</a:t>
            </a:r>
            <a:endParaRPr lang="en-US" dirty="0"/>
          </a:p>
        </p:txBody>
      </p:sp>
      <p:sp>
        <p:nvSpPr>
          <p:cNvPr id="7" name="Rectangle 6"/>
          <p:cNvSpPr/>
          <p:nvPr/>
        </p:nvSpPr>
        <p:spPr>
          <a:xfrm>
            <a:off x="462168" y="1718419"/>
            <a:ext cx="10205832" cy="3250121"/>
          </a:xfrm>
          <a:prstGeom prst="rect">
            <a:avLst/>
          </a:prstGeom>
        </p:spPr>
        <p:txBody>
          <a:bodyPr wrap="square">
            <a:spAutoFit/>
          </a:bodyPr>
          <a:lstStyle/>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4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Alaska </a:t>
            </a:r>
            <a:r>
              <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Adult Education/(GED</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t>
            </a:r>
            <a:r>
              <a:rPr kumimoji="0" lang="en-US" sz="2000" b="0" i="0" u="none" strike="noStrike" kern="1200" cap="none" spc="0" normalizeH="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 delivered by 15 regional programs</a:t>
            </a:r>
            <a:endPar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4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Senior </a:t>
            </a:r>
            <a:r>
              <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Community Service Employment Program </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t>
            </a:r>
            <a:r>
              <a:rPr kumimoji="0" lang="en-US" sz="2000" b="0" i="0" u="none" strike="noStrike" kern="1200" cap="none" spc="0" normalizeH="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delivered regionally through grantee</a:t>
            </a:r>
            <a:endPar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4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Calibri" panose="020F0502020204030204" pitchFamily="34" charset="0"/>
                <a:cs typeface="Calibri Light" panose="020F0302020204030204" pitchFamily="34" charset="0"/>
              </a:rPr>
              <a:t>Trade </a:t>
            </a:r>
            <a:r>
              <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Light" panose="020F0302020204030204" pitchFamily="34" charset="0"/>
              </a:rPr>
              <a:t>Adjustment Assistance  </a:t>
            </a:r>
            <a:endParaRPr kumimoji="0" lang="en-US" sz="2000" b="0" i="0" u="none" strike="noStrike" kern="1200" cap="none" spc="0" normalizeH="0" baseline="0" noProof="0" dirty="0" smtClean="0">
              <a:ln>
                <a:noFill/>
              </a:ln>
              <a:solidFill>
                <a:prstClr val="black"/>
              </a:solidFill>
              <a:effectLst/>
              <a:uLnTx/>
              <a:uFillTx/>
              <a:latin typeface="Calibri" panose="020F0502020204030204"/>
              <a:ea typeface="Calibri" panose="020F0502020204030204" pitchFamily="34" charset="0"/>
              <a:cs typeface="Calibri Light" panose="020F0302020204030204" pitchFamily="34" charset="0"/>
            </a:endParaRPr>
          </a:p>
          <a:p>
            <a:pPr marL="342900" marR="0" lvl="0" indent="-342900" algn="l" defTabSz="914400" rtl="0" eaLnBrk="1" fontAlgn="auto" latinLnBrk="0" hangingPunct="1">
              <a:lnSpc>
                <a:spcPct val="114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Calibri" panose="020F0502020204030204" pitchFamily="34" charset="0"/>
                <a:cs typeface="Calibri Light" panose="020F0302020204030204" pitchFamily="34" charset="0"/>
              </a:rPr>
              <a:t>Workforce </a:t>
            </a:r>
            <a:r>
              <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Light" panose="020F0302020204030204" pitchFamily="34" charset="0"/>
              </a:rPr>
              <a:t>Innovation and Opportunity Act  </a:t>
            </a:r>
          </a:p>
          <a:p>
            <a:pPr marL="800100" marR="0" lvl="1" indent="-342900" algn="l" defTabSz="914400" rtl="0" eaLnBrk="1" fontAlgn="auto" latinLnBrk="0" hangingPunct="1">
              <a:lnSpc>
                <a:spcPct val="114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Calibri" panose="020F0502020204030204" pitchFamily="34" charset="0"/>
                <a:cs typeface="Calibri Light" panose="020F0302020204030204" pitchFamily="34" charset="0"/>
              </a:rPr>
              <a:t>Adult</a:t>
            </a:r>
          </a:p>
          <a:p>
            <a:pPr marL="800100" marR="0" lvl="1" indent="-342900" algn="l" defTabSz="914400" rtl="0" eaLnBrk="1" fontAlgn="auto" latinLnBrk="0" hangingPunct="1">
              <a:lnSpc>
                <a:spcPct val="114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Calibri" panose="020F0502020204030204" pitchFamily="34" charset="0"/>
                <a:cs typeface="Calibri Light" panose="020F0302020204030204" pitchFamily="34" charset="0"/>
              </a:rPr>
              <a:t>Dislocated Worker</a:t>
            </a:r>
          </a:p>
          <a:p>
            <a:pPr marL="800100" marR="0" lvl="1" indent="-342900" algn="l" defTabSz="914400" rtl="0" eaLnBrk="1" fontAlgn="auto" latinLnBrk="0" hangingPunct="1">
              <a:lnSpc>
                <a:spcPct val="114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Calibri" panose="020F0502020204030204" pitchFamily="34" charset="0"/>
                <a:cs typeface="Calibri Light" panose="020F0302020204030204" pitchFamily="34" charset="0"/>
              </a:rPr>
              <a:t>Incumbent </a:t>
            </a:r>
            <a:r>
              <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Light" panose="020F0302020204030204" pitchFamily="34" charset="0"/>
              </a:rPr>
              <a:t>Worker </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Calibri" panose="020F0502020204030204" pitchFamily="34" charset="0"/>
                <a:cs typeface="Calibri Light" panose="020F0302020204030204" pitchFamily="34" charset="0"/>
              </a:rPr>
              <a:t>Training</a:t>
            </a:r>
          </a:p>
          <a:p>
            <a:pPr marL="342900" marR="0" lvl="0" indent="-342900" algn="l" defTabSz="914400" rtl="0" eaLnBrk="1" fontAlgn="auto" latinLnBrk="0" hangingPunct="1">
              <a:lnSpc>
                <a:spcPct val="114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Calibri" panose="020F0502020204030204" pitchFamily="34" charset="0"/>
                <a:cs typeface="Calibri Light" panose="020F0302020204030204" pitchFamily="34" charset="0"/>
              </a:rPr>
              <a:t>State Training</a:t>
            </a:r>
            <a:r>
              <a:rPr kumimoji="0" lang="en-US" sz="2000" b="0" i="0" u="none" strike="noStrike" kern="1200" cap="none" spc="0" normalizeH="0" noProof="0" dirty="0" smtClean="0">
                <a:ln>
                  <a:noFill/>
                </a:ln>
                <a:solidFill>
                  <a:prstClr val="black"/>
                </a:solidFill>
                <a:effectLst/>
                <a:uLnTx/>
                <a:uFillTx/>
                <a:latin typeface="Calibri" panose="020F0502020204030204"/>
                <a:ea typeface="Calibri" panose="020F0502020204030204" pitchFamily="34" charset="0"/>
                <a:cs typeface="Calibri Light" panose="020F0302020204030204" pitchFamily="34" charset="0"/>
              </a:rPr>
              <a:t> and Employment Program for individuals</a:t>
            </a:r>
            <a:endPar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2932929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83123" y="914400"/>
            <a:ext cx="11438263" cy="4955203"/>
          </a:xfrm>
        </p:spPr>
        <p:txBody>
          <a:bodyPr/>
          <a:lstStyle/>
          <a:p>
            <a:pPr algn="just" defTabSz="931774">
              <a:defRPr/>
            </a:pPr>
            <a:r>
              <a:rPr lang="en-US" sz="2000" b="1" dirty="0" smtClean="0">
                <a:latin typeface="+mn-lt"/>
              </a:rPr>
              <a:t>WIOA Adult </a:t>
            </a:r>
            <a:r>
              <a:rPr lang="en-US" sz="2000" b="1" dirty="0">
                <a:latin typeface="+mn-lt"/>
              </a:rPr>
              <a:t>and Dislocated </a:t>
            </a:r>
            <a:r>
              <a:rPr lang="en-US" sz="2000" b="1" dirty="0" smtClean="0">
                <a:latin typeface="+mn-lt"/>
              </a:rPr>
              <a:t>Worker Programs</a:t>
            </a:r>
          </a:p>
          <a:p>
            <a:pPr algn="just" defTabSz="931774">
              <a:defRPr/>
            </a:pPr>
            <a:endParaRPr lang="en-US" sz="2000" dirty="0">
              <a:latin typeface="+mn-lt"/>
            </a:endParaRPr>
          </a:p>
          <a:p>
            <a:pPr algn="l" defTabSz="931774">
              <a:defRPr/>
            </a:pPr>
            <a:r>
              <a:rPr lang="en-US" sz="2000" dirty="0" smtClean="0">
                <a:latin typeface="+mn-lt"/>
              </a:rPr>
              <a:t>The </a:t>
            </a:r>
            <a:r>
              <a:rPr lang="en-US" sz="2000" dirty="0">
                <a:latin typeface="+mn-lt"/>
              </a:rPr>
              <a:t>Adult and Dislocated Worker Programs play a key role in helping Alaskan’s </a:t>
            </a:r>
            <a:r>
              <a:rPr lang="en-US" sz="2000" dirty="0" smtClean="0">
                <a:latin typeface="+mn-lt"/>
              </a:rPr>
              <a:t>secure self-sufficient employment and meet employer needs for a trained workforce.</a:t>
            </a:r>
          </a:p>
          <a:p>
            <a:pPr algn="just" defTabSz="931774">
              <a:defRPr/>
            </a:pPr>
            <a:endParaRPr lang="en-US" sz="2000" dirty="0">
              <a:latin typeface="+mn-lt"/>
            </a:endParaRPr>
          </a:p>
          <a:p>
            <a:pPr algn="just" defTabSz="931774">
              <a:defRPr/>
            </a:pPr>
            <a:r>
              <a:rPr lang="en-US" sz="2000" dirty="0">
                <a:latin typeface="+mn-lt"/>
              </a:rPr>
              <a:t>Both programs assist Alaskans with the following service structure and often in co-enrollment with other WIOA partner programs</a:t>
            </a:r>
            <a:r>
              <a:rPr lang="en-US" sz="2000" dirty="0" smtClean="0">
                <a:latin typeface="+mn-lt"/>
              </a:rPr>
              <a:t>:</a:t>
            </a:r>
          </a:p>
          <a:p>
            <a:pPr algn="just" defTabSz="931774">
              <a:defRPr/>
            </a:pPr>
            <a:endParaRPr lang="en-US" sz="2000" dirty="0">
              <a:latin typeface="+mn-lt"/>
            </a:endParaRPr>
          </a:p>
          <a:p>
            <a:pPr marL="1257300" lvl="2" indent="-342900">
              <a:buClr>
                <a:schemeClr val="accent4">
                  <a:lumMod val="75000"/>
                </a:schemeClr>
              </a:buClr>
              <a:buFont typeface="Wingdings" panose="05000000000000000000" pitchFamily="2" charset="2"/>
              <a:buChar char="§"/>
            </a:pPr>
            <a:r>
              <a:rPr lang="en-US" sz="2000" b="1" dirty="0">
                <a:solidFill>
                  <a:schemeClr val="tx1"/>
                </a:solidFill>
              </a:rPr>
              <a:t>Basic career services</a:t>
            </a:r>
          </a:p>
          <a:p>
            <a:pPr marL="1257300" lvl="2" indent="-342900">
              <a:buClr>
                <a:schemeClr val="accent4">
                  <a:lumMod val="75000"/>
                </a:schemeClr>
              </a:buClr>
              <a:buFont typeface="Wingdings" panose="05000000000000000000" pitchFamily="2" charset="2"/>
              <a:buChar char="§"/>
            </a:pPr>
            <a:r>
              <a:rPr lang="en-US" sz="2000" b="1" dirty="0">
                <a:solidFill>
                  <a:schemeClr val="tx1"/>
                </a:solidFill>
              </a:rPr>
              <a:t>Individualized career services</a:t>
            </a:r>
          </a:p>
          <a:p>
            <a:pPr marL="1257300" lvl="2" indent="-342900">
              <a:buClr>
                <a:schemeClr val="accent4">
                  <a:lumMod val="75000"/>
                </a:schemeClr>
              </a:buClr>
              <a:buFont typeface="Wingdings" panose="05000000000000000000" pitchFamily="2" charset="2"/>
              <a:buChar char="§"/>
            </a:pPr>
            <a:r>
              <a:rPr lang="en-US" sz="2000" b="1" dirty="0" smtClean="0">
                <a:solidFill>
                  <a:schemeClr val="tx1"/>
                </a:solidFill>
              </a:rPr>
              <a:t>Training </a:t>
            </a:r>
            <a:r>
              <a:rPr lang="en-US" sz="2000" b="1" dirty="0">
                <a:solidFill>
                  <a:schemeClr val="tx1"/>
                </a:solidFill>
              </a:rPr>
              <a:t>services </a:t>
            </a:r>
            <a:endParaRPr lang="en-US" sz="2000" b="1" dirty="0" smtClean="0">
              <a:solidFill>
                <a:schemeClr val="tx1"/>
              </a:solidFill>
            </a:endParaRPr>
          </a:p>
          <a:p>
            <a:pPr marL="1257300" lvl="2" indent="-342900">
              <a:buClr>
                <a:schemeClr val="accent4">
                  <a:lumMod val="75000"/>
                </a:schemeClr>
              </a:buClr>
              <a:buFont typeface="Wingdings" panose="05000000000000000000" pitchFamily="2" charset="2"/>
              <a:buChar char="§"/>
            </a:pPr>
            <a:r>
              <a:rPr lang="en-US" sz="2000" b="1" dirty="0" smtClean="0">
                <a:solidFill>
                  <a:schemeClr val="tx1"/>
                </a:solidFill>
              </a:rPr>
              <a:t>Follow-up </a:t>
            </a:r>
            <a:r>
              <a:rPr lang="en-US" sz="2000" b="1" dirty="0">
                <a:solidFill>
                  <a:schemeClr val="tx1"/>
                </a:solidFill>
              </a:rPr>
              <a:t>services</a:t>
            </a:r>
          </a:p>
          <a:p>
            <a:pPr algn="just" defTabSz="931774">
              <a:defRPr/>
            </a:pPr>
            <a:endParaRPr lang="en-US" sz="2000" dirty="0" smtClean="0">
              <a:latin typeface="+mn-lt"/>
            </a:endParaRPr>
          </a:p>
          <a:p>
            <a:pPr algn="just" defTabSz="931774">
              <a:defRPr/>
            </a:pPr>
            <a:r>
              <a:rPr lang="en-US" sz="2000" dirty="0" smtClean="0">
                <a:latin typeface="+mn-lt"/>
              </a:rPr>
              <a:t>The </a:t>
            </a:r>
            <a:r>
              <a:rPr lang="en-US" sz="2000" dirty="0">
                <a:latin typeface="+mn-lt"/>
              </a:rPr>
              <a:t>Adult Program focuses on serving “individuals with barriers to employment”.  While the Dislocated Worker Program is designed to assist workers affected by a business closure or layoff.</a:t>
            </a:r>
          </a:p>
          <a:p>
            <a:endParaRPr lang="en-US" dirty="0"/>
          </a:p>
        </p:txBody>
      </p:sp>
      <p:sp>
        <p:nvSpPr>
          <p:cNvPr id="3" name="Footer Placeholder 2"/>
          <p:cNvSpPr>
            <a:spLocks noGrp="1"/>
          </p:cNvSpPr>
          <p:nvPr>
            <p:ph type="ftr" sz="quarter" idx="5"/>
          </p:nvPr>
        </p:nvSpPr>
        <p:spPr/>
        <p:txBody>
          <a:bodyPr/>
          <a:lstStyle/>
          <a:p>
            <a:pPr marL="12700">
              <a:lnSpc>
                <a:spcPts val="1585"/>
              </a:lnSpc>
            </a:pPr>
            <a:r>
              <a:rPr lang="en-US" smtClean="0"/>
              <a:t>ALASKA DEPARTMENT OF LABOR &amp; WORKFORCE DEVELOPMENT</a:t>
            </a:r>
          </a:p>
          <a:p>
            <a:pPr marL="12700"/>
            <a:r>
              <a:rPr lang="en-US" smtClean="0"/>
              <a:t>DR. TAMIKA L. LEDBETTER, COMMISSIONER</a:t>
            </a:r>
            <a:endParaRPr lang="en-US" dirty="0"/>
          </a:p>
        </p:txBody>
      </p:sp>
      <p:sp>
        <p:nvSpPr>
          <p:cNvPr id="4" name="Date Placeholder 3"/>
          <p:cNvSpPr>
            <a:spLocks noGrp="1"/>
          </p:cNvSpPr>
          <p:nvPr>
            <p:ph type="dt" sz="half" idx="2"/>
          </p:nvPr>
        </p:nvSpPr>
        <p:spPr/>
        <p:txBody>
          <a:bodyPr/>
          <a:lstStyle/>
          <a:p>
            <a:r>
              <a:rPr lang="en-US" dirty="0" smtClean="0"/>
              <a:t>February 8, 2021</a:t>
            </a:r>
            <a:endParaRPr lang="en-US" dirty="0"/>
          </a:p>
        </p:txBody>
      </p:sp>
      <p:sp>
        <p:nvSpPr>
          <p:cNvPr id="5" name="Slide Number Placeholder 4"/>
          <p:cNvSpPr>
            <a:spLocks noGrp="1"/>
          </p:cNvSpPr>
          <p:nvPr>
            <p:ph type="sldNum" sz="quarter" idx="7"/>
          </p:nvPr>
        </p:nvSpPr>
        <p:spPr/>
        <p:txBody>
          <a:bodyPr/>
          <a:lstStyle/>
          <a:p>
            <a:pPr marL="25400">
              <a:lnSpc>
                <a:spcPts val="1240"/>
              </a:lnSpc>
            </a:pPr>
            <a:fld id="{81D60167-4931-47E6-BA6A-407CBD079E47}" type="slidenum">
              <a:rPr lang="en-US" smtClean="0"/>
              <a:pPr marL="25400">
                <a:lnSpc>
                  <a:spcPts val="1240"/>
                </a:lnSpc>
              </a:pPr>
              <a:t>6</a:t>
            </a:fld>
            <a:endParaRPr lang="en-US" dirty="0"/>
          </a:p>
        </p:txBody>
      </p:sp>
      <p:sp>
        <p:nvSpPr>
          <p:cNvPr id="6" name="Title 5"/>
          <p:cNvSpPr>
            <a:spLocks noGrp="1"/>
          </p:cNvSpPr>
          <p:nvPr>
            <p:ph type="title"/>
          </p:nvPr>
        </p:nvSpPr>
        <p:spPr/>
        <p:txBody>
          <a:bodyPr/>
          <a:lstStyle/>
          <a:p>
            <a:r>
              <a:rPr lang="en-US" dirty="0"/>
              <a:t>Division of Employment &amp; Training Services - Alaska Job Centers</a:t>
            </a:r>
          </a:p>
        </p:txBody>
      </p:sp>
    </p:spTree>
    <p:extLst>
      <p:ext uri="{BB962C8B-B14F-4D97-AF65-F5344CB8AC3E}">
        <p14:creationId xmlns:p14="http://schemas.microsoft.com/office/powerpoint/2010/main" val="1976443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9705" y="1295403"/>
            <a:ext cx="11438263" cy="4093428"/>
          </a:xfrm>
        </p:spPr>
        <p:txBody>
          <a:bodyPr/>
          <a:lstStyle/>
          <a:p>
            <a:r>
              <a:rPr lang="en-US" sz="2000" b="1" dirty="0" smtClean="0">
                <a:latin typeface="+mn-lt"/>
              </a:rPr>
              <a:t>WIOA Adult Program</a:t>
            </a:r>
          </a:p>
          <a:p>
            <a:endParaRPr lang="en-US" sz="2000" dirty="0" smtClean="0">
              <a:latin typeface="+mn-lt"/>
            </a:endParaRPr>
          </a:p>
          <a:p>
            <a:r>
              <a:rPr lang="en-US" sz="2000" dirty="0" smtClean="0">
                <a:latin typeface="+mn-lt"/>
              </a:rPr>
              <a:t>The </a:t>
            </a:r>
            <a:r>
              <a:rPr lang="en-US" sz="2000" dirty="0">
                <a:latin typeface="+mn-lt"/>
              </a:rPr>
              <a:t>WIOA Adult program improves the quality of the adult workforce, </a:t>
            </a:r>
            <a:r>
              <a:rPr lang="en-US" sz="2000" dirty="0" smtClean="0">
                <a:latin typeface="+mn-lt"/>
              </a:rPr>
              <a:t>increases self-sufficiency through employment, </a:t>
            </a:r>
            <a:r>
              <a:rPr lang="en-US" sz="2000" dirty="0">
                <a:latin typeface="+mn-lt"/>
              </a:rPr>
              <a:t>and enhances the productivity and competitiveness of Alaska’s workforce</a:t>
            </a:r>
            <a:r>
              <a:rPr lang="en-US" sz="2000" dirty="0" smtClean="0">
                <a:latin typeface="+mn-lt"/>
              </a:rPr>
              <a:t>. </a:t>
            </a:r>
            <a:r>
              <a:rPr lang="en-US" dirty="0">
                <a:latin typeface="+mn-lt"/>
              </a:rPr>
              <a:t>It enables workers to obtain good jobs by providing them with job search assistance and training opportunities</a:t>
            </a:r>
            <a:r>
              <a:rPr lang="en-US" dirty="0" smtClean="0">
                <a:latin typeface="+mn-lt"/>
              </a:rPr>
              <a:t>.</a:t>
            </a:r>
          </a:p>
          <a:p>
            <a:endParaRPr lang="en-US" sz="2000" dirty="0">
              <a:latin typeface="+mn-lt"/>
            </a:endParaRPr>
          </a:p>
          <a:p>
            <a:r>
              <a:rPr lang="en-US" sz="2000" dirty="0" smtClean="0">
                <a:latin typeface="+mn-lt"/>
              </a:rPr>
              <a:t>General Program </a:t>
            </a:r>
            <a:r>
              <a:rPr lang="en-US" sz="2000" dirty="0">
                <a:latin typeface="+mn-lt"/>
              </a:rPr>
              <a:t>Eligibility</a:t>
            </a:r>
            <a:r>
              <a:rPr lang="en-US" sz="2000" dirty="0" smtClean="0">
                <a:latin typeface="+mn-lt"/>
              </a:rPr>
              <a:t>:</a:t>
            </a:r>
          </a:p>
          <a:p>
            <a:endParaRPr lang="en-US" sz="2000" dirty="0">
              <a:latin typeface="+mn-lt"/>
            </a:endParaRPr>
          </a:p>
          <a:p>
            <a:pPr marL="800100" lvl="1" indent="-342900">
              <a:buFont typeface="Arial" panose="020B0604020202020204" pitchFamily="34" charset="0"/>
              <a:buChar char="•"/>
            </a:pPr>
            <a:r>
              <a:rPr lang="en-US" sz="2000" dirty="0"/>
              <a:t>Age 18 or older</a:t>
            </a:r>
          </a:p>
          <a:p>
            <a:pPr marL="800100" lvl="1" indent="-342900">
              <a:buFont typeface="Arial" panose="020B0604020202020204" pitchFamily="34" charset="0"/>
              <a:buChar char="•"/>
            </a:pPr>
            <a:r>
              <a:rPr lang="en-US" sz="2000" dirty="0"/>
              <a:t>In need of workforce services, training or retraining to secure unsubsidized employment</a:t>
            </a:r>
          </a:p>
          <a:p>
            <a:pPr marL="800100" lvl="1" indent="-342900">
              <a:buFont typeface="Arial" panose="020B0604020202020204" pitchFamily="34" charset="0"/>
              <a:buChar char="•"/>
            </a:pPr>
            <a:r>
              <a:rPr lang="en-US" sz="2000" dirty="0"/>
              <a:t>Priority is given to veterans, low-income individuals, individuals who are basic skills deficient and recipients of public assistance</a:t>
            </a:r>
          </a:p>
          <a:p>
            <a:endParaRPr lang="en-US" dirty="0"/>
          </a:p>
        </p:txBody>
      </p:sp>
      <p:sp>
        <p:nvSpPr>
          <p:cNvPr id="3" name="Footer Placeholder 2"/>
          <p:cNvSpPr>
            <a:spLocks noGrp="1"/>
          </p:cNvSpPr>
          <p:nvPr>
            <p:ph type="ftr" sz="quarter" idx="5"/>
          </p:nvPr>
        </p:nvSpPr>
        <p:spPr/>
        <p:txBody>
          <a:bodyPr/>
          <a:lstStyle/>
          <a:p>
            <a:pPr marL="12700">
              <a:lnSpc>
                <a:spcPts val="1585"/>
              </a:lnSpc>
            </a:pPr>
            <a:r>
              <a:rPr lang="en-US" smtClean="0"/>
              <a:t>ALASKA DEPARTMENT OF LABOR &amp; WORKFORCE DEVELOPMENT</a:t>
            </a:r>
          </a:p>
          <a:p>
            <a:pPr marL="12700"/>
            <a:r>
              <a:rPr lang="en-US" smtClean="0"/>
              <a:t>DR. TAMIKA L. LEDBETTER, COMMISSIONER</a:t>
            </a:r>
            <a:endParaRPr lang="en-US" dirty="0"/>
          </a:p>
        </p:txBody>
      </p:sp>
      <p:sp>
        <p:nvSpPr>
          <p:cNvPr id="4" name="Date Placeholder 3"/>
          <p:cNvSpPr>
            <a:spLocks noGrp="1"/>
          </p:cNvSpPr>
          <p:nvPr>
            <p:ph type="dt" sz="half" idx="2"/>
          </p:nvPr>
        </p:nvSpPr>
        <p:spPr/>
        <p:txBody>
          <a:bodyPr/>
          <a:lstStyle/>
          <a:p>
            <a:r>
              <a:rPr lang="en-US" dirty="0" smtClean="0"/>
              <a:t>February 8, 2021</a:t>
            </a:r>
            <a:endParaRPr lang="en-US" dirty="0"/>
          </a:p>
        </p:txBody>
      </p:sp>
      <p:sp>
        <p:nvSpPr>
          <p:cNvPr id="5" name="Slide Number Placeholder 4"/>
          <p:cNvSpPr>
            <a:spLocks noGrp="1"/>
          </p:cNvSpPr>
          <p:nvPr>
            <p:ph type="sldNum" sz="quarter" idx="7"/>
          </p:nvPr>
        </p:nvSpPr>
        <p:spPr/>
        <p:txBody>
          <a:bodyPr/>
          <a:lstStyle/>
          <a:p>
            <a:pPr marL="25400">
              <a:lnSpc>
                <a:spcPts val="1240"/>
              </a:lnSpc>
            </a:pPr>
            <a:fld id="{81D60167-4931-47E6-BA6A-407CBD079E47}" type="slidenum">
              <a:rPr lang="en-US" smtClean="0"/>
              <a:pPr marL="25400">
                <a:lnSpc>
                  <a:spcPts val="1240"/>
                </a:lnSpc>
              </a:pPr>
              <a:t>7</a:t>
            </a:fld>
            <a:endParaRPr lang="en-US" dirty="0"/>
          </a:p>
        </p:txBody>
      </p:sp>
      <p:sp>
        <p:nvSpPr>
          <p:cNvPr id="6" name="Title 5"/>
          <p:cNvSpPr>
            <a:spLocks noGrp="1"/>
          </p:cNvSpPr>
          <p:nvPr>
            <p:ph type="title"/>
          </p:nvPr>
        </p:nvSpPr>
        <p:spPr/>
        <p:txBody>
          <a:bodyPr/>
          <a:lstStyle/>
          <a:p>
            <a:r>
              <a:rPr lang="en-US" dirty="0"/>
              <a:t>Division of Employment &amp; Training Services - Alaska Job Centers</a:t>
            </a:r>
          </a:p>
        </p:txBody>
      </p:sp>
    </p:spTree>
    <p:extLst>
      <p:ext uri="{BB962C8B-B14F-4D97-AF65-F5344CB8AC3E}">
        <p14:creationId xmlns:p14="http://schemas.microsoft.com/office/powerpoint/2010/main" val="1279057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9705" y="1295403"/>
            <a:ext cx="11438263" cy="3724096"/>
          </a:xfrm>
        </p:spPr>
        <p:txBody>
          <a:bodyPr/>
          <a:lstStyle/>
          <a:p>
            <a:r>
              <a:rPr lang="en-US" sz="2000" b="1" dirty="0" smtClean="0">
                <a:latin typeface="+mn-lt"/>
              </a:rPr>
              <a:t>WIOA </a:t>
            </a:r>
            <a:r>
              <a:rPr lang="en-US" sz="2000" b="1" dirty="0">
                <a:latin typeface="+mn-lt"/>
              </a:rPr>
              <a:t>Dislocated Worker </a:t>
            </a:r>
            <a:r>
              <a:rPr lang="en-US" sz="2000" b="1" dirty="0" smtClean="0">
                <a:latin typeface="+mn-lt"/>
              </a:rPr>
              <a:t>Program</a:t>
            </a:r>
          </a:p>
          <a:p>
            <a:endParaRPr lang="en-US" sz="2000" dirty="0">
              <a:latin typeface="+mn-lt"/>
            </a:endParaRPr>
          </a:p>
          <a:p>
            <a:r>
              <a:rPr lang="en-US" sz="2000" dirty="0">
                <a:latin typeface="+mn-lt"/>
              </a:rPr>
              <a:t>The Dislocated Worker program is designed to help workers get back to work as quickly as possible and overcome barriers to employment. When individuals become dislocated workers as a result of job loss, mass layoffs, global trade dynamics, or transitions in economic sectors, the Dislocated Worker program provides services to assist them in re-entering the workforce</a:t>
            </a:r>
            <a:r>
              <a:rPr lang="en-US" sz="2000" dirty="0" smtClean="0">
                <a:latin typeface="+mn-lt"/>
              </a:rPr>
              <a:t>.</a:t>
            </a:r>
            <a:endParaRPr lang="en-US" sz="2000" dirty="0">
              <a:latin typeface="+mn-lt"/>
            </a:endParaRPr>
          </a:p>
          <a:p>
            <a:r>
              <a:rPr lang="en-US" sz="2000" dirty="0">
                <a:latin typeface="+mn-lt"/>
              </a:rPr>
              <a:t> </a:t>
            </a:r>
          </a:p>
          <a:p>
            <a:r>
              <a:rPr lang="en-US" sz="2000" dirty="0">
                <a:latin typeface="+mn-lt"/>
              </a:rPr>
              <a:t>General </a:t>
            </a:r>
            <a:r>
              <a:rPr lang="en-US" sz="2000" dirty="0" smtClean="0">
                <a:latin typeface="+mn-lt"/>
              </a:rPr>
              <a:t>Program Eligibility:</a:t>
            </a:r>
          </a:p>
          <a:p>
            <a:endParaRPr lang="en-US" sz="2000" dirty="0">
              <a:latin typeface="+mn-lt"/>
            </a:endParaRPr>
          </a:p>
          <a:p>
            <a:pPr marL="800100" lvl="1" indent="-342900">
              <a:buFont typeface="Arial" panose="020B0604020202020204" pitchFamily="34" charset="0"/>
              <a:buChar char="•"/>
            </a:pPr>
            <a:r>
              <a:rPr lang="en-US" sz="2000" dirty="0"/>
              <a:t>Unemployed and have lost their job through no fault of their own</a:t>
            </a:r>
          </a:p>
          <a:p>
            <a:pPr marL="800100" lvl="1" indent="-342900">
              <a:buFont typeface="Arial" panose="020B0604020202020204" pitchFamily="34" charset="0"/>
              <a:buChar char="•"/>
            </a:pPr>
            <a:r>
              <a:rPr lang="en-US" sz="2000" dirty="0" smtClean="0"/>
              <a:t>Veterans </a:t>
            </a:r>
            <a:r>
              <a:rPr lang="en-US" sz="2000" dirty="0"/>
              <a:t>receive priority of service</a:t>
            </a:r>
          </a:p>
          <a:p>
            <a:endParaRPr lang="en-US" dirty="0"/>
          </a:p>
        </p:txBody>
      </p:sp>
      <p:sp>
        <p:nvSpPr>
          <p:cNvPr id="3" name="Footer Placeholder 2"/>
          <p:cNvSpPr>
            <a:spLocks noGrp="1"/>
          </p:cNvSpPr>
          <p:nvPr>
            <p:ph type="ftr" sz="quarter" idx="5"/>
          </p:nvPr>
        </p:nvSpPr>
        <p:spPr/>
        <p:txBody>
          <a:bodyPr/>
          <a:lstStyle/>
          <a:p>
            <a:pPr marL="12700">
              <a:lnSpc>
                <a:spcPts val="1585"/>
              </a:lnSpc>
            </a:pPr>
            <a:r>
              <a:rPr lang="en-US" smtClean="0"/>
              <a:t>ALASKA DEPARTMENT OF LABOR &amp; WORKFORCE DEVELOPMENT</a:t>
            </a:r>
          </a:p>
          <a:p>
            <a:pPr marL="12700"/>
            <a:r>
              <a:rPr lang="en-US" smtClean="0"/>
              <a:t>DR. TAMIKA L. LEDBETTER, COMMISSIONER</a:t>
            </a:r>
            <a:endParaRPr lang="en-US" dirty="0"/>
          </a:p>
        </p:txBody>
      </p:sp>
      <p:sp>
        <p:nvSpPr>
          <p:cNvPr id="4" name="Date Placeholder 3"/>
          <p:cNvSpPr>
            <a:spLocks noGrp="1"/>
          </p:cNvSpPr>
          <p:nvPr>
            <p:ph type="dt" sz="half" idx="2"/>
          </p:nvPr>
        </p:nvSpPr>
        <p:spPr/>
        <p:txBody>
          <a:bodyPr/>
          <a:lstStyle/>
          <a:p>
            <a:r>
              <a:rPr lang="en-US" dirty="0" smtClean="0"/>
              <a:t>February 8, 2021</a:t>
            </a:r>
            <a:endParaRPr lang="en-US" dirty="0"/>
          </a:p>
        </p:txBody>
      </p:sp>
      <p:sp>
        <p:nvSpPr>
          <p:cNvPr id="5" name="Slide Number Placeholder 4"/>
          <p:cNvSpPr>
            <a:spLocks noGrp="1"/>
          </p:cNvSpPr>
          <p:nvPr>
            <p:ph type="sldNum" sz="quarter" idx="7"/>
          </p:nvPr>
        </p:nvSpPr>
        <p:spPr/>
        <p:txBody>
          <a:bodyPr/>
          <a:lstStyle/>
          <a:p>
            <a:pPr marL="25400">
              <a:lnSpc>
                <a:spcPts val="1240"/>
              </a:lnSpc>
            </a:pPr>
            <a:fld id="{81D60167-4931-47E6-BA6A-407CBD079E47}" type="slidenum">
              <a:rPr lang="en-US" smtClean="0"/>
              <a:pPr marL="25400">
                <a:lnSpc>
                  <a:spcPts val="1240"/>
                </a:lnSpc>
              </a:pPr>
              <a:t>8</a:t>
            </a:fld>
            <a:endParaRPr lang="en-US" dirty="0"/>
          </a:p>
        </p:txBody>
      </p:sp>
      <p:sp>
        <p:nvSpPr>
          <p:cNvPr id="6" name="Title 5"/>
          <p:cNvSpPr>
            <a:spLocks noGrp="1"/>
          </p:cNvSpPr>
          <p:nvPr>
            <p:ph type="title"/>
          </p:nvPr>
        </p:nvSpPr>
        <p:spPr/>
        <p:txBody>
          <a:bodyPr/>
          <a:lstStyle/>
          <a:p>
            <a:r>
              <a:rPr lang="en-US" dirty="0"/>
              <a:t>Division of Employment &amp; Training Services - Alaska Job Centers</a:t>
            </a:r>
          </a:p>
        </p:txBody>
      </p:sp>
    </p:spTree>
    <p:extLst>
      <p:ext uri="{BB962C8B-B14F-4D97-AF65-F5344CB8AC3E}">
        <p14:creationId xmlns:p14="http://schemas.microsoft.com/office/powerpoint/2010/main" val="4068597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9705" y="1295403"/>
            <a:ext cx="11438263" cy="1569660"/>
          </a:xfrm>
        </p:spPr>
        <p:txBody>
          <a:bodyPr/>
          <a:lstStyle/>
          <a:p>
            <a:pPr lvl="1"/>
            <a:r>
              <a:rPr lang="en-US" sz="2200" b="1" dirty="0" smtClean="0"/>
              <a:t>Connecting to Alaskan Job Center Services</a:t>
            </a:r>
            <a:endParaRPr lang="en-US" sz="2200" b="1" dirty="0"/>
          </a:p>
          <a:p>
            <a:pPr marL="742950" lvl="1" indent="-285750">
              <a:buFont typeface="Wingdings" panose="05000000000000000000" pitchFamily="2" charset="2"/>
              <a:buChar char="§"/>
            </a:pPr>
            <a:r>
              <a:rPr lang="en-US" sz="2000" dirty="0" smtClean="0"/>
              <a:t>Online at </a:t>
            </a:r>
            <a:r>
              <a:rPr lang="en-US" sz="2000" dirty="0" smtClean="0">
                <a:hlinkClick r:id="rId3"/>
              </a:rPr>
              <a:t>www.jobs.alaska.gov</a:t>
            </a:r>
            <a:endParaRPr lang="en-US" sz="2000" dirty="0"/>
          </a:p>
          <a:p>
            <a:pPr marL="742950" lvl="1" indent="-285750">
              <a:buFont typeface="Wingdings" panose="05000000000000000000" pitchFamily="2" charset="2"/>
              <a:buChar char="§"/>
            </a:pPr>
            <a:r>
              <a:rPr lang="en-US" sz="2000" dirty="0" smtClean="0"/>
              <a:t>Individual Job Center email addresses</a:t>
            </a:r>
            <a:endParaRPr lang="en-US" sz="2000" dirty="0"/>
          </a:p>
          <a:p>
            <a:pPr marL="742950" lvl="1" indent="-285750">
              <a:buFont typeface="Wingdings" panose="05000000000000000000" pitchFamily="2" charset="2"/>
              <a:buChar char="§"/>
            </a:pPr>
            <a:r>
              <a:rPr lang="en-US" sz="2000" dirty="0" smtClean="0"/>
              <a:t>Telephonic at 877-724-2539</a:t>
            </a:r>
            <a:endParaRPr lang="en-US" sz="2000" dirty="0"/>
          </a:p>
          <a:p>
            <a:pPr marL="742950" lvl="1" indent="-285750">
              <a:buFont typeface="Wingdings" panose="05000000000000000000" pitchFamily="2" charset="2"/>
              <a:buChar char="§"/>
            </a:pPr>
            <a:r>
              <a:rPr lang="en-US" sz="2000" dirty="0" smtClean="0"/>
              <a:t>14 physical locations – pending COVID phased openings</a:t>
            </a:r>
            <a:endParaRPr lang="en-US" sz="2000" dirty="0"/>
          </a:p>
        </p:txBody>
      </p:sp>
      <p:sp>
        <p:nvSpPr>
          <p:cNvPr id="3" name="Footer Placeholder 2"/>
          <p:cNvSpPr>
            <a:spLocks noGrp="1"/>
          </p:cNvSpPr>
          <p:nvPr>
            <p:ph type="ftr" sz="quarter" idx="5"/>
          </p:nvPr>
        </p:nvSpPr>
        <p:spPr/>
        <p:txBody>
          <a:bodyPr/>
          <a:lstStyle/>
          <a:p>
            <a:pPr marL="12700">
              <a:lnSpc>
                <a:spcPts val="1585"/>
              </a:lnSpc>
            </a:pPr>
            <a:r>
              <a:rPr lang="en-US" smtClean="0"/>
              <a:t>ALASKA DEPARTMENT OF LABOR &amp; WORKFORCE DEVELOPMENT</a:t>
            </a:r>
          </a:p>
          <a:p>
            <a:pPr marL="12700"/>
            <a:r>
              <a:rPr lang="en-US" smtClean="0"/>
              <a:t>DR. TAMIKA L. LEDBETTER, COMMISSIONER</a:t>
            </a:r>
            <a:endParaRPr lang="en-US" dirty="0"/>
          </a:p>
        </p:txBody>
      </p:sp>
      <p:sp>
        <p:nvSpPr>
          <p:cNvPr id="4" name="Date Placeholder 3"/>
          <p:cNvSpPr>
            <a:spLocks noGrp="1"/>
          </p:cNvSpPr>
          <p:nvPr>
            <p:ph type="dt" sz="half" idx="2"/>
          </p:nvPr>
        </p:nvSpPr>
        <p:spPr/>
        <p:txBody>
          <a:bodyPr/>
          <a:lstStyle/>
          <a:p>
            <a:r>
              <a:rPr lang="en-US" dirty="0" smtClean="0"/>
              <a:t>February 8, 2021</a:t>
            </a:r>
            <a:endParaRPr lang="en-US" dirty="0"/>
          </a:p>
        </p:txBody>
      </p:sp>
      <p:sp>
        <p:nvSpPr>
          <p:cNvPr id="5" name="Slide Number Placeholder 4"/>
          <p:cNvSpPr>
            <a:spLocks noGrp="1"/>
          </p:cNvSpPr>
          <p:nvPr>
            <p:ph type="sldNum" sz="quarter" idx="7"/>
          </p:nvPr>
        </p:nvSpPr>
        <p:spPr/>
        <p:txBody>
          <a:bodyPr/>
          <a:lstStyle/>
          <a:p>
            <a:pPr marL="25400">
              <a:lnSpc>
                <a:spcPts val="1240"/>
              </a:lnSpc>
            </a:pPr>
            <a:fld id="{81D60167-4931-47E6-BA6A-407CBD079E47}" type="slidenum">
              <a:rPr lang="en-US" smtClean="0"/>
              <a:pPr marL="25400">
                <a:lnSpc>
                  <a:spcPts val="1240"/>
                </a:lnSpc>
              </a:pPr>
              <a:t>9</a:t>
            </a:fld>
            <a:endParaRPr lang="en-US" dirty="0"/>
          </a:p>
        </p:txBody>
      </p:sp>
      <p:sp>
        <p:nvSpPr>
          <p:cNvPr id="6" name="Title 5"/>
          <p:cNvSpPr>
            <a:spLocks noGrp="1"/>
          </p:cNvSpPr>
          <p:nvPr>
            <p:ph type="title"/>
          </p:nvPr>
        </p:nvSpPr>
        <p:spPr/>
        <p:txBody>
          <a:bodyPr/>
          <a:lstStyle/>
          <a:p>
            <a:r>
              <a:rPr lang="en-US" dirty="0"/>
              <a:t>Division of Employment &amp; Training Services - Alaska Job Centers</a:t>
            </a:r>
          </a:p>
        </p:txBody>
      </p:sp>
    </p:spTree>
    <p:extLst>
      <p:ext uri="{BB962C8B-B14F-4D97-AF65-F5344CB8AC3E}">
        <p14:creationId xmlns:p14="http://schemas.microsoft.com/office/powerpoint/2010/main" val="1118116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8A1"/>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TS_DOLWD 2020 Presentation - Budget v1.3" id="{59137825-7FE8-4F73-B27A-24AA5A942C60}" vid="{195B468E-1826-43B0-BB4C-B6A7322E12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DETS_DOLWD 2020 Presentation - Budget v1.3</Template>
  <TotalTime>3739</TotalTime>
  <Words>1571</Words>
  <Application>Microsoft Office PowerPoint</Application>
  <PresentationFormat>Widescreen</PresentationFormat>
  <Paragraphs>222</Paragraphs>
  <Slides>14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Wingdings</vt:lpstr>
      <vt:lpstr>Office Theme</vt:lpstr>
      <vt:lpstr>ALASKA DEPARTMENT OF LABOR AND WORKFORCE DEVELOPMENT </vt:lpstr>
      <vt:lpstr>Division of Employment &amp; Training Services - Alaska Job Centers</vt:lpstr>
      <vt:lpstr>Division of Employment &amp; Training Services - Alaska Job Centers</vt:lpstr>
      <vt:lpstr>Division of Employment &amp; Training Services - Alaska Job Centers</vt:lpstr>
      <vt:lpstr>Division of Employment &amp; Training Services</vt:lpstr>
      <vt:lpstr>Division of Employment &amp; Training Services - Alaska Job Centers</vt:lpstr>
      <vt:lpstr>Division of Employment &amp; Training Services - Alaska Job Centers</vt:lpstr>
      <vt:lpstr>Division of Employment &amp; Training Services - Alaska Job Centers</vt:lpstr>
      <vt:lpstr>Division of Employment &amp; Training Services - Alaska Job Centers</vt:lpstr>
      <vt:lpstr>Division of Employment &amp; Training Services - Alaska Job Centers</vt:lpstr>
      <vt:lpstr>Alaska Workforce Investment Board</vt:lpstr>
      <vt:lpstr>Alaska Workforce Investment Board</vt:lpstr>
      <vt:lpstr>Alaska Workforce Investment Board</vt:lpstr>
      <vt:lpstr>Alaska Workforce Investment Board</vt:lpstr>
    </vt:vector>
  </TitlesOfParts>
  <Company>State of Alaska - DOL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ALASKA DEPARTMENT OF LABOR AND WORKFORCE DEVELOPMENT</dc:title>
  <dc:creator>Bogard, Jessica A (DOL)</dc:creator>
  <cp:lastModifiedBy>Westcott, Patsy J (DOL)</cp:lastModifiedBy>
  <cp:revision>70</cp:revision>
  <cp:lastPrinted>2021-02-03T22:18:11Z</cp:lastPrinted>
  <dcterms:created xsi:type="dcterms:W3CDTF">2020-01-30T00:25:16Z</dcterms:created>
  <dcterms:modified xsi:type="dcterms:W3CDTF">2021-02-04T21:01:26Z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2019-05-16T00:00:00Z</vt:filetime>
  </property>
  <property fmtid="{D5CDD505-2E9C-101B-9397-08002B2CF9AE}" pid="3" name="Creator">
    <vt:lpwstr>Microsoft® PowerPoint® 2016</vt:lpwstr>
  </property>
  <property fmtid="{D5CDD505-2E9C-101B-9397-08002B2CF9AE}" pid="4" name="LastSaved">
    <vt:filetime>2019-05-17T00:00:00Z</vt:filetime>
  </property>
</Properties>
</file>