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3" r:id="rId7"/>
    <p:sldId id="264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DD795-367F-4AB8-9268-9535F9EF7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076" y="1776046"/>
            <a:ext cx="9319847" cy="3305908"/>
          </a:xfrm>
        </p:spPr>
        <p:txBody>
          <a:bodyPr>
            <a:noAutofit/>
          </a:bodyPr>
          <a:lstStyle/>
          <a:p>
            <a:r>
              <a:rPr lang="en-US" sz="11500" b="1" dirty="0"/>
              <a:t>Apprenticeship Expansion Act</a:t>
            </a:r>
          </a:p>
        </p:txBody>
      </p:sp>
    </p:spTree>
    <p:extLst>
      <p:ext uri="{BB962C8B-B14F-4D97-AF65-F5344CB8AC3E}">
        <p14:creationId xmlns:p14="http://schemas.microsoft.com/office/powerpoint/2010/main" val="159928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6A04-644B-4087-B37C-0D3A5676C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62" y="2227384"/>
            <a:ext cx="3868615" cy="2696307"/>
          </a:xfrm>
        </p:spPr>
        <p:txBody>
          <a:bodyPr>
            <a:normAutofit/>
          </a:bodyPr>
          <a:lstStyle/>
          <a:p>
            <a:r>
              <a:rPr lang="en-US" sz="4800" b="1" dirty="0"/>
              <a:t>Apprenticeship and CTE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F1689-03A2-4E33-8829-55630E3A4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Alaska has high-performing apprenticeship programs in traditional trades, and recent innovation with apprenticeship in new industries</a:t>
            </a:r>
          </a:p>
          <a:p>
            <a:r>
              <a:rPr lang="en-US" b="1" dirty="0"/>
              <a:t>School districts want to expand CTE and school-to-apprenticeship but need support to meet demand</a:t>
            </a:r>
          </a:p>
          <a:p>
            <a:r>
              <a:rPr lang="en-US" b="1" dirty="0"/>
              <a:t>Other states and nations have shown potential to expand apprenticeship &amp; CTE</a:t>
            </a:r>
          </a:p>
          <a:p>
            <a:r>
              <a:rPr lang="en-US" b="1" dirty="0"/>
              <a:t>Expansion of apprenticeship and CTE helps people pull themselves up by their bootstraps without student debt</a:t>
            </a:r>
          </a:p>
          <a:p>
            <a:r>
              <a:rPr lang="en-US" b="1" dirty="0"/>
              <a:t>Good state policy positions us to capture and capitalize on federal apprenticeship grants</a:t>
            </a:r>
          </a:p>
        </p:txBody>
      </p:sp>
    </p:spTree>
    <p:extLst>
      <p:ext uri="{BB962C8B-B14F-4D97-AF65-F5344CB8AC3E}">
        <p14:creationId xmlns:p14="http://schemas.microsoft.com/office/powerpoint/2010/main" val="248400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88DDA-CFB0-4F09-A587-BAED4828B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Incentivize Employer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2B920-06FF-4AB6-B0A1-3E3C619D4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Establishes $1,000 / apprentice employer tax credit, and $1,500 / veteran apprentice</a:t>
            </a:r>
          </a:p>
          <a:p>
            <a:r>
              <a:rPr lang="en-US" sz="2400" b="1" dirty="0"/>
              <a:t>Based on successful model from other 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53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8613B-CE8E-42C5-9988-4BAA1102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Depts. Labor, Education Coordination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61FA8-8A8F-49D8-9830-7BC01FE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Directs DOLWD and DEED to collaborate in provision of technical and financial support for:</a:t>
            </a:r>
          </a:p>
          <a:p>
            <a:pPr lvl="1"/>
            <a:r>
              <a:rPr lang="en-US" sz="2400" b="1" dirty="0"/>
              <a:t>School to apprenticeship programs</a:t>
            </a:r>
          </a:p>
          <a:p>
            <a:pPr lvl="1"/>
            <a:r>
              <a:rPr lang="en-US" sz="2400" b="1" dirty="0"/>
              <a:t>Science, Math, and Engineering CTE programs</a:t>
            </a:r>
          </a:p>
        </p:txBody>
      </p:sp>
    </p:spTree>
    <p:extLst>
      <p:ext uri="{BB962C8B-B14F-4D97-AF65-F5344CB8AC3E}">
        <p14:creationId xmlns:p14="http://schemas.microsoft.com/office/powerpoint/2010/main" val="254734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2C9BA-9EE8-4891-A792-E6E10FBD1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9" y="2157046"/>
            <a:ext cx="3880339" cy="2848708"/>
          </a:xfrm>
        </p:spPr>
        <p:txBody>
          <a:bodyPr>
            <a:noAutofit/>
          </a:bodyPr>
          <a:lstStyle/>
          <a:p>
            <a:r>
              <a:rPr lang="en-US" sz="4800" b="1" dirty="0"/>
              <a:t>College Credit for CTE and Apprenticeship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91DDD-7F11-44E9-81E4-3A68C7B84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Directs University to explore ways to expand dual credit for CTE courses and college credit for participants in apprenticeship</a:t>
            </a:r>
          </a:p>
        </p:txBody>
      </p:sp>
    </p:spTree>
    <p:extLst>
      <p:ext uri="{BB962C8B-B14F-4D97-AF65-F5344CB8AC3E}">
        <p14:creationId xmlns:p14="http://schemas.microsoft.com/office/powerpoint/2010/main" val="188224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3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E2C9BA-9EE8-4891-A792-E6E10FBD16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874928" y="1124998"/>
            <a:ext cx="3456122" cy="4589717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pPr algn="l"/>
            <a:r>
              <a:rPr lang="en-US" sz="4400">
                <a:solidFill>
                  <a:srgbClr val="FFFEFF"/>
                </a:solidFill>
              </a:rPr>
              <a:t>Endorsing Organizations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BA40FDD5-2D49-4EBF-9DFE-0BA90EFD9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33" y="594375"/>
            <a:ext cx="2471200" cy="1707627"/>
          </a:xfrm>
          <a:prstGeom prst="rect">
            <a:avLst/>
          </a:prstGeom>
        </p:spPr>
      </p:pic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9B425F56-832C-44F9-A0ED-53782EA45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944" y="3021787"/>
            <a:ext cx="1924656" cy="1759256"/>
          </a:xfrm>
          <a:prstGeom prst="rect">
            <a:avLst/>
          </a:prstGeom>
        </p:spPr>
      </p:pic>
      <p:pic>
        <p:nvPicPr>
          <p:cNvPr id="35" name="Picture 34" descr="A picture containing text&#10;&#10;Description automatically generated">
            <a:extLst>
              <a:ext uri="{FF2B5EF4-FFF2-40B4-BE49-F238E27FC236}">
                <a16:creationId xmlns:a16="http://schemas.microsoft.com/office/drawing/2014/main" id="{E433E6F9-D2F0-404E-B05E-C886FE1BC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82" y="3999993"/>
            <a:ext cx="2866862" cy="991910"/>
          </a:xfrm>
          <a:prstGeom prst="rect">
            <a:avLst/>
          </a:prstGeom>
        </p:spPr>
      </p:pic>
      <p:pic>
        <p:nvPicPr>
          <p:cNvPr id="39" name="Picture 38" descr="A picture containing diagram&#10;&#10;Description automatically generated">
            <a:extLst>
              <a:ext uri="{FF2B5EF4-FFF2-40B4-BE49-F238E27FC236}">
                <a16:creationId xmlns:a16="http://schemas.microsoft.com/office/drawing/2014/main" id="{6C539AD0-BDB8-400A-B5AA-49C1208D6E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183" y="2495550"/>
            <a:ext cx="3232493" cy="1233451"/>
          </a:xfrm>
          <a:prstGeom prst="rect">
            <a:avLst/>
          </a:prstGeom>
        </p:spPr>
      </p:pic>
      <p:pic>
        <p:nvPicPr>
          <p:cNvPr id="43" name="Picture 4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CCBE5BA-6F4E-4A3A-9D29-D7DAA2D080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9738" y="1680348"/>
            <a:ext cx="1028700" cy="1190625"/>
          </a:xfrm>
          <a:prstGeom prst="rect">
            <a:avLst/>
          </a:prstGeom>
        </p:spPr>
      </p:pic>
      <p:pic>
        <p:nvPicPr>
          <p:cNvPr id="46" name="Picture 45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EF1EB7B3-DBAF-4D56-A66D-42D4896AC5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9735" y="4390199"/>
            <a:ext cx="1361133" cy="1361133"/>
          </a:xfrm>
          <a:prstGeom prst="rect">
            <a:avLst/>
          </a:prstGeom>
        </p:spPr>
      </p:pic>
      <p:pic>
        <p:nvPicPr>
          <p:cNvPr id="48" name="Picture 47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E28B8D4B-96C1-44AF-AAD3-96AEAAB556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92955" y="266700"/>
            <a:ext cx="4012462" cy="1068894"/>
          </a:xfrm>
          <a:prstGeom prst="rect">
            <a:avLst/>
          </a:prstGeom>
        </p:spPr>
      </p:pic>
      <p:pic>
        <p:nvPicPr>
          <p:cNvPr id="50" name="Picture 49" descr="Logo, company name&#10;&#10;Description automatically generated">
            <a:extLst>
              <a:ext uri="{FF2B5EF4-FFF2-40B4-BE49-F238E27FC236}">
                <a16:creationId xmlns:a16="http://schemas.microsoft.com/office/drawing/2014/main" id="{B3C79948-04D8-44B1-BDDA-D97CCD8A9D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9000" y="5552777"/>
            <a:ext cx="2985433" cy="1059917"/>
          </a:xfrm>
          <a:prstGeom prst="rect">
            <a:avLst/>
          </a:prstGeom>
        </p:spPr>
      </p:pic>
      <p:pic>
        <p:nvPicPr>
          <p:cNvPr id="52" name="Picture 51" descr="Text&#10;&#10;Description automatically generated">
            <a:extLst>
              <a:ext uri="{FF2B5EF4-FFF2-40B4-BE49-F238E27FC236}">
                <a16:creationId xmlns:a16="http://schemas.microsoft.com/office/drawing/2014/main" id="{A1C19CA9-41F9-4940-AE87-C80FCD1CB6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1901" y="5552777"/>
            <a:ext cx="3067926" cy="81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31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DEAC7-7798-462E-848A-692238313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77220"/>
            <a:ext cx="3847142" cy="2456442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Financial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C1A64-B2C4-423C-A2C9-E84670864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Zero cost from language affecting DEED, DOLWD, University system</a:t>
            </a:r>
          </a:p>
          <a:p>
            <a:r>
              <a:rPr lang="en-US" sz="2400" b="1" dirty="0"/>
              <a:t>Cost is per-apprentice tax credits of $1,000 or $1,500 for veterans</a:t>
            </a:r>
          </a:p>
          <a:p>
            <a:r>
              <a:rPr lang="en-US" sz="2400" b="1" dirty="0"/>
              <a:t>Tax credits apply once, not for each year of apprenticeship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159879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DEAC7-7798-462E-848A-69223831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C1A64-B2C4-423C-A2C9-E84670864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Incentivize employer participation</a:t>
            </a:r>
          </a:p>
          <a:p>
            <a:r>
              <a:rPr lang="en-US" sz="2400" b="1" dirty="0"/>
              <a:t>Encourage cross-departmental collaboration</a:t>
            </a:r>
          </a:p>
          <a:p>
            <a:r>
              <a:rPr lang="en-US" sz="2400" b="1" dirty="0"/>
              <a:t>Support school districts </a:t>
            </a:r>
          </a:p>
          <a:p>
            <a:r>
              <a:rPr lang="en-US" sz="2400" b="1" dirty="0"/>
              <a:t>Expand dual credit and post-secondary pathways</a:t>
            </a:r>
          </a:p>
        </p:txBody>
      </p:sp>
    </p:spTree>
    <p:extLst>
      <p:ext uri="{BB962C8B-B14F-4D97-AF65-F5344CB8AC3E}">
        <p14:creationId xmlns:p14="http://schemas.microsoft.com/office/powerpoint/2010/main" val="84235953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4588</TotalTime>
  <Words>218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Apprenticeship Expansion Act</vt:lpstr>
      <vt:lpstr>Apprenticeship and CTE Background</vt:lpstr>
      <vt:lpstr>Incentivize Employer Participation</vt:lpstr>
      <vt:lpstr>Depts. Labor, Education Coordination</vt:lpstr>
      <vt:lpstr>College Credit for CTE and Apprenticeship</vt:lpstr>
      <vt:lpstr>Endorsing Organizations</vt:lpstr>
      <vt:lpstr>Financial Implications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Apprenticeship Expansion Act</dc:title>
  <dc:creator>Rep. Zack Fields</dc:creator>
  <cp:lastModifiedBy>Rep. Zack Fields</cp:lastModifiedBy>
  <cp:revision>13</cp:revision>
  <dcterms:created xsi:type="dcterms:W3CDTF">2021-03-09T23:42:16Z</dcterms:created>
  <dcterms:modified xsi:type="dcterms:W3CDTF">2021-05-06T01:39:32Z</dcterms:modified>
</cp:coreProperties>
</file>