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08" r:id="rId1"/>
  </p:sldMasterIdLst>
  <p:sldIdLst>
    <p:sldId id="262" r:id="rId2"/>
    <p:sldId id="268" r:id="rId3"/>
    <p:sldId id="258" r:id="rId4"/>
    <p:sldId id="257" r:id="rId5"/>
    <p:sldId id="259" r:id="rId6"/>
    <p:sldId id="260" r:id="rId7"/>
    <p:sldId id="263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97C56AB-B040-4C7D-99FA-0CE9ACEDA4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6D2334D-CEF6-40EB-BEE3-30CFBFA8077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9" r:id="rId1"/>
    <p:sldLayoutId id="2147484610" r:id="rId2"/>
    <p:sldLayoutId id="2147484611" r:id="rId3"/>
    <p:sldLayoutId id="2147484612" r:id="rId4"/>
    <p:sldLayoutId id="2147484613" r:id="rId5"/>
    <p:sldLayoutId id="2147484614" r:id="rId6"/>
    <p:sldLayoutId id="2147484615" r:id="rId7"/>
    <p:sldLayoutId id="2147484616" r:id="rId8"/>
    <p:sldLayoutId id="2147484617" r:id="rId9"/>
    <p:sldLayoutId id="2147484618" r:id="rId10"/>
    <p:sldLayoutId id="21474846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Senate Bill 104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Senator Fred Dyson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7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Article I, Section 24 in Alaska’s Constitution creates a victim’s right to be paid restitution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DOL Collections Unit can only help victims after a conviction.</a:t>
            </a:r>
          </a:p>
          <a:p>
            <a:pPr marL="800100" lvl="1" indent="-342900"/>
            <a:r>
              <a:rPr lang="en-US" dirty="0" smtClean="0"/>
              <a:t>This leaves many victims with little to no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FY 2012, VCCB was awarded $637,154 in court-ordered restitution but only received $</a:t>
            </a:r>
            <a:r>
              <a:rPr lang="en-US" dirty="0" smtClean="0"/>
              <a:t>47,652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majority of ineligible individual PFDs have gone to DOC</a:t>
            </a:r>
          </a:p>
          <a:p>
            <a:pPr marL="800100" lvl="1" indent="-342900"/>
            <a:r>
              <a:rPr lang="en-US" dirty="0" smtClean="0"/>
              <a:t>56% in FY 2006 and 84% in FY 2014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3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SB 104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en-US" dirty="0" smtClean="0"/>
              <a:t>Seeks to restore crime victims to a pre-offense condition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Establishes a reliable funding source for the VCCB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Sets a priority for use of Criminal Fund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Uses a vehicle for restitution that already exists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5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PFD Criminal Fund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HB 245 passed in 1988 made convicted felons ineligible for a PFD</a:t>
            </a:r>
          </a:p>
          <a:p>
            <a:pPr lvl="1"/>
            <a:r>
              <a:rPr lang="en-US" dirty="0" smtClean="0"/>
              <a:t>Intent language directed the money to go towards victim restitution</a:t>
            </a:r>
          </a:p>
          <a:p>
            <a:r>
              <a:rPr lang="en-US" dirty="0" smtClean="0"/>
              <a:t>AS 43.23.005(d) has expanded to also include incarcerated:</a:t>
            </a:r>
          </a:p>
          <a:p>
            <a:pPr lvl="1"/>
            <a:r>
              <a:rPr lang="en-US" dirty="0" smtClean="0"/>
              <a:t>Felons</a:t>
            </a:r>
          </a:p>
          <a:p>
            <a:pPr lvl="1"/>
            <a:r>
              <a:rPr lang="en-US" dirty="0" smtClean="0"/>
              <a:t>Misdemeanants with prior felony</a:t>
            </a:r>
          </a:p>
          <a:p>
            <a:pPr lvl="1"/>
            <a:r>
              <a:rPr lang="en-US" dirty="0" smtClean="0"/>
              <a:t>Third time misdemeanants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9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1:</a:t>
            </a:r>
          </a:p>
          <a:p>
            <a:pPr lvl="1"/>
            <a:r>
              <a:rPr lang="en-US" dirty="0" smtClean="0"/>
              <a:t>(a) Makes language uniform with other Criminal Fund statutes</a:t>
            </a:r>
          </a:p>
          <a:p>
            <a:pPr lvl="1"/>
            <a:r>
              <a:rPr lang="en-US" dirty="0" smtClean="0"/>
              <a:t>(b) Ensures that money goes towards priority order created in AS 43.23.031</a:t>
            </a:r>
          </a:p>
          <a:p>
            <a:r>
              <a:rPr lang="en-US" dirty="0"/>
              <a:t>Section 3:</a:t>
            </a:r>
          </a:p>
          <a:p>
            <a:pPr lvl="1"/>
            <a:r>
              <a:rPr lang="en-US" dirty="0"/>
              <a:t>(a) Creates priority order for Criminal Fund:</a:t>
            </a:r>
          </a:p>
          <a:p>
            <a:pPr lvl="2"/>
            <a:r>
              <a:rPr lang="en-US" dirty="0"/>
              <a:t>VCCB for victim compensation</a:t>
            </a:r>
          </a:p>
          <a:p>
            <a:pPr lvl="2"/>
            <a:r>
              <a:rPr lang="en-US" dirty="0"/>
              <a:t>CSSD for child support arrearages</a:t>
            </a:r>
          </a:p>
          <a:p>
            <a:pPr lvl="2"/>
            <a:r>
              <a:rPr lang="en-US" dirty="0"/>
              <a:t>State approved rehabilitation programs</a:t>
            </a:r>
          </a:p>
          <a:p>
            <a:pPr lvl="2"/>
            <a:r>
              <a:rPr lang="en-US" dirty="0"/>
              <a:t>Other incarceration costs</a:t>
            </a:r>
          </a:p>
          <a:p>
            <a:pPr lvl="1"/>
            <a:r>
              <a:rPr lang="en-US" dirty="0"/>
              <a:t>(b) VCCB will send DOR amount of compensable claims for previous fiscal </a:t>
            </a:r>
            <a:r>
              <a:rPr lang="en-US" dirty="0" smtClean="0"/>
              <a:t>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8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Analysis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(c) CSSD will send amount owed for child support arrearages</a:t>
            </a:r>
          </a:p>
          <a:p>
            <a:pPr lvl="1"/>
            <a:r>
              <a:rPr lang="en-US" dirty="0" smtClean="0"/>
              <a:t>(d) Court system will send amount owed for court-ordered drug and alcohol treatment</a:t>
            </a:r>
          </a:p>
          <a:p>
            <a:pPr lvl="1"/>
            <a:r>
              <a:rPr lang="en-US" dirty="0"/>
              <a:t>(e) DOR will use reports to determine the amount each agency should receive from the Criminal Fund</a:t>
            </a:r>
          </a:p>
          <a:p>
            <a:pPr lvl="1"/>
            <a:r>
              <a:rPr lang="en-US" dirty="0"/>
              <a:t>(f) DOR will submit a report with the Operating Budget listing the amounts determined under (g)</a:t>
            </a:r>
          </a:p>
          <a:p>
            <a:pPr lvl="1"/>
            <a:r>
              <a:rPr lang="en-US" dirty="0"/>
              <a:t>(g) Stating that the purpose of this </a:t>
            </a:r>
            <a:r>
              <a:rPr lang="en-US" smtClean="0"/>
              <a:t>statute is </a:t>
            </a:r>
            <a:r>
              <a:rPr lang="en-US" dirty="0"/>
              <a:t>to avoid creating a </a:t>
            </a:r>
            <a:r>
              <a:rPr lang="en-US"/>
              <a:t>dedicated </a:t>
            </a:r>
            <a:r>
              <a:rPr lang="en-US" smtClean="0"/>
              <a:t>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25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Analysis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Section 4:</a:t>
            </a:r>
            <a:endParaRPr lang="en-US" b="0" dirty="0" smtClean="0"/>
          </a:p>
          <a:p>
            <a:pPr marL="800100" lvl="1" indent="-342900"/>
            <a:r>
              <a:rPr lang="en-US" dirty="0" smtClean="0"/>
              <a:t>Creates the Criminal Fund in statute and directs all PFDs from ineligible individuals to go into the fund</a:t>
            </a:r>
          </a:p>
          <a:p>
            <a:pPr marL="800100" lvl="1" indent="-342900"/>
            <a:r>
              <a:rPr lang="en-US" dirty="0" smtClean="0"/>
              <a:t>Not changing anything with the current criminal fund which already exists for accounting purposes</a:t>
            </a:r>
          </a:p>
          <a:p>
            <a:pPr marL="800100" lvl="1" indent="-342900"/>
            <a:r>
              <a:rPr lang="en-US" dirty="0" smtClean="0"/>
              <a:t>Does not create a dedicated fund</a:t>
            </a:r>
          </a:p>
          <a:p>
            <a:pPr marL="1485900" lvl="2" indent="-342900"/>
            <a:r>
              <a:rPr lang="en-US" i="1" dirty="0" err="1" smtClean="0"/>
              <a:t>Sonneman</a:t>
            </a:r>
            <a:r>
              <a:rPr lang="en-US" i="1" dirty="0" smtClean="0"/>
              <a:t> v. </a:t>
            </a:r>
            <a:r>
              <a:rPr lang="en-US" i="1" dirty="0" err="1" smtClean="0"/>
              <a:t>Hickel</a:t>
            </a:r>
            <a:r>
              <a:rPr lang="en-US" dirty="0" smtClean="0"/>
              <a:t> and the AMHS Fund</a:t>
            </a:r>
          </a:p>
          <a:p>
            <a:pPr marL="342900" indent="-342900"/>
            <a:r>
              <a:rPr lang="en-US" dirty="0" smtClean="0"/>
              <a:t>Section 5:</a:t>
            </a:r>
          </a:p>
          <a:p>
            <a:pPr marL="800100" lvl="1" indent="-342900"/>
            <a:r>
              <a:rPr lang="en-US" dirty="0" smtClean="0"/>
              <a:t>(6) Gives DOR regulatory authority to adopt regulations to implement changes in SB 104</a:t>
            </a:r>
          </a:p>
          <a:p>
            <a:pPr marL="800100" lvl="1" indent="-342900"/>
            <a:r>
              <a:rPr lang="en-US" dirty="0" smtClean="0"/>
              <a:t>(11) Allows CSSD to use a list of ineligible individuals to determine amount of child support arrearages</a:t>
            </a:r>
          </a:p>
          <a:p>
            <a:r>
              <a:rPr lang="en-US" dirty="0"/>
              <a:t>Section 6:</a:t>
            </a:r>
          </a:p>
          <a:p>
            <a:pPr marL="800100" lvl="1" indent="-342900"/>
            <a:r>
              <a:rPr lang="en-US" dirty="0"/>
              <a:t>Sets an effective date of July 1, </a:t>
            </a:r>
            <a:r>
              <a:rPr lang="en-US" dirty="0" smtClean="0"/>
              <a:t>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6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200" smtClean="0"/>
              <a:t>QUestions</a:t>
            </a:r>
            <a:r>
              <a:rPr lang="en-US" sz="8200" dirty="0" smtClean="0"/>
              <a:t>?</a:t>
            </a:r>
            <a:endParaRPr lang="en-US" sz="8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8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889</TotalTime>
  <Words>429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Essential</vt:lpstr>
      <vt:lpstr>Senate Bill 104</vt:lpstr>
      <vt:lpstr>Addressing The Problem</vt:lpstr>
      <vt:lpstr>SB 104 Goals</vt:lpstr>
      <vt:lpstr>PFD Criminal Fund History</vt:lpstr>
      <vt:lpstr>Section Analysis</vt:lpstr>
      <vt:lpstr>Section Analysis Cont.</vt:lpstr>
      <vt:lpstr>Section Analysis Cont.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 Bill 104</dc:title>
  <dc:creator>Legislative Affairs</dc:creator>
  <cp:lastModifiedBy>Legislative Affairs</cp:lastModifiedBy>
  <cp:revision>27</cp:revision>
  <cp:lastPrinted>2014-02-06T01:53:34Z</cp:lastPrinted>
  <dcterms:created xsi:type="dcterms:W3CDTF">2014-01-29T16:55:11Z</dcterms:created>
  <dcterms:modified xsi:type="dcterms:W3CDTF">2014-02-06T17:40:54Z</dcterms:modified>
</cp:coreProperties>
</file>