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handoutMasterIdLst>
    <p:handoutMasterId r:id="rId16"/>
  </p:handout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Lst>
  <p:sldSz cx="12192000" cy="6858000"/>
  <p:notesSz cx="9296400" cy="688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4" autoAdjust="0"/>
    <p:restoredTop sz="94660"/>
  </p:normalViewPr>
  <p:slideViewPr>
    <p:cSldViewPr snapToGrid="0">
      <p:cViewPr varScale="1">
        <p:scale>
          <a:sx n="108" d="100"/>
          <a:sy n="108" d="100"/>
        </p:scale>
        <p:origin x="654" y="102"/>
      </p:cViewPr>
      <p:guideLst/>
    </p:cSldViewPr>
  </p:slideViewPr>
  <p:notesTextViewPr>
    <p:cViewPr>
      <p:scale>
        <a:sx n="1" d="1"/>
        <a:sy n="1" d="1"/>
      </p:scale>
      <p:origin x="0" y="0"/>
    </p:cViewPr>
  </p:notesTextViewPr>
  <p:notesViewPr>
    <p:cSldViewPr snapToGrid="0">
      <p:cViewPr varScale="1">
        <p:scale>
          <a:sx n="115" d="100"/>
          <a:sy n="115" d="100"/>
        </p:scale>
        <p:origin x="23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5285"/>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5265810" y="0"/>
            <a:ext cx="4028440" cy="345285"/>
          </a:xfrm>
          <a:prstGeom prst="rect">
            <a:avLst/>
          </a:prstGeom>
        </p:spPr>
        <p:txBody>
          <a:bodyPr vert="horz" lIns="92446" tIns="46223" rIns="92446" bIns="46223" rtlCol="0"/>
          <a:lstStyle>
            <a:lvl1pPr algn="r">
              <a:defRPr sz="1200"/>
            </a:lvl1pPr>
          </a:lstStyle>
          <a:p>
            <a:fld id="{A3D03FCE-EDBC-4FE8-B3C3-1C4A179A4490}" type="datetimeFigureOut">
              <a:rPr lang="en-US" smtClean="0"/>
              <a:t>2/18/2020</a:t>
            </a:fld>
            <a:endParaRPr lang="en-US"/>
          </a:p>
        </p:txBody>
      </p:sp>
      <p:sp>
        <p:nvSpPr>
          <p:cNvPr id="4" name="Footer Placeholder 3"/>
          <p:cNvSpPr>
            <a:spLocks noGrp="1"/>
          </p:cNvSpPr>
          <p:nvPr>
            <p:ph type="ftr" sz="quarter" idx="2"/>
          </p:nvPr>
        </p:nvSpPr>
        <p:spPr>
          <a:xfrm>
            <a:off x="1" y="6536529"/>
            <a:ext cx="4028440" cy="345285"/>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5265810" y="6536529"/>
            <a:ext cx="4028440" cy="345285"/>
          </a:xfrm>
          <a:prstGeom prst="rect">
            <a:avLst/>
          </a:prstGeom>
        </p:spPr>
        <p:txBody>
          <a:bodyPr vert="horz" lIns="92446" tIns="46223" rIns="92446" bIns="46223" rtlCol="0" anchor="b"/>
          <a:lstStyle>
            <a:lvl1pPr algn="r">
              <a:defRPr sz="1200"/>
            </a:lvl1pPr>
          </a:lstStyle>
          <a:p>
            <a:fld id="{86DD4D20-9AED-4EB0-9156-6183F6B723A9}" type="slidenum">
              <a:rPr lang="en-US" smtClean="0"/>
              <a:t>‹#›</a:t>
            </a:fld>
            <a:endParaRPr lang="en-US"/>
          </a:p>
        </p:txBody>
      </p:sp>
    </p:spTree>
    <p:extLst>
      <p:ext uri="{BB962C8B-B14F-4D97-AF65-F5344CB8AC3E}">
        <p14:creationId xmlns:p14="http://schemas.microsoft.com/office/powerpoint/2010/main" val="41259364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513" cy="34550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4744" y="0"/>
            <a:ext cx="4029511" cy="345501"/>
          </a:xfrm>
          <a:prstGeom prst="rect">
            <a:avLst/>
          </a:prstGeom>
        </p:spPr>
        <p:txBody>
          <a:bodyPr vert="horz" lIns="91440" tIns="45720" rIns="91440" bIns="45720" rtlCol="0"/>
          <a:lstStyle>
            <a:lvl1pPr algn="r">
              <a:defRPr sz="1200"/>
            </a:lvl1pPr>
          </a:lstStyle>
          <a:p>
            <a:fld id="{E0F6DB43-E872-46B0-A78D-25B8B5B64C60}" type="datetimeFigureOut">
              <a:rPr lang="en-US" smtClean="0"/>
              <a:t>2/18/2020</a:t>
            </a:fld>
            <a:endParaRPr lang="en-US"/>
          </a:p>
        </p:txBody>
      </p:sp>
      <p:sp>
        <p:nvSpPr>
          <p:cNvPr id="4" name="Slide Image Placeholder 3"/>
          <p:cNvSpPr>
            <a:spLocks noGrp="1" noRot="1" noChangeAspect="1"/>
          </p:cNvSpPr>
          <p:nvPr>
            <p:ph type="sldImg" idx="2"/>
          </p:nvPr>
        </p:nvSpPr>
        <p:spPr>
          <a:xfrm>
            <a:off x="2586038" y="860425"/>
            <a:ext cx="4127500" cy="23225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712" y="3311638"/>
            <a:ext cx="7437119" cy="270994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36312"/>
            <a:ext cx="4029513" cy="34550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4744" y="6536312"/>
            <a:ext cx="4029511" cy="345501"/>
          </a:xfrm>
          <a:prstGeom prst="rect">
            <a:avLst/>
          </a:prstGeom>
        </p:spPr>
        <p:txBody>
          <a:bodyPr vert="horz" lIns="91440" tIns="45720" rIns="91440" bIns="45720" rtlCol="0" anchor="b"/>
          <a:lstStyle>
            <a:lvl1pPr algn="r">
              <a:defRPr sz="1200"/>
            </a:lvl1pPr>
          </a:lstStyle>
          <a:p>
            <a:fld id="{0DDD5388-11B6-4041-8621-1568A89BD92D}" type="slidenum">
              <a:rPr lang="en-US" smtClean="0"/>
              <a:t>‹#›</a:t>
            </a:fld>
            <a:endParaRPr lang="en-US"/>
          </a:p>
        </p:txBody>
      </p:sp>
    </p:spTree>
    <p:extLst>
      <p:ext uri="{BB962C8B-B14F-4D97-AF65-F5344CB8AC3E}">
        <p14:creationId xmlns:p14="http://schemas.microsoft.com/office/powerpoint/2010/main" val="377309535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DD5388-11B6-4041-8621-1568A89BD92D}" type="slidenum">
              <a:rPr lang="en-US" smtClean="0"/>
              <a:t>1</a:t>
            </a:fld>
            <a:endParaRPr lang="en-US"/>
          </a:p>
        </p:txBody>
      </p:sp>
    </p:spTree>
    <p:extLst>
      <p:ext uri="{BB962C8B-B14F-4D97-AF65-F5344CB8AC3E}">
        <p14:creationId xmlns:p14="http://schemas.microsoft.com/office/powerpoint/2010/main" val="3962755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LBB</a:t>
            </a:r>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10</a:t>
            </a:fld>
            <a:endParaRPr lang="en-US"/>
          </a:p>
        </p:txBody>
      </p:sp>
    </p:spTree>
    <p:extLst>
      <p:ext uri="{BB962C8B-B14F-4D97-AF65-F5344CB8AC3E}">
        <p14:creationId xmlns:p14="http://schemas.microsoft.com/office/powerpoint/2010/main" val="7054386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DD5388-11B6-4041-8621-1568A89BD92D}" type="slidenum">
              <a:rPr lang="en-US" smtClean="0"/>
              <a:t>11</a:t>
            </a:fld>
            <a:endParaRPr lang="en-US"/>
          </a:p>
        </p:txBody>
      </p:sp>
    </p:spTree>
    <p:extLst>
      <p:ext uri="{BB962C8B-B14F-4D97-AF65-F5344CB8AC3E}">
        <p14:creationId xmlns:p14="http://schemas.microsoft.com/office/powerpoint/2010/main" val="2734013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DD5388-11B6-4041-8621-1568A89BD92D}" type="slidenum">
              <a:rPr lang="en-US" smtClean="0"/>
              <a:t>12</a:t>
            </a:fld>
            <a:endParaRPr lang="en-US"/>
          </a:p>
        </p:txBody>
      </p:sp>
    </p:spTree>
    <p:extLst>
      <p:ext uri="{BB962C8B-B14F-4D97-AF65-F5344CB8AC3E}">
        <p14:creationId xmlns:p14="http://schemas.microsoft.com/office/powerpoint/2010/main" val="118902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13</a:t>
            </a:fld>
            <a:endParaRPr lang="en-US"/>
          </a:p>
        </p:txBody>
      </p:sp>
    </p:spTree>
    <p:extLst>
      <p:ext uri="{BB962C8B-B14F-4D97-AF65-F5344CB8AC3E}">
        <p14:creationId xmlns:p14="http://schemas.microsoft.com/office/powerpoint/2010/main" val="1864571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DD5388-11B6-4041-8621-1568A89BD92D}" type="slidenum">
              <a:rPr lang="en-US" smtClean="0"/>
              <a:t>2</a:t>
            </a:fld>
            <a:endParaRPr lang="en-US"/>
          </a:p>
        </p:txBody>
      </p:sp>
    </p:spTree>
    <p:extLst>
      <p:ext uri="{BB962C8B-B14F-4D97-AF65-F5344CB8AC3E}">
        <p14:creationId xmlns:p14="http://schemas.microsoft.com/office/powerpoint/2010/main" val="247080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DD5388-11B6-4041-8621-1568A89BD92D}" type="slidenum">
              <a:rPr lang="en-US" smtClean="0"/>
              <a:t>3</a:t>
            </a:fld>
            <a:endParaRPr lang="en-US"/>
          </a:p>
        </p:txBody>
      </p:sp>
    </p:spTree>
    <p:extLst>
      <p:ext uri="{BB962C8B-B14F-4D97-AF65-F5344CB8AC3E}">
        <p14:creationId xmlns:p14="http://schemas.microsoft.com/office/powerpoint/2010/main" val="27677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LBB</a:t>
            </a:r>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4</a:t>
            </a:fld>
            <a:endParaRPr lang="en-US"/>
          </a:p>
        </p:txBody>
      </p:sp>
    </p:spTree>
    <p:extLst>
      <p:ext uri="{BB962C8B-B14F-4D97-AF65-F5344CB8AC3E}">
        <p14:creationId xmlns:p14="http://schemas.microsoft.com/office/powerpoint/2010/main" val="2016393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LBB</a:t>
            </a:r>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5</a:t>
            </a:fld>
            <a:endParaRPr lang="en-US"/>
          </a:p>
        </p:txBody>
      </p:sp>
    </p:spTree>
    <p:extLst>
      <p:ext uri="{BB962C8B-B14F-4D97-AF65-F5344CB8AC3E}">
        <p14:creationId xmlns:p14="http://schemas.microsoft.com/office/powerpoint/2010/main" val="734338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LBB</a:t>
            </a:r>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6</a:t>
            </a:fld>
            <a:endParaRPr lang="en-US"/>
          </a:p>
        </p:txBody>
      </p:sp>
    </p:spTree>
    <p:extLst>
      <p:ext uri="{BB962C8B-B14F-4D97-AF65-F5344CB8AC3E}">
        <p14:creationId xmlns:p14="http://schemas.microsoft.com/office/powerpoint/2010/main" val="1275304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RC =</a:t>
            </a:r>
            <a:r>
              <a:rPr lang="en-US" baseline="0" dirty="0"/>
              <a:t> </a:t>
            </a:r>
            <a:r>
              <a:rPr lang="en-US" baseline="0" dirty="0" err="1"/>
              <a:t>LBB</a:t>
            </a:r>
            <a:r>
              <a:rPr lang="en-US" baseline="0" dirty="0"/>
              <a:t>; Thompson, etc. </a:t>
            </a:r>
            <a:r>
              <a:rPr lang="en-US" baseline="0" dirty="0" err="1"/>
              <a:t>SMF</a:t>
            </a:r>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7</a:t>
            </a:fld>
            <a:endParaRPr lang="en-US"/>
          </a:p>
        </p:txBody>
      </p:sp>
    </p:spTree>
    <p:extLst>
      <p:ext uri="{BB962C8B-B14F-4D97-AF65-F5344CB8AC3E}">
        <p14:creationId xmlns:p14="http://schemas.microsoft.com/office/powerpoint/2010/main" val="387537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a:t>SMF</a:t>
            </a:r>
            <a:r>
              <a:rPr lang="en-US" baseline="0" dirty="0"/>
              <a:t> first 3, </a:t>
            </a:r>
            <a:r>
              <a:rPr lang="en-US" dirty="0"/>
              <a:t>Anderson</a:t>
            </a:r>
            <a:r>
              <a:rPr lang="en-US" baseline="0" dirty="0"/>
              <a:t>= MBC, </a:t>
            </a:r>
            <a:endParaRPr lang="en-US" dirty="0"/>
          </a:p>
        </p:txBody>
      </p:sp>
      <p:sp>
        <p:nvSpPr>
          <p:cNvPr id="4" name="Slide Number Placeholder 3"/>
          <p:cNvSpPr>
            <a:spLocks noGrp="1"/>
          </p:cNvSpPr>
          <p:nvPr>
            <p:ph type="sldNum" sz="quarter" idx="10"/>
          </p:nvPr>
        </p:nvSpPr>
        <p:spPr/>
        <p:txBody>
          <a:bodyPr/>
          <a:lstStyle/>
          <a:p>
            <a:fld id="{0DDD5388-11B6-4041-8621-1568A89BD92D}" type="slidenum">
              <a:rPr lang="en-US" smtClean="0"/>
              <a:t>8</a:t>
            </a:fld>
            <a:endParaRPr lang="en-US"/>
          </a:p>
        </p:txBody>
      </p:sp>
    </p:spTree>
    <p:extLst>
      <p:ext uri="{BB962C8B-B14F-4D97-AF65-F5344CB8AC3E}">
        <p14:creationId xmlns:p14="http://schemas.microsoft.com/office/powerpoint/2010/main" val="3138448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MBC</a:t>
            </a:r>
          </a:p>
        </p:txBody>
      </p:sp>
      <p:sp>
        <p:nvSpPr>
          <p:cNvPr id="4" name="Slide Number Placeholder 3"/>
          <p:cNvSpPr>
            <a:spLocks noGrp="1"/>
          </p:cNvSpPr>
          <p:nvPr>
            <p:ph type="sldNum" sz="quarter" idx="10"/>
          </p:nvPr>
        </p:nvSpPr>
        <p:spPr/>
        <p:txBody>
          <a:bodyPr/>
          <a:lstStyle/>
          <a:p>
            <a:fld id="{0DDD5388-11B6-4041-8621-1568A89BD92D}" type="slidenum">
              <a:rPr lang="en-US" smtClean="0"/>
              <a:t>9</a:t>
            </a:fld>
            <a:endParaRPr lang="en-US"/>
          </a:p>
        </p:txBody>
      </p:sp>
    </p:spTree>
    <p:extLst>
      <p:ext uri="{BB962C8B-B14F-4D97-AF65-F5344CB8AC3E}">
        <p14:creationId xmlns:p14="http://schemas.microsoft.com/office/powerpoint/2010/main" val="2860967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A6CD6B0B-AB99-4AB3-BA55-3C9A9E9B54C0}" type="datetime1">
              <a:rPr lang="en-US" smtClean="0"/>
              <a:t>2/18/2020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B5F906-E802-48DA-A351-1733750B1D4E}" type="datetime1">
              <a:rPr lang="en-US" smtClean="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2C4B658-5153-48F2-A02F-9A8B7448BDD0}" type="datetime1">
              <a:rPr lang="en-US" smtClean="0"/>
              <a:t>2/18/2020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A76C94-95A5-44E2-A79C-76675AD200E4}" type="datetime1">
              <a:rPr lang="en-US" smtClean="0"/>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C512798-7BFA-421D-A374-59AC35528247}" type="datetime1">
              <a:rPr lang="en-US" smtClean="0"/>
              <a:t>2/18/2020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07AA7E2-8A67-4E6C-A741-9CF268263448}" type="datetime1">
              <a:rPr lang="en-US" smtClean="0"/>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F4C737-B4C0-4E72-A8CE-524E47AC3934}" type="datetime1">
              <a:rPr lang="en-US" smtClean="0"/>
              <a:t>2/18/2020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2A8AF1-378F-4856-83B9-DA345241B360}" type="datetime1">
              <a:rPr lang="en-US" smtClean="0"/>
              <a:t>2/18/2020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EB3DC-6ACF-4B46-B892-8B7C0ABC0051}" type="datetime1">
              <a:rPr lang="en-US" smtClean="0"/>
              <a:t>2/18/2020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62979DA-B11B-41D5-9884-8EA32C2BC0A5}" type="datetime1">
              <a:rPr lang="en-US" smtClean="0"/>
              <a:t>2/18/2020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518C4CF-2047-4B0D-87FE-0B59F392BD45}" type="datetime1">
              <a:rPr lang="en-US" smtClean="0"/>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A542595D-CE54-4F3B-BED3-BC2A52132069}" type="datetime1">
              <a:rPr lang="en-US" smtClean="0"/>
              <a:t>2/18/2020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48050" y="2222727"/>
            <a:ext cx="3342287" cy="4436872"/>
          </a:xfrm>
          <a:prstGeom prst="rect">
            <a:avLst/>
          </a:prstGeom>
        </p:spPr>
      </p:pic>
      <p:sp>
        <p:nvSpPr>
          <p:cNvPr id="9" name="Title 8"/>
          <p:cNvSpPr>
            <a:spLocks noGrp="1"/>
          </p:cNvSpPr>
          <p:nvPr>
            <p:ph type="title"/>
          </p:nvPr>
        </p:nvSpPr>
        <p:spPr/>
        <p:txBody>
          <a:bodyPr/>
          <a:lstStyle/>
          <a:p>
            <a:r>
              <a:rPr lang="en-US" dirty="0"/>
              <a:t>Legal services oversight report</a:t>
            </a:r>
          </a:p>
        </p:txBody>
      </p:sp>
      <p:sp>
        <p:nvSpPr>
          <p:cNvPr id="10" name="TextBox 9"/>
          <p:cNvSpPr txBox="1"/>
          <p:nvPr/>
        </p:nvSpPr>
        <p:spPr>
          <a:xfrm>
            <a:off x="8562110" y="5552902"/>
            <a:ext cx="3391592" cy="1015663"/>
          </a:xfrm>
          <a:prstGeom prst="rect">
            <a:avLst/>
          </a:prstGeom>
          <a:noFill/>
        </p:spPr>
        <p:txBody>
          <a:bodyPr wrap="square" rtlCol="0">
            <a:spAutoFit/>
          </a:bodyPr>
          <a:lstStyle/>
          <a:p>
            <a:r>
              <a:rPr lang="en-US" sz="1200" dirty="0"/>
              <a:t>Senate Judiciary Committee - 2/19/2020</a:t>
            </a:r>
          </a:p>
          <a:p>
            <a:r>
              <a:rPr lang="en-US" sz="1200" dirty="0"/>
              <a:t>By: 	Megan A. Wallace, Director</a:t>
            </a:r>
          </a:p>
          <a:p>
            <a:r>
              <a:rPr lang="en-US" sz="1200" dirty="0"/>
              <a:t>	Linda Bruce, Assistant Revisor</a:t>
            </a:r>
          </a:p>
          <a:p>
            <a:r>
              <a:rPr lang="en-US" sz="1200" dirty="0"/>
              <a:t>	Meera Caouette, Leg. Counsel</a:t>
            </a:r>
          </a:p>
          <a:p>
            <a:r>
              <a:rPr lang="en-US" sz="1200" dirty="0"/>
              <a:t>	Sandon Fisher, Leg. Counsel</a:t>
            </a:r>
          </a:p>
        </p:txBody>
      </p:sp>
      <p:sp>
        <p:nvSpPr>
          <p:cNvPr id="2" name="Slide Number Placeholder 1"/>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889498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Delayed repeals, enactments or amendments</a:t>
            </a:r>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a:t>Laws enacted in 2008</a:t>
            </a:r>
            <a:endParaRPr lang="en-US" dirty="0"/>
          </a:p>
          <a:p>
            <a:r>
              <a:rPr lang="en-US" u="sng" dirty="0"/>
              <a:t>Ch. 15, SLA 2008, sec. 2 -- Capstone Avionics Revolving Loan Fund</a:t>
            </a:r>
            <a:r>
              <a:rPr lang="en-US" dirty="0"/>
              <a:t> - certain provisions repealed July 1, 2020</a:t>
            </a:r>
          </a:p>
          <a:p>
            <a:pPr marL="0" indent="0">
              <a:buNone/>
            </a:pPr>
            <a:r>
              <a:rPr lang="en-US" b="1" u="sng" dirty="0"/>
              <a:t>Laws enacted in 2013</a:t>
            </a:r>
            <a:endParaRPr lang="en-US" dirty="0"/>
          </a:p>
          <a:p>
            <a:r>
              <a:rPr lang="en-US" u="sng" dirty="0"/>
              <a:t>Ch. 10, SLA 2013, sec. 34 -- Oil and Gas Competitiveness Review Board</a:t>
            </a:r>
            <a:r>
              <a:rPr lang="en-US" dirty="0"/>
              <a:t> - certain provisions repealed February 28, 2021</a:t>
            </a:r>
          </a:p>
          <a:p>
            <a:pPr marL="0" indent="0">
              <a:buNone/>
            </a:pPr>
            <a:r>
              <a:rPr lang="en-US" b="1" u="sng" dirty="0"/>
              <a:t>Laws enacted in 2014</a:t>
            </a:r>
            <a:endParaRPr lang="en-US" dirty="0"/>
          </a:p>
          <a:p>
            <a:r>
              <a:rPr lang="en-US" u="sng" dirty="0"/>
              <a:t>Ch. 61, SLA 2014, secs. 16, 22, and 23 -- Tax Credits and Indirect Expenditures</a:t>
            </a:r>
            <a:r>
              <a:rPr lang="en-US" dirty="0"/>
              <a:t> - certain provisions repealed or amended December 31, 2020</a:t>
            </a:r>
          </a:p>
          <a:p>
            <a:r>
              <a:rPr lang="en-US" dirty="0"/>
              <a:t>SB 130 (relating to AS 43.75.075 and 43.75.130(f) only)</a:t>
            </a:r>
          </a:p>
          <a:p>
            <a:pPr marL="0" indent="0">
              <a:buNone/>
            </a:pPr>
            <a:r>
              <a:rPr lang="en-US" b="1" u="sng" dirty="0"/>
              <a:t>Laws enacted in 2015</a:t>
            </a:r>
            <a:endParaRPr lang="en-US" dirty="0"/>
          </a:p>
          <a:p>
            <a:r>
              <a:rPr lang="en-US" u="sng" dirty="0"/>
              <a:t>Ch. 3, SLA 2015, sec. 6 -- School Bond Debt Reimbursement</a:t>
            </a:r>
            <a:r>
              <a:rPr lang="en-US" dirty="0"/>
              <a:t> - certain provisions repealed July 1, 2020</a:t>
            </a:r>
          </a:p>
          <a:p>
            <a:r>
              <a:rPr lang="en-US" dirty="0"/>
              <a:t>HB 106</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760162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Delayed repeals, enactments or amendments</a:t>
            </a:r>
          </a:p>
        </p:txBody>
      </p:sp>
      <p:sp>
        <p:nvSpPr>
          <p:cNvPr id="3" name="Content Placeholder 2"/>
          <p:cNvSpPr>
            <a:spLocks noGrp="1"/>
          </p:cNvSpPr>
          <p:nvPr>
            <p:ph idx="1"/>
          </p:nvPr>
        </p:nvSpPr>
        <p:spPr/>
        <p:txBody>
          <a:bodyPr>
            <a:normAutofit/>
          </a:bodyPr>
          <a:lstStyle/>
          <a:p>
            <a:pPr marL="0" indent="0">
              <a:buNone/>
            </a:pPr>
            <a:r>
              <a:rPr lang="en-US" b="1" u="sng" dirty="0"/>
              <a:t>Laws enacted in 2016</a:t>
            </a:r>
            <a:endParaRPr lang="en-US" dirty="0"/>
          </a:p>
          <a:p>
            <a:r>
              <a:rPr lang="en-US" u="sng" dirty="0"/>
              <a:t>Ch. 54, SLA 2016, sec. 23 -- School Accountability</a:t>
            </a:r>
            <a:r>
              <a:rPr lang="en-US" dirty="0"/>
              <a:t> - certain provisions repealed July 1, 2020</a:t>
            </a:r>
          </a:p>
          <a:p>
            <a:pPr marL="0" indent="0">
              <a:buNone/>
            </a:pPr>
            <a:r>
              <a:rPr lang="en-US" b="1" u="sng" dirty="0"/>
              <a:t>Laws enacted in 2018 </a:t>
            </a:r>
            <a:endParaRPr lang="en-US" dirty="0"/>
          </a:p>
          <a:p>
            <a:r>
              <a:rPr lang="en-US" u="sng" dirty="0"/>
              <a:t>Ch. 101, SLA 2018, secs. 3, 8, 13, 18, 23, 28, 32, and 34 -- Education Tax Credits</a:t>
            </a:r>
            <a:r>
              <a:rPr lang="en-US" dirty="0"/>
              <a:t> - certain provisions amended December 31, 2020 and January 1, 2021 </a:t>
            </a:r>
          </a:p>
          <a:p>
            <a:pPr marL="0" indent="0">
              <a:buNone/>
            </a:pPr>
            <a:r>
              <a:rPr lang="en-US" b="1" u="sng" dirty="0"/>
              <a:t>Laws enacted in 2019</a:t>
            </a:r>
            <a:endParaRPr lang="en-US" dirty="0"/>
          </a:p>
          <a:p>
            <a:r>
              <a:rPr lang="en-US" u="sng" dirty="0"/>
              <a:t>Ch. 18, SLA 2019, secs. 1 - 4 -- Prescription Drugs</a:t>
            </a:r>
            <a:r>
              <a:rPr lang="en-US" dirty="0"/>
              <a:t> - certain provisions amended March 1, 2020</a:t>
            </a:r>
          </a:p>
          <a:p>
            <a:r>
              <a:rPr lang="en-US" u="sng" dirty="0"/>
              <a:t>Ch. 4, FSSLA 2019, secs. 123 - 129 and 131 -- Crimes and Criminal Procedure </a:t>
            </a:r>
            <a:r>
              <a:rPr lang="en-US" dirty="0"/>
              <a:t>- certain provisions enacted or amended January 1, 2020, July 1, 2020, and September 1, 2020</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42899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oversight reports</a:t>
            </a:r>
          </a:p>
        </p:txBody>
      </p:sp>
      <p:sp>
        <p:nvSpPr>
          <p:cNvPr id="3" name="Content Placeholder 2"/>
          <p:cNvSpPr>
            <a:spLocks noGrp="1"/>
          </p:cNvSpPr>
          <p:nvPr>
            <p:ph idx="1"/>
          </p:nvPr>
        </p:nvSpPr>
        <p:spPr/>
        <p:txBody>
          <a:bodyPr anchor="t"/>
          <a:lstStyle/>
          <a:p>
            <a:r>
              <a:rPr lang="en-US" dirty="0"/>
              <a:t>Available on the Intranet</a:t>
            </a: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7432" y="2834639"/>
            <a:ext cx="8275083" cy="3421335"/>
          </a:xfrm>
          <a:prstGeom prst="rect">
            <a:avLst/>
          </a:prstGeom>
        </p:spPr>
      </p:pic>
      <p:sp>
        <p:nvSpPr>
          <p:cNvPr id="6" name="Slide Number Placeholder 5"/>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3427600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Slide Number Placeholder 2"/>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612162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prepare the oversight report?</a:t>
            </a:r>
          </a:p>
        </p:txBody>
      </p:sp>
      <p:sp>
        <p:nvSpPr>
          <p:cNvPr id="4" name="Content Placeholder 3"/>
          <p:cNvSpPr>
            <a:spLocks noGrp="1"/>
          </p:cNvSpPr>
          <p:nvPr>
            <p:ph idx="1"/>
          </p:nvPr>
        </p:nvSpPr>
        <p:spPr/>
        <p:txBody>
          <a:bodyPr anchor="t">
            <a:normAutofit/>
          </a:bodyPr>
          <a:lstStyle/>
          <a:p>
            <a:pPr algn="just"/>
            <a:r>
              <a:rPr lang="en-US" sz="1600" dirty="0"/>
              <a:t>AS 24.20.065(a) requires that the Legislative Council annually examine administrative regulations, published opinions of state and federal courts and of the Department of Law that rely on state statutes, and final decisions adopted under the Administrative Procedure Act (AS 44.62) to determine whether or not</a:t>
            </a:r>
          </a:p>
          <a:p>
            <a:pPr marL="0" indent="0">
              <a:buNone/>
            </a:pPr>
            <a:r>
              <a:rPr lang="en-US" sz="1600" dirty="0"/>
              <a:t>		(1) the courts and agencies are properly implementing legislative purposes;</a:t>
            </a:r>
          </a:p>
          <a:p>
            <a:pPr marL="0" indent="0">
              <a:buNone/>
            </a:pPr>
            <a:r>
              <a:rPr lang="en-US" sz="1600" dirty="0"/>
              <a:t>		(2) there are court or agency expressions of dissatisfaction with state statutes or the common law of the state;</a:t>
            </a:r>
          </a:p>
          <a:p>
            <a:pPr marL="0" indent="0">
              <a:buNone/>
            </a:pPr>
            <a:r>
              <a:rPr lang="en-US" sz="1600" dirty="0"/>
              <a:t>		(3) the opinions, decisions, or regulations indicate unclear or ambiguous statutes;</a:t>
            </a:r>
          </a:p>
          <a:p>
            <a:pPr marL="0" indent="0">
              <a:buNone/>
            </a:pPr>
            <a:r>
              <a:rPr lang="en-US" sz="1600" dirty="0"/>
              <a:t>		(4) the courts have modified or revised the common law of the state.</a:t>
            </a:r>
          </a:p>
          <a:p>
            <a:pPr marL="0" indent="0">
              <a:buNone/>
            </a:pPr>
            <a:endParaRPr lang="en-US" sz="1600" dirty="0"/>
          </a:p>
          <a:p>
            <a:r>
              <a:rPr lang="en-US" sz="1600" dirty="0"/>
              <a:t>Under AS 24.20.065(b) the Council is to make a comprehensive report of its findings and recommendations to the members of the Legislature at the start of each regular session.</a:t>
            </a:r>
          </a:p>
          <a:p>
            <a:pPr marL="0" indent="0">
              <a:buNone/>
            </a:pPr>
            <a:endParaRPr lang="en-US" dirty="0"/>
          </a:p>
          <a:p>
            <a:pPr marL="0" indent="0">
              <a:buNone/>
            </a:pPr>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270838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 the oversight report?</a:t>
            </a:r>
          </a:p>
        </p:txBody>
      </p:sp>
      <p:sp>
        <p:nvSpPr>
          <p:cNvPr id="4" name="Content Placeholder 3"/>
          <p:cNvSpPr>
            <a:spLocks noGrp="1"/>
          </p:cNvSpPr>
          <p:nvPr>
            <p:ph idx="1"/>
          </p:nvPr>
        </p:nvSpPr>
        <p:spPr/>
        <p:txBody>
          <a:bodyPr anchor="t">
            <a:normAutofit/>
          </a:bodyPr>
          <a:lstStyle/>
          <a:p>
            <a:pPr algn="just"/>
            <a:r>
              <a:rPr lang="en-US" sz="1600" dirty="0"/>
              <a:t>Review of the opinions of the Alaska Supreme Court, the Alaska Court of Appeals, the United States Court of Appeals  for the Ninth Circuit, and the United States District Court for the District of Alaska that rely on Alaska Statutes or interpret the Alaska Constitution</a:t>
            </a:r>
          </a:p>
          <a:p>
            <a:pPr marL="0" indent="0" algn="just">
              <a:buNone/>
            </a:pPr>
            <a:endParaRPr lang="en-US" sz="1600" dirty="0"/>
          </a:p>
          <a:p>
            <a:pPr algn="just"/>
            <a:r>
              <a:rPr lang="en-US" sz="1600" dirty="0"/>
              <a:t>Review of formal and informal opinions of the Attorney General that construe or interpret Alaska Statutes or the Alaska Constitution or that might be of special interest to the legislature</a:t>
            </a:r>
          </a:p>
          <a:p>
            <a:pPr marL="0" indent="0" algn="just">
              <a:buNone/>
            </a:pPr>
            <a:endParaRPr lang="en-US" sz="1600" dirty="0"/>
          </a:p>
          <a:p>
            <a:pPr algn="just"/>
            <a:r>
              <a:rPr lang="en-US" sz="1600" dirty="0"/>
              <a:t>A list of Alaska Statutes that, absent any action by the 2020 Legislature, will be repealed or amended before March 1, 2021, because of repealers or amendments enacted by previous legislatures with delayed effective dates</a:t>
            </a:r>
          </a:p>
          <a:p>
            <a:pPr marL="0" indent="0" algn="just">
              <a:buNone/>
            </a:pPr>
            <a:endParaRPr lang="en-US" sz="1600" dirty="0"/>
          </a:p>
          <a:p>
            <a:pPr algn="just"/>
            <a:r>
              <a:rPr lang="en-US" sz="1600" dirty="0"/>
              <a:t>Recommendations for legislative review</a:t>
            </a:r>
          </a:p>
        </p:txBody>
      </p:sp>
      <p:sp>
        <p:nvSpPr>
          <p:cNvPr id="3" name="Slide Number Placeholder 2"/>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341708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 Recommendations for legislative review</a:t>
            </a:r>
          </a:p>
        </p:txBody>
      </p:sp>
      <p:sp>
        <p:nvSpPr>
          <p:cNvPr id="3" name="Content Placeholder 2"/>
          <p:cNvSpPr>
            <a:spLocks noGrp="1"/>
          </p:cNvSpPr>
          <p:nvPr>
            <p:ph idx="1"/>
          </p:nvPr>
        </p:nvSpPr>
        <p:spPr/>
        <p:txBody>
          <a:bodyPr anchor="t"/>
          <a:lstStyle/>
          <a:p>
            <a:r>
              <a:rPr lang="en-US" i="1" dirty="0"/>
              <a:t>State v. Planned Parenthood of the Greater Northwest</a:t>
            </a:r>
            <a:r>
              <a:rPr lang="en-US" dirty="0"/>
              <a:t>, 436 P.3d 984 (Alaska 2019) – AS 47.07.068</a:t>
            </a:r>
          </a:p>
          <a:p>
            <a:pPr lvl="1"/>
            <a:r>
              <a:rPr lang="en-US" b="1" dirty="0"/>
              <a:t>AS 47.07.068 AND 7 AAC 160.900(D)(30), WHICH REDEFINE WHICH ABORTIONS QUALIFY AS "MEDICALLY NECESSARY" FOR THE PURPOSES OF MEDICAID FUNDING, VIOLATE THE ALASKA CONSTITUTION'S GUARANTEE OF EQUAL PROTECTION.</a:t>
            </a:r>
            <a:endParaRPr lang="en-US" dirty="0"/>
          </a:p>
          <a:p>
            <a:pPr lvl="1"/>
            <a:r>
              <a:rPr lang="en-US" dirty="0"/>
              <a:t>Pages 4 - 5</a:t>
            </a:r>
          </a:p>
          <a:p>
            <a:r>
              <a:rPr lang="en-US" i="1" dirty="0"/>
              <a:t>Doe v. State, Dep't of Pub. Safety</a:t>
            </a:r>
            <a:r>
              <a:rPr lang="en-US" dirty="0"/>
              <a:t>, 444 P.3d 116 (Alaska 2019) - AS 12.63.010 - 12.63.100; AS 18.65.087</a:t>
            </a:r>
          </a:p>
          <a:p>
            <a:pPr lvl="1"/>
            <a:r>
              <a:rPr lang="en-US" b="1" dirty="0"/>
              <a:t>THE ALASKA SEX OFFENDER REGISTRATION ACT'S REGISTRATION REQUIREMENTS CAN CONSTITUTIONALLY BE APPLIED TO OUT-OF-STATE OFFENDERS; THE ACT VIOLATES DUE PROCESS, BUT THIS DEFECT MAY BE CURED BY PROVIDING A PROCEDURE FOR OFFENDERS TO ESTABLISH THEIR NON-DANGEROUSNESS.</a:t>
            </a:r>
          </a:p>
          <a:p>
            <a:pPr lvl="1"/>
            <a:r>
              <a:rPr lang="en-US" dirty="0"/>
              <a:t>Pages 6 - 7</a:t>
            </a:r>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69071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 Recommendations for legislative review</a:t>
            </a:r>
          </a:p>
        </p:txBody>
      </p:sp>
      <p:sp>
        <p:nvSpPr>
          <p:cNvPr id="3" name="Content Placeholder 2"/>
          <p:cNvSpPr>
            <a:spLocks noGrp="1"/>
          </p:cNvSpPr>
          <p:nvPr>
            <p:ph idx="1"/>
          </p:nvPr>
        </p:nvSpPr>
        <p:spPr/>
        <p:txBody>
          <a:bodyPr anchor="t">
            <a:normAutofit/>
          </a:bodyPr>
          <a:lstStyle/>
          <a:p>
            <a:r>
              <a:rPr lang="en-US" i="1" dirty="0"/>
              <a:t>Hamburg v. State</a:t>
            </a:r>
            <a:r>
              <a:rPr lang="en-US" dirty="0"/>
              <a:t>, 434 P.3d 1165 (Alaska App. 2018) - AS 12.30.011(d)(2)</a:t>
            </a:r>
          </a:p>
          <a:p>
            <a:pPr lvl="1"/>
            <a:r>
              <a:rPr lang="en-US" b="1" dirty="0"/>
              <a:t>THE PRE-2018 VERSION OF AS 12.30.011(d)(2), WHICH ALLOWS THE COURT TO PRESUME THAT DEFENDANTS CHARGED WITH CERTAIN CLASSES OF FELONIES MAY NOT BE RELEASED ON BAIL, VIOLATES  THE CONSTITUTIONAL PROVISION ENTITLING DEFENDANTS TO BAIL BEFORE CONVICTION.</a:t>
            </a:r>
            <a:endParaRPr lang="en-US" dirty="0"/>
          </a:p>
          <a:p>
            <a:pPr lvl="1"/>
            <a:r>
              <a:rPr lang="en-US" dirty="0"/>
              <a:t>Page 9</a:t>
            </a: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69567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cases of interest that may require review</a:t>
            </a:r>
          </a:p>
        </p:txBody>
      </p:sp>
      <p:sp>
        <p:nvSpPr>
          <p:cNvPr id="3" name="Content Placeholder 2"/>
          <p:cNvSpPr>
            <a:spLocks noGrp="1"/>
          </p:cNvSpPr>
          <p:nvPr>
            <p:ph sz="half" idx="1"/>
          </p:nvPr>
        </p:nvSpPr>
        <p:spPr/>
        <p:txBody>
          <a:bodyPr anchor="t">
            <a:normAutofit fontScale="92500" lnSpcReduction="10000"/>
          </a:bodyPr>
          <a:lstStyle/>
          <a:p>
            <a:r>
              <a:rPr lang="en-US" i="1" dirty="0"/>
              <a:t>State v. Thompson</a:t>
            </a:r>
            <a:r>
              <a:rPr lang="en-US" dirty="0"/>
              <a:t>, 435 P.3d 947 (Alaska 2019)</a:t>
            </a:r>
          </a:p>
          <a:p>
            <a:pPr lvl="1"/>
            <a:r>
              <a:rPr lang="en-US" dirty="0"/>
              <a:t>Legislative review is not recommended unless the legislature does not want to allow separate convictions for each distinct act of non-consensual sexual penetration when either the penetrating object or body part or the penetrated orifice has changed. </a:t>
            </a:r>
          </a:p>
          <a:p>
            <a:pPr lvl="1"/>
            <a:r>
              <a:rPr lang="en-US" dirty="0"/>
              <a:t>Page 8</a:t>
            </a:r>
          </a:p>
          <a:p>
            <a:r>
              <a:rPr lang="en-US" i="1" dirty="0"/>
              <a:t>Nelson v. State</a:t>
            </a:r>
            <a:r>
              <a:rPr lang="en-US" dirty="0"/>
              <a:t>, 440 P.3d 240 (Alaska 2019).</a:t>
            </a:r>
          </a:p>
          <a:p>
            <a:pPr lvl="1"/>
            <a:r>
              <a:rPr lang="en-US" dirty="0"/>
              <a:t>Legislative review is not recommended unless the legislature wants a public defender's conflict to only be imputed to others in the same office on a case-by-case basis.</a:t>
            </a:r>
          </a:p>
          <a:p>
            <a:pPr lvl="1"/>
            <a:r>
              <a:rPr lang="en-US" dirty="0"/>
              <a:t>Page 17</a:t>
            </a:r>
          </a:p>
          <a:p>
            <a:pPr lvl="1"/>
            <a:endParaRPr lang="en-US" dirty="0"/>
          </a:p>
          <a:p>
            <a:endParaRPr lang="en-US" dirty="0"/>
          </a:p>
          <a:p>
            <a:endParaRPr lang="en-US" dirty="0"/>
          </a:p>
        </p:txBody>
      </p:sp>
      <p:sp>
        <p:nvSpPr>
          <p:cNvPr id="4" name="Content Placeholder 3"/>
          <p:cNvSpPr>
            <a:spLocks noGrp="1"/>
          </p:cNvSpPr>
          <p:nvPr>
            <p:ph sz="half" idx="2"/>
          </p:nvPr>
        </p:nvSpPr>
        <p:spPr/>
        <p:txBody>
          <a:bodyPr anchor="t">
            <a:normAutofit fontScale="92500" lnSpcReduction="10000"/>
          </a:bodyPr>
          <a:lstStyle/>
          <a:p>
            <a:r>
              <a:rPr lang="en-US" i="1" dirty="0"/>
              <a:t>Weston v. </a:t>
            </a:r>
            <a:r>
              <a:rPr lang="en-US" i="1" dirty="0" err="1"/>
              <a:t>AKHappytime</a:t>
            </a:r>
            <a:r>
              <a:rPr lang="en-US" i="1" dirty="0"/>
              <a:t>, LLC</a:t>
            </a:r>
            <a:r>
              <a:rPr lang="en-US" dirty="0"/>
              <a:t>, 445 P.3d 1015 (Alaska 2019) - AS 09.17.070</a:t>
            </a:r>
          </a:p>
          <a:p>
            <a:pPr lvl="1"/>
            <a:r>
              <a:rPr lang="en-US" dirty="0"/>
              <a:t>Legislative review is not recommended unless the legislature wants to limit evidence introduced at trial to the amount actually paid to the medical provider.</a:t>
            </a:r>
          </a:p>
          <a:p>
            <a:pPr lvl="1"/>
            <a:r>
              <a:rPr lang="en-US" dirty="0"/>
              <a:t>Page 18</a:t>
            </a:r>
          </a:p>
          <a:p>
            <a:r>
              <a:rPr lang="en-US" i="1" dirty="0"/>
              <a:t>Keeton III v. State, Dep't of Transp. and Pub. Facilities</a:t>
            </a:r>
            <a:r>
              <a:rPr lang="en-US" dirty="0"/>
              <a:t>, 441 P.3d 933 (Alaska 2019) - AS 09.55.440(a)</a:t>
            </a:r>
          </a:p>
          <a:p>
            <a:pPr lvl="1"/>
            <a:r>
              <a:rPr lang="en-US" dirty="0"/>
              <a:t>Legislative review is not recommended unless the legislature wants to include attorney's fees and costs in "the amount finally awarded" for purposes of awards of prejudgment interest under AS 09.55.440(a).</a:t>
            </a:r>
          </a:p>
          <a:p>
            <a:pPr lvl="1"/>
            <a:r>
              <a:rPr lang="en-US" dirty="0"/>
              <a:t>Pages 18 - 19</a:t>
            </a:r>
          </a:p>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92791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cases of interest that may require review</a:t>
            </a:r>
          </a:p>
        </p:txBody>
      </p:sp>
      <p:sp>
        <p:nvSpPr>
          <p:cNvPr id="3" name="Content Placeholder 2"/>
          <p:cNvSpPr>
            <a:spLocks noGrp="1"/>
          </p:cNvSpPr>
          <p:nvPr>
            <p:ph sz="half" idx="1"/>
          </p:nvPr>
        </p:nvSpPr>
        <p:spPr/>
        <p:txBody>
          <a:bodyPr anchor="t">
            <a:normAutofit fontScale="92500" lnSpcReduction="20000"/>
          </a:bodyPr>
          <a:lstStyle/>
          <a:p>
            <a:r>
              <a:rPr lang="en-US" i="1" dirty="0" err="1"/>
              <a:t>R.C</a:t>
            </a:r>
            <a:r>
              <a:rPr lang="en-US" i="1" dirty="0"/>
              <a:t>. v. State</a:t>
            </a:r>
            <a:r>
              <a:rPr lang="en-US" dirty="0"/>
              <a:t>, 435 P.3d 1022 (Alaska App. 2018) - AS 47.12.120(b)(4)(A)</a:t>
            </a:r>
          </a:p>
          <a:p>
            <a:pPr lvl="1"/>
            <a:r>
              <a:rPr lang="en-US" dirty="0"/>
              <a:t>Legislative review is not recommended unless the legislature does not want a court to consider a minor's ability to pay restitution in juvenile delinquency cases. </a:t>
            </a:r>
          </a:p>
          <a:p>
            <a:pPr lvl="1"/>
            <a:r>
              <a:rPr lang="en-US" dirty="0"/>
              <a:t>Pages 24 - 25</a:t>
            </a:r>
          </a:p>
          <a:p>
            <a:pPr marL="324000" lvl="1" indent="0">
              <a:buNone/>
            </a:pPr>
            <a:endParaRPr lang="en-US" dirty="0"/>
          </a:p>
          <a:p>
            <a:pPr lvl="0"/>
            <a:r>
              <a:rPr lang="en-US" i="1" dirty="0"/>
              <a:t>Thompson v. </a:t>
            </a:r>
            <a:r>
              <a:rPr lang="en-US" i="1" dirty="0" err="1"/>
              <a:t>Hebdon</a:t>
            </a:r>
            <a:r>
              <a:rPr lang="en-US" dirty="0"/>
              <a:t>, 909 </a:t>
            </a:r>
            <a:r>
              <a:rPr lang="en-US" dirty="0" err="1"/>
              <a:t>F.3d</a:t>
            </a:r>
            <a:r>
              <a:rPr lang="en-US" dirty="0"/>
              <a:t> 1027 (Ninth Cir. 2018) - AS 15.13.072</a:t>
            </a:r>
            <a:endParaRPr lang="en-US" sz="1400" dirty="0"/>
          </a:p>
          <a:p>
            <a:pPr lvl="1"/>
            <a:r>
              <a:rPr lang="en-US" dirty="0"/>
              <a:t>Legislative review is recommended if the legislature wishes to amend the amount or manner of permissible nonresident political contributions.</a:t>
            </a:r>
            <a:endParaRPr lang="en-US" sz="1400" dirty="0"/>
          </a:p>
          <a:p>
            <a:pPr lvl="1"/>
            <a:r>
              <a:rPr lang="en-US" dirty="0"/>
              <a:t>Pages 13 - 14</a:t>
            </a:r>
            <a:endParaRPr lang="en-US" sz="1400" dirty="0"/>
          </a:p>
          <a:p>
            <a:endParaRPr lang="en-US" dirty="0"/>
          </a:p>
        </p:txBody>
      </p:sp>
      <p:sp>
        <p:nvSpPr>
          <p:cNvPr id="4" name="Content Placeholder 3"/>
          <p:cNvSpPr>
            <a:spLocks noGrp="1"/>
          </p:cNvSpPr>
          <p:nvPr>
            <p:ph sz="half" idx="2"/>
          </p:nvPr>
        </p:nvSpPr>
        <p:spPr/>
        <p:txBody>
          <a:bodyPr anchor="t">
            <a:normAutofit fontScale="92500" lnSpcReduction="20000"/>
          </a:bodyPr>
          <a:lstStyle/>
          <a:p>
            <a:pPr lvl="0"/>
            <a:r>
              <a:rPr lang="en-US" i="1" dirty="0"/>
              <a:t>State v. </a:t>
            </a:r>
            <a:r>
              <a:rPr lang="en-US" i="1" dirty="0" err="1"/>
              <a:t>Tofelogo</a:t>
            </a:r>
            <a:r>
              <a:rPr lang="en-US" dirty="0"/>
              <a:t>, 444 P.3d 151 (Alaska 2019) - AS AS 12.55.255(c)(18)(A)</a:t>
            </a:r>
            <a:endParaRPr lang="en-US" sz="1400" dirty="0"/>
          </a:p>
          <a:p>
            <a:pPr lvl="1"/>
            <a:r>
              <a:rPr lang="en-US" dirty="0"/>
              <a:t>Legislative review is recommended if the legislature does not intend for the sentencing aggravator to apply to roommates.</a:t>
            </a:r>
            <a:endParaRPr lang="en-US" sz="1400" dirty="0"/>
          </a:p>
          <a:p>
            <a:pPr lvl="1"/>
            <a:r>
              <a:rPr lang="en-US" dirty="0"/>
              <a:t>Pages 26 - 27</a:t>
            </a:r>
          </a:p>
          <a:p>
            <a:pPr marL="324000" lvl="1" indent="0">
              <a:buNone/>
            </a:pPr>
            <a:endParaRPr lang="en-US" sz="1400" dirty="0"/>
          </a:p>
          <a:p>
            <a:r>
              <a:rPr lang="en-US" i="1" dirty="0"/>
              <a:t>Michael W. v. Brown</a:t>
            </a:r>
            <a:r>
              <a:rPr lang="en-US" dirty="0"/>
              <a:t>, 433 P.3d 1105 (Alaska 2018) - AS 13.26.132</a:t>
            </a:r>
          </a:p>
          <a:p>
            <a:pPr lvl="1"/>
            <a:r>
              <a:rPr lang="en-US" dirty="0"/>
              <a:t>Legislative review of AS 13.26.132 is recommended if the legislature wants to change the standard for appointment of a non-parent as a guardian for a minor child.</a:t>
            </a:r>
          </a:p>
          <a:p>
            <a:pPr lvl="1"/>
            <a:r>
              <a:rPr lang="en-US" dirty="0"/>
              <a:t>Pages 28 - 29</a:t>
            </a:r>
          </a:p>
          <a:p>
            <a:pPr marL="0" indent="0">
              <a:buNone/>
            </a:pP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56173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cases of interest that may require review</a:t>
            </a:r>
          </a:p>
        </p:txBody>
      </p:sp>
      <p:sp>
        <p:nvSpPr>
          <p:cNvPr id="3" name="Content Placeholder 2"/>
          <p:cNvSpPr>
            <a:spLocks noGrp="1"/>
          </p:cNvSpPr>
          <p:nvPr>
            <p:ph sz="half" idx="1"/>
          </p:nvPr>
        </p:nvSpPr>
        <p:spPr/>
        <p:txBody>
          <a:bodyPr anchor="t">
            <a:normAutofit fontScale="92500" lnSpcReduction="20000"/>
          </a:bodyPr>
          <a:lstStyle/>
          <a:p>
            <a:r>
              <a:rPr lang="en-US" i="1" dirty="0"/>
              <a:t>Schacht v. Kunimune</a:t>
            </a:r>
            <a:r>
              <a:rPr lang="en-US" dirty="0"/>
              <a:t>, 440 P.3d 149 (Alaska 2019) - AS 13.33.211</a:t>
            </a:r>
          </a:p>
          <a:p>
            <a:pPr lvl="1"/>
            <a:r>
              <a:rPr lang="en-US" dirty="0"/>
              <a:t>Legislative review is not recommended unless the legislature does not intend for AS 13.33.211 to apply to all controversies between beneficial account owners and creditors.</a:t>
            </a:r>
          </a:p>
          <a:p>
            <a:pPr lvl="1"/>
            <a:r>
              <a:rPr lang="en-US" dirty="0"/>
              <a:t>Pages 29 - 30</a:t>
            </a:r>
          </a:p>
          <a:p>
            <a:pPr marL="324000" lvl="1" indent="0">
              <a:buNone/>
            </a:pPr>
            <a:endParaRPr lang="en-US" dirty="0"/>
          </a:p>
          <a:p>
            <a:r>
              <a:rPr lang="en-US" i="1" dirty="0"/>
              <a:t>Morrison v. Alaska Interstate Constr. Inc.</a:t>
            </a:r>
            <a:r>
              <a:rPr lang="en-US" dirty="0"/>
              <a:t>, 440 P.3d 224 (Alaska 2019) - AS 23.30.010(a)</a:t>
            </a:r>
          </a:p>
          <a:p>
            <a:pPr lvl="1"/>
            <a:r>
              <a:rPr lang="en-US" dirty="0"/>
              <a:t>Legislative review is not recommended unless the legislature wishes to modify the last injurious exposure rule.</a:t>
            </a:r>
          </a:p>
          <a:p>
            <a:pPr lvl="1"/>
            <a:r>
              <a:rPr lang="en-US" dirty="0"/>
              <a:t>Pages 31 - 32</a:t>
            </a:r>
          </a:p>
          <a:p>
            <a:endParaRPr lang="en-US" dirty="0"/>
          </a:p>
        </p:txBody>
      </p:sp>
      <p:sp>
        <p:nvSpPr>
          <p:cNvPr id="4" name="Content Placeholder 3"/>
          <p:cNvSpPr>
            <a:spLocks noGrp="1"/>
          </p:cNvSpPr>
          <p:nvPr>
            <p:ph sz="half" idx="2"/>
          </p:nvPr>
        </p:nvSpPr>
        <p:spPr/>
        <p:txBody>
          <a:bodyPr anchor="t">
            <a:normAutofit fontScale="92500" lnSpcReduction="20000"/>
          </a:bodyPr>
          <a:lstStyle/>
          <a:p>
            <a:pPr lvl="0"/>
            <a:r>
              <a:rPr lang="en-US" i="1" dirty="0"/>
              <a:t>In re Paige M.</a:t>
            </a:r>
            <a:r>
              <a:rPr lang="en-US" dirty="0"/>
              <a:t>, 433 P.3d 1182 (Alaska 2018) - AS 47.30.700</a:t>
            </a:r>
            <a:endParaRPr lang="en-US" sz="1400" dirty="0"/>
          </a:p>
          <a:p>
            <a:pPr lvl="1"/>
            <a:r>
              <a:rPr lang="en-US" dirty="0"/>
              <a:t>Legislative review is not recommended unless the legislature wants to clarify when a screening investigation should be conducted.</a:t>
            </a:r>
            <a:endParaRPr lang="en-US" sz="1400" dirty="0"/>
          </a:p>
          <a:p>
            <a:pPr lvl="1"/>
            <a:r>
              <a:rPr lang="en-US" dirty="0"/>
              <a:t>Pages 41 - 42</a:t>
            </a:r>
            <a:endParaRPr lang="en-US" sz="1400" dirty="0"/>
          </a:p>
          <a:p>
            <a:pPr marL="324000" lvl="1" indent="0">
              <a:buNone/>
            </a:pPr>
            <a:endParaRPr lang="en-US" dirty="0"/>
          </a:p>
          <a:p>
            <a:pPr lvl="0"/>
            <a:r>
              <a:rPr lang="en-US" i="1" dirty="0"/>
              <a:t>Anderson v. State</a:t>
            </a:r>
            <a:r>
              <a:rPr lang="en-US" dirty="0"/>
              <a:t>, 436 P.3d 1071 (Alaska App. 2018) – AS 18.66.990</a:t>
            </a:r>
            <a:endParaRPr lang="en-US" sz="1400" dirty="0"/>
          </a:p>
          <a:p>
            <a:pPr lvl="1"/>
            <a:r>
              <a:rPr lang="en-US" dirty="0"/>
              <a:t>Legislative review is recommended if the legislature wishes to clarify application of the term "household member" with respect to a minor victim of sexual abuse or wishes to amend the exceptions to the marital privilege rules.</a:t>
            </a:r>
            <a:endParaRPr lang="en-US" sz="1400" dirty="0"/>
          </a:p>
          <a:p>
            <a:pPr lvl="1"/>
            <a:r>
              <a:rPr lang="en-US" dirty="0"/>
              <a:t>Pages 15 - 16</a:t>
            </a:r>
            <a:endParaRPr lang="en-US" sz="1400" dirty="0"/>
          </a:p>
          <a:p>
            <a:endParaRPr lang="en-US" i="1" dirty="0"/>
          </a:p>
          <a:p>
            <a:endParaRPr lang="en-US" i="1" dirty="0"/>
          </a:p>
          <a:p>
            <a:pPr marL="324000" lvl="1" indent="0">
              <a:buNone/>
            </a:pP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9994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cases of interest that may require review</a:t>
            </a:r>
          </a:p>
        </p:txBody>
      </p:sp>
      <p:sp>
        <p:nvSpPr>
          <p:cNvPr id="3" name="Content Placeholder 2"/>
          <p:cNvSpPr>
            <a:spLocks noGrp="1"/>
          </p:cNvSpPr>
          <p:nvPr>
            <p:ph sz="half" idx="1"/>
          </p:nvPr>
        </p:nvSpPr>
        <p:spPr/>
        <p:txBody>
          <a:bodyPr anchor="t">
            <a:normAutofit fontScale="85000" lnSpcReduction="10000"/>
          </a:bodyPr>
          <a:lstStyle/>
          <a:p>
            <a:r>
              <a:rPr lang="en-US" i="1" dirty="0"/>
              <a:t>Alaska Spine Ctr., LLC v. Mat-Su Valley Med. Ctr. LLC</a:t>
            </a:r>
            <a:r>
              <a:rPr lang="en-US" dirty="0"/>
              <a:t>, 440 P.3d 176 (Alaska 2019) - AS 18.07.031</a:t>
            </a:r>
          </a:p>
          <a:p>
            <a:pPr lvl="1"/>
            <a:r>
              <a:rPr lang="en-US" dirty="0"/>
              <a:t>Legislative review is not recommended unless the legislature wishes to clarify the meaning of "same community" within the context of the AS 18.07.031(c) exemption to AS 18.07.031(a).</a:t>
            </a:r>
          </a:p>
          <a:p>
            <a:pPr lvl="1"/>
            <a:r>
              <a:rPr lang="en-US" dirty="0"/>
              <a:t>Pages 30 - 31</a:t>
            </a:r>
          </a:p>
          <a:p>
            <a:pPr lvl="1"/>
            <a:endParaRPr lang="en-US" i="1" dirty="0"/>
          </a:p>
          <a:p>
            <a:r>
              <a:rPr lang="en-US" i="1" dirty="0" err="1"/>
              <a:t>Warnke</a:t>
            </a:r>
            <a:r>
              <a:rPr lang="en-US" i="1" dirty="0"/>
              <a:t>-Green v. Pro-West Contractors, LLC</a:t>
            </a:r>
            <a:r>
              <a:rPr lang="en-US" dirty="0"/>
              <a:t>, 440 P.3d 283 (Alaska 2019) - AS 23.30.128</a:t>
            </a:r>
          </a:p>
          <a:p>
            <a:pPr lvl="1"/>
            <a:r>
              <a:rPr lang="en-US" dirty="0"/>
              <a:t>Legislative review is not recommended, unless the legislature wishes to limit the reconsideration authority of the Alaska Workers' Compensation Appeals Commission to its final decisions on the merits.</a:t>
            </a:r>
          </a:p>
          <a:p>
            <a:pPr lvl="1"/>
            <a:r>
              <a:rPr lang="en-US" dirty="0"/>
              <a:t>Pages 32 - 33</a:t>
            </a:r>
          </a:p>
        </p:txBody>
      </p:sp>
      <p:sp>
        <p:nvSpPr>
          <p:cNvPr id="4" name="Content Placeholder 3"/>
          <p:cNvSpPr>
            <a:spLocks noGrp="1"/>
          </p:cNvSpPr>
          <p:nvPr>
            <p:ph sz="half" idx="2"/>
          </p:nvPr>
        </p:nvSpPr>
        <p:spPr/>
        <p:txBody>
          <a:bodyPr anchor="t">
            <a:normAutofit fontScale="85000" lnSpcReduction="10000"/>
          </a:bodyPr>
          <a:lstStyle/>
          <a:p>
            <a:r>
              <a:rPr lang="en-US" i="1" dirty="0"/>
              <a:t>Black v. Whitestone Estates Condo. Homeowners' </a:t>
            </a:r>
            <a:r>
              <a:rPr lang="en-US" i="1" dirty="0" err="1"/>
              <a:t>Ass'n</a:t>
            </a:r>
            <a:r>
              <a:rPr lang="en-US" dirty="0"/>
              <a:t>,</a:t>
            </a:r>
            <a:r>
              <a:rPr lang="en-US" i="1" dirty="0"/>
              <a:t> </a:t>
            </a:r>
            <a:r>
              <a:rPr lang="en-US" dirty="0"/>
              <a:t>446 P.3d 786 (Alaska 2019) - AS 34.08.470(h)</a:t>
            </a:r>
          </a:p>
          <a:p>
            <a:pPr lvl="1"/>
            <a:r>
              <a:rPr lang="en-US" dirty="0"/>
              <a:t>Legislative review is not recommended unless the legislature wishes to relieve unit owners that have actual knowledge of an assessment of the obligation to pay that assessment if it is  omitted from a statement provided under AS 34.08.470(h).</a:t>
            </a:r>
          </a:p>
          <a:p>
            <a:pPr lvl="1"/>
            <a:r>
              <a:rPr lang="en-US" dirty="0"/>
              <a:t>Pages 36 - 37</a:t>
            </a:r>
          </a:p>
          <a:p>
            <a:pPr marL="0" indent="0">
              <a:buNone/>
            </a:pPr>
            <a:endParaRPr lang="en-US" i="1" dirty="0"/>
          </a:p>
          <a:p>
            <a:r>
              <a:rPr lang="en-US" i="1" dirty="0"/>
              <a:t>Adkins v. </a:t>
            </a:r>
            <a:r>
              <a:rPr lang="en-US" i="1" dirty="0" err="1"/>
              <a:t>Collens</a:t>
            </a:r>
            <a:r>
              <a:rPr lang="en-US" dirty="0"/>
              <a:t>, 444 P.3d 187 (Alaska 2019) - AS 45.50.537(a)</a:t>
            </a:r>
          </a:p>
          <a:p>
            <a:pPr lvl="1"/>
            <a:r>
              <a:rPr lang="en-US" dirty="0"/>
              <a:t>Legislative review is not recommended unless the legislature intended to allow "full reasonable attorney fees" to be calculated based on a contingency fee agreement.</a:t>
            </a:r>
          </a:p>
          <a:p>
            <a:pPr lvl="1"/>
            <a:r>
              <a:rPr lang="en-US" dirty="0"/>
              <a:t>Page 39</a:t>
            </a:r>
          </a:p>
          <a:p>
            <a:pPr marL="324000" lvl="1" indent="0">
              <a:buNone/>
            </a:pP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72717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347</TotalTime>
  <Words>1770</Words>
  <Application>Microsoft Office PowerPoint</Application>
  <PresentationFormat>Widescreen</PresentationFormat>
  <Paragraphs>148</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Gill Sans MT</vt:lpstr>
      <vt:lpstr>Wingdings 2</vt:lpstr>
      <vt:lpstr>Dividend</vt:lpstr>
      <vt:lpstr>Legal services oversight report</vt:lpstr>
      <vt:lpstr>Why do we prepare the oversight report?</vt:lpstr>
      <vt:lpstr>What is in the oversight report?</vt:lpstr>
      <vt:lpstr>2019 Recommendations for legislative review</vt:lpstr>
      <vt:lpstr>2019 Recommendations for legislative review</vt:lpstr>
      <vt:lpstr>Other cases of interest that may require review</vt:lpstr>
      <vt:lpstr>Other cases of interest that may require review</vt:lpstr>
      <vt:lpstr>Other cases of interest that may require review</vt:lpstr>
      <vt:lpstr>Other cases of interest that may require review</vt:lpstr>
      <vt:lpstr>Delayed repeals, enactments or amendments</vt:lpstr>
      <vt:lpstr>Delayed repeals, enactments or amendments</vt:lpstr>
      <vt:lpstr>Historical oversight reports</vt:lpstr>
      <vt:lpstr>Questions?</vt:lpstr>
    </vt:vector>
  </TitlesOfParts>
  <Company>State of Alaska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services oversight report</dc:title>
  <dc:creator>Megan Wallace</dc:creator>
  <cp:lastModifiedBy>Shawn Ayers</cp:lastModifiedBy>
  <cp:revision>18</cp:revision>
  <cp:lastPrinted>2020-02-18T19:21:24Z</cp:lastPrinted>
  <dcterms:created xsi:type="dcterms:W3CDTF">2020-02-18T01:44:12Z</dcterms:created>
  <dcterms:modified xsi:type="dcterms:W3CDTF">2020-02-18T23:03:58Z</dcterms:modified>
</cp:coreProperties>
</file>