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9" r:id="rId4"/>
    <p:sldId id="258" r:id="rId5"/>
    <p:sldId id="261" r:id="rId6"/>
    <p:sldId id="265" r:id="rId7"/>
    <p:sldId id="266" r:id="rId8"/>
    <p:sldId id="264" r:id="rId9"/>
    <p:sldId id="269" r:id="rId10"/>
    <p:sldId id="270" r:id="rId11"/>
    <p:sldId id="268" r:id="rId12"/>
    <p:sldId id="26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F1FF9B"/>
    <a:srgbClr val="FFE0A3"/>
    <a:srgbClr val="FF3399"/>
    <a:srgbClr val="CC3399"/>
    <a:srgbClr val="70AC2E"/>
    <a:srgbClr val="C19FFF"/>
    <a:srgbClr val="CAB4EA"/>
    <a:srgbClr val="D3B5E9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24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A0691-6A21-4EDD-B34D-219DFF78CE42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1A137-D34C-4EEE-803E-53F6CE8674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78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1A137-D34C-4EEE-803E-53F6CE8674E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780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1A137-D34C-4EEE-803E-53F6CE8674E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31A137-D34C-4EEE-803E-53F6CE8674E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680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19970" y="3887115"/>
            <a:ext cx="7772400" cy="76352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4650640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91130"/>
            <a:ext cx="8229600" cy="458115"/>
          </a:xfrm>
          <a:effectLst>
            <a:outerShdw blurRad="50800" dist="38100" dir="2700000" algn="tl" rotWithShape="0">
              <a:prstClr val="black">
                <a:alpha val="7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1"/>
            <a:ext cx="7329840" cy="3970329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4" y="527605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291130"/>
            <a:ext cx="7016195" cy="4581150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1291130"/>
            <a:ext cx="8229600" cy="610820"/>
          </a:xfrm>
          <a:effectLst>
            <a:outerShdw blurRad="50800" dist="38100" dir="2700000" algn="tl" rotWithShape="0">
              <a:prstClr val="black">
                <a:alpha val="69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rgbClr val="F1FF9B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531813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531813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xTyHOypya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800" dirty="0" smtClean="0"/>
              <a:t>House Bill 43: The Right to Try</a:t>
            </a:r>
            <a:endParaRPr lang="en-US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Representative Jason Grenn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FDA’s Expanded Access Program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“Compassionate Use”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770" y="2708671"/>
            <a:ext cx="4040187" cy="2709796"/>
          </a:xfrm>
        </p:spPr>
      </p:pic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2901396" cy="3473320"/>
          </a:xfrm>
        </p:spPr>
        <p:txBody>
          <a:bodyPr>
            <a:noAutofit/>
          </a:bodyPr>
          <a:lstStyle/>
          <a:p>
            <a:r>
              <a:rPr lang="en-US" sz="2200" dirty="0" smtClean="0"/>
              <a:t>Approx. 1,200 applicants per year make it through</a:t>
            </a:r>
          </a:p>
          <a:p>
            <a:pPr marL="0" indent="0">
              <a:buNone/>
            </a:pPr>
            <a:endParaRPr lang="en-US" sz="2200" dirty="0" smtClean="0"/>
          </a:p>
          <a:p>
            <a:r>
              <a:rPr lang="en-US" sz="2200" dirty="0" smtClean="0"/>
              <a:t>Application form has been streamlined, but approval process remains extensive</a:t>
            </a:r>
          </a:p>
        </p:txBody>
      </p:sp>
    </p:spTree>
    <p:extLst>
      <p:ext uri="{BB962C8B-B14F-4D97-AF65-F5344CB8AC3E}">
        <p14:creationId xmlns:p14="http://schemas.microsoft.com/office/powerpoint/2010/main" val="2794795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00CC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Right to Try - A Nationwide Effort</a:t>
            </a:r>
            <a:endParaRPr lang="en-US" dirty="0">
              <a:solidFill>
                <a:srgbClr val="00CC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4" y="1291130"/>
            <a:ext cx="6871726" cy="10689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/>
              <a:t>49 states have passed or introduced “Right to Try” legislation</a:t>
            </a:r>
          </a:p>
          <a:p>
            <a:pPr marL="0" indent="0">
              <a:buNone/>
            </a:pPr>
            <a:endParaRPr lang="en-US" sz="1600" dirty="0" smtClean="0"/>
          </a:p>
          <a:p>
            <a:endParaRPr lang="en-US" dirty="0" smtClean="0"/>
          </a:p>
        </p:txBody>
      </p:sp>
      <p:pic>
        <p:nvPicPr>
          <p:cNvPr id="7" name="Picture 6" descr="C:\Users\lhscbiv\Desktop\Legislative Map - REV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310" y="1778066"/>
            <a:ext cx="6553961" cy="385335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557165" y="5566870"/>
            <a:ext cx="2129634" cy="95410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>
                <a:solidFill>
                  <a:srgbClr val="0099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Green</a:t>
            </a:r>
            <a:r>
              <a:rPr lang="en-US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Signed into Law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Blue </a:t>
            </a:r>
            <a:r>
              <a:rPr lang="en-US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 Introduced	 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>
                <a:solidFill>
                  <a:srgbClr val="3B3838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Gray</a:t>
            </a:r>
            <a:r>
              <a:rPr lang="en-US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Not Introduced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</a:t>
            </a:r>
            <a:r>
              <a:rPr lang="en-US" sz="14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Vetoed</a:t>
            </a:r>
            <a:endParaRPr lang="en-US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96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568" y="1443835"/>
            <a:ext cx="6451813" cy="3048499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This concludes our presentation for  House Bill 43.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	</a:t>
            </a:r>
            <a:r>
              <a:rPr lang="en-US" sz="4000" i="1" dirty="0" smtClean="0"/>
              <a:t>Thank you.</a:t>
            </a:r>
            <a:endParaRPr lang="en-US" sz="4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5195" y="4345230"/>
            <a:ext cx="4886560" cy="183246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2481" y="3734410"/>
            <a:ext cx="2693213" cy="201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50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Right to Try – How it’s Working</a:t>
            </a:r>
            <a:endParaRPr lang="en-US" dirty="0"/>
          </a:p>
        </p:txBody>
      </p:sp>
      <p:pic>
        <p:nvPicPr>
          <p:cNvPr id="4" name="JxTyHOypyac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99867" y="1901950"/>
            <a:ext cx="5676904" cy="4123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847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306" y="1443835"/>
            <a:ext cx="7329840" cy="442844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Right to Try</a:t>
            </a:r>
            <a:br>
              <a:rPr lang="en-US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"Patients should </a:t>
            </a:r>
            <a:r>
              <a:rPr lang="en-US" i="1" dirty="0"/>
              <a:t>be free to exercise a basic </a:t>
            </a:r>
            <a:r>
              <a:rPr lang="en-US" i="1" dirty="0" smtClean="0"/>
              <a:t>freedom </a:t>
            </a:r>
            <a:r>
              <a:rPr lang="en-US" i="1" dirty="0"/>
              <a:t>– attempting to preserve one’s own life.”</a:t>
            </a:r>
            <a:br>
              <a:rPr lang="en-US" i="1" dirty="0"/>
            </a:b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i="1" dirty="0"/>
              <a:t>- Christina </a:t>
            </a:r>
            <a:r>
              <a:rPr lang="en-US" sz="2400" i="1" dirty="0" err="1"/>
              <a:t>Corieri</a:t>
            </a:r>
            <a:r>
              <a:rPr lang="en-US" sz="2400" i="1" dirty="0"/>
              <a:t>, Health Care Policy Analyst</a:t>
            </a:r>
            <a:br>
              <a:rPr lang="en-US" sz="2400" i="1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00CC9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House Bill 43</a:t>
            </a:r>
            <a:endParaRPr lang="en-US" dirty="0">
              <a:solidFill>
                <a:srgbClr val="00CC99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6" y="1291129"/>
            <a:ext cx="6719020" cy="5039265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Sec. 1: </a:t>
            </a:r>
            <a:r>
              <a:rPr lang="en-US" dirty="0" smtClean="0"/>
              <a:t>Prohibits disciplinary action by the State Medical Board, under specific patient terms.  Provides key definitions.</a:t>
            </a:r>
          </a:p>
          <a:p>
            <a:endParaRPr lang="en-US" dirty="0" smtClean="0"/>
          </a:p>
          <a:p>
            <a:r>
              <a:rPr lang="en-US" b="1" dirty="0" smtClean="0"/>
              <a:t>Sec. 2: </a:t>
            </a:r>
            <a:r>
              <a:rPr lang="en-US" dirty="0" smtClean="0"/>
              <a:t>Physicians, medical team members, manufacturers and distributors acting in good faith are not held liable, with proper informed consent and notification. Also not held liable for choosing not to participate.</a:t>
            </a:r>
          </a:p>
          <a:p>
            <a:endParaRPr lang="en-US" dirty="0" smtClean="0"/>
          </a:p>
          <a:p>
            <a:r>
              <a:rPr lang="en-US" b="1" dirty="0" smtClean="0"/>
              <a:t>Sec. 3: </a:t>
            </a:r>
            <a:r>
              <a:rPr lang="en-US" dirty="0" smtClean="0"/>
              <a:t>Amends statute limiting the sale and distribution of new drugs to allow for physicians to prescribe and administer under conditions of Sec. 1.</a:t>
            </a:r>
          </a:p>
          <a:p>
            <a:endParaRPr lang="en-US" dirty="0" smtClean="0"/>
          </a:p>
          <a:p>
            <a:r>
              <a:rPr lang="en-US" b="1" dirty="0" smtClean="0"/>
              <a:t>Sec. 4: </a:t>
            </a:r>
            <a:r>
              <a:rPr lang="en-US" dirty="0" smtClean="0"/>
              <a:t>Precludes hospitals and healthcare facilities from being required to provide increased services.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FDA Drug Review Process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2586835" y="1901950"/>
            <a:ext cx="4428445" cy="1374345"/>
          </a:xfrm>
        </p:spPr>
        <p:txBody>
          <a:bodyPr>
            <a:normAutofit/>
          </a:bodyPr>
          <a:lstStyle/>
          <a:p>
            <a:r>
              <a:rPr lang="en-US" dirty="0" smtClean="0"/>
              <a:t>Preclinical Animal Testing &amp; Investigational New Drug (IND) Application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973505" y="3429000"/>
            <a:ext cx="4805300" cy="2748690"/>
          </a:xfrm>
        </p:spPr>
        <p:txBody>
          <a:bodyPr>
            <a:normAutofit/>
          </a:bodyPr>
          <a:lstStyle/>
          <a:p>
            <a:r>
              <a:rPr lang="en-US" dirty="0" smtClean="0"/>
              <a:t>Drug sponsors conduct preclinical testing in animals </a:t>
            </a:r>
          </a:p>
          <a:p>
            <a:r>
              <a:rPr lang="en-US" dirty="0" smtClean="0"/>
              <a:t>Upon IND application, results are reviewed </a:t>
            </a:r>
          </a:p>
          <a:p>
            <a:r>
              <a:rPr lang="en-US" dirty="0" smtClean="0"/>
              <a:t>FDA determines if drug is reasonably safe for human testing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375" y="2207360"/>
            <a:ext cx="1352550" cy="1371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5195" y="4039820"/>
            <a:ext cx="1457325" cy="153352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670605" y="2360065"/>
            <a:ext cx="305410" cy="305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434130" y="4497935"/>
            <a:ext cx="305410" cy="305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FDA Drug Review Process (cont’d)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18140" y="2085598"/>
            <a:ext cx="4106565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PHASE 1 - Safety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8140" y="2715461"/>
            <a:ext cx="4643930" cy="3035058"/>
          </a:xfrm>
        </p:spPr>
        <p:txBody>
          <a:bodyPr/>
          <a:lstStyle/>
          <a:p>
            <a:r>
              <a:rPr lang="en-US" dirty="0" smtClean="0"/>
              <a:t>Studies occur after approval of IND application</a:t>
            </a:r>
          </a:p>
          <a:p>
            <a:r>
              <a:rPr lang="en-US" dirty="0" smtClean="0"/>
              <a:t>Some conducted on healthy volunteers, but not all – depends on purpose of medication</a:t>
            </a:r>
          </a:p>
          <a:p>
            <a:r>
              <a:rPr lang="en-US" dirty="0" smtClean="0"/>
              <a:t>Determine side effects and toxicity levels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070" y="2360065"/>
            <a:ext cx="1447800" cy="141922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178300" y="2562756"/>
            <a:ext cx="305410" cy="305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638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FDA Drug Review Process (cont’d)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18140" y="2085598"/>
            <a:ext cx="4106565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PHASE 2 – Efficacy 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8140" y="2715461"/>
            <a:ext cx="4643930" cy="3035058"/>
          </a:xfrm>
        </p:spPr>
        <p:txBody>
          <a:bodyPr/>
          <a:lstStyle/>
          <a:p>
            <a:r>
              <a:rPr lang="en-US" dirty="0" smtClean="0"/>
              <a:t>Studies begin when drug is determined relatively safe</a:t>
            </a:r>
          </a:p>
          <a:p>
            <a:r>
              <a:rPr lang="en-US" dirty="0" smtClean="0"/>
              <a:t>Preliminary data on people with specific disease or condition</a:t>
            </a:r>
          </a:p>
          <a:p>
            <a:r>
              <a:rPr lang="en-US" dirty="0" smtClean="0"/>
              <a:t>Sets stage for scale of Phase 3 studies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070" y="2970885"/>
            <a:ext cx="1457325" cy="138112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251755" y="3011350"/>
            <a:ext cx="305410" cy="305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252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FDA Drug Review Process (cont’d)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18140" y="2085598"/>
            <a:ext cx="4643930" cy="6397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PHASE 3 – Comprehensive</a:t>
            </a:r>
            <a:endParaRPr lang="en-US" sz="32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18140" y="2715461"/>
            <a:ext cx="4643930" cy="3035058"/>
          </a:xfrm>
        </p:spPr>
        <p:txBody>
          <a:bodyPr/>
          <a:lstStyle/>
          <a:p>
            <a:r>
              <a:rPr lang="en-US" dirty="0" smtClean="0"/>
              <a:t>Studies begin if Phase 2 shows evidence of effectiveness</a:t>
            </a:r>
          </a:p>
          <a:p>
            <a:r>
              <a:rPr lang="en-US" dirty="0" smtClean="0"/>
              <a:t>Gather more info on safety and effectiveness</a:t>
            </a:r>
          </a:p>
          <a:p>
            <a:r>
              <a:rPr lang="en-US" dirty="0" smtClean="0"/>
              <a:t>Different dosages, populations and combination with other medications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5525" y="3734410"/>
            <a:ext cx="1419225" cy="136207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449340" y="3736611"/>
            <a:ext cx="305410" cy="305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264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FDA Drug Review Process (cont’d)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1823310" y="1950517"/>
            <a:ext cx="4733855" cy="992756"/>
          </a:xfrm>
        </p:spPr>
        <p:txBody>
          <a:bodyPr>
            <a:normAutofit/>
          </a:bodyPr>
          <a:lstStyle/>
          <a:p>
            <a:r>
              <a:rPr lang="en-US" dirty="0" smtClean="0"/>
              <a:t>Review Meeting &amp; New Drug Application (NDA)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2317964" y="3036336"/>
            <a:ext cx="4850021" cy="3035058"/>
          </a:xfrm>
        </p:spPr>
        <p:txBody>
          <a:bodyPr/>
          <a:lstStyle/>
          <a:p>
            <a:r>
              <a:rPr lang="en-US" dirty="0" smtClean="0"/>
              <a:t>Sponsors meet with FDA </a:t>
            </a:r>
          </a:p>
          <a:p>
            <a:r>
              <a:rPr lang="en-US" dirty="0" smtClean="0"/>
              <a:t>Submit NDA to officially request marketing approval</a:t>
            </a:r>
          </a:p>
          <a:p>
            <a:r>
              <a:rPr lang="en-US" dirty="0" smtClean="0"/>
              <a:t>FDA has 60 days to decide to file application</a:t>
            </a:r>
          </a:p>
          <a:p>
            <a:r>
              <a:rPr lang="en-US" dirty="0" smtClean="0"/>
              <a:t>90% of applications are processed within 10 months of filing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214" y="2554835"/>
            <a:ext cx="1333500" cy="1295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1755" y="1995013"/>
            <a:ext cx="1371600" cy="13525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135" y="4345230"/>
            <a:ext cx="1371600" cy="13335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7258387" y="2070946"/>
            <a:ext cx="305410" cy="305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44154" y="2943273"/>
            <a:ext cx="305410" cy="305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35815" y="4696777"/>
            <a:ext cx="305410" cy="3054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137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2741827"/>
            <a:ext cx="6659974" cy="320680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An “</a:t>
            </a:r>
            <a:r>
              <a:rPr lang="en-US" i="1" dirty="0" smtClean="0"/>
              <a:t>investigational drug, biological product, or device</a:t>
            </a:r>
            <a:r>
              <a:rPr lang="en-US" dirty="0" smtClean="0"/>
              <a:t>” in HB 43 has completed Phase 1 and remains in ongoing clinical trials under Phase 2 or 3, but is not yet approved for general use by the FDA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/>
              <a:t/>
            </a:r>
            <a:br>
              <a:rPr lang="en-US" i="1" dirty="0"/>
            </a:b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i="1" dirty="0"/>
              <a:t/>
            </a:r>
            <a:br>
              <a:rPr lang="en-US" sz="2400" i="1" dirty="0"/>
            </a:b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6635805"/>
            <a:ext cx="601670" cy="2221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7298" y="4345230"/>
            <a:ext cx="6142327" cy="2512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0134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438</Words>
  <Application>Microsoft Office PowerPoint</Application>
  <PresentationFormat>On-screen Show (4:3)</PresentationFormat>
  <Paragraphs>55</Paragraphs>
  <Slides>13</Slides>
  <Notes>3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House Bill 43: The Right to Try</vt:lpstr>
      <vt:lpstr>The Right to Try  "Patients should be free to exercise a basic freedom – attempting to preserve one’s own life.”   - Christina Corieri, Health Care Policy Analyst </vt:lpstr>
      <vt:lpstr>House Bill 43</vt:lpstr>
      <vt:lpstr>FDA Drug Review Process</vt:lpstr>
      <vt:lpstr>FDA Drug Review Process (cont’d)</vt:lpstr>
      <vt:lpstr>FDA Drug Review Process (cont’d)</vt:lpstr>
      <vt:lpstr>FDA Drug Review Process (cont’d)</vt:lpstr>
      <vt:lpstr>FDA Drug Review Process (cont’d)</vt:lpstr>
      <vt:lpstr>An “investigational drug, biological product, or device” in HB 43 has completed Phase 1 and remains in ongoing clinical trials under Phase 2 or 3, but is not yet approved for general use by the FDA     </vt:lpstr>
      <vt:lpstr>FDA’s Expanded Access Program</vt:lpstr>
      <vt:lpstr>The Right to Try - A Nationwide Effort</vt:lpstr>
      <vt:lpstr>This concludes our presentation for  House Bill 43.     Thank you.</vt:lpstr>
      <vt:lpstr>Right to Try – How it’s Working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Brook Ivy</cp:lastModifiedBy>
  <cp:revision>61</cp:revision>
  <dcterms:created xsi:type="dcterms:W3CDTF">2013-08-21T19:17:07Z</dcterms:created>
  <dcterms:modified xsi:type="dcterms:W3CDTF">2017-03-27T23:47:53Z</dcterms:modified>
</cp:coreProperties>
</file>