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71" r:id="rId3"/>
    <p:sldId id="272" r:id="rId4"/>
    <p:sldId id="259" r:id="rId5"/>
    <p:sldId id="257" r:id="rId6"/>
    <p:sldId id="258" r:id="rId7"/>
    <p:sldId id="260" r:id="rId8"/>
    <p:sldId id="274" r:id="rId9"/>
    <p:sldId id="263" r:id="rId10"/>
    <p:sldId id="262" r:id="rId11"/>
    <p:sldId id="261" r:id="rId12"/>
    <p:sldId id="264" r:id="rId13"/>
    <p:sldId id="265" r:id="rId14"/>
    <p:sldId id="266" r:id="rId15"/>
    <p:sldId id="267" r:id="rId16"/>
    <p:sldId id="268" r:id="rId17"/>
    <p:sldId id="269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5C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dunbar\My%20Documents\Drug%20Policy%20Project\Legal%20Costs\Legal%20and%20Adjudication%20Cost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/>
              <a:t>Annual</a:t>
            </a:r>
            <a:r>
              <a:rPr lang="en-US" sz="1800" baseline="0" dirty="0"/>
              <a:t> Savings from Reduced Legal and Adjudication Costs</a:t>
            </a:r>
            <a:endParaRPr lang="en-US" sz="1800" dirty="0"/>
          </a:p>
        </c:rich>
      </c:tx>
      <c:layout>
        <c:manualLayout>
          <c:xMode val="edge"/>
          <c:yMode val="edge"/>
          <c:x val="0.12579981048214278"/>
          <c:y val="2.6525198938992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25572609875379"/>
          <c:y val="0.14921538322298625"/>
          <c:w val="0.59789844817784921"/>
          <c:h val="0.66397341910510743"/>
        </c:manualLayout>
      </c:layout>
      <c:lineChart>
        <c:grouping val="standard"/>
        <c:varyColors val="0"/>
        <c:ser>
          <c:idx val="0"/>
          <c:order val="0"/>
          <c:tx>
            <c:v>High Estimate</c:v>
          </c:tx>
          <c:cat>
            <c:numLit>
              <c:formatCode>General</c:formatCode>
              <c:ptCount val="5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  <c:pt idx="4">
                <c:v>4</c:v>
              </c:pt>
            </c:numLit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816545</c:v>
                </c:pt>
                <c:pt idx="2">
                  <c:v>816545</c:v>
                </c:pt>
                <c:pt idx="3">
                  <c:v>816545</c:v>
                </c:pt>
                <c:pt idx="4">
                  <c:v>816545</c:v>
                </c:pt>
              </c:numCache>
            </c:numRef>
          </c:val>
          <c:smooth val="0"/>
        </c:ser>
        <c:ser>
          <c:idx val="1"/>
          <c:order val="1"/>
          <c:tx>
            <c:v>Medium Estimate</c:v>
          </c:tx>
          <c:cat>
            <c:numLit>
              <c:formatCode>General</c:formatCode>
              <c:ptCount val="5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  <c:pt idx="4">
                <c:v>4</c:v>
              </c:pt>
            </c:numLit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612885</c:v>
                </c:pt>
                <c:pt idx="2">
                  <c:v>612885</c:v>
                </c:pt>
                <c:pt idx="3">
                  <c:v>612885</c:v>
                </c:pt>
                <c:pt idx="4">
                  <c:v>612885</c:v>
                </c:pt>
              </c:numCache>
            </c:numRef>
          </c:val>
          <c:smooth val="0"/>
        </c:ser>
        <c:ser>
          <c:idx val="2"/>
          <c:order val="2"/>
          <c:tx>
            <c:v>Low Estimate</c:v>
          </c:tx>
          <c:cat>
            <c:numLit>
              <c:formatCode>General</c:formatCode>
              <c:ptCount val="5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  <c:pt idx="4">
                <c:v>4</c:v>
              </c:pt>
            </c:numLit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408225</c:v>
                </c:pt>
                <c:pt idx="2">
                  <c:v>408225</c:v>
                </c:pt>
                <c:pt idx="3">
                  <c:v>408225</c:v>
                </c:pt>
                <c:pt idx="4">
                  <c:v>408225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798784"/>
        <c:axId val="93800704"/>
      </c:lineChart>
      <c:catAx>
        <c:axId val="93798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/>
                  <a:t>Years After Reclassification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93800704"/>
        <c:crosses val="autoZero"/>
        <c:auto val="1"/>
        <c:lblAlgn val="ctr"/>
        <c:lblOffset val="100"/>
        <c:noMultiLvlLbl val="0"/>
      </c:catAx>
      <c:valAx>
        <c:axId val="9380070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b="1" dirty="0"/>
                  <a:t>Dollars Saved Per Year</a:t>
                </a:r>
              </a:p>
            </c:rich>
          </c:tx>
          <c:layout>
            <c:manualLayout>
              <c:xMode val="edge"/>
              <c:yMode val="edge"/>
              <c:x val="2.3041474654377881E-2"/>
              <c:y val="0.204301120184910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93798784"/>
        <c:crossesAt val="1"/>
        <c:crossBetween val="midCat"/>
      </c:valAx>
    </c:plotArea>
    <c:legend>
      <c:legendPos val="r"/>
      <c:layout>
        <c:manualLayout>
          <c:xMode val="edge"/>
          <c:yMode val="edge"/>
          <c:x val="0.79914325225475968"/>
          <c:y val="0.17715282274065838"/>
          <c:w val="0.19546850998463899"/>
          <c:h val="0.4235653069891469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Reclassifying Nonviolent, Small Quantity Possession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Potential Impact on Alaska’s Budget and Society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143000"/>
          <a:ext cx="8382000" cy="4419600"/>
        </p:xfrm>
        <a:graphic>
          <a:graphicData uri="http://schemas.openxmlformats.org/drawingml/2006/table">
            <a:tbl>
              <a:tblPr/>
              <a:tblGrid>
                <a:gridCol w="1104585"/>
                <a:gridCol w="2720529"/>
                <a:gridCol w="2312450"/>
                <a:gridCol w="2244436"/>
              </a:tblGrid>
              <a:tr h="1195292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Estimated </a:t>
                      </a: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Annual Prison 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Population Reduction </a:t>
                      </a: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in Alaska based on Analogous 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Projections for</a:t>
                      </a:r>
                      <a:r>
                        <a:rPr lang="en-US" sz="18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Bills Reclassifying Drug Possession as a Misdemeanor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97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State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Estimated Annual Reduction in Incarcerated Population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Ratio of Drug Incarceration to Alaska’s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Estimated Annual Prison Reduction in Alaska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7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Colorado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217 inmates rising to 589 inmates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12:1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18 inmates rising to 49 inmates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California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4200 inmates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123:1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34 inmates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Chart 9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685800"/>
            <a:ext cx="6553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791200"/>
            <a:ext cx="7848600" cy="93573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Conservative estimates.  LRS identified approximately $14M in annual costs, the majority of which came from DOC.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Reduced Legal and Adjudication Costs</a:t>
            </a:r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Savings to the Court System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295400" y="2438400"/>
          <a:ext cx="6705600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200"/>
                <a:gridCol w="4470400"/>
              </a:tblGrid>
              <a:tr h="590550">
                <a:tc>
                  <a:txBody>
                    <a:bodyPr/>
                    <a:lstStyle/>
                    <a:p>
                      <a:r>
                        <a:rPr lang="en-US" dirty="0" smtClean="0"/>
                        <a:t>Estimate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Annualized Savings</a:t>
                      </a:r>
                      <a:r>
                        <a:rPr lang="en-US" baseline="0" dirty="0" smtClean="0"/>
                        <a:t> to the Court</a:t>
                      </a:r>
                      <a:endParaRPr lang="en-US" dirty="0"/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$26,225</a:t>
                      </a:r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$38,885</a:t>
                      </a:r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$52,545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533400" y="50292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Court System’s Own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Estimate: $35,000 Per Year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Savings to Defense Agencies</a:t>
            </a:r>
            <a:endParaRPr lang="en-US" sz="3200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1295400" y="2438400"/>
          <a:ext cx="6705600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200"/>
                <a:gridCol w="4470400"/>
              </a:tblGrid>
              <a:tr h="590550">
                <a:tc>
                  <a:txBody>
                    <a:bodyPr/>
                    <a:lstStyle/>
                    <a:p>
                      <a:r>
                        <a:rPr lang="en-US" dirty="0" smtClean="0"/>
                        <a:t>Estimate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Annualized Savings</a:t>
                      </a:r>
                      <a:r>
                        <a:rPr lang="en-US" baseline="0" dirty="0" smtClean="0"/>
                        <a:t> to the Agencies</a:t>
                      </a:r>
                      <a:endParaRPr lang="en-US" dirty="0"/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Calibri"/>
                          <a:cs typeface="Times New Roman"/>
                        </a:rPr>
                        <a:t> $382,000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Calibri"/>
                          <a:cs typeface="Times New Roman"/>
                        </a:rPr>
                        <a:t>$574,000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Wingdings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Calibri"/>
                          <a:cs typeface="Times New Roman"/>
                        </a:rPr>
                        <a:t>$764,000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81000" y="51054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Based on estimates and data from both OPA and the Public Defender.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685800" y="838200"/>
          <a:ext cx="7619999" cy="5333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5715000"/>
            <a:ext cx="8153400" cy="914400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Even Assuming $0 in savings from the Department of Law, projected savings still amount to $408,000,  $613,000 or $817,000 per year. 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Public Safety: Map of Lower-48 States Where Drug Possession is a Misdemeanor</a:t>
            </a:r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286000"/>
            <a:ext cx="7086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Public Safety: Statistical Comparison</a:t>
            </a:r>
            <a:endParaRPr lang="en-US" sz="2400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600200"/>
          <a:ext cx="8077200" cy="45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400"/>
                <a:gridCol w="2692400"/>
                <a:gridCol w="2692400"/>
              </a:tblGrid>
              <a:tr h="53963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Felony States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Misdemeanor States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53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Rate of Violent Crime Per 100,000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397.5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376.4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53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Rate of Property Crime Per 100,000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3,071.9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2,913.2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53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Incarceration Rate Per 100,000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401.23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372.20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53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Illicit Drug Use, Excluding Marijuana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3.61%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3.55%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8122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Drug Treatment Admission Rates Per 100,000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5" dirty="0" smtClean="0">
                          <a:latin typeface="Times New Roman"/>
                          <a:ea typeface="Arial"/>
                          <a:cs typeface="Times New Roman"/>
                        </a:rPr>
                        <a:t>4</a:t>
                      </a:r>
                      <a:r>
                        <a:rPr lang="en-US" sz="1400" spc="-5" dirty="0" smtClean="0">
                          <a:latin typeface="Times New Roman"/>
                          <a:ea typeface="Arial"/>
                          <a:cs typeface="Times New Roman"/>
                        </a:rPr>
                        <a:t>3</a:t>
                      </a:r>
                      <a:r>
                        <a:rPr lang="en-US" sz="1400" spc="5" dirty="0" smtClean="0">
                          <a:latin typeface="Times New Roman"/>
                          <a:ea typeface="Arial"/>
                          <a:cs typeface="Times New Roman"/>
                        </a:rPr>
                        <a:t>1</a:t>
                      </a:r>
                      <a:r>
                        <a:rPr lang="en-US" sz="1400" spc="-5" dirty="0" smtClean="0">
                          <a:latin typeface="Times New Roman"/>
                          <a:ea typeface="Arial"/>
                          <a:cs typeface="Times New Roman"/>
                        </a:rPr>
                        <a:t>.6</a:t>
                      </a:r>
                      <a:r>
                        <a:rPr lang="en-US" sz="1400" spc="10" dirty="0" smtClean="0">
                          <a:latin typeface="Times New Roman"/>
                          <a:ea typeface="Arial"/>
                          <a:cs typeface="Times New Roman"/>
                        </a:rPr>
                        <a:t>9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5" dirty="0" smtClean="0">
                          <a:latin typeface="Times New Roman"/>
                          <a:ea typeface="Arial"/>
                          <a:cs typeface="Times New Roman"/>
                        </a:rPr>
                        <a:t>51</a:t>
                      </a:r>
                      <a:r>
                        <a:rPr lang="en-US" sz="1400" spc="5" dirty="0" smtClean="0">
                          <a:latin typeface="Times New Roman"/>
                          <a:ea typeface="Arial"/>
                          <a:cs typeface="Times New Roman"/>
                        </a:rPr>
                        <a:t>2</a:t>
                      </a:r>
                      <a:r>
                        <a:rPr lang="en-US" sz="1400" spc="-5" dirty="0" smtClean="0">
                          <a:latin typeface="Times New Roman"/>
                          <a:ea typeface="Arial"/>
                          <a:cs typeface="Times New Roman"/>
                        </a:rPr>
                        <a:t>.</a:t>
                      </a:r>
                      <a:r>
                        <a:rPr lang="en-US" sz="1400" spc="5" dirty="0" smtClean="0">
                          <a:latin typeface="Times New Roman"/>
                          <a:ea typeface="Arial"/>
                          <a:cs typeface="Times New Roman"/>
                        </a:rPr>
                        <a:t>6</a:t>
                      </a:r>
                      <a:r>
                        <a:rPr lang="en-US" sz="1400" dirty="0" smtClean="0">
                          <a:latin typeface="Times New Roman"/>
                          <a:ea typeface="Arial"/>
                          <a:cs typeface="Times New Roman"/>
                        </a:rPr>
                        <a:t>5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10669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Rates of rape, physical violence, and/or stalking by an intimate partner with a female victim in 2010  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(percent reporting)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261" marR="6626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36.23%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 marL="66261" marR="6626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35.5%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31536"/>
          </a:xfrm>
        </p:spPr>
        <p:txBody>
          <a:bodyPr/>
          <a:lstStyle/>
          <a:p>
            <a:r>
              <a:rPr lang="en-US" dirty="0" smtClean="0"/>
              <a:t>Predicted outcomes from SB 56:</a:t>
            </a:r>
          </a:p>
          <a:p>
            <a:pPr lvl="1"/>
            <a:r>
              <a:rPr lang="en-US" dirty="0" smtClean="0"/>
              <a:t>Minimal impact on public safety.</a:t>
            </a:r>
          </a:p>
          <a:p>
            <a:pPr lvl="1"/>
            <a:r>
              <a:rPr lang="en-US" dirty="0" smtClean="0"/>
              <a:t>Large reduction in collateral consequences for offenders and improvement in employability.</a:t>
            </a:r>
          </a:p>
          <a:p>
            <a:pPr lvl="1"/>
            <a:r>
              <a:rPr lang="en-US" dirty="0" smtClean="0"/>
              <a:t>Reduction in Probation Officer caseloads.</a:t>
            </a:r>
          </a:p>
          <a:p>
            <a:pPr lvl="1"/>
            <a:r>
              <a:rPr lang="en-US" dirty="0" smtClean="0"/>
              <a:t>Between $5.77 and $10.31 million in savings to the State over four years, increasing thereafter (LRS estimates considerably larger).</a:t>
            </a:r>
          </a:p>
          <a:p>
            <a:endParaRPr lang="en-US" dirty="0" smtClean="0"/>
          </a:p>
          <a:p>
            <a:r>
              <a:rPr lang="en-US" dirty="0" smtClean="0"/>
              <a:t>SB 56 is a logical companion to SB 43 (Felony theft limit) and to efforts aimed at reducing Probation Officer caseload.</a:t>
            </a:r>
          </a:p>
          <a:p>
            <a:pPr lvl="1"/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Conclusions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381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Alaska’s Prison Population Growth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5105400"/>
            <a:ext cx="8229600" cy="12954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From 2003 to 2012, the annual average inmate population grew slightly less than 3% per year. Projections are based on a 3% growth rate.  Based on this rate, inmate population is estimated to reach 6,145 by 2020.  </a:t>
            </a:r>
            <a:r>
              <a:rPr lang="en-US" b="1" dirty="0" smtClean="0"/>
              <a:t>(Note: Stated differently, the DOC population grew by approximately 28% in the decade preceding 2012.  According to US Census Data, the total population of Alaska grew by just 13.3% from 2000 to 2010, a similar period.)</a:t>
            </a:r>
            <a:endParaRPr lang="en-US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990600"/>
            <a:ext cx="7543800" cy="4154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Drivers of Alaska’s Prison Population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 fontScale="70000" lnSpcReduction="20000"/>
          </a:bodyPr>
          <a:lstStyle/>
          <a:p>
            <a:pPr lvl="0">
              <a:spcAft>
                <a:spcPts val="600"/>
              </a:spcAft>
              <a:buNone/>
            </a:pPr>
            <a:r>
              <a:rPr lang="en-US" dirty="0" smtClean="0"/>
              <a:t>1. Increased admission for Felony Theft in the Second Degree—theft of property valued over $500—and increased sentence lengths associated with these offenses.</a:t>
            </a:r>
          </a:p>
          <a:p>
            <a:pPr lvl="0">
              <a:buNone/>
            </a:pPr>
            <a:r>
              <a:rPr lang="en-US" dirty="0" smtClean="0"/>
              <a:t>			</a:t>
            </a:r>
            <a:r>
              <a:rPr lang="en-US" dirty="0" smtClean="0">
                <a:solidFill>
                  <a:srgbClr val="C00000"/>
                </a:solidFill>
              </a:rPr>
              <a:t>&gt;&gt;Addressed by Senator </a:t>
            </a:r>
            <a:r>
              <a:rPr lang="en-US" dirty="0" err="1" smtClean="0">
                <a:solidFill>
                  <a:srgbClr val="C00000"/>
                </a:solidFill>
              </a:rPr>
              <a:t>Coghill’s</a:t>
            </a:r>
            <a:r>
              <a:rPr lang="en-US" dirty="0" smtClean="0">
                <a:solidFill>
                  <a:srgbClr val="C00000"/>
                </a:solidFill>
              </a:rPr>
              <a:t> SB 43.</a:t>
            </a:r>
          </a:p>
          <a:p>
            <a:pPr lvl="0">
              <a:buNone/>
            </a:pPr>
            <a:endParaRPr lang="en-US" dirty="0" smtClean="0"/>
          </a:p>
          <a:p>
            <a:pPr lvl="0">
              <a:spcAft>
                <a:spcPts val="600"/>
              </a:spcAft>
              <a:buNone/>
            </a:pPr>
            <a:r>
              <a:rPr lang="en-US" dirty="0" smtClean="0"/>
              <a:t>2. A 63% rise in prison admission for drug offenders, particularly felony offenders convicted of possession offenses.</a:t>
            </a:r>
          </a:p>
          <a:p>
            <a:pPr lvl="0">
              <a:buNone/>
            </a:pPr>
            <a:r>
              <a:rPr lang="en-US" dirty="0" smtClean="0"/>
              <a:t>			</a:t>
            </a:r>
            <a:r>
              <a:rPr lang="en-US" dirty="0" smtClean="0">
                <a:solidFill>
                  <a:srgbClr val="C00000"/>
                </a:solidFill>
              </a:rPr>
              <a:t>&gt;&gt;Addressed by Senator Dyson’s SB 56.</a:t>
            </a:r>
          </a:p>
          <a:p>
            <a:pPr lvl="0">
              <a:buNone/>
            </a:pPr>
            <a:endParaRPr lang="en-US" dirty="0" smtClean="0"/>
          </a:p>
          <a:p>
            <a:pPr lvl="0">
              <a:spcAft>
                <a:spcPts val="600"/>
              </a:spcAft>
              <a:buNone/>
            </a:pPr>
            <a:r>
              <a:rPr lang="en-US" dirty="0" smtClean="0"/>
              <a:t>3. Increase in Petitions to Revoke Probation (PTRP’s) and probation violations.</a:t>
            </a:r>
          </a:p>
          <a:p>
            <a:pPr lvl="0">
              <a:buNone/>
            </a:pPr>
            <a:r>
              <a:rPr lang="en-US" dirty="0" smtClean="0"/>
              <a:t>			</a:t>
            </a:r>
            <a:r>
              <a:rPr lang="en-US" dirty="0" smtClean="0">
                <a:solidFill>
                  <a:srgbClr val="C00000"/>
                </a:solidFill>
              </a:rPr>
              <a:t>&gt;&gt;Connected to number of offenders on felony 			probation; greatly impacted by SB 43 and SB 56.</a:t>
            </a:r>
          </a:p>
          <a:p>
            <a:endParaRPr lang="en-US" dirty="0" smtClean="0"/>
          </a:p>
          <a:p>
            <a:r>
              <a:rPr lang="en-US" dirty="0" smtClean="0"/>
              <a:t>Source: DOC Memo, </a:t>
            </a:r>
            <a:r>
              <a:rPr lang="en-US" i="1" dirty="0" smtClean="0"/>
              <a:t>Factors Driving Alaska’s Prison Population</a:t>
            </a:r>
            <a:r>
              <a:rPr lang="en-US" dirty="0" smtClean="0"/>
              <a:t>, at 1 (August 24, 2012).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Percent of Standing Offender Population in Alaska Department of Corrections Facilities by Offense Class </a:t>
            </a:r>
            <a:endParaRPr lang="en-US" sz="2400" dirty="0"/>
          </a:p>
        </p:txBody>
      </p:sp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905000"/>
            <a:ext cx="4201297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05000"/>
            <a:ext cx="4216744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55626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Largest growth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in Drugs/Alcohol: 15.39% 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Wingdings" pitchFamily="2" charset="2"/>
              </a:rPr>
              <a:t> 19.08%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Chart 5"/>
          <p:cNvPicPr>
            <a:picLocks noChangeArrowheads="1"/>
          </p:cNvPicPr>
          <p:nvPr/>
        </p:nvPicPr>
        <p:blipFill>
          <a:blip r:embed="rId2" cstate="print"/>
          <a:srcRect b="-47"/>
          <a:stretch>
            <a:fillRect/>
          </a:stretch>
        </p:blipFill>
        <p:spPr bwMode="auto">
          <a:xfrm>
            <a:off x="1219200" y="914400"/>
            <a:ext cx="6553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Chart 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609600"/>
            <a:ext cx="6096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91200"/>
            <a:ext cx="8229600" cy="783336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sz="2600" dirty="0" smtClean="0"/>
              <a:t>MICS-4 (Misconduct Involving a Controlled Substance in the 4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Degree) is currently classified as a Class C Felony.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Chart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762000"/>
            <a:ext cx="5562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Chart 4"/>
          <p:cNvPicPr>
            <a:picLocks noChangeArrowheads="1"/>
          </p:cNvPicPr>
          <p:nvPr/>
        </p:nvPicPr>
        <p:blipFill>
          <a:blip r:embed="rId3" cstate="print"/>
          <a:srcRect b="-21"/>
          <a:stretch>
            <a:fillRect/>
          </a:stretch>
        </p:blipFill>
        <p:spPr bwMode="auto">
          <a:xfrm>
            <a:off x="1219200" y="3505200"/>
            <a:ext cx="5562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934200" y="2286000"/>
            <a:ext cx="205740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Growth led by increase in Drug Felonies, the largest contributor being Class C Felonies.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 smtClean="0"/>
              <a:t>Reclassification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5112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SB 56 creates an “Escalating Punishment” system, similar to the State’s approach to DUI’s or DV4’s (Domestic Violence in the 4</a:t>
            </a:r>
            <a:r>
              <a:rPr lang="en-US" baseline="30000" dirty="0" smtClean="0"/>
              <a:t>th</a:t>
            </a:r>
            <a:r>
              <a:rPr lang="en-US" dirty="0" smtClean="0"/>
              <a:t> Degree).  Key features:</a:t>
            </a:r>
          </a:p>
          <a:p>
            <a:pPr lvl="1"/>
            <a:r>
              <a:rPr lang="en-US" dirty="0" smtClean="0"/>
              <a:t>Reclassification of small quantity, nonviolent possession to a misdemeanor</a:t>
            </a:r>
          </a:p>
          <a:p>
            <a:pPr lvl="1"/>
            <a:r>
              <a:rPr lang="en-US" dirty="0" smtClean="0"/>
              <a:t>“3-strikes” Rule.  Repeat offenses= felony.</a:t>
            </a:r>
          </a:p>
          <a:p>
            <a:pPr lvl="1"/>
            <a:r>
              <a:rPr lang="en-US" dirty="0" smtClean="0"/>
              <a:t>Strict quantity limits; over the limit = implied distribution = felony.</a:t>
            </a:r>
          </a:p>
          <a:p>
            <a:pPr lvl="1"/>
            <a:r>
              <a:rPr lang="en-US" dirty="0" smtClean="0"/>
              <a:t>No restrictions placed on law enforcement or prosecutors to pursue drug dealers, regardless of quantity (i.e., any evidence of selling drugs = felony).</a:t>
            </a:r>
          </a:p>
          <a:p>
            <a:pPr>
              <a:buNone/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This should lead to reductions in:</a:t>
            </a:r>
          </a:p>
          <a:p>
            <a:pPr lvl="2"/>
            <a:r>
              <a:rPr lang="en-US" dirty="0" smtClean="0"/>
              <a:t>Prison admissions</a:t>
            </a:r>
          </a:p>
          <a:p>
            <a:pPr lvl="2"/>
            <a:r>
              <a:rPr lang="en-US" dirty="0" smtClean="0"/>
              <a:t>Legal and adjudication costs</a:t>
            </a:r>
          </a:p>
          <a:p>
            <a:pPr lvl="2"/>
            <a:r>
              <a:rPr lang="en-US" dirty="0" smtClean="0"/>
              <a:t>Low-risk offenders being placed on felony probation</a:t>
            </a:r>
          </a:p>
          <a:p>
            <a:pPr lvl="2"/>
            <a:r>
              <a:rPr lang="en-US" dirty="0" smtClean="0"/>
              <a:t>Collateral consequences for simple possession offenders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" y="609600"/>
          <a:ext cx="8534400" cy="6202244"/>
        </p:xfrm>
        <a:graphic>
          <a:graphicData uri="http://schemas.openxmlformats.org/drawingml/2006/table">
            <a:tbl>
              <a:tblPr/>
              <a:tblGrid>
                <a:gridCol w="2181783"/>
                <a:gridCol w="2257338"/>
                <a:gridCol w="2191807"/>
                <a:gridCol w="1903472"/>
              </a:tblGrid>
              <a:tr h="232581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A Sampling of Collateral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Consequences Connected to Felonies and/or Drug Felonies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94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Citation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Title/Substance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Mandatory/Discretionary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Duration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8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AS 15.05.030(a); AS 33.30.241(a).  </a:t>
                      </a:r>
                      <a:r>
                        <a:rPr lang="en-US" sz="1000" i="1" dirty="0">
                          <a:latin typeface="Times New Roman"/>
                          <a:ea typeface="Calibri"/>
                          <a:cs typeface="Times New Roman"/>
                        </a:rPr>
                        <a:t>See also</a:t>
                      </a: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 AS 15.60.010(9)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Suspension of voting rights in federal, state and municipal elections until the date of unconditional discharge.  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Mandatory/Automatic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Until completion of probationary period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5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USCS § 504(a)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Ineligible for enlistment in the armed forces.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Discretionary (waiver)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Permanent/Unspecified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8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Interview with former hiring professional for major pipeline subcontractor.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Ineligible for employment in most oil and gas related jobs on the North Slope or along the Alyeska Pipeline.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Mandatory/Automatic (private hiring policies)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Permanent/Unspecified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0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AS 43.23.005(d); AS 43.23.028 (public notice).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Ineligible for a dividend if during the qualifying year the individual was sentenced on a felony conviction or was incarcerated on a felony conviction or a misdemeanor following a prior felony or two or more prior misdemeanors.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Mandatory/Automatic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Year of sentencing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21 U.S.C Section 862a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Ineligible for food stamps and temporary assistance to needy families.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Mandatory/automatic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Permanent/Unspecified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30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AS 47.05.300-390; 7 AAC 10.900-990.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Also Interview with HSS Background Check Program Teresa Narvaez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5-year employment barrier at any facility that is licensed, certified, approved or eligible to receive funding from the Department of Health and Social Services for “vulnerable populations.”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Mandatory/Automatic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Five year term from end of probationary period.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5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13 AAC 89.010.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Ineligible to become Village Police Safety Officer.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Mandatory/Automatic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Ten year period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5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 USCS § 412(b)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Ineligible for residency in Armed Forces retirement home.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Mandatory/Automatic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Permanent/Unspecified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0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18 U.S.C. § 922(g)(1)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Under federal law, a felon cannot possess “any firearm or ammunition.”  “Ammunition” is defined as “cartridge cases, primers, bullets, or propellant powder designed for use in any firearm.”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Mandatory/Automatic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Permanent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 USCS § 1865(b)(5)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Ineligible for jury service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5C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Mandatory/Automatic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Permanent/Unspecified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85" marR="2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259</TotalTime>
  <Words>996</Words>
  <Application>Microsoft Office PowerPoint</Application>
  <PresentationFormat>On-screen Show (4:3)</PresentationFormat>
  <Paragraphs>149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Urban</vt:lpstr>
      <vt:lpstr>Reclassifying Nonviolent, Small Quantity Possession</vt:lpstr>
      <vt:lpstr>Alaska’s Prison Population Growth</vt:lpstr>
      <vt:lpstr>Drivers of Alaska’s Prison Population Growth</vt:lpstr>
      <vt:lpstr>Percent of Standing Offender Population in Alaska Department of Corrections Facilities by Offense Class </vt:lpstr>
      <vt:lpstr>PowerPoint Presentation</vt:lpstr>
      <vt:lpstr>PowerPoint Presentation</vt:lpstr>
      <vt:lpstr>PowerPoint Presentation</vt:lpstr>
      <vt:lpstr>Reclassification</vt:lpstr>
      <vt:lpstr>PowerPoint Presentation</vt:lpstr>
      <vt:lpstr>PowerPoint Presentation</vt:lpstr>
      <vt:lpstr>PowerPoint Presentation</vt:lpstr>
      <vt:lpstr>Reduced Legal and Adjudication Costs</vt:lpstr>
      <vt:lpstr>Savings to the Court System</vt:lpstr>
      <vt:lpstr>Savings to Defense Agencies</vt:lpstr>
      <vt:lpstr>Even Assuming $0 in savings from the Department of Law, projected savings still amount to $408,000,  $613,000 or $817,000 per year. </vt:lpstr>
      <vt:lpstr>Public Safety: Map of Lower-48 States Where Drug Possession is a Misdemeanor</vt:lpstr>
      <vt:lpstr>Public Safety: Statistical Comparison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Reclassifying Nonviolent, Small Quantity Possession</dc:title>
  <dc:creator>Karen Lidster</dc:creator>
  <cp:lastModifiedBy>Administrator</cp:lastModifiedBy>
  <cp:revision>63</cp:revision>
  <dcterms:created xsi:type="dcterms:W3CDTF">2006-08-16T00:00:00Z</dcterms:created>
  <dcterms:modified xsi:type="dcterms:W3CDTF">2013-03-02T06:08:11Z</dcterms:modified>
</cp:coreProperties>
</file>