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65" r:id="rId3"/>
    <p:sldId id="262" r:id="rId4"/>
    <p:sldId id="263" r:id="rId5"/>
    <p:sldId id="272" r:id="rId6"/>
    <p:sldId id="259" r:id="rId7"/>
    <p:sldId id="258" r:id="rId8"/>
    <p:sldId id="257" r:id="rId9"/>
    <p:sldId id="260" r:id="rId10"/>
    <p:sldId id="273" r:id="rId11"/>
    <p:sldId id="270" r:id="rId12"/>
    <p:sldId id="271" r:id="rId13"/>
    <p:sldId id="264" r:id="rId14"/>
    <p:sldId id="266" r:id="rId15"/>
    <p:sldId id="268" r:id="rId16"/>
    <p:sldId id="269" r:id="rId17"/>
    <p:sldId id="267" r:id="rId18"/>
    <p:sldId id="27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70429" autoAdjust="0"/>
  </p:normalViewPr>
  <p:slideViewPr>
    <p:cSldViewPr snapToGrid="0">
      <p:cViewPr varScale="1">
        <p:scale>
          <a:sx n="81" d="100"/>
          <a:sy n="81" d="100"/>
        </p:scale>
        <p:origin x="17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FD19BF-79B5-4DA7-B6C5-0D4B0D301019}" type="datetimeFigureOut">
              <a:rPr lang="en-US" smtClean="0"/>
              <a:t>3/18/2020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EED29D-BB38-4A1B-A295-9F891131971D}" type="slidenum">
              <a:rPr lang="en-US" smtClean="0"/>
              <a:t>‹#›</a:t>
            </a:fld>
            <a:endParaRPr lang="en-US"/>
          </a:p>
        </p:txBody>
      </p:sp>
    </p:spTree>
    <p:extLst>
      <p:ext uri="{BB962C8B-B14F-4D97-AF65-F5344CB8AC3E}">
        <p14:creationId xmlns:p14="http://schemas.microsoft.com/office/powerpoint/2010/main" val="113697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v.alaska.gov/admin-orders/administrative-order-no-12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ov.alaska.gov/admin-orders/administrative-order-no-30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law.state.ak.us/pdf/opinions/opinions_2017/17-004_JU20172010.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ED29D-BB38-4A1B-A295-9F891131971D}" type="slidenum">
              <a:rPr lang="en-US" smtClean="0"/>
              <a:t>3</a:t>
            </a:fld>
            <a:endParaRPr lang="en-US"/>
          </a:p>
        </p:txBody>
      </p:sp>
    </p:spTree>
    <p:extLst>
      <p:ext uri="{BB962C8B-B14F-4D97-AF65-F5344CB8AC3E}">
        <p14:creationId xmlns:p14="http://schemas.microsoft.com/office/powerpoint/2010/main" val="338114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ANCSA</a:t>
            </a:r>
            <a:r>
              <a:rPr lang="en-US" baseline="0" dirty="0"/>
              <a:t> was a termination policy which was the mindset in Alaska far past 1967. </a:t>
            </a:r>
          </a:p>
          <a:p>
            <a:r>
              <a:rPr lang="en-US" baseline="0" dirty="0"/>
              <a:t>Self-Determination has proved to be the only successful Federal Indian Policy in the history of the relationship.  </a:t>
            </a:r>
            <a:endParaRPr lang="en-US" dirty="0"/>
          </a:p>
        </p:txBody>
      </p:sp>
      <p:sp>
        <p:nvSpPr>
          <p:cNvPr id="4" name="Slide Number Placeholder 3"/>
          <p:cNvSpPr>
            <a:spLocks noGrp="1"/>
          </p:cNvSpPr>
          <p:nvPr>
            <p:ph type="sldNum" sz="quarter" idx="10"/>
          </p:nvPr>
        </p:nvSpPr>
        <p:spPr/>
        <p:txBody>
          <a:bodyPr/>
          <a:lstStyle/>
          <a:p>
            <a:fld id="{90EED29D-BB38-4A1B-A295-9F891131971D}" type="slidenum">
              <a:rPr lang="en-US" smtClean="0"/>
              <a:t>5</a:t>
            </a:fld>
            <a:endParaRPr lang="en-US"/>
          </a:p>
        </p:txBody>
      </p:sp>
    </p:spTree>
    <p:extLst>
      <p:ext uri="{BB962C8B-B14F-4D97-AF65-F5344CB8AC3E}">
        <p14:creationId xmlns:p14="http://schemas.microsoft.com/office/powerpoint/2010/main" val="9229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1831, a few decades before Alaska became a territory of the United States, the United States Supreme Court, under Chief Justice Marshall, determined that Indian Tribes are what Justice Marshall called “domestic dependent nations,” which he described as “distinct, independent, political communities” under the control of the United States. </a:t>
            </a:r>
          </a:p>
        </p:txBody>
      </p:sp>
      <p:sp>
        <p:nvSpPr>
          <p:cNvPr id="4" name="Slide Number Placeholder 3"/>
          <p:cNvSpPr>
            <a:spLocks noGrp="1"/>
          </p:cNvSpPr>
          <p:nvPr>
            <p:ph type="sldNum" sz="quarter" idx="5"/>
          </p:nvPr>
        </p:nvSpPr>
        <p:spPr/>
        <p:txBody>
          <a:bodyPr/>
          <a:lstStyle/>
          <a:p>
            <a:fld id="{90EED29D-BB38-4A1B-A295-9F891131971D}" type="slidenum">
              <a:rPr lang="en-US" smtClean="0"/>
              <a:t>6</a:t>
            </a:fld>
            <a:endParaRPr lang="en-US"/>
          </a:p>
        </p:txBody>
      </p:sp>
    </p:spTree>
    <p:extLst>
      <p:ext uri="{BB962C8B-B14F-4D97-AF65-F5344CB8AC3E}">
        <p14:creationId xmlns:p14="http://schemas.microsoft.com/office/powerpoint/2010/main" val="358435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case was one of what is called “the Marshall Trilogy” – three cases that form the basic framework of federal Indian law in the United States. These cases are: </a:t>
            </a:r>
            <a:r>
              <a:rPr lang="en-US" i="1" dirty="0"/>
              <a:t>Johnson v. </a:t>
            </a:r>
            <a:r>
              <a:rPr lang="en-US" i="1" dirty="0" err="1"/>
              <a:t>M’Intosh</a:t>
            </a:r>
            <a:r>
              <a:rPr lang="en-US" i="1" dirty="0"/>
              <a:t> </a:t>
            </a:r>
            <a:r>
              <a:rPr lang="en-US" i="0" dirty="0"/>
              <a:t>(1823), </a:t>
            </a:r>
            <a:r>
              <a:rPr lang="en-US" i="1" dirty="0"/>
              <a:t>Cherokee Nation v. Georgia</a:t>
            </a:r>
            <a:r>
              <a:rPr lang="en-US" i="0" dirty="0"/>
              <a:t> (1831), and </a:t>
            </a:r>
            <a:r>
              <a:rPr lang="en-US" i="1" dirty="0"/>
              <a:t>Worcester v. Georgia</a:t>
            </a:r>
            <a:r>
              <a:rPr lang="en-US" i="0" dirty="0"/>
              <a:t> (1832). They set out these principles of federal Indian law:</a:t>
            </a:r>
            <a:endParaRPr lang="en-US" dirty="0"/>
          </a:p>
        </p:txBody>
      </p:sp>
      <p:sp>
        <p:nvSpPr>
          <p:cNvPr id="4" name="Slide Number Placeholder 3"/>
          <p:cNvSpPr>
            <a:spLocks noGrp="1"/>
          </p:cNvSpPr>
          <p:nvPr>
            <p:ph type="sldNum" sz="quarter" idx="5"/>
          </p:nvPr>
        </p:nvSpPr>
        <p:spPr/>
        <p:txBody>
          <a:bodyPr/>
          <a:lstStyle/>
          <a:p>
            <a:fld id="{90EED29D-BB38-4A1B-A295-9F891131971D}" type="slidenum">
              <a:rPr lang="en-US" smtClean="0"/>
              <a:t>7</a:t>
            </a:fld>
            <a:endParaRPr lang="en-US"/>
          </a:p>
        </p:txBody>
      </p:sp>
    </p:spTree>
    <p:extLst>
      <p:ext uri="{BB962C8B-B14F-4D97-AF65-F5344CB8AC3E}">
        <p14:creationId xmlns:p14="http://schemas.microsoft.com/office/powerpoint/2010/main" val="173480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1867, Russia sold its claims to Alaska to the United States with a treaty. The treaty included the words on this slide and is one of many examples of how colonialism treated indigenous peoples as inferior. The premise of this part of the treaty was that the Native peoples were uncivilized, so the colonial government has the power to civilize them with laws. So, Russia passed power over Alaska Natives and Alaska Native tribes to the United States. In this way, tribes were under the United States’ authority. </a:t>
            </a:r>
          </a:p>
        </p:txBody>
      </p:sp>
      <p:sp>
        <p:nvSpPr>
          <p:cNvPr id="4" name="Slide Number Placeholder 3"/>
          <p:cNvSpPr>
            <a:spLocks noGrp="1"/>
          </p:cNvSpPr>
          <p:nvPr>
            <p:ph type="sldNum" sz="quarter" idx="5"/>
          </p:nvPr>
        </p:nvSpPr>
        <p:spPr/>
        <p:txBody>
          <a:bodyPr/>
          <a:lstStyle/>
          <a:p>
            <a:fld id="{90EED29D-BB38-4A1B-A295-9F891131971D}" type="slidenum">
              <a:rPr lang="en-US" smtClean="0"/>
              <a:t>8</a:t>
            </a:fld>
            <a:endParaRPr lang="en-US"/>
          </a:p>
        </p:txBody>
      </p:sp>
    </p:spTree>
    <p:extLst>
      <p:ext uri="{BB962C8B-B14F-4D97-AF65-F5344CB8AC3E}">
        <p14:creationId xmlns:p14="http://schemas.microsoft.com/office/powerpoint/2010/main" val="54382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control over tribes is held by Congress. Congress’ power is called plenary, or ultimate, meaning Congress has the final word in the United States when it comes to Tribes. Through its plenary power, Congress may take Tribes’ aboriginal title to land, and their hunting and fishing rights, and may either recognize or unrecognize the existence of a Tribe. The Alaska Native Claims Settlement Act (ANCSA) is an example of Congress using its plenary power: the law extinguished Alaska Natives’ rights to 360 million acres of land, including their hunting and fishing rights to those lands.</a:t>
            </a:r>
          </a:p>
        </p:txBody>
      </p:sp>
      <p:sp>
        <p:nvSpPr>
          <p:cNvPr id="4" name="Slide Number Placeholder 3"/>
          <p:cNvSpPr>
            <a:spLocks noGrp="1"/>
          </p:cNvSpPr>
          <p:nvPr>
            <p:ph type="sldNum" sz="quarter" idx="5"/>
          </p:nvPr>
        </p:nvSpPr>
        <p:spPr/>
        <p:txBody>
          <a:bodyPr/>
          <a:lstStyle/>
          <a:p>
            <a:fld id="{90EED29D-BB38-4A1B-A295-9F891131971D}" type="slidenum">
              <a:rPr lang="en-US" smtClean="0"/>
              <a:t>9</a:t>
            </a:fld>
            <a:endParaRPr lang="en-US"/>
          </a:p>
        </p:txBody>
      </p:sp>
    </p:spTree>
    <p:extLst>
      <p:ext uri="{BB962C8B-B14F-4D97-AF65-F5344CB8AC3E}">
        <p14:creationId xmlns:p14="http://schemas.microsoft.com/office/powerpoint/2010/main" val="18976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Admin Order (full text) - </a:t>
            </a:r>
            <a:r>
              <a:rPr lang="en-US" dirty="0">
                <a:hlinkClick r:id="rId3"/>
              </a:rPr>
              <a:t>https://gov.alaska.gov/admin-orders/administrative-order-no-125/</a:t>
            </a:r>
            <a:r>
              <a:rPr lang="en-US" dirty="0"/>
              <a:t> </a:t>
            </a:r>
          </a:p>
        </p:txBody>
      </p:sp>
      <p:sp>
        <p:nvSpPr>
          <p:cNvPr id="4" name="Slide Number Placeholder 3"/>
          <p:cNvSpPr>
            <a:spLocks noGrp="1"/>
          </p:cNvSpPr>
          <p:nvPr>
            <p:ph type="sldNum" sz="quarter" idx="5"/>
          </p:nvPr>
        </p:nvSpPr>
        <p:spPr/>
        <p:txBody>
          <a:bodyPr/>
          <a:lstStyle/>
          <a:p>
            <a:fld id="{90EED29D-BB38-4A1B-A295-9F891131971D}" type="slidenum">
              <a:rPr lang="en-US" smtClean="0"/>
              <a:t>14</a:t>
            </a:fld>
            <a:endParaRPr lang="en-US"/>
          </a:p>
        </p:txBody>
      </p:sp>
    </p:spTree>
    <p:extLst>
      <p:ext uri="{BB962C8B-B14F-4D97-AF65-F5344CB8AC3E}">
        <p14:creationId xmlns:p14="http://schemas.microsoft.com/office/powerpoint/2010/main" val="190108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ED29D-BB38-4A1B-A295-9F891131971D}" type="slidenum">
              <a:rPr lang="en-US" smtClean="0"/>
              <a:t>15</a:t>
            </a:fld>
            <a:endParaRPr lang="en-US"/>
          </a:p>
        </p:txBody>
      </p:sp>
    </p:spTree>
    <p:extLst>
      <p:ext uri="{BB962C8B-B14F-4D97-AF65-F5344CB8AC3E}">
        <p14:creationId xmlns:p14="http://schemas.microsoft.com/office/powerpoint/2010/main" val="400054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text of Admin Order: </a:t>
            </a:r>
            <a:r>
              <a:rPr lang="en-US" dirty="0">
                <a:hlinkClick r:id="rId3"/>
              </a:rPr>
              <a:t>https://gov.alaska.gov/admin-orders/administrative-order-no-300/</a:t>
            </a:r>
            <a:endParaRPr lang="en-US" dirty="0"/>
          </a:p>
          <a:p>
            <a:r>
              <a:rPr lang="en-US" dirty="0"/>
              <a:t>Full text of DOL opinion: </a:t>
            </a:r>
            <a:r>
              <a:rPr lang="en-US" dirty="0">
                <a:hlinkClick r:id="rId4"/>
              </a:rPr>
              <a:t>http://www.law.state.ak.us/pdf/opinions/opinions_2017/17-004_JU20172010.pdf</a:t>
            </a:r>
            <a:endParaRPr lang="en-US" dirty="0"/>
          </a:p>
        </p:txBody>
      </p:sp>
      <p:sp>
        <p:nvSpPr>
          <p:cNvPr id="4" name="Slide Number Placeholder 3"/>
          <p:cNvSpPr>
            <a:spLocks noGrp="1"/>
          </p:cNvSpPr>
          <p:nvPr>
            <p:ph type="sldNum" sz="quarter" idx="5"/>
          </p:nvPr>
        </p:nvSpPr>
        <p:spPr/>
        <p:txBody>
          <a:bodyPr/>
          <a:lstStyle/>
          <a:p>
            <a:fld id="{90EED29D-BB38-4A1B-A295-9F891131971D}" type="slidenum">
              <a:rPr lang="en-US" smtClean="0"/>
              <a:t>16</a:t>
            </a:fld>
            <a:endParaRPr lang="en-US"/>
          </a:p>
        </p:txBody>
      </p:sp>
    </p:spTree>
    <p:extLst>
      <p:ext uri="{BB962C8B-B14F-4D97-AF65-F5344CB8AC3E}">
        <p14:creationId xmlns:p14="http://schemas.microsoft.com/office/powerpoint/2010/main" val="367651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8B8F5-6457-4DF6-B412-61E227F67933}" type="datetime1">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46002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D356A2-DAC1-4F91-95EA-641F15A889BC}"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116914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5F35CB-6874-40B6-8EB6-4F753D7F6AFE}"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591576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8E1A2-6CAB-43DD-9D22-8BA4386C657B}"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06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8CEE39-458E-4BC5-863A-AF8FFFD4FD36}"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61610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FDC2103-737C-4B81-B84F-9BE49DEF33A9}" type="datetime1">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183791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F953F1-F25F-44F7-B333-A87F6AEE5FC1}" type="datetime1">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5205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4EDCA-FAF1-4C72-8294-1E35BBD0FFA8}" type="datetime1">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041986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37E810-A724-4611-905F-220DB220E10F}" type="datetime1">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65587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777222-F4BF-444C-BDA5-E9AFAB26D245}" type="datetime1">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97121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D707A-1FC1-4AB3-B73E-DDD000EB245B}" type="datetime1">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42684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AA28C6-A0E8-4D92-85B2-CB60703C0D86}"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96291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FBA95-D173-43EB-AFC9-5571EE9EB099}" type="datetime1">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84159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2B124B-642B-4F90-A256-ACDB5909F004}" type="datetime1">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8911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031EE-1EC7-46DB-9FDA-6BD1B126A692}" type="datetime1">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37512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B005A-F66F-4498-96FB-121134F52C04}"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221981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D6C120-9B1D-4366-854A-EA6FFD1B6BA1}" type="datetime1">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17ED5-2B7E-44FB-BE37-1C4107789473}" type="slidenum">
              <a:rPr lang="en-US" smtClean="0"/>
              <a:t>‹#›</a:t>
            </a:fld>
            <a:endParaRPr lang="en-US"/>
          </a:p>
        </p:txBody>
      </p:sp>
    </p:spTree>
    <p:extLst>
      <p:ext uri="{BB962C8B-B14F-4D97-AF65-F5344CB8AC3E}">
        <p14:creationId xmlns:p14="http://schemas.microsoft.com/office/powerpoint/2010/main" val="403036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C09A39-4AB8-492E-87A1-DA30E3DC2FD4}" type="datetime1">
              <a:rPr lang="en-US" smtClean="0"/>
              <a:t>3/18/2020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9217ED5-2B7E-44FB-BE37-1C4107789473}" type="slidenum">
              <a:rPr lang="en-US" smtClean="0"/>
              <a:t>‹#›</a:t>
            </a:fld>
            <a:endParaRPr lang="en-US"/>
          </a:p>
        </p:txBody>
      </p:sp>
    </p:spTree>
    <p:extLst>
      <p:ext uri="{BB962C8B-B14F-4D97-AF65-F5344CB8AC3E}">
        <p14:creationId xmlns:p14="http://schemas.microsoft.com/office/powerpoint/2010/main" val="14252634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FD59-5DEB-413A-A0DC-6767D368FB24}"/>
              </a:ext>
            </a:extLst>
          </p:cNvPr>
          <p:cNvSpPr>
            <a:spLocks noGrp="1"/>
          </p:cNvSpPr>
          <p:nvPr>
            <p:ph type="ctrTitle"/>
          </p:nvPr>
        </p:nvSpPr>
        <p:spPr/>
        <p:txBody>
          <a:bodyPr/>
          <a:lstStyle/>
          <a:p>
            <a:r>
              <a:rPr lang="en-US" dirty="0"/>
              <a:t>Recognition of Alaska Tribes</a:t>
            </a:r>
          </a:p>
        </p:txBody>
      </p:sp>
      <p:sp>
        <p:nvSpPr>
          <p:cNvPr id="3" name="Subtitle 2">
            <a:extLst>
              <a:ext uri="{FF2B5EF4-FFF2-40B4-BE49-F238E27FC236}">
                <a16:creationId xmlns:a16="http://schemas.microsoft.com/office/drawing/2014/main" id="{E822FFFC-7C34-43A6-87A5-B38EDC596EDB}"/>
              </a:ext>
            </a:extLst>
          </p:cNvPr>
          <p:cNvSpPr>
            <a:spLocks noGrp="1"/>
          </p:cNvSpPr>
          <p:nvPr>
            <p:ph type="subTitle" idx="1"/>
          </p:nvPr>
        </p:nvSpPr>
        <p:spPr>
          <a:xfrm>
            <a:off x="480165" y="5427142"/>
            <a:ext cx="4591698" cy="1049867"/>
          </a:xfrm>
        </p:spPr>
        <p:txBody>
          <a:bodyPr>
            <a:normAutofit/>
          </a:bodyPr>
          <a:lstStyle/>
          <a:p>
            <a:r>
              <a:rPr lang="en-US" sz="1700" dirty="0"/>
              <a:t>Joy Anderson, General Counsel</a:t>
            </a:r>
          </a:p>
          <a:p>
            <a:r>
              <a:rPr lang="en-US" sz="1700" dirty="0"/>
              <a:t>Association of Village Council Presidents</a:t>
            </a:r>
          </a:p>
        </p:txBody>
      </p:sp>
      <p:sp>
        <p:nvSpPr>
          <p:cNvPr id="4" name="Subtitle 2">
            <a:extLst>
              <a:ext uri="{FF2B5EF4-FFF2-40B4-BE49-F238E27FC236}">
                <a16:creationId xmlns:a16="http://schemas.microsoft.com/office/drawing/2014/main" id="{2C1AF9D7-E3CB-499F-BDAD-654C42E09645}"/>
              </a:ext>
            </a:extLst>
          </p:cNvPr>
          <p:cNvSpPr txBox="1">
            <a:spLocks/>
          </p:cNvSpPr>
          <p:nvPr/>
        </p:nvSpPr>
        <p:spPr>
          <a:xfrm>
            <a:off x="7671282" y="5427142"/>
            <a:ext cx="4040553" cy="10498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1700" dirty="0"/>
              <a:t>Natasha Singh, General Counsel</a:t>
            </a:r>
          </a:p>
          <a:p>
            <a:r>
              <a:rPr lang="en-US" sz="1700" dirty="0"/>
              <a:t>Tanana Chiefs Conference</a:t>
            </a:r>
          </a:p>
        </p:txBody>
      </p:sp>
      <p:sp>
        <p:nvSpPr>
          <p:cNvPr id="5" name="Subtitle 2">
            <a:extLst>
              <a:ext uri="{FF2B5EF4-FFF2-40B4-BE49-F238E27FC236}">
                <a16:creationId xmlns:a16="http://schemas.microsoft.com/office/drawing/2014/main" id="{C8E9022B-F0F8-4B69-AC46-647242F55CF5}"/>
              </a:ext>
            </a:extLst>
          </p:cNvPr>
          <p:cNvSpPr txBox="1">
            <a:spLocks/>
          </p:cNvSpPr>
          <p:nvPr/>
        </p:nvSpPr>
        <p:spPr>
          <a:xfrm>
            <a:off x="1370691" y="3598341"/>
            <a:ext cx="9213800" cy="130496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1900" dirty="0"/>
              <a:t>Senate State Affairs Committee  </a:t>
            </a:r>
          </a:p>
          <a:p>
            <a:r>
              <a:rPr lang="en-US" sz="1900" dirty="0"/>
              <a:t>Alaska State Legislature</a:t>
            </a:r>
          </a:p>
          <a:p>
            <a:r>
              <a:rPr lang="en-US" sz="1900"/>
              <a:t>Spring 2020</a:t>
            </a:r>
            <a:endParaRPr lang="en-US" sz="1900" dirty="0"/>
          </a:p>
        </p:txBody>
      </p:sp>
    </p:spTree>
    <p:extLst>
      <p:ext uri="{BB962C8B-B14F-4D97-AF65-F5344CB8AC3E}">
        <p14:creationId xmlns:p14="http://schemas.microsoft.com/office/powerpoint/2010/main" val="194873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Self-Determination</a:t>
            </a:r>
          </a:p>
        </p:txBody>
      </p:sp>
      <p:sp>
        <p:nvSpPr>
          <p:cNvPr id="3" name="Content Placeholder 2"/>
          <p:cNvSpPr>
            <a:spLocks noGrp="1"/>
          </p:cNvSpPr>
          <p:nvPr>
            <p:ph idx="1"/>
          </p:nvPr>
        </p:nvSpPr>
        <p:spPr>
          <a:xfrm>
            <a:off x="913795" y="1732449"/>
            <a:ext cx="10353762" cy="4548608"/>
          </a:xfrm>
        </p:spPr>
        <p:txBody>
          <a:bodyPr>
            <a:normAutofit fontScale="92500" lnSpcReduction="10000"/>
          </a:bodyPr>
          <a:lstStyle/>
          <a:p>
            <a:r>
              <a:rPr lang="en-US" sz="2400" dirty="0"/>
              <a:t>The only policy that has worked to make significant progress in reversing otherwise distressed social, cultural, and economic conditions in Native communities.  </a:t>
            </a:r>
            <a:br>
              <a:rPr lang="en-US" sz="2400" dirty="0"/>
            </a:br>
            <a:endParaRPr lang="en-US" sz="2400" dirty="0"/>
          </a:p>
          <a:p>
            <a:r>
              <a:rPr lang="en-US" sz="2400" dirty="0"/>
              <a:t>The policy of self-determination reflects a political equilibrium which has held for four decades and which has withstood various shifts in the party control of Congress and the White House.</a:t>
            </a:r>
            <a:br>
              <a:rPr lang="en-US" sz="2400" dirty="0"/>
            </a:br>
            <a:endParaRPr lang="en-US" sz="2400" dirty="0"/>
          </a:p>
          <a:p>
            <a:r>
              <a:rPr lang="en-US" sz="2400" dirty="0"/>
              <a:t>The first major piece of legislation, Public Law 93-638, the Indian Self-Determination Act of 1975.</a:t>
            </a:r>
          </a:p>
          <a:p>
            <a:pPr lvl="1"/>
            <a:r>
              <a:rPr lang="en-US" sz="2400" dirty="0"/>
              <a:t>Tribes identify federal government services that they wish to provide to their own tribal members and contract for the federal funding to provide those services themselves.  </a:t>
            </a:r>
            <a:br>
              <a:rPr lang="en-US" sz="2400" dirty="0"/>
            </a:br>
            <a:endParaRPr lang="en-US" sz="24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7AFFDA1-542B-4316-9D80-ED6B17295333}"/>
              </a:ext>
            </a:extLst>
          </p:cNvPr>
          <p:cNvSpPr>
            <a:spLocks noGrp="1"/>
          </p:cNvSpPr>
          <p:nvPr>
            <p:ph type="sldNum" sz="quarter" idx="12"/>
          </p:nvPr>
        </p:nvSpPr>
        <p:spPr/>
        <p:txBody>
          <a:bodyPr/>
          <a:lstStyle/>
          <a:p>
            <a:fld id="{99217ED5-2B7E-44FB-BE37-1C4107789473}" type="slidenum">
              <a:rPr lang="en-US" smtClean="0"/>
              <a:t>10</a:t>
            </a:fld>
            <a:endParaRPr lang="en-US"/>
          </a:p>
        </p:txBody>
      </p:sp>
    </p:spTree>
    <p:extLst>
      <p:ext uri="{BB962C8B-B14F-4D97-AF65-F5344CB8AC3E}">
        <p14:creationId xmlns:p14="http://schemas.microsoft.com/office/powerpoint/2010/main" val="201167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E1DB3-2886-406F-8C4D-6D99267103EA}"/>
              </a:ext>
            </a:extLst>
          </p:cNvPr>
          <p:cNvSpPr>
            <a:spLocks noGrp="1"/>
          </p:cNvSpPr>
          <p:nvPr>
            <p:ph type="title"/>
          </p:nvPr>
        </p:nvSpPr>
        <p:spPr/>
        <p:txBody>
          <a:bodyPr/>
          <a:lstStyle/>
          <a:p>
            <a:r>
              <a:rPr lang="en-US" dirty="0"/>
              <a:t>Executive Order 13175 (2000)</a:t>
            </a:r>
          </a:p>
        </p:txBody>
      </p:sp>
      <p:sp>
        <p:nvSpPr>
          <p:cNvPr id="6" name="Content Placeholder 5">
            <a:extLst>
              <a:ext uri="{FF2B5EF4-FFF2-40B4-BE49-F238E27FC236}">
                <a16:creationId xmlns:a16="http://schemas.microsoft.com/office/drawing/2014/main" id="{49D828A0-7B20-4871-8F6F-72A830B93417}"/>
              </a:ext>
            </a:extLst>
          </p:cNvPr>
          <p:cNvSpPr>
            <a:spLocks noGrp="1"/>
          </p:cNvSpPr>
          <p:nvPr>
            <p:ph idx="1"/>
          </p:nvPr>
        </p:nvSpPr>
        <p:spPr>
          <a:xfrm>
            <a:off x="913795" y="1732449"/>
            <a:ext cx="10353762" cy="4407094"/>
          </a:xfrm>
        </p:spPr>
        <p:txBody>
          <a:bodyPr>
            <a:normAutofit/>
          </a:bodyPr>
          <a:lstStyle/>
          <a:p>
            <a:r>
              <a:rPr lang="en-US" sz="2800" dirty="0"/>
              <a:t>Established regular and meaningful consultation and collaboration with tribes in the development of federal policies that have tribal implications.</a:t>
            </a:r>
          </a:p>
          <a:p>
            <a:r>
              <a:rPr lang="en-US" sz="2800" dirty="0"/>
              <a:t>Recognizes that the United States has a unique legal relationship with Indian tribal governments as set forth in the U.S. Constitution, treaties, statutes, Executive Orders, and U.S. Supreme Court decisions. </a:t>
            </a:r>
          </a:p>
          <a:p>
            <a:r>
              <a:rPr lang="en-US" sz="2800" dirty="0"/>
              <a:t>Confirms that the U.S. recognizes Indian tribes as “domestic dependent nations under its protection.”</a:t>
            </a:r>
          </a:p>
          <a:p>
            <a:endParaRPr lang="en-US" dirty="0"/>
          </a:p>
        </p:txBody>
      </p:sp>
      <p:sp>
        <p:nvSpPr>
          <p:cNvPr id="2" name="Slide Number Placeholder 1">
            <a:extLst>
              <a:ext uri="{FF2B5EF4-FFF2-40B4-BE49-F238E27FC236}">
                <a16:creationId xmlns:a16="http://schemas.microsoft.com/office/drawing/2014/main" id="{3D8E9068-C325-4E46-B82A-F2D568FCA27B}"/>
              </a:ext>
            </a:extLst>
          </p:cNvPr>
          <p:cNvSpPr>
            <a:spLocks noGrp="1"/>
          </p:cNvSpPr>
          <p:nvPr>
            <p:ph type="sldNum" sz="quarter" idx="12"/>
          </p:nvPr>
        </p:nvSpPr>
        <p:spPr/>
        <p:txBody>
          <a:bodyPr/>
          <a:lstStyle/>
          <a:p>
            <a:fld id="{99217ED5-2B7E-44FB-BE37-1C4107789473}" type="slidenum">
              <a:rPr lang="en-US" smtClean="0"/>
              <a:t>11</a:t>
            </a:fld>
            <a:endParaRPr lang="en-US"/>
          </a:p>
        </p:txBody>
      </p:sp>
    </p:spTree>
    <p:extLst>
      <p:ext uri="{BB962C8B-B14F-4D97-AF65-F5344CB8AC3E}">
        <p14:creationId xmlns:p14="http://schemas.microsoft.com/office/powerpoint/2010/main" val="107025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E1DB3-2886-406F-8C4D-6D99267103EA}"/>
              </a:ext>
            </a:extLst>
          </p:cNvPr>
          <p:cNvSpPr>
            <a:spLocks noGrp="1"/>
          </p:cNvSpPr>
          <p:nvPr>
            <p:ph type="title"/>
          </p:nvPr>
        </p:nvSpPr>
        <p:spPr/>
        <p:txBody>
          <a:bodyPr/>
          <a:lstStyle/>
          <a:p>
            <a:r>
              <a:rPr lang="en-US" dirty="0"/>
              <a:t>Executive Order 13175 (2000)</a:t>
            </a:r>
          </a:p>
        </p:txBody>
      </p:sp>
      <p:sp>
        <p:nvSpPr>
          <p:cNvPr id="6" name="Content Placeholder 5">
            <a:extLst>
              <a:ext uri="{FF2B5EF4-FFF2-40B4-BE49-F238E27FC236}">
                <a16:creationId xmlns:a16="http://schemas.microsoft.com/office/drawing/2014/main" id="{49D828A0-7B20-4871-8F6F-72A830B93417}"/>
              </a:ext>
            </a:extLst>
          </p:cNvPr>
          <p:cNvSpPr>
            <a:spLocks noGrp="1"/>
          </p:cNvSpPr>
          <p:nvPr>
            <p:ph idx="1"/>
          </p:nvPr>
        </p:nvSpPr>
        <p:spPr>
          <a:xfrm>
            <a:off x="913795" y="2254963"/>
            <a:ext cx="10353762" cy="4058751"/>
          </a:xfrm>
        </p:spPr>
        <p:txBody>
          <a:bodyPr>
            <a:normAutofit/>
          </a:bodyPr>
          <a:lstStyle/>
          <a:p>
            <a:r>
              <a:rPr lang="en-US" sz="2800" dirty="0"/>
              <a:t>Recognizes a trust relationship with Indian tribes.</a:t>
            </a:r>
          </a:p>
          <a:p>
            <a:r>
              <a:rPr lang="en-US" sz="2800" dirty="0"/>
              <a:t>Recognizes the right of Indian tribes to self-government, tribal authority and self-determination.</a:t>
            </a:r>
          </a:p>
          <a:p>
            <a:r>
              <a:rPr lang="en-US" sz="2800" dirty="0"/>
              <a:t>All federal agencies are to respect Indian tribal self-government and authority.</a:t>
            </a:r>
          </a:p>
          <a:p>
            <a:endParaRPr lang="en-US" dirty="0"/>
          </a:p>
        </p:txBody>
      </p:sp>
      <p:sp>
        <p:nvSpPr>
          <p:cNvPr id="2" name="Slide Number Placeholder 1">
            <a:extLst>
              <a:ext uri="{FF2B5EF4-FFF2-40B4-BE49-F238E27FC236}">
                <a16:creationId xmlns:a16="http://schemas.microsoft.com/office/drawing/2014/main" id="{C89FFD4F-F169-4442-B6C0-BF4094EE52DC}"/>
              </a:ext>
            </a:extLst>
          </p:cNvPr>
          <p:cNvSpPr>
            <a:spLocks noGrp="1"/>
          </p:cNvSpPr>
          <p:nvPr>
            <p:ph type="sldNum" sz="quarter" idx="12"/>
          </p:nvPr>
        </p:nvSpPr>
        <p:spPr/>
        <p:txBody>
          <a:bodyPr/>
          <a:lstStyle/>
          <a:p>
            <a:fld id="{99217ED5-2B7E-44FB-BE37-1C4107789473}" type="slidenum">
              <a:rPr lang="en-US" smtClean="0"/>
              <a:t>12</a:t>
            </a:fld>
            <a:endParaRPr lang="en-US"/>
          </a:p>
        </p:txBody>
      </p:sp>
    </p:spTree>
    <p:extLst>
      <p:ext uri="{BB962C8B-B14F-4D97-AF65-F5344CB8AC3E}">
        <p14:creationId xmlns:p14="http://schemas.microsoft.com/office/powerpoint/2010/main" val="178803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9CBA69-3D64-453B-AF36-4F8EA6F8915F}"/>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lnSpc>
                <a:spcPct val="90000"/>
              </a:lnSpc>
            </a:pPr>
            <a:r>
              <a:rPr lang="en-US" sz="3600"/>
              <a:t>Brief History of the Relationship Between the State of Alaska and Tribes</a:t>
            </a:r>
          </a:p>
        </p:txBody>
      </p:sp>
      <p:pic>
        <p:nvPicPr>
          <p:cNvPr id="19" name="Picture 1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21" name="Picture 2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7" name="Picture 6" descr="A close up of a map&#10;&#10;Description automatically generated">
            <a:extLst>
              <a:ext uri="{FF2B5EF4-FFF2-40B4-BE49-F238E27FC236}">
                <a16:creationId xmlns:a16="http://schemas.microsoft.com/office/drawing/2014/main" id="{7EC50492-DB53-4B66-BD40-33CB09102241}"/>
              </a:ext>
            </a:extLst>
          </p:cNvPr>
          <p:cNvPicPr>
            <a:picLocks noChangeAspect="1"/>
          </p:cNvPicPr>
          <p:nvPr/>
        </p:nvPicPr>
        <p:blipFill rotWithShape="1">
          <a:blip r:embed="rId4">
            <a:extLst>
              <a:ext uri="{28A0092B-C50C-407E-A947-70E740481C1C}">
                <a14:useLocalDpi xmlns:a14="http://schemas.microsoft.com/office/drawing/2010/main" val="0"/>
              </a:ext>
            </a:extLst>
          </a:blip>
          <a:srcRect l="12290" r="6101" b="1"/>
          <a:stretch/>
        </p:blipFill>
        <p:spPr>
          <a:xfrm>
            <a:off x="4654297" y="10"/>
            <a:ext cx="7537704" cy="6857990"/>
          </a:xfrm>
          <a:prstGeom prst="rect">
            <a:avLst/>
          </a:prstGeom>
        </p:spPr>
      </p:pic>
      <p:sp>
        <p:nvSpPr>
          <p:cNvPr id="2" name="Slide Number Placeholder 1">
            <a:extLst>
              <a:ext uri="{FF2B5EF4-FFF2-40B4-BE49-F238E27FC236}">
                <a16:creationId xmlns:a16="http://schemas.microsoft.com/office/drawing/2014/main" id="{79A74219-7CCB-4D76-9D69-6BECF0AC749B}"/>
              </a:ext>
            </a:extLst>
          </p:cNvPr>
          <p:cNvSpPr>
            <a:spLocks noGrp="1"/>
          </p:cNvSpPr>
          <p:nvPr>
            <p:ph type="sldNum" sz="quarter" idx="12"/>
          </p:nvPr>
        </p:nvSpPr>
        <p:spPr/>
        <p:txBody>
          <a:bodyPr/>
          <a:lstStyle/>
          <a:p>
            <a:fld id="{99217ED5-2B7E-44FB-BE37-1C4107789473}" type="slidenum">
              <a:rPr lang="en-US" smtClean="0"/>
              <a:t>13</a:t>
            </a:fld>
            <a:endParaRPr lang="en-US"/>
          </a:p>
        </p:txBody>
      </p:sp>
    </p:spTree>
    <p:extLst>
      <p:ext uri="{BB962C8B-B14F-4D97-AF65-F5344CB8AC3E}">
        <p14:creationId xmlns:p14="http://schemas.microsoft.com/office/powerpoint/2010/main" val="27106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31351-4A15-44AD-AD04-F38C9B77FE73}"/>
              </a:ext>
            </a:extLst>
          </p:cNvPr>
          <p:cNvSpPr>
            <a:spLocks noGrp="1"/>
          </p:cNvSpPr>
          <p:nvPr>
            <p:ph type="title"/>
          </p:nvPr>
        </p:nvSpPr>
        <p:spPr/>
        <p:txBody>
          <a:bodyPr/>
          <a:lstStyle/>
          <a:p>
            <a:r>
              <a:rPr lang="en-US" dirty="0"/>
              <a:t>Previous Alaska Position: Tribes Did Not Exist</a:t>
            </a:r>
          </a:p>
        </p:txBody>
      </p:sp>
      <p:sp>
        <p:nvSpPr>
          <p:cNvPr id="6" name="Content Placeholder 5">
            <a:extLst>
              <a:ext uri="{FF2B5EF4-FFF2-40B4-BE49-F238E27FC236}">
                <a16:creationId xmlns:a16="http://schemas.microsoft.com/office/drawing/2014/main" id="{6C82B695-1B6B-4090-BEFE-B914F0C52F03}"/>
              </a:ext>
            </a:extLst>
          </p:cNvPr>
          <p:cNvSpPr>
            <a:spLocks noGrp="1"/>
          </p:cNvSpPr>
          <p:nvPr>
            <p:ph idx="1"/>
          </p:nvPr>
        </p:nvSpPr>
        <p:spPr/>
        <p:txBody>
          <a:bodyPr>
            <a:noAutofit/>
          </a:bodyPr>
          <a:lstStyle/>
          <a:p>
            <a:pPr lvl="1"/>
            <a:r>
              <a:rPr lang="en-US" sz="3200" i="1" dirty="0"/>
              <a:t>Native </a:t>
            </a:r>
            <a:r>
              <a:rPr lang="en-US" sz="3200" i="1" dirty="0" err="1"/>
              <a:t>Vill</a:t>
            </a:r>
            <a:r>
              <a:rPr lang="en-US" sz="3200" i="1" dirty="0"/>
              <a:t>. Of Stevens v. Alaska Mgmt. &amp; Planning </a:t>
            </a:r>
            <a:r>
              <a:rPr lang="en-US" sz="3200" dirty="0"/>
              <a:t>(Alaska 1988) – “</a:t>
            </a:r>
            <a:r>
              <a:rPr lang="en-US" sz="3200" b="1" dirty="0"/>
              <a:t>There are not now and never have been tribes of Indians in Alaska </a:t>
            </a:r>
            <a:r>
              <a:rPr lang="en-US" sz="3200" dirty="0"/>
              <a:t>as that term is used in federal Indian law.”</a:t>
            </a:r>
          </a:p>
          <a:p>
            <a:pPr lvl="1"/>
            <a:r>
              <a:rPr lang="en-US" sz="3200" dirty="0"/>
              <a:t>Alaska Admin. Order No. 125 (1991) – “</a:t>
            </a:r>
            <a:r>
              <a:rPr lang="en-US" sz="3200" b="1" dirty="0"/>
              <a:t>The State of Alaska opposes expansion of tribal governmental powers</a:t>
            </a:r>
            <a:r>
              <a:rPr lang="en-US" sz="3200" dirty="0"/>
              <a:t> and the creation of ‘Indian Country’ in Alaska.”</a:t>
            </a:r>
          </a:p>
        </p:txBody>
      </p:sp>
      <p:sp>
        <p:nvSpPr>
          <p:cNvPr id="2" name="Slide Number Placeholder 1">
            <a:extLst>
              <a:ext uri="{FF2B5EF4-FFF2-40B4-BE49-F238E27FC236}">
                <a16:creationId xmlns:a16="http://schemas.microsoft.com/office/drawing/2014/main" id="{263342BC-1DD3-4E30-B9E6-9352F07C960E}"/>
              </a:ext>
            </a:extLst>
          </p:cNvPr>
          <p:cNvSpPr>
            <a:spLocks noGrp="1"/>
          </p:cNvSpPr>
          <p:nvPr>
            <p:ph type="sldNum" sz="quarter" idx="12"/>
          </p:nvPr>
        </p:nvSpPr>
        <p:spPr/>
        <p:txBody>
          <a:bodyPr/>
          <a:lstStyle/>
          <a:p>
            <a:fld id="{99217ED5-2B7E-44FB-BE37-1C4107789473}" type="slidenum">
              <a:rPr lang="en-US" smtClean="0"/>
              <a:t>14</a:t>
            </a:fld>
            <a:endParaRPr lang="en-US"/>
          </a:p>
        </p:txBody>
      </p:sp>
    </p:spTree>
    <p:extLst>
      <p:ext uri="{BB962C8B-B14F-4D97-AF65-F5344CB8AC3E}">
        <p14:creationId xmlns:p14="http://schemas.microsoft.com/office/powerpoint/2010/main" val="15249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558F-6A82-4237-B085-20B5E0CB8DA5}"/>
              </a:ext>
            </a:extLst>
          </p:cNvPr>
          <p:cNvSpPr>
            <a:spLocks noGrp="1"/>
          </p:cNvSpPr>
          <p:nvPr>
            <p:ph type="title"/>
          </p:nvPr>
        </p:nvSpPr>
        <p:spPr/>
        <p:txBody>
          <a:bodyPr/>
          <a:lstStyle/>
          <a:p>
            <a:r>
              <a:rPr lang="en-US" dirty="0"/>
              <a:t>Federal Government Response</a:t>
            </a:r>
          </a:p>
        </p:txBody>
      </p:sp>
      <p:sp>
        <p:nvSpPr>
          <p:cNvPr id="3" name="Content Placeholder 2">
            <a:extLst>
              <a:ext uri="{FF2B5EF4-FFF2-40B4-BE49-F238E27FC236}">
                <a16:creationId xmlns:a16="http://schemas.microsoft.com/office/drawing/2014/main" id="{E6205505-9331-42A4-A50A-2F631E691BC0}"/>
              </a:ext>
            </a:extLst>
          </p:cNvPr>
          <p:cNvSpPr>
            <a:spLocks noGrp="1"/>
          </p:cNvSpPr>
          <p:nvPr>
            <p:ph idx="1"/>
          </p:nvPr>
        </p:nvSpPr>
        <p:spPr>
          <a:xfrm>
            <a:off x="913795" y="1732449"/>
            <a:ext cx="10353762" cy="4515951"/>
          </a:xfrm>
        </p:spPr>
        <p:txBody>
          <a:bodyPr>
            <a:normAutofit/>
          </a:bodyPr>
          <a:lstStyle/>
          <a:p>
            <a:r>
              <a:rPr lang="en-US" sz="2400" b="1" dirty="0"/>
              <a:t>Department of Interior (DOI) </a:t>
            </a:r>
            <a:r>
              <a:rPr lang="en-US" sz="2400" dirty="0"/>
              <a:t>– The “</a:t>
            </a:r>
            <a:r>
              <a:rPr lang="en-US" sz="2400" b="1" dirty="0" err="1"/>
              <a:t>Sansonetti</a:t>
            </a:r>
            <a:r>
              <a:rPr lang="en-US" sz="2400" b="1" dirty="0"/>
              <a:t> Opinion</a:t>
            </a:r>
            <a:r>
              <a:rPr lang="en-US" sz="2400" dirty="0"/>
              <a:t>” (1993) disagreed with the Alaska Supreme Court’s historical analysis in </a:t>
            </a:r>
            <a:r>
              <a:rPr lang="en-US" sz="2400" i="1" dirty="0"/>
              <a:t>Stevens Village</a:t>
            </a:r>
            <a:r>
              <a:rPr lang="en-US" sz="2400" dirty="0"/>
              <a:t>, observed that for over fifty years Congress and the DOI treated Alaska Natives as members of tribes, and concluded there were federally recognized tribes in Alaska). Nine months later, DOI issued a list of federally recognized tribes in Alaska. </a:t>
            </a:r>
          </a:p>
          <a:p>
            <a:r>
              <a:rPr lang="en-US" sz="2400" b="1" dirty="0"/>
              <a:t>Congress </a:t>
            </a:r>
            <a:r>
              <a:rPr lang="en-US" sz="2400" dirty="0"/>
              <a:t>- </a:t>
            </a:r>
            <a:r>
              <a:rPr lang="en-US" sz="2400" b="1" dirty="0"/>
              <a:t>Federally Recognized Tribe List Act of 1994 (1994 List Act) </a:t>
            </a:r>
            <a:r>
              <a:rPr lang="en-US" sz="2400" dirty="0"/>
              <a:t>directed the BIA to publish lists of recognized tribes which included Alaska Tribes. The list is published annually, and all subsequent lists of the List Act have continued to include Alaska Tribes.</a:t>
            </a:r>
            <a:endParaRPr lang="en-US" sz="2400" b="1" dirty="0"/>
          </a:p>
        </p:txBody>
      </p:sp>
      <p:sp>
        <p:nvSpPr>
          <p:cNvPr id="4" name="Slide Number Placeholder 3">
            <a:extLst>
              <a:ext uri="{FF2B5EF4-FFF2-40B4-BE49-F238E27FC236}">
                <a16:creationId xmlns:a16="http://schemas.microsoft.com/office/drawing/2014/main" id="{66B62267-2B8B-4597-8AF1-F48E51ECBC68}"/>
              </a:ext>
            </a:extLst>
          </p:cNvPr>
          <p:cNvSpPr>
            <a:spLocks noGrp="1"/>
          </p:cNvSpPr>
          <p:nvPr>
            <p:ph type="sldNum" sz="quarter" idx="12"/>
          </p:nvPr>
        </p:nvSpPr>
        <p:spPr/>
        <p:txBody>
          <a:bodyPr/>
          <a:lstStyle/>
          <a:p>
            <a:fld id="{99217ED5-2B7E-44FB-BE37-1C4107789473}" type="slidenum">
              <a:rPr lang="en-US" smtClean="0"/>
              <a:t>15</a:t>
            </a:fld>
            <a:endParaRPr lang="en-US"/>
          </a:p>
        </p:txBody>
      </p:sp>
    </p:spTree>
    <p:extLst>
      <p:ext uri="{BB962C8B-B14F-4D97-AF65-F5344CB8AC3E}">
        <p14:creationId xmlns:p14="http://schemas.microsoft.com/office/powerpoint/2010/main" val="122068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8F3A-08CF-4EDA-B285-A5FDB6807866}"/>
              </a:ext>
            </a:extLst>
          </p:cNvPr>
          <p:cNvSpPr>
            <a:spLocks noGrp="1"/>
          </p:cNvSpPr>
          <p:nvPr>
            <p:ph type="title"/>
          </p:nvPr>
        </p:nvSpPr>
        <p:spPr/>
        <p:txBody>
          <a:bodyPr>
            <a:normAutofit fontScale="90000"/>
          </a:bodyPr>
          <a:lstStyle/>
          <a:p>
            <a:r>
              <a:rPr lang="en-US" dirty="0"/>
              <a:t>Current Position of the State of Alaska on Recognition of Tribes:</a:t>
            </a:r>
          </a:p>
        </p:txBody>
      </p:sp>
      <p:sp>
        <p:nvSpPr>
          <p:cNvPr id="3" name="Content Placeholder 2">
            <a:extLst>
              <a:ext uri="{FF2B5EF4-FFF2-40B4-BE49-F238E27FC236}">
                <a16:creationId xmlns:a16="http://schemas.microsoft.com/office/drawing/2014/main" id="{2594B12B-9E68-4EEF-AAE8-6FEC43FE7E75}"/>
              </a:ext>
            </a:extLst>
          </p:cNvPr>
          <p:cNvSpPr>
            <a:spLocks noGrp="1"/>
          </p:cNvSpPr>
          <p:nvPr>
            <p:ph idx="1"/>
          </p:nvPr>
        </p:nvSpPr>
        <p:spPr>
          <a:xfrm>
            <a:off x="913795" y="1732449"/>
            <a:ext cx="10353762" cy="4701008"/>
          </a:xfrm>
        </p:spPr>
        <p:txBody>
          <a:bodyPr>
            <a:normAutofit lnSpcReduction="10000"/>
          </a:bodyPr>
          <a:lstStyle/>
          <a:p>
            <a:r>
              <a:rPr lang="en-US" sz="2800" b="1" dirty="0"/>
              <a:t>Alaska Supreme Court </a:t>
            </a:r>
            <a:r>
              <a:rPr lang="en-US" sz="2800" dirty="0"/>
              <a:t>– “If Congress or the Executive Branch recognizes a group of Native Americans as a sovereign Tribe, we ‘must do the same.’” </a:t>
            </a:r>
            <a:r>
              <a:rPr lang="en-US" sz="2800" i="1" dirty="0"/>
              <a:t>John v. Baker</a:t>
            </a:r>
            <a:r>
              <a:rPr lang="en-US" sz="2800" dirty="0"/>
              <a:t> (1999)</a:t>
            </a:r>
            <a:br>
              <a:rPr lang="en-US" sz="2800" dirty="0"/>
            </a:br>
            <a:endParaRPr lang="en-US" sz="2800" dirty="0"/>
          </a:p>
          <a:p>
            <a:r>
              <a:rPr lang="en-US" sz="2800" b="1" dirty="0"/>
              <a:t>State of Alaska’s Executive Branch </a:t>
            </a:r>
            <a:r>
              <a:rPr lang="en-US" sz="2800" dirty="0"/>
              <a:t>– “[W]e will improve government-to-government relations with Alaska Tribes […].” Alaska Admin. Order No. 300 (2018). </a:t>
            </a:r>
            <a:r>
              <a:rPr lang="en-US" sz="2800" i="1" dirty="0"/>
              <a:t>See also</a:t>
            </a:r>
            <a:r>
              <a:rPr lang="en-US" sz="2800" dirty="0"/>
              <a:t> Alaska Department of Law 2017 Opinion – Legal status of tribal governments in Alaska (“[T]here are no unresolved legal questions regarding the legal status of Alaska Tribes as federally recognized tribal governments.”)</a:t>
            </a:r>
          </a:p>
          <a:p>
            <a:pPr marL="36900" indent="0">
              <a:buNone/>
            </a:pPr>
            <a:endParaRPr lang="en-US" dirty="0"/>
          </a:p>
        </p:txBody>
      </p:sp>
      <p:sp>
        <p:nvSpPr>
          <p:cNvPr id="4" name="Slide Number Placeholder 3">
            <a:extLst>
              <a:ext uri="{FF2B5EF4-FFF2-40B4-BE49-F238E27FC236}">
                <a16:creationId xmlns:a16="http://schemas.microsoft.com/office/drawing/2014/main" id="{502A36EF-5F01-4FC5-BFA5-35BE03C05DE4}"/>
              </a:ext>
            </a:extLst>
          </p:cNvPr>
          <p:cNvSpPr>
            <a:spLocks noGrp="1"/>
          </p:cNvSpPr>
          <p:nvPr>
            <p:ph type="sldNum" sz="quarter" idx="12"/>
          </p:nvPr>
        </p:nvSpPr>
        <p:spPr/>
        <p:txBody>
          <a:bodyPr/>
          <a:lstStyle/>
          <a:p>
            <a:fld id="{99217ED5-2B7E-44FB-BE37-1C4107789473}" type="slidenum">
              <a:rPr lang="en-US" smtClean="0"/>
              <a:t>16</a:t>
            </a:fld>
            <a:endParaRPr lang="en-US"/>
          </a:p>
        </p:txBody>
      </p:sp>
    </p:spTree>
    <p:extLst>
      <p:ext uri="{BB962C8B-B14F-4D97-AF65-F5344CB8AC3E}">
        <p14:creationId xmlns:p14="http://schemas.microsoft.com/office/powerpoint/2010/main" val="100432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8C07-B887-4040-9D9B-7CFE60FDE920}"/>
              </a:ext>
            </a:extLst>
          </p:cNvPr>
          <p:cNvSpPr>
            <a:spLocks noGrp="1"/>
          </p:cNvSpPr>
          <p:nvPr>
            <p:ph type="title"/>
          </p:nvPr>
        </p:nvSpPr>
        <p:spPr/>
        <p:txBody>
          <a:bodyPr/>
          <a:lstStyle/>
          <a:p>
            <a:r>
              <a:rPr lang="en-US" dirty="0"/>
              <a:t>HB 221</a:t>
            </a:r>
          </a:p>
        </p:txBody>
      </p:sp>
      <p:sp>
        <p:nvSpPr>
          <p:cNvPr id="3" name="Content Placeholder 2">
            <a:extLst>
              <a:ext uri="{FF2B5EF4-FFF2-40B4-BE49-F238E27FC236}">
                <a16:creationId xmlns:a16="http://schemas.microsoft.com/office/drawing/2014/main" id="{9792E3CA-5832-457E-9B41-5E25ED03D56A}"/>
              </a:ext>
            </a:extLst>
          </p:cNvPr>
          <p:cNvSpPr>
            <a:spLocks noGrp="1"/>
          </p:cNvSpPr>
          <p:nvPr>
            <p:ph idx="1"/>
          </p:nvPr>
        </p:nvSpPr>
        <p:spPr>
          <a:xfrm>
            <a:off x="913795" y="1732449"/>
            <a:ext cx="10353762" cy="5212637"/>
          </a:xfrm>
        </p:spPr>
        <p:txBody>
          <a:bodyPr>
            <a:normAutofit/>
          </a:bodyPr>
          <a:lstStyle/>
          <a:p>
            <a:r>
              <a:rPr lang="en-US" sz="2800" dirty="0"/>
              <a:t>Will bring the Alaska State Legislature in-line with the other two branches of State government regarding the status of Alaska Tribes.</a:t>
            </a:r>
            <a:br>
              <a:rPr lang="en-US" sz="2800" dirty="0"/>
            </a:br>
            <a:endParaRPr lang="en-US" sz="2800" dirty="0"/>
          </a:p>
          <a:p>
            <a:r>
              <a:rPr lang="en-US" sz="2800" dirty="0"/>
              <a:t>Will modernize the policy towards Alaska Native tribes by officially moving the State legislature out of the Termination Era and into the Self-Determination Era.  </a:t>
            </a:r>
            <a:br>
              <a:rPr lang="en-US" sz="2800" dirty="0"/>
            </a:br>
            <a:endParaRPr lang="en-US" sz="2800" dirty="0"/>
          </a:p>
          <a:p>
            <a:r>
              <a:rPr lang="en-US" sz="2800" dirty="0"/>
              <a:t>Create the potential for the State of Alaska to lead the country in creation of State-tribal relations.  </a:t>
            </a:r>
          </a:p>
          <a:p>
            <a:endParaRPr lang="en-US" sz="2800" dirty="0"/>
          </a:p>
          <a:p>
            <a:endParaRPr lang="en-US" dirty="0"/>
          </a:p>
          <a:p>
            <a:endParaRPr lang="en-US" dirty="0"/>
          </a:p>
        </p:txBody>
      </p:sp>
      <p:sp>
        <p:nvSpPr>
          <p:cNvPr id="4" name="Slide Number Placeholder 3">
            <a:extLst>
              <a:ext uri="{FF2B5EF4-FFF2-40B4-BE49-F238E27FC236}">
                <a16:creationId xmlns:a16="http://schemas.microsoft.com/office/drawing/2014/main" id="{920CB6DA-C55A-4459-9B69-54502A11070D}"/>
              </a:ext>
            </a:extLst>
          </p:cNvPr>
          <p:cNvSpPr>
            <a:spLocks noGrp="1"/>
          </p:cNvSpPr>
          <p:nvPr>
            <p:ph type="sldNum" sz="quarter" idx="12"/>
          </p:nvPr>
        </p:nvSpPr>
        <p:spPr/>
        <p:txBody>
          <a:bodyPr/>
          <a:lstStyle/>
          <a:p>
            <a:fld id="{99217ED5-2B7E-44FB-BE37-1C4107789473}" type="slidenum">
              <a:rPr lang="en-US" smtClean="0"/>
              <a:t>17</a:t>
            </a:fld>
            <a:endParaRPr lang="en-US"/>
          </a:p>
        </p:txBody>
      </p:sp>
    </p:spTree>
    <p:extLst>
      <p:ext uri="{BB962C8B-B14F-4D97-AF65-F5344CB8AC3E}">
        <p14:creationId xmlns:p14="http://schemas.microsoft.com/office/powerpoint/2010/main" val="181421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FACC-C7C2-4120-81C5-6AC517EC9134}"/>
              </a:ext>
            </a:extLst>
          </p:cNvPr>
          <p:cNvSpPr>
            <a:spLocks noGrp="1"/>
          </p:cNvSpPr>
          <p:nvPr>
            <p:ph type="title"/>
          </p:nvPr>
        </p:nvSpPr>
        <p:spPr>
          <a:xfrm>
            <a:off x="919119" y="2588712"/>
            <a:ext cx="10353762" cy="970450"/>
          </a:xfrm>
        </p:spPr>
        <p:txBody>
          <a:bodyPr/>
          <a:lstStyle/>
          <a:p>
            <a:r>
              <a:rPr lang="en-US" dirty="0"/>
              <a:t>Ana </a:t>
            </a:r>
            <a:r>
              <a:rPr lang="en-US" dirty="0" err="1"/>
              <a:t>Bassee</a:t>
            </a:r>
            <a:endParaRPr lang="en-US" dirty="0"/>
          </a:p>
        </p:txBody>
      </p:sp>
      <p:sp>
        <p:nvSpPr>
          <p:cNvPr id="4" name="Title 1">
            <a:extLst>
              <a:ext uri="{FF2B5EF4-FFF2-40B4-BE49-F238E27FC236}">
                <a16:creationId xmlns:a16="http://schemas.microsoft.com/office/drawing/2014/main" id="{0515B52D-E00F-4BAB-BC92-3FCB1662C025}"/>
              </a:ext>
            </a:extLst>
          </p:cNvPr>
          <p:cNvSpPr txBox="1">
            <a:spLocks/>
          </p:cNvSpPr>
          <p:nvPr/>
        </p:nvSpPr>
        <p:spPr>
          <a:xfrm>
            <a:off x="919119" y="369309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Quyana</a:t>
            </a:r>
          </a:p>
        </p:txBody>
      </p:sp>
      <p:sp>
        <p:nvSpPr>
          <p:cNvPr id="3" name="Slide Number Placeholder 2">
            <a:extLst>
              <a:ext uri="{FF2B5EF4-FFF2-40B4-BE49-F238E27FC236}">
                <a16:creationId xmlns:a16="http://schemas.microsoft.com/office/drawing/2014/main" id="{DE51E30B-6BF2-408C-AD8A-8FAE548F4342}"/>
              </a:ext>
            </a:extLst>
          </p:cNvPr>
          <p:cNvSpPr>
            <a:spLocks noGrp="1"/>
          </p:cNvSpPr>
          <p:nvPr>
            <p:ph type="sldNum" sz="quarter" idx="12"/>
          </p:nvPr>
        </p:nvSpPr>
        <p:spPr/>
        <p:txBody>
          <a:bodyPr/>
          <a:lstStyle/>
          <a:p>
            <a:fld id="{99217ED5-2B7E-44FB-BE37-1C4107789473}" type="slidenum">
              <a:rPr lang="en-US" smtClean="0"/>
              <a:t>18</a:t>
            </a:fld>
            <a:endParaRPr lang="en-US"/>
          </a:p>
        </p:txBody>
      </p:sp>
    </p:spTree>
    <p:extLst>
      <p:ext uri="{BB962C8B-B14F-4D97-AF65-F5344CB8AC3E}">
        <p14:creationId xmlns:p14="http://schemas.microsoft.com/office/powerpoint/2010/main" val="191882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AF3C-933B-46DD-842E-A96B87727E7C}"/>
              </a:ext>
            </a:extLst>
          </p:cNvPr>
          <p:cNvSpPr>
            <a:spLocks noGrp="1"/>
          </p:cNvSpPr>
          <p:nvPr>
            <p:ph type="title"/>
          </p:nvPr>
        </p:nvSpPr>
        <p:spPr>
          <a:xfrm>
            <a:off x="838200" y="1129212"/>
            <a:ext cx="10515600" cy="1325563"/>
          </a:xfrm>
        </p:spPr>
        <p:txBody>
          <a:bodyPr/>
          <a:lstStyle/>
          <a:p>
            <a:pPr algn="ctr"/>
            <a:r>
              <a:rPr lang="en-US" dirty="0"/>
              <a:t>Native peoples and Tribes have existed in the Americas from time immemorial.</a:t>
            </a:r>
          </a:p>
        </p:txBody>
      </p:sp>
      <p:sp>
        <p:nvSpPr>
          <p:cNvPr id="3" name="Title 1">
            <a:extLst>
              <a:ext uri="{FF2B5EF4-FFF2-40B4-BE49-F238E27FC236}">
                <a16:creationId xmlns:a16="http://schemas.microsoft.com/office/drawing/2014/main" id="{B097DA3E-702E-4E1B-B5E4-CB1363AC07D1}"/>
              </a:ext>
            </a:extLst>
          </p:cNvPr>
          <p:cNvSpPr txBox="1">
            <a:spLocks/>
          </p:cNvSpPr>
          <p:nvPr/>
        </p:nvSpPr>
        <p:spPr>
          <a:xfrm>
            <a:off x="838200" y="4012286"/>
            <a:ext cx="10515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“Before the coming of the Europeans, the tribes were self-governing sovereign political communities.”</a:t>
            </a:r>
          </a:p>
          <a:p>
            <a:pPr algn="ctr"/>
            <a:r>
              <a:rPr lang="en-US" dirty="0"/>
              <a:t>-</a:t>
            </a:r>
            <a:r>
              <a:rPr lang="en-US" i="1" dirty="0"/>
              <a:t>John v. Baker</a:t>
            </a:r>
            <a:r>
              <a:rPr lang="en-US" dirty="0"/>
              <a:t>, Alaska Supreme Court</a:t>
            </a:r>
            <a:endParaRPr lang="en-US" i="1" dirty="0"/>
          </a:p>
        </p:txBody>
      </p:sp>
      <p:sp>
        <p:nvSpPr>
          <p:cNvPr id="4" name="Slide Number Placeholder 3">
            <a:extLst>
              <a:ext uri="{FF2B5EF4-FFF2-40B4-BE49-F238E27FC236}">
                <a16:creationId xmlns:a16="http://schemas.microsoft.com/office/drawing/2014/main" id="{1153F3B2-C773-4780-8F23-2277243F1184}"/>
              </a:ext>
            </a:extLst>
          </p:cNvPr>
          <p:cNvSpPr>
            <a:spLocks noGrp="1"/>
          </p:cNvSpPr>
          <p:nvPr>
            <p:ph type="sldNum" sz="quarter" idx="12"/>
          </p:nvPr>
        </p:nvSpPr>
        <p:spPr/>
        <p:txBody>
          <a:bodyPr/>
          <a:lstStyle/>
          <a:p>
            <a:fld id="{99217ED5-2B7E-44FB-BE37-1C4107789473}" type="slidenum">
              <a:rPr lang="en-US" smtClean="0"/>
              <a:t>2</a:t>
            </a:fld>
            <a:endParaRPr lang="en-US"/>
          </a:p>
        </p:txBody>
      </p:sp>
    </p:spTree>
    <p:extLst>
      <p:ext uri="{BB962C8B-B14F-4D97-AF65-F5344CB8AC3E}">
        <p14:creationId xmlns:p14="http://schemas.microsoft.com/office/powerpoint/2010/main" val="413078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D35-F973-47BB-93EC-331DC758785B}"/>
              </a:ext>
            </a:extLst>
          </p:cNvPr>
          <p:cNvSpPr>
            <a:spLocks noGrp="1"/>
          </p:cNvSpPr>
          <p:nvPr>
            <p:ph type="title"/>
          </p:nvPr>
        </p:nvSpPr>
        <p:spPr>
          <a:xfrm>
            <a:off x="815823" y="359228"/>
            <a:ext cx="10353762" cy="970450"/>
          </a:xfrm>
        </p:spPr>
        <p:txBody>
          <a:bodyPr/>
          <a:lstStyle/>
          <a:p>
            <a:r>
              <a:rPr lang="en-US" dirty="0"/>
              <a:t>What are Tribes?</a:t>
            </a:r>
          </a:p>
        </p:txBody>
      </p:sp>
      <p:sp>
        <p:nvSpPr>
          <p:cNvPr id="3" name="Content Placeholder 2">
            <a:extLst>
              <a:ext uri="{FF2B5EF4-FFF2-40B4-BE49-F238E27FC236}">
                <a16:creationId xmlns:a16="http://schemas.microsoft.com/office/drawing/2014/main" id="{EC92954C-41F6-4679-B525-31487E9D8E86}"/>
              </a:ext>
            </a:extLst>
          </p:cNvPr>
          <p:cNvSpPr>
            <a:spLocks noGrp="1"/>
          </p:cNvSpPr>
          <p:nvPr>
            <p:ph idx="1"/>
          </p:nvPr>
        </p:nvSpPr>
        <p:spPr>
          <a:xfrm>
            <a:off x="815823" y="1133735"/>
            <a:ext cx="10353762" cy="4058751"/>
          </a:xfrm>
        </p:spPr>
        <p:txBody>
          <a:bodyPr>
            <a:noAutofit/>
          </a:bodyPr>
          <a:lstStyle/>
          <a:p>
            <a:r>
              <a:rPr lang="en-US" sz="2800" dirty="0"/>
              <a:t>Domestic Dependent Nations</a:t>
            </a:r>
          </a:p>
          <a:p>
            <a:r>
              <a:rPr lang="en-US" sz="2800" dirty="0"/>
              <a:t>Inherent powers and authorities with self-governance of internal affairs, e.g. type of government; tribal membership</a:t>
            </a:r>
          </a:p>
          <a:p>
            <a:r>
              <a:rPr lang="en-US" sz="2800" dirty="0"/>
              <a:t>Tribes exercise all powers, unless those powers have been expressly limited by Congress.</a:t>
            </a:r>
          </a:p>
          <a:p>
            <a:r>
              <a:rPr lang="en-US" sz="2800" dirty="0"/>
              <a:t>Regulate matters pertaining to tribal members, e.g. taxes, property, members’ conduct </a:t>
            </a:r>
          </a:p>
          <a:p>
            <a:r>
              <a:rPr lang="en-US" sz="2800" dirty="0"/>
              <a:t>Immune from lawsuits</a:t>
            </a:r>
          </a:p>
          <a:p>
            <a:r>
              <a:rPr lang="en-US" sz="2800" dirty="0"/>
              <a:t>Tribes are not state or local governments; political subdivisions or agencies or instrumentalities of the federal or state governments; tax exempt organizations</a:t>
            </a:r>
          </a:p>
        </p:txBody>
      </p:sp>
      <p:sp>
        <p:nvSpPr>
          <p:cNvPr id="4" name="Slide Number Placeholder 3">
            <a:extLst>
              <a:ext uri="{FF2B5EF4-FFF2-40B4-BE49-F238E27FC236}">
                <a16:creationId xmlns:a16="http://schemas.microsoft.com/office/drawing/2014/main" id="{58403AA3-F4A7-4FF2-BBF5-75D570FFFCD4}"/>
              </a:ext>
            </a:extLst>
          </p:cNvPr>
          <p:cNvSpPr>
            <a:spLocks noGrp="1"/>
          </p:cNvSpPr>
          <p:nvPr>
            <p:ph type="sldNum" sz="quarter" idx="12"/>
          </p:nvPr>
        </p:nvSpPr>
        <p:spPr/>
        <p:txBody>
          <a:bodyPr/>
          <a:lstStyle/>
          <a:p>
            <a:fld id="{99217ED5-2B7E-44FB-BE37-1C4107789473}" type="slidenum">
              <a:rPr lang="en-US" smtClean="0"/>
              <a:t>3</a:t>
            </a:fld>
            <a:endParaRPr lang="en-US"/>
          </a:p>
        </p:txBody>
      </p:sp>
    </p:spTree>
    <p:extLst>
      <p:ext uri="{BB962C8B-B14F-4D97-AF65-F5344CB8AC3E}">
        <p14:creationId xmlns:p14="http://schemas.microsoft.com/office/powerpoint/2010/main" val="405969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CDB48-23ED-42EF-8303-075BD8E0B8F7}"/>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lnSpc>
                <a:spcPct val="90000"/>
              </a:lnSpc>
            </a:pPr>
            <a:r>
              <a:rPr lang="en-US" sz="3600"/>
              <a:t>Brief History of the Relationship Between Tribes and the United States Government</a:t>
            </a:r>
          </a:p>
        </p:txBody>
      </p:sp>
      <p:pic>
        <p:nvPicPr>
          <p:cNvPr id="9" name="Picture 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F2C558BB-8A8F-4EE4-8490-F0C01B0A8E20}"/>
              </a:ext>
            </a:extLst>
          </p:cNvPr>
          <p:cNvPicPr>
            <a:picLocks noChangeAspect="1"/>
          </p:cNvPicPr>
          <p:nvPr/>
        </p:nvPicPr>
        <p:blipFill rotWithShape="1">
          <a:blip r:embed="rId4">
            <a:extLst>
              <a:ext uri="{28A0092B-C50C-407E-A947-70E740481C1C}">
                <a14:useLocalDpi xmlns:a14="http://schemas.microsoft.com/office/drawing/2010/main" val="0"/>
              </a:ext>
            </a:extLst>
          </a:blip>
          <a:srcRect l="13503" r="28793"/>
          <a:stretch/>
        </p:blipFill>
        <p:spPr>
          <a:xfrm>
            <a:off x="4654297" y="10"/>
            <a:ext cx="7537704" cy="6857990"/>
          </a:xfrm>
          <a:prstGeom prst="rect">
            <a:avLst/>
          </a:prstGeom>
        </p:spPr>
      </p:pic>
      <p:sp>
        <p:nvSpPr>
          <p:cNvPr id="2" name="Slide Number Placeholder 1">
            <a:extLst>
              <a:ext uri="{FF2B5EF4-FFF2-40B4-BE49-F238E27FC236}">
                <a16:creationId xmlns:a16="http://schemas.microsoft.com/office/drawing/2014/main" id="{D1A13067-63B7-4B81-B189-E5EF58A253DA}"/>
              </a:ext>
            </a:extLst>
          </p:cNvPr>
          <p:cNvSpPr>
            <a:spLocks noGrp="1"/>
          </p:cNvSpPr>
          <p:nvPr>
            <p:ph type="sldNum" sz="quarter" idx="12"/>
          </p:nvPr>
        </p:nvSpPr>
        <p:spPr/>
        <p:txBody>
          <a:bodyPr/>
          <a:lstStyle/>
          <a:p>
            <a:fld id="{99217ED5-2B7E-44FB-BE37-1C4107789473}" type="slidenum">
              <a:rPr lang="en-US" smtClean="0"/>
              <a:t>4</a:t>
            </a:fld>
            <a:endParaRPr lang="en-US"/>
          </a:p>
        </p:txBody>
      </p:sp>
    </p:spTree>
    <p:extLst>
      <p:ext uri="{BB962C8B-B14F-4D97-AF65-F5344CB8AC3E}">
        <p14:creationId xmlns:p14="http://schemas.microsoft.com/office/powerpoint/2010/main" val="190312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Indian Policy Periods</a:t>
            </a:r>
          </a:p>
        </p:txBody>
      </p:sp>
      <p:grpSp>
        <p:nvGrpSpPr>
          <p:cNvPr id="4" name="Group 3"/>
          <p:cNvGrpSpPr/>
          <p:nvPr/>
        </p:nvGrpSpPr>
        <p:grpSpPr>
          <a:xfrm>
            <a:off x="1076009" y="2676842"/>
            <a:ext cx="1324830" cy="1504315"/>
            <a:chOff x="9208" y="1128236"/>
            <a:chExt cx="1324830" cy="1504315"/>
          </a:xfrm>
        </p:grpSpPr>
        <p:sp>
          <p:nvSpPr>
            <p:cNvPr id="23" name="Rounded Rectangle 22"/>
            <p:cNvSpPr/>
            <p:nvPr/>
          </p:nvSpPr>
          <p:spPr>
            <a:xfrm>
              <a:off x="9208"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5"/>
            <p:cNvSpPr txBox="1"/>
            <p:nvPr/>
          </p:nvSpPr>
          <p:spPr>
            <a:xfrm>
              <a:off x="73881"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Colonial</a:t>
              </a:r>
            </a:p>
            <a:p>
              <a:pPr lvl="0" algn="ctr" defTabSz="622300">
                <a:lnSpc>
                  <a:spcPct val="90000"/>
                </a:lnSpc>
                <a:spcBef>
                  <a:spcPct val="0"/>
                </a:spcBef>
                <a:spcAft>
                  <a:spcPct val="35000"/>
                </a:spcAft>
              </a:pPr>
              <a:r>
                <a:rPr lang="en-US" sz="1400" kern="1200" dirty="0"/>
                <a:t>1492 - 1820</a:t>
              </a:r>
            </a:p>
          </p:txBody>
        </p:sp>
      </p:grpSp>
      <p:grpSp>
        <p:nvGrpSpPr>
          <p:cNvPr id="5" name="Group 4"/>
          <p:cNvGrpSpPr/>
          <p:nvPr/>
        </p:nvGrpSpPr>
        <p:grpSpPr>
          <a:xfrm>
            <a:off x="2528535" y="2676842"/>
            <a:ext cx="1324830" cy="1504315"/>
            <a:chOff x="1461734" y="1128236"/>
            <a:chExt cx="1324830" cy="1504315"/>
          </a:xfrm>
        </p:grpSpPr>
        <p:sp>
          <p:nvSpPr>
            <p:cNvPr id="21" name="Rounded Rectangle 20"/>
            <p:cNvSpPr/>
            <p:nvPr/>
          </p:nvSpPr>
          <p:spPr>
            <a:xfrm>
              <a:off x="1461734"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7"/>
            <p:cNvSpPr txBox="1"/>
            <p:nvPr/>
          </p:nvSpPr>
          <p:spPr>
            <a:xfrm>
              <a:off x="1526407"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Removal / Relocation 1820-1850</a:t>
              </a:r>
            </a:p>
          </p:txBody>
        </p:sp>
      </p:grpSp>
      <p:grpSp>
        <p:nvGrpSpPr>
          <p:cNvPr id="6" name="Group 5"/>
          <p:cNvGrpSpPr/>
          <p:nvPr/>
        </p:nvGrpSpPr>
        <p:grpSpPr>
          <a:xfrm>
            <a:off x="3981060" y="2676842"/>
            <a:ext cx="1324830" cy="1504315"/>
            <a:chOff x="2914259" y="1128236"/>
            <a:chExt cx="1324830" cy="1504315"/>
          </a:xfrm>
        </p:grpSpPr>
        <p:sp>
          <p:nvSpPr>
            <p:cNvPr id="19" name="Rounded Rectangle 18"/>
            <p:cNvSpPr/>
            <p:nvPr/>
          </p:nvSpPr>
          <p:spPr>
            <a:xfrm>
              <a:off x="2914259"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9"/>
            <p:cNvSpPr txBox="1"/>
            <p:nvPr/>
          </p:nvSpPr>
          <p:spPr>
            <a:xfrm>
              <a:off x="2978932"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Reservation / Treaty Making 1850-1887</a:t>
              </a:r>
            </a:p>
          </p:txBody>
        </p:sp>
      </p:grpSp>
      <p:grpSp>
        <p:nvGrpSpPr>
          <p:cNvPr id="7" name="Group 6"/>
          <p:cNvGrpSpPr/>
          <p:nvPr/>
        </p:nvGrpSpPr>
        <p:grpSpPr>
          <a:xfrm>
            <a:off x="5433585" y="2676842"/>
            <a:ext cx="1324830" cy="1504315"/>
            <a:chOff x="4366784" y="1128236"/>
            <a:chExt cx="1324830" cy="1504315"/>
          </a:xfrm>
        </p:grpSpPr>
        <p:sp>
          <p:nvSpPr>
            <p:cNvPr id="17" name="Rounded Rectangle 16"/>
            <p:cNvSpPr/>
            <p:nvPr/>
          </p:nvSpPr>
          <p:spPr>
            <a:xfrm>
              <a:off x="4366784"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1"/>
            <p:cNvSpPr txBox="1"/>
            <p:nvPr/>
          </p:nvSpPr>
          <p:spPr>
            <a:xfrm>
              <a:off x="4431457"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Allotment &amp; Assimilation 1887-1934</a:t>
              </a:r>
            </a:p>
          </p:txBody>
        </p:sp>
      </p:grpSp>
      <p:grpSp>
        <p:nvGrpSpPr>
          <p:cNvPr id="8" name="Group 7"/>
          <p:cNvGrpSpPr/>
          <p:nvPr/>
        </p:nvGrpSpPr>
        <p:grpSpPr>
          <a:xfrm>
            <a:off x="6886110" y="2676842"/>
            <a:ext cx="1324830" cy="1504315"/>
            <a:chOff x="5819309" y="1128236"/>
            <a:chExt cx="1324830" cy="1504315"/>
          </a:xfrm>
        </p:grpSpPr>
        <p:sp>
          <p:nvSpPr>
            <p:cNvPr id="15" name="Rounded Rectangle 14"/>
            <p:cNvSpPr/>
            <p:nvPr/>
          </p:nvSpPr>
          <p:spPr>
            <a:xfrm>
              <a:off x="5819309"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13"/>
            <p:cNvSpPr txBox="1"/>
            <p:nvPr/>
          </p:nvSpPr>
          <p:spPr>
            <a:xfrm>
              <a:off x="5883982"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Indian Self-Government 1934-1953</a:t>
              </a:r>
            </a:p>
          </p:txBody>
        </p:sp>
      </p:grpSp>
      <p:grpSp>
        <p:nvGrpSpPr>
          <p:cNvPr id="9" name="Group 8"/>
          <p:cNvGrpSpPr/>
          <p:nvPr/>
        </p:nvGrpSpPr>
        <p:grpSpPr>
          <a:xfrm>
            <a:off x="8338636" y="2676842"/>
            <a:ext cx="1324830" cy="1504315"/>
            <a:chOff x="7271835" y="1128236"/>
            <a:chExt cx="1324830" cy="1504315"/>
          </a:xfrm>
        </p:grpSpPr>
        <p:sp>
          <p:nvSpPr>
            <p:cNvPr id="13" name="Rounded Rectangle 12"/>
            <p:cNvSpPr/>
            <p:nvPr/>
          </p:nvSpPr>
          <p:spPr>
            <a:xfrm>
              <a:off x="7271835"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15"/>
            <p:cNvSpPr txBox="1"/>
            <p:nvPr/>
          </p:nvSpPr>
          <p:spPr>
            <a:xfrm>
              <a:off x="7336508"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Termination 1953-196?</a:t>
              </a:r>
            </a:p>
          </p:txBody>
        </p:sp>
      </p:grpSp>
      <p:grpSp>
        <p:nvGrpSpPr>
          <p:cNvPr id="10" name="Group 9"/>
          <p:cNvGrpSpPr/>
          <p:nvPr/>
        </p:nvGrpSpPr>
        <p:grpSpPr>
          <a:xfrm>
            <a:off x="9791161" y="2676842"/>
            <a:ext cx="1324830" cy="1504315"/>
            <a:chOff x="8724360" y="1128236"/>
            <a:chExt cx="1324830" cy="1504315"/>
          </a:xfrm>
        </p:grpSpPr>
        <p:sp>
          <p:nvSpPr>
            <p:cNvPr id="11" name="Rounded Rectangle 10"/>
            <p:cNvSpPr/>
            <p:nvPr/>
          </p:nvSpPr>
          <p:spPr>
            <a:xfrm>
              <a:off x="8724360" y="1128236"/>
              <a:ext cx="1324830" cy="15043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17"/>
            <p:cNvSpPr txBox="1"/>
            <p:nvPr/>
          </p:nvSpPr>
          <p:spPr>
            <a:xfrm>
              <a:off x="8789033" y="1192909"/>
              <a:ext cx="1195484" cy="1374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Self Determination 196?-Present</a:t>
              </a:r>
            </a:p>
          </p:txBody>
        </p:sp>
      </p:grpSp>
      <p:sp>
        <p:nvSpPr>
          <p:cNvPr id="3" name="Slide Number Placeholder 2">
            <a:extLst>
              <a:ext uri="{FF2B5EF4-FFF2-40B4-BE49-F238E27FC236}">
                <a16:creationId xmlns:a16="http://schemas.microsoft.com/office/drawing/2014/main" id="{18168C77-06B9-4DDF-863F-A411FFC62912}"/>
              </a:ext>
            </a:extLst>
          </p:cNvPr>
          <p:cNvSpPr>
            <a:spLocks noGrp="1"/>
          </p:cNvSpPr>
          <p:nvPr>
            <p:ph type="sldNum" sz="quarter" idx="12"/>
          </p:nvPr>
        </p:nvSpPr>
        <p:spPr/>
        <p:txBody>
          <a:bodyPr/>
          <a:lstStyle/>
          <a:p>
            <a:fld id="{99217ED5-2B7E-44FB-BE37-1C4107789473}" type="slidenum">
              <a:rPr lang="en-US" smtClean="0"/>
              <a:t>5</a:t>
            </a:fld>
            <a:endParaRPr lang="en-US"/>
          </a:p>
        </p:txBody>
      </p:sp>
    </p:spTree>
    <p:extLst>
      <p:ext uri="{BB962C8B-B14F-4D97-AF65-F5344CB8AC3E}">
        <p14:creationId xmlns:p14="http://schemas.microsoft.com/office/powerpoint/2010/main" val="10498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descr="A person wearing a suit and tie&#10;&#10;Description automatically generated">
            <a:extLst>
              <a:ext uri="{FF2B5EF4-FFF2-40B4-BE49-F238E27FC236}">
                <a16:creationId xmlns:a16="http://schemas.microsoft.com/office/drawing/2014/main" id="{0823A52A-5B95-48AE-A2FC-C9A180C102C0}"/>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r="2" b="9113"/>
          <a:stretch/>
        </p:blipFill>
        <p:spPr>
          <a:xfrm>
            <a:off x="20" y="10"/>
            <a:ext cx="6092932" cy="6857990"/>
          </a:xfrm>
          <a:prstGeom prst="rect">
            <a:avLst/>
          </a:prstGeom>
        </p:spPr>
      </p:pic>
      <p:pic>
        <p:nvPicPr>
          <p:cNvPr id="7" name="Picture Placeholder 6" descr="A large white building&#10;&#10;Description automatically generated">
            <a:extLst>
              <a:ext uri="{FF2B5EF4-FFF2-40B4-BE49-F238E27FC236}">
                <a16:creationId xmlns:a16="http://schemas.microsoft.com/office/drawing/2014/main" id="{8AA070C3-37F8-4FC9-A676-2B078D54EA16}"/>
              </a:ext>
            </a:extLst>
          </p:cNvPr>
          <p:cNvPicPr>
            <a:picLocks noGrp="1" noChangeAspect="1"/>
          </p:cNvPicPr>
          <p:nvPr>
            <p:ph type="pic" idx="1"/>
          </p:nvPr>
        </p:nvPicPr>
        <p:blipFill rotWithShape="1">
          <a:blip r:embed="rId5">
            <a:alphaModFix amt="25000"/>
            <a:extLst>
              <a:ext uri="{28A0092B-C50C-407E-A947-70E740481C1C}">
                <a14:useLocalDpi xmlns:a14="http://schemas.microsoft.com/office/drawing/2010/main" val="0"/>
              </a:ext>
            </a:extLst>
          </a:blip>
          <a:srcRect l="16474" r="16826"/>
          <a:stretch/>
        </p:blipFill>
        <p:spPr>
          <a:xfrm>
            <a:off x="6092952" y="10"/>
            <a:ext cx="6099048" cy="6857990"/>
          </a:xfrm>
          <a:prstGeom prst="rect">
            <a:avLst/>
          </a:prstGeom>
        </p:spPr>
      </p:pic>
      <p:sp>
        <p:nvSpPr>
          <p:cNvPr id="2" name="Title 1">
            <a:extLst>
              <a:ext uri="{FF2B5EF4-FFF2-40B4-BE49-F238E27FC236}">
                <a16:creationId xmlns:a16="http://schemas.microsoft.com/office/drawing/2014/main" id="{D8348B6C-BF8F-4C14-9BCD-9A2C6C93966B}"/>
              </a:ext>
            </a:extLst>
          </p:cNvPr>
          <p:cNvSpPr>
            <a:spLocks noGrp="1"/>
          </p:cNvSpPr>
          <p:nvPr>
            <p:ph type="title"/>
          </p:nvPr>
        </p:nvSpPr>
        <p:spPr>
          <a:xfrm>
            <a:off x="913795" y="609600"/>
            <a:ext cx="10353762" cy="970450"/>
          </a:xfrm>
        </p:spPr>
        <p:txBody>
          <a:bodyPr vert="horz" lIns="91440" tIns="45720" rIns="91440" bIns="45720" rtlCol="0" anchor="ctr">
            <a:normAutofit/>
          </a:bodyPr>
          <a:lstStyle/>
          <a:p>
            <a:r>
              <a:rPr lang="en-US" sz="4000"/>
              <a:t>Domestic Dependent Nations</a:t>
            </a:r>
          </a:p>
        </p:txBody>
      </p:sp>
      <p:sp>
        <p:nvSpPr>
          <p:cNvPr id="5" name="Text Placeholder 4">
            <a:extLst>
              <a:ext uri="{FF2B5EF4-FFF2-40B4-BE49-F238E27FC236}">
                <a16:creationId xmlns:a16="http://schemas.microsoft.com/office/drawing/2014/main" id="{B315D405-9385-4A02-AB80-E7DCB6C553F8}"/>
              </a:ext>
            </a:extLst>
          </p:cNvPr>
          <p:cNvSpPr>
            <a:spLocks noGrp="1"/>
          </p:cNvSpPr>
          <p:nvPr>
            <p:ph type="body" sz="half" idx="2"/>
          </p:nvPr>
        </p:nvSpPr>
        <p:spPr>
          <a:xfrm>
            <a:off x="913795" y="1732449"/>
            <a:ext cx="10353762" cy="4058751"/>
          </a:xfrm>
        </p:spPr>
        <p:txBody>
          <a:bodyPr vert="horz" lIns="91440" tIns="45720" rIns="91440" bIns="45720" rtlCol="0" anchor="ctr">
            <a:normAutofit/>
          </a:bodyPr>
          <a:lstStyle/>
          <a:p>
            <a:pPr algn="l"/>
            <a:r>
              <a:rPr lang="en-US" sz="2800" dirty="0"/>
              <a:t>… a weaker power </a:t>
            </a:r>
            <a:r>
              <a:rPr lang="en-US" sz="2800" b="1" u="sng" dirty="0"/>
              <a:t>does not surrender </a:t>
            </a:r>
            <a:r>
              <a:rPr lang="en-US" sz="2800" dirty="0"/>
              <a:t>its independence – its right to self-government – by associating with a stronger, and taking its protection. A weak state, in order to provide for its safety, may place itself under the protection of one more powerful, without stripping itself of the right of government, and ceasing to be a state.</a:t>
            </a:r>
          </a:p>
        </p:txBody>
      </p:sp>
      <p:sp>
        <p:nvSpPr>
          <p:cNvPr id="3" name="Slide Number Placeholder 2">
            <a:extLst>
              <a:ext uri="{FF2B5EF4-FFF2-40B4-BE49-F238E27FC236}">
                <a16:creationId xmlns:a16="http://schemas.microsoft.com/office/drawing/2014/main" id="{9600C711-3E7D-4ECD-80D3-B6D05B524BAD}"/>
              </a:ext>
            </a:extLst>
          </p:cNvPr>
          <p:cNvSpPr>
            <a:spLocks noGrp="1"/>
          </p:cNvSpPr>
          <p:nvPr>
            <p:ph type="sldNum" sz="quarter" idx="12"/>
          </p:nvPr>
        </p:nvSpPr>
        <p:spPr/>
        <p:txBody>
          <a:bodyPr/>
          <a:lstStyle/>
          <a:p>
            <a:fld id="{99217ED5-2B7E-44FB-BE37-1C4107789473}" type="slidenum">
              <a:rPr lang="en-US" smtClean="0"/>
              <a:t>6</a:t>
            </a:fld>
            <a:endParaRPr lang="en-US"/>
          </a:p>
        </p:txBody>
      </p:sp>
    </p:spTree>
    <p:extLst>
      <p:ext uri="{BB962C8B-B14F-4D97-AF65-F5344CB8AC3E}">
        <p14:creationId xmlns:p14="http://schemas.microsoft.com/office/powerpoint/2010/main" val="230588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2768B-C255-4E71-BA9E-C6DD64309169}"/>
              </a:ext>
            </a:extLst>
          </p:cNvPr>
          <p:cNvSpPr>
            <a:spLocks noGrp="1"/>
          </p:cNvSpPr>
          <p:nvPr>
            <p:ph type="title"/>
          </p:nvPr>
        </p:nvSpPr>
        <p:spPr>
          <a:xfrm>
            <a:off x="826710" y="510007"/>
            <a:ext cx="10353762" cy="970450"/>
          </a:xfrm>
        </p:spPr>
        <p:txBody>
          <a:bodyPr/>
          <a:lstStyle/>
          <a:p>
            <a:r>
              <a:rPr lang="en-US" dirty="0"/>
              <a:t>The Marshall Trilogy</a:t>
            </a:r>
          </a:p>
        </p:txBody>
      </p:sp>
      <p:sp>
        <p:nvSpPr>
          <p:cNvPr id="6" name="Content Placeholder 5">
            <a:extLst>
              <a:ext uri="{FF2B5EF4-FFF2-40B4-BE49-F238E27FC236}">
                <a16:creationId xmlns:a16="http://schemas.microsoft.com/office/drawing/2014/main" id="{6FBA05D5-DEAA-438D-BE73-C64D73DD9ED3}"/>
              </a:ext>
            </a:extLst>
          </p:cNvPr>
          <p:cNvSpPr>
            <a:spLocks noGrp="1"/>
          </p:cNvSpPr>
          <p:nvPr>
            <p:ph idx="1"/>
          </p:nvPr>
        </p:nvSpPr>
        <p:spPr>
          <a:xfrm>
            <a:off x="913795" y="1480457"/>
            <a:ext cx="10353762" cy="4310743"/>
          </a:xfrm>
        </p:spPr>
        <p:txBody>
          <a:bodyPr>
            <a:noAutofit/>
          </a:bodyPr>
          <a:lstStyle/>
          <a:p>
            <a:r>
              <a:rPr lang="en-US" sz="2400" b="1" dirty="0"/>
              <a:t>Aboriginal land claims</a:t>
            </a:r>
            <a:r>
              <a:rPr lang="en-US" sz="2400" dirty="0"/>
              <a:t>: Aboriginal people retain the rights of use and occupancy, that only the United States government can settle aboriginal land claims, and that the U.S. has a legal duty to protect aboriginal title until land claims are officially settled.</a:t>
            </a:r>
          </a:p>
          <a:p>
            <a:r>
              <a:rPr lang="en-US" sz="2400" b="1" dirty="0"/>
              <a:t>Tribal Authority: </a:t>
            </a:r>
            <a:r>
              <a:rPr lang="en-US" sz="2400" dirty="0"/>
              <a:t>Tribes are nations with the authority to govern themselves. The source of their authority to govern is “inherent”, meaning that it comes from tribes being self-governing long before explorers and settlers came to the Americas.</a:t>
            </a:r>
          </a:p>
          <a:p>
            <a:r>
              <a:rPr lang="en-US" sz="2400" b="1" dirty="0"/>
              <a:t>Federal Trust Responsibility</a:t>
            </a:r>
            <a:r>
              <a:rPr lang="en-US" sz="2400" dirty="0"/>
              <a:t>: The Federal Government has a responsibility to protect Indian lands and resources, and to provide essential services to Indian people. This comes from the fact that the federal government took away the vast majority of Indian lands, and in return promised to provide these things.</a:t>
            </a:r>
            <a:endParaRPr lang="en-US" sz="2400" b="1" dirty="0"/>
          </a:p>
        </p:txBody>
      </p:sp>
      <p:sp>
        <p:nvSpPr>
          <p:cNvPr id="2" name="Slide Number Placeholder 1">
            <a:extLst>
              <a:ext uri="{FF2B5EF4-FFF2-40B4-BE49-F238E27FC236}">
                <a16:creationId xmlns:a16="http://schemas.microsoft.com/office/drawing/2014/main" id="{DFB9A0DA-02C3-43FC-B08D-762803349173}"/>
              </a:ext>
            </a:extLst>
          </p:cNvPr>
          <p:cNvSpPr>
            <a:spLocks noGrp="1"/>
          </p:cNvSpPr>
          <p:nvPr>
            <p:ph type="sldNum" sz="quarter" idx="12"/>
          </p:nvPr>
        </p:nvSpPr>
        <p:spPr/>
        <p:txBody>
          <a:bodyPr/>
          <a:lstStyle/>
          <a:p>
            <a:fld id="{99217ED5-2B7E-44FB-BE37-1C4107789473}" type="slidenum">
              <a:rPr lang="en-US" smtClean="0"/>
              <a:t>7</a:t>
            </a:fld>
            <a:endParaRPr lang="en-US"/>
          </a:p>
        </p:txBody>
      </p:sp>
    </p:spTree>
    <p:extLst>
      <p:ext uri="{BB962C8B-B14F-4D97-AF65-F5344CB8AC3E}">
        <p14:creationId xmlns:p14="http://schemas.microsoft.com/office/powerpoint/2010/main" val="219067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0A14FE-6417-4D94-8417-D778CB61345A}"/>
              </a:ext>
            </a:extLst>
          </p:cNvPr>
          <p:cNvSpPr>
            <a:spLocks noGrp="1"/>
          </p:cNvSpPr>
          <p:nvPr>
            <p:ph type="title"/>
          </p:nvPr>
        </p:nvSpPr>
        <p:spPr>
          <a:xfrm>
            <a:off x="913795" y="609600"/>
            <a:ext cx="10353762" cy="970450"/>
          </a:xfrm>
        </p:spPr>
        <p:txBody>
          <a:bodyPr vert="horz" lIns="91440" tIns="45720" rIns="91440" bIns="45720" rtlCol="0" anchor="ctr">
            <a:normAutofit/>
          </a:bodyPr>
          <a:lstStyle/>
          <a:p>
            <a:r>
              <a:rPr lang="en-US" sz="4000"/>
              <a:t>The Alaska Purchase</a:t>
            </a:r>
          </a:p>
        </p:txBody>
      </p:sp>
      <p:sp>
        <p:nvSpPr>
          <p:cNvPr id="6" name="Text Placeholder 5">
            <a:extLst>
              <a:ext uri="{FF2B5EF4-FFF2-40B4-BE49-F238E27FC236}">
                <a16:creationId xmlns:a16="http://schemas.microsoft.com/office/drawing/2014/main" id="{894D917C-D92C-4BA0-AD82-7F53C7C3B439}"/>
              </a:ext>
            </a:extLst>
          </p:cNvPr>
          <p:cNvSpPr>
            <a:spLocks noGrp="1"/>
          </p:cNvSpPr>
          <p:nvPr>
            <p:ph type="body" sz="half" idx="2"/>
          </p:nvPr>
        </p:nvSpPr>
        <p:spPr>
          <a:xfrm>
            <a:off x="913795" y="1732449"/>
            <a:ext cx="5546272" cy="4058751"/>
          </a:xfrm>
        </p:spPr>
        <p:txBody>
          <a:bodyPr vert="horz" lIns="91440" tIns="45720" rIns="91440" bIns="45720" rtlCol="0" anchor="ctr">
            <a:noAutofit/>
          </a:bodyPr>
          <a:lstStyle/>
          <a:p>
            <a:pPr algn="l">
              <a:buClr>
                <a:srgbClr val="7B5F30"/>
              </a:buClr>
            </a:pPr>
            <a:r>
              <a:rPr lang="en-US" sz="3200" dirty="0"/>
              <a:t>The uncivilized tribes will be </a:t>
            </a:r>
            <a:r>
              <a:rPr lang="en-US" sz="3200" b="1" u="sng" dirty="0"/>
              <a:t>subject to </a:t>
            </a:r>
            <a:r>
              <a:rPr lang="en-US" sz="3200" dirty="0"/>
              <a:t>such laws and regulations as the United States may, from time to time, adopt in regard to aboriginal tribes of that country.</a:t>
            </a:r>
          </a:p>
          <a:p>
            <a:pPr algn="l">
              <a:buClr>
                <a:srgbClr val="7B5F30"/>
              </a:buClr>
            </a:pPr>
            <a:r>
              <a:rPr lang="en-US" sz="3200" dirty="0"/>
              <a:t>-Treaty of Cession aka The Alaska Purchase</a:t>
            </a:r>
          </a:p>
        </p:txBody>
      </p:sp>
      <p:pic>
        <p:nvPicPr>
          <p:cNvPr id="21" name="Picture 2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9" name="Content Placeholder 8" descr="A group of people standing in a room&#10;&#10;Description automatically generated">
            <a:extLst>
              <a:ext uri="{FF2B5EF4-FFF2-40B4-BE49-F238E27FC236}">
                <a16:creationId xmlns:a16="http://schemas.microsoft.com/office/drawing/2014/main" id="{C2F53A4A-B0E6-4B06-BB45-AF82F843D426}"/>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2336" r="4061" b="2"/>
          <a:stretch/>
        </p:blipFill>
        <p:spPr>
          <a:xfrm>
            <a:off x="7066560" y="2132822"/>
            <a:ext cx="4065464" cy="3258006"/>
          </a:xfrm>
          <a:prstGeom prst="rect">
            <a:avLst/>
          </a:prstGeom>
        </p:spPr>
      </p:pic>
      <p:sp>
        <p:nvSpPr>
          <p:cNvPr id="2" name="Slide Number Placeholder 1">
            <a:extLst>
              <a:ext uri="{FF2B5EF4-FFF2-40B4-BE49-F238E27FC236}">
                <a16:creationId xmlns:a16="http://schemas.microsoft.com/office/drawing/2014/main" id="{D883379D-A831-4E42-990C-B549CA0DBC37}"/>
              </a:ext>
            </a:extLst>
          </p:cNvPr>
          <p:cNvSpPr>
            <a:spLocks noGrp="1"/>
          </p:cNvSpPr>
          <p:nvPr>
            <p:ph type="sldNum" sz="quarter" idx="12"/>
          </p:nvPr>
        </p:nvSpPr>
        <p:spPr/>
        <p:txBody>
          <a:bodyPr/>
          <a:lstStyle/>
          <a:p>
            <a:fld id="{99217ED5-2B7E-44FB-BE37-1C4107789473}" type="slidenum">
              <a:rPr lang="en-US" smtClean="0"/>
              <a:t>8</a:t>
            </a:fld>
            <a:endParaRPr lang="en-US"/>
          </a:p>
        </p:txBody>
      </p:sp>
    </p:spTree>
    <p:extLst>
      <p:ext uri="{BB962C8B-B14F-4D97-AF65-F5344CB8AC3E}">
        <p14:creationId xmlns:p14="http://schemas.microsoft.com/office/powerpoint/2010/main" val="372500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EB19-BAF1-4739-9874-94C5A5BF679E}"/>
              </a:ext>
            </a:extLst>
          </p:cNvPr>
          <p:cNvSpPr>
            <a:spLocks noGrp="1"/>
          </p:cNvSpPr>
          <p:nvPr>
            <p:ph type="title"/>
          </p:nvPr>
        </p:nvSpPr>
        <p:spPr>
          <a:xfrm>
            <a:off x="913795" y="609600"/>
            <a:ext cx="10353762" cy="970450"/>
          </a:xfrm>
        </p:spPr>
        <p:txBody>
          <a:bodyPr vert="horz" lIns="91440" tIns="45720" rIns="91440" bIns="45720" rtlCol="0" anchor="ctr">
            <a:normAutofit/>
          </a:bodyPr>
          <a:lstStyle/>
          <a:p>
            <a:r>
              <a:rPr lang="en-US" sz="4000"/>
              <a:t>The U.S. Government’s Control over Tribes</a:t>
            </a:r>
          </a:p>
        </p:txBody>
      </p:sp>
      <p:sp>
        <p:nvSpPr>
          <p:cNvPr id="4" name="Text Placeholder 3">
            <a:extLst>
              <a:ext uri="{FF2B5EF4-FFF2-40B4-BE49-F238E27FC236}">
                <a16:creationId xmlns:a16="http://schemas.microsoft.com/office/drawing/2014/main" id="{B47268B8-515D-4ECE-A531-92EEBBCB8670}"/>
              </a:ext>
            </a:extLst>
          </p:cNvPr>
          <p:cNvSpPr>
            <a:spLocks noGrp="1"/>
          </p:cNvSpPr>
          <p:nvPr>
            <p:ph type="body" sz="half" idx="2"/>
          </p:nvPr>
        </p:nvSpPr>
        <p:spPr>
          <a:xfrm>
            <a:off x="913795" y="1732449"/>
            <a:ext cx="5546272" cy="4058751"/>
          </a:xfrm>
        </p:spPr>
        <p:txBody>
          <a:bodyPr vert="horz" lIns="91440" tIns="45720" rIns="91440" bIns="45720" rtlCol="0" anchor="ctr">
            <a:normAutofit/>
          </a:bodyPr>
          <a:lstStyle/>
          <a:p>
            <a:pPr algn="l">
              <a:buClr>
                <a:srgbClr val="CBA971"/>
              </a:buClr>
            </a:pPr>
            <a:r>
              <a:rPr lang="en-US" sz="2800" dirty="0"/>
              <a:t>Congress shall have the power [. . .] To regulate Commerce with foreign Nations and among the several States, and with the Indian Tribes.</a:t>
            </a:r>
          </a:p>
          <a:p>
            <a:pPr algn="l">
              <a:buClr>
                <a:srgbClr val="CBA971"/>
              </a:buClr>
            </a:pPr>
            <a:r>
              <a:rPr lang="en-US" sz="2800" dirty="0"/>
              <a:t>Article I, Section 8, Clause 3 of the United States Constitution (aka the Commerce Clause)</a:t>
            </a:r>
          </a:p>
        </p:txBody>
      </p:sp>
      <p:pic>
        <p:nvPicPr>
          <p:cNvPr id="26" name="Picture 25">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6" name="Content Placeholder 5">
            <a:extLst>
              <a:ext uri="{FF2B5EF4-FFF2-40B4-BE49-F238E27FC236}">
                <a16:creationId xmlns:a16="http://schemas.microsoft.com/office/drawing/2014/main" id="{32D4CC82-B84E-49AC-A313-DC8124F9453D}"/>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6396" r="10309" b="-2"/>
          <a:stretch/>
        </p:blipFill>
        <p:spPr>
          <a:xfrm>
            <a:off x="7066560" y="2132822"/>
            <a:ext cx="4065464" cy="3258006"/>
          </a:xfrm>
          <a:prstGeom prst="rect">
            <a:avLst/>
          </a:prstGeom>
        </p:spPr>
      </p:pic>
      <p:sp>
        <p:nvSpPr>
          <p:cNvPr id="3" name="Slide Number Placeholder 2">
            <a:extLst>
              <a:ext uri="{FF2B5EF4-FFF2-40B4-BE49-F238E27FC236}">
                <a16:creationId xmlns:a16="http://schemas.microsoft.com/office/drawing/2014/main" id="{1381473F-F240-4B69-9EBC-447D52FECC67}"/>
              </a:ext>
            </a:extLst>
          </p:cNvPr>
          <p:cNvSpPr>
            <a:spLocks noGrp="1"/>
          </p:cNvSpPr>
          <p:nvPr>
            <p:ph type="sldNum" sz="quarter" idx="12"/>
          </p:nvPr>
        </p:nvSpPr>
        <p:spPr/>
        <p:txBody>
          <a:bodyPr/>
          <a:lstStyle/>
          <a:p>
            <a:fld id="{99217ED5-2B7E-44FB-BE37-1C4107789473}" type="slidenum">
              <a:rPr lang="en-US" smtClean="0"/>
              <a:t>9</a:t>
            </a:fld>
            <a:endParaRPr lang="en-US"/>
          </a:p>
        </p:txBody>
      </p:sp>
    </p:spTree>
    <p:extLst>
      <p:ext uri="{BB962C8B-B14F-4D97-AF65-F5344CB8AC3E}">
        <p14:creationId xmlns:p14="http://schemas.microsoft.com/office/powerpoint/2010/main" val="2025093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1612</Words>
  <Application>Microsoft Office PowerPoint</Application>
  <PresentationFormat>Widescreen</PresentationFormat>
  <Paragraphs>107</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Calisto MT</vt:lpstr>
      <vt:lpstr>Wingdings 2</vt:lpstr>
      <vt:lpstr>Slate</vt:lpstr>
      <vt:lpstr>Recognition of Alaska Tribes</vt:lpstr>
      <vt:lpstr>Native peoples and Tribes have existed in the Americas from time immemorial.</vt:lpstr>
      <vt:lpstr>What are Tribes?</vt:lpstr>
      <vt:lpstr>Brief History of the Relationship Between Tribes and the United States Government</vt:lpstr>
      <vt:lpstr>Federal Indian Policy Periods</vt:lpstr>
      <vt:lpstr>Domestic Dependent Nations</vt:lpstr>
      <vt:lpstr>The Marshall Trilogy</vt:lpstr>
      <vt:lpstr>The Alaska Purchase</vt:lpstr>
      <vt:lpstr>The U.S. Government’s Control over Tribes</vt:lpstr>
      <vt:lpstr>Self-Determination</vt:lpstr>
      <vt:lpstr>Executive Order 13175 (2000)</vt:lpstr>
      <vt:lpstr>Executive Order 13175 (2000)</vt:lpstr>
      <vt:lpstr>Brief History of the Relationship Between the State of Alaska and Tribes</vt:lpstr>
      <vt:lpstr>Previous Alaska Position: Tribes Did Not Exist</vt:lpstr>
      <vt:lpstr>Federal Government Response</vt:lpstr>
      <vt:lpstr>Current Position of the State of Alaska on Recognition of Tribes:</vt:lpstr>
      <vt:lpstr>HB 221</vt:lpstr>
      <vt:lpstr>Ana Bassee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of Alaska Tribes</dc:title>
  <dc:creator>Joy Anderson</dc:creator>
  <cp:lastModifiedBy>Ken Truitt</cp:lastModifiedBy>
  <cp:revision>11</cp:revision>
  <cp:lastPrinted>2020-02-12T00:46:52Z</cp:lastPrinted>
  <dcterms:created xsi:type="dcterms:W3CDTF">2020-02-11T21:29:07Z</dcterms:created>
  <dcterms:modified xsi:type="dcterms:W3CDTF">2020-03-19T01:14:42Z</dcterms:modified>
</cp:coreProperties>
</file>