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3AFC-DC01-4C02-87EF-920359CF11C4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55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5C475-6207-4B69-87C0-4FF13755924A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3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C50EF-36EB-4673-A565-F9C9EFB98909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350C-9A6B-49A5-9C55-C66FB44E1ED6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2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71CA-ACE8-4C2D-8AF2-4792AE7394BD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85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CA1D5-76B6-4B89-BE4B-E9133A5A3472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4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6A81-79EC-493A-9057-4A50F797ECF7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1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C27D-F2C9-4C3F-AC39-752FA45DD759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14DB-BB7F-4A5D-B1C6-5390E2B7A9CD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8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1C7D-33FE-4293-9EEC-5A6251C3423A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74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8A18-70F0-4CAA-A9B8-24427C9499E1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CB0ABF1-967C-4251-ACDF-0EB4603BC4FB}" type="datetime1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74550BF-5F63-443C-8DE7-F422F522BD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3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Amendment to CSHB177(FSH)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dirty="0" smtClean="0"/>
              <a:t>The amendment language is inserted in Section 1 of the bill, after line 13</a:t>
            </a:r>
            <a:r>
              <a:rPr lang="en-US" sz="1600" dirty="0" smtClean="0"/>
              <a:t>.  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With the new language in blue below, Subsection (2) now reads that a loan 	issued from the Commercial Fishing Revolving Loan Fund…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“(2) may not bear interest </a:t>
            </a:r>
            <a:r>
              <a:rPr lang="en-US" sz="1600" b="1" u="sng" dirty="0" smtClean="0"/>
              <a:t>at a rate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        (A) exceeding the prime rate, as defined by AS 44.88.599, plus two 		   percentage points;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(B) [AT A RATE] of more than 10 ½ percent a year; [or]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0070C0"/>
                </a:solidFill>
              </a:rPr>
              <a:t>(C) that is less than the prime rate, as defined by AS 44.88.599, minus 		  three percentage points; or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</a:rPr>
              <a:t>	 </a:t>
            </a:r>
            <a:r>
              <a:rPr lang="en-US" sz="1600" dirty="0" smtClean="0">
                <a:solidFill>
                  <a:srgbClr val="0070C0"/>
                </a:solidFill>
              </a:rPr>
              <a:t>           </a:t>
            </a:r>
            <a:r>
              <a:rPr lang="en-US" sz="1600" dirty="0" smtClean="0"/>
              <a:t>(D) [AT A RATE] that is less than three percent a year [THE COST OF 		  FUNDS TO THE STATE];</a:t>
            </a:r>
          </a:p>
          <a:p>
            <a:pPr marL="0" indent="0">
              <a:buNone/>
            </a:pPr>
            <a:endParaRPr lang="en-US" sz="1600" dirty="0">
              <a:solidFill>
                <a:srgbClr val="0070C0"/>
              </a:solidFill>
            </a:endParaRPr>
          </a:p>
          <a:p>
            <a:r>
              <a:rPr lang="en-US" sz="1600" dirty="0" smtClean="0"/>
              <a:t>Under CSHB177 as amended, for any loan made from the CFRLF, all of the above statements (A,B,C &amp;D) must be true.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	             </a:t>
            </a:r>
            <a:endParaRPr lang="en-US" sz="1600" dirty="0"/>
          </a:p>
          <a:p>
            <a:pPr lvl="1"/>
            <a:endParaRPr lang="en-US" sz="1400" dirty="0" smtClean="0"/>
          </a:p>
          <a:p>
            <a:pPr lvl="1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Amendment to CSHB177(FSH)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600" b="1" dirty="0" smtClean="0"/>
              <a:t>With the amendment, Subsection (2) now supplies </a:t>
            </a:r>
          </a:p>
          <a:p>
            <a:pPr lvl="1"/>
            <a:r>
              <a:rPr lang="en-US" sz="1700" b="1" dirty="0" smtClean="0"/>
              <a:t>a “floating” ceiling to the interest rate—(A) which is tied to the Prime Rate</a:t>
            </a:r>
          </a:p>
          <a:p>
            <a:pPr lvl="1"/>
            <a:r>
              <a:rPr lang="en-US" sz="1700" b="1" dirty="0" smtClean="0"/>
              <a:t>and a “fixed” ceiling—(B) at simply 10 ½ percent</a:t>
            </a:r>
          </a:p>
          <a:p>
            <a:pPr lvl="1"/>
            <a:r>
              <a:rPr lang="en-US" sz="1700" b="1" dirty="0" smtClean="0"/>
              <a:t>And a “floating” floor—(C) which is tied to the Prime Rate</a:t>
            </a:r>
          </a:p>
          <a:p>
            <a:pPr lvl="1"/>
            <a:r>
              <a:rPr lang="en-US" sz="1700" b="1" dirty="0" smtClean="0"/>
              <a:t>And a “fixed” floor—(D) at simply 3 percent.</a:t>
            </a:r>
            <a:endParaRPr lang="en-US" sz="17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	With the new language in blue below, Subsection (2) now reads that a loan 	issued 	from the Commercial Fishing Revolving Loan Fund…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“(2) may not bear interest </a:t>
            </a:r>
            <a:r>
              <a:rPr lang="en-US" sz="1600" b="1" u="sng" dirty="0" smtClean="0"/>
              <a:t>at a rate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        (A) exceeding the prime rate, as defined by AS 44.88.599, plus two 		   percentage points;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(B) [AT A RATE] of more than 10 ½ percent a year; [or]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0070C0"/>
                </a:solidFill>
              </a:rPr>
              <a:t>(C) that is less than the prime rate, as defined by AS 44.88.599, minus 		  three percentage points; or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</a:rPr>
              <a:t>	 </a:t>
            </a:r>
            <a:r>
              <a:rPr lang="en-US" sz="1600" dirty="0" smtClean="0">
                <a:solidFill>
                  <a:srgbClr val="0070C0"/>
                </a:solidFill>
              </a:rPr>
              <a:t>           </a:t>
            </a:r>
            <a:r>
              <a:rPr lang="en-US" sz="1600" dirty="0" smtClean="0"/>
              <a:t>(D) [AT A RATE] that is less than three percent a year [THE COST OF 		  FUNDS TO THE STATE];</a:t>
            </a:r>
          </a:p>
          <a:p>
            <a:pPr marL="0" indent="0">
              <a:buNone/>
            </a:pPr>
            <a:endParaRPr lang="en-US" sz="1600" dirty="0">
              <a:solidFill>
                <a:srgbClr val="0070C0"/>
              </a:solidFill>
            </a:endParaRPr>
          </a:p>
          <a:p>
            <a:r>
              <a:rPr lang="en-US" sz="1600" dirty="0" smtClean="0"/>
              <a:t>Under CSHB177 as amended, for any loan made from the CFRLF, all of the above statements (A,B,C &amp;D) must be true.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	             </a:t>
            </a:r>
            <a:endParaRPr lang="en-US" sz="1600" dirty="0"/>
          </a:p>
          <a:p>
            <a:pPr lvl="1"/>
            <a:endParaRPr lang="en-US" sz="1400" dirty="0" smtClean="0"/>
          </a:p>
          <a:p>
            <a:pPr lvl="1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0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Amendment to CSHB177(FSH)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Without the amendment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smtClean="0"/>
              <a:t>if the prime rate were, for example, 8 percent, it would be lawful to make a loan at an interest rate as little as three percent. </a:t>
            </a:r>
          </a:p>
          <a:p>
            <a:pPr marL="0" indent="0">
              <a:buNone/>
            </a:pPr>
            <a:endParaRPr lang="en-US" sz="900" dirty="0" smtClean="0"/>
          </a:p>
          <a:p>
            <a:pPr lvl="1"/>
            <a:r>
              <a:rPr lang="en-US" sz="1500" dirty="0" smtClean="0"/>
              <a:t>In other words, the loan could be offered by as much as 6 percent below prime, since the only “floor” is a minimum 3 percent a year.</a:t>
            </a:r>
          </a:p>
          <a:p>
            <a:pPr marL="0" indent="0">
              <a:buNone/>
            </a:pPr>
            <a:endParaRPr lang="en-US" sz="900" b="1" dirty="0" smtClean="0"/>
          </a:p>
          <a:p>
            <a:r>
              <a:rPr lang="en-US" sz="1600" b="1" dirty="0" smtClean="0">
                <a:solidFill>
                  <a:srgbClr val="002060"/>
                </a:solidFill>
              </a:rPr>
              <a:t>With the amendment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smtClean="0"/>
              <a:t>if the Prime Rate were 8 percent, it would only be lawful to make a loan at an interest rate as low as 5 percent. </a:t>
            </a:r>
          </a:p>
          <a:p>
            <a:pPr marL="0" indent="0">
              <a:buNone/>
            </a:pPr>
            <a:endParaRPr lang="en-US" sz="900" dirty="0" smtClean="0"/>
          </a:p>
          <a:p>
            <a:pPr lvl="1"/>
            <a:r>
              <a:rPr lang="en-US" sz="1500" dirty="0" smtClean="0"/>
              <a:t>In other words, the loan could only be offered for as much as 3 percent below prime, as defined by (2)(C).  </a:t>
            </a:r>
            <a:endParaRPr lang="en-US" sz="1500" dirty="0"/>
          </a:p>
          <a:p>
            <a:pPr marL="0" indent="0">
              <a:buNone/>
            </a:pPr>
            <a:r>
              <a:rPr lang="en-US" sz="1600" dirty="0"/>
              <a:t>	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Subsection (2):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“(2) may not bear interest </a:t>
            </a:r>
            <a:r>
              <a:rPr lang="en-US" sz="1600" b="1" u="sng" dirty="0" smtClean="0"/>
              <a:t>at a rate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        (A) exceeding the prime rate, as defined by AS 44.88.599, plus two 		   percentage points;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(B) [AT A RATE] of more than 10 ½ percent a year; [or]</a:t>
            </a:r>
          </a:p>
          <a:p>
            <a:pPr marL="0" indent="0">
              <a:buNone/>
            </a:pPr>
            <a:r>
              <a:rPr lang="en-US" sz="1600" dirty="0"/>
              <a:t>	 </a:t>
            </a:r>
            <a:r>
              <a:rPr lang="en-US" sz="1600" dirty="0" smtClean="0"/>
              <a:t>           </a:t>
            </a:r>
            <a:r>
              <a:rPr lang="en-US" sz="1600" dirty="0" smtClean="0">
                <a:solidFill>
                  <a:srgbClr val="0070C0"/>
                </a:solidFill>
              </a:rPr>
              <a:t>(C) that is less than the prime rate, as defined by AS 44.88.599, minus 		  three percentage points; or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</a:rPr>
              <a:t>	 </a:t>
            </a:r>
            <a:r>
              <a:rPr lang="en-US" sz="1600" dirty="0" smtClean="0">
                <a:solidFill>
                  <a:srgbClr val="0070C0"/>
                </a:solidFill>
              </a:rPr>
              <a:t>           </a:t>
            </a:r>
            <a:r>
              <a:rPr lang="en-US" sz="1600" dirty="0" smtClean="0"/>
              <a:t>(D) [AT A RATE] that is less than three percent a year [THE COST OF 		  FUNDS TO THE STATE];</a:t>
            </a:r>
          </a:p>
          <a:p>
            <a:pPr marL="0" indent="0">
              <a:buNone/>
            </a:pPr>
            <a:endParaRPr lang="en-US" sz="1600" dirty="0">
              <a:solidFill>
                <a:srgbClr val="0070C0"/>
              </a:solidFill>
            </a:endParaRPr>
          </a:p>
          <a:p>
            <a:pPr lvl="1"/>
            <a:endParaRPr lang="en-US" sz="1400" dirty="0" smtClean="0"/>
          </a:p>
          <a:p>
            <a:pPr lvl="1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9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rgbClr val="002060"/>
                </a:solidFill>
              </a:rPr>
              <a:t>Example: </a:t>
            </a:r>
            <a:r>
              <a:rPr lang="en-US" sz="2200" b="1" dirty="0" smtClean="0">
                <a:solidFill>
                  <a:srgbClr val="002060"/>
                </a:solidFill>
              </a:rPr>
              <a:t>A Product Quality Improvement Loan </a:t>
            </a:r>
            <a:br>
              <a:rPr lang="en-US" sz="2200" b="1" dirty="0" smtClean="0">
                <a:solidFill>
                  <a:srgbClr val="002060"/>
                </a:solidFill>
              </a:rPr>
            </a:br>
            <a:r>
              <a:rPr lang="en-US" sz="2200" b="1" dirty="0" smtClean="0">
                <a:solidFill>
                  <a:srgbClr val="002060"/>
                </a:solidFill>
              </a:rPr>
              <a:t>                         offered at 2 percent below Prime under </a:t>
            </a:r>
            <a:r>
              <a:rPr lang="en-US" sz="2200" b="1" dirty="0">
                <a:solidFill>
                  <a:srgbClr val="002060"/>
                </a:solidFill>
              </a:rPr>
              <a:t>HB 177</a:t>
            </a:r>
            <a:r>
              <a:rPr lang="en-US" sz="2200" b="1" dirty="0" smtClean="0">
                <a:solidFill>
                  <a:srgbClr val="002060"/>
                </a:solidFill>
              </a:rPr>
              <a:t>. </a:t>
            </a:r>
            <a:endParaRPr lang="en-US" sz="22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550BF-5F63-443C-8DE7-F422F522BD4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800" b="1" dirty="0" smtClean="0">
              <a:solidFill>
                <a:srgbClr val="002060"/>
              </a:solidFill>
            </a:endParaRPr>
          </a:p>
          <a:p>
            <a:endParaRPr lang="en-US" sz="1800" b="1" dirty="0">
              <a:solidFill>
                <a:srgbClr val="002060"/>
              </a:solidFill>
            </a:endParaRPr>
          </a:p>
          <a:p>
            <a:r>
              <a:rPr lang="en-US" sz="1800" b="1" dirty="0" smtClean="0">
                <a:solidFill>
                  <a:srgbClr val="002060"/>
                </a:solidFill>
              </a:rPr>
              <a:t>If the Prime Rate were at 8 percent</a:t>
            </a:r>
            <a:r>
              <a:rPr lang="en-US" sz="1800" dirty="0" smtClean="0"/>
              <a:t>, the interest rate on the loan would be 6 percent a year, well within the Subsection (2) parameters. </a:t>
            </a:r>
          </a:p>
          <a:p>
            <a:pPr lvl="1"/>
            <a:r>
              <a:rPr lang="en-US" dirty="0" smtClean="0"/>
              <a:t>Under Subsection (2), all these statements are true:</a:t>
            </a:r>
          </a:p>
          <a:p>
            <a:pPr lvl="2"/>
            <a:r>
              <a:rPr lang="en-US" dirty="0" smtClean="0"/>
              <a:t>(A) 6 percent does not exceed the Prime Rate plus two percent.</a:t>
            </a:r>
          </a:p>
          <a:p>
            <a:pPr lvl="2"/>
            <a:r>
              <a:rPr lang="en-US" dirty="0" smtClean="0"/>
              <a:t>(B) 6 percent a year is not more than 10 ½ percent a year. </a:t>
            </a:r>
          </a:p>
          <a:p>
            <a:pPr lvl="2"/>
            <a:r>
              <a:rPr lang="en-US" dirty="0" smtClean="0"/>
              <a:t>(C) 6 percent a year is not less than the Prime Rate minus 3 percent.</a:t>
            </a:r>
          </a:p>
          <a:p>
            <a:pPr lvl="2"/>
            <a:r>
              <a:rPr lang="en-US" dirty="0" smtClean="0"/>
              <a:t>(D) 6 percent a year is not less than 3 percent a year.</a:t>
            </a:r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sz="1800" b="1" dirty="0" smtClean="0">
                <a:solidFill>
                  <a:srgbClr val="002060"/>
                </a:solidFill>
              </a:rPr>
              <a:t>However, if </a:t>
            </a:r>
            <a:r>
              <a:rPr lang="en-US" sz="1800" b="1" dirty="0">
                <a:solidFill>
                  <a:srgbClr val="002060"/>
                </a:solidFill>
              </a:rPr>
              <a:t>the Prime Rate were at </a:t>
            </a:r>
            <a:r>
              <a:rPr lang="en-US" sz="1800" b="1" dirty="0" smtClean="0">
                <a:solidFill>
                  <a:srgbClr val="002060"/>
                </a:solidFill>
              </a:rPr>
              <a:t>3.25 </a:t>
            </a:r>
            <a:r>
              <a:rPr lang="en-US" sz="1800" b="1" dirty="0">
                <a:solidFill>
                  <a:srgbClr val="002060"/>
                </a:solidFill>
              </a:rPr>
              <a:t>percent</a:t>
            </a:r>
            <a:r>
              <a:rPr lang="en-US" sz="1800" dirty="0" smtClean="0"/>
              <a:t>, as it is today, </a:t>
            </a:r>
            <a:r>
              <a:rPr lang="en-US" sz="1800" dirty="0"/>
              <a:t>the interest rate on the loan would </a:t>
            </a:r>
            <a:r>
              <a:rPr lang="en-US" sz="1800" b="1" dirty="0" smtClean="0"/>
              <a:t>hit the fixed 3 percent floor </a:t>
            </a:r>
            <a:r>
              <a:rPr lang="en-US" sz="1800" dirty="0" smtClean="0"/>
              <a:t>in (D), and so the rate would be 3 percent .</a:t>
            </a:r>
          </a:p>
        </p:txBody>
      </p:sp>
    </p:spTree>
    <p:extLst>
      <p:ext uri="{BB962C8B-B14F-4D97-AF65-F5344CB8AC3E}">
        <p14:creationId xmlns:p14="http://schemas.microsoft.com/office/powerpoint/2010/main" val="2217755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386</Words>
  <Application>Microsoft Office PowerPoint</Application>
  <PresentationFormat>On-screen Show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Clarity</vt:lpstr>
      <vt:lpstr>Amendment to CSHB177(FSH)</vt:lpstr>
      <vt:lpstr>Amendment to CSHB177(FSH)</vt:lpstr>
      <vt:lpstr>Amendment to CSHB177(FSH)</vt:lpstr>
      <vt:lpstr>Example: A Product Quality Improvement Loan                           offered at 2 percent below Prime under HB 177. </vt:lpstr>
    </vt:vector>
  </TitlesOfParts>
  <Company>Legislative Affairs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Amendment to HB177</dc:title>
  <dc:creator>Administrator</dc:creator>
  <cp:lastModifiedBy>Administrator</cp:lastModifiedBy>
  <cp:revision>2</cp:revision>
  <dcterms:created xsi:type="dcterms:W3CDTF">2014-02-03T23:29:21Z</dcterms:created>
  <dcterms:modified xsi:type="dcterms:W3CDTF">2014-02-04T00:50:52Z</dcterms:modified>
</cp:coreProperties>
</file>