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1"/>
  </p:notesMasterIdLst>
  <p:sldIdLst>
    <p:sldId id="256" r:id="rId2"/>
    <p:sldId id="285" r:id="rId3"/>
    <p:sldId id="296" r:id="rId4"/>
    <p:sldId id="430" r:id="rId5"/>
    <p:sldId id="409" r:id="rId6"/>
    <p:sldId id="407" r:id="rId7"/>
    <p:sldId id="427" r:id="rId8"/>
    <p:sldId id="429" r:id="rId9"/>
    <p:sldId id="428" r:id="rId10"/>
  </p:sldIdLst>
  <p:sldSz cx="9144000" cy="6858000" type="screen4x3"/>
  <p:notesSz cx="68580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4" autoAdjust="0"/>
    <p:restoredTop sz="94628" autoAdjust="0"/>
  </p:normalViewPr>
  <p:slideViewPr>
    <p:cSldViewPr>
      <p:cViewPr>
        <p:scale>
          <a:sx n="118" d="100"/>
          <a:sy n="118" d="100"/>
        </p:scale>
        <p:origin x="-82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0775" y="692150"/>
            <a:ext cx="4616450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87136"/>
            <a:ext cx="5486400" cy="415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668"/>
            <a:ext cx="297180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72668"/>
            <a:ext cx="297180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B9F6DD8-1834-401E-8E1E-D8C91DA118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19265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E7ABA1-B069-4380-87D7-8B635415288F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F6DD8-1834-401E-8E1E-D8C91DA1184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F6DD8-1834-401E-8E1E-D8C91DA1184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1432" tIns="45716" rIns="91432" bIns="45716"/>
          <a:lstStyle/>
          <a:p>
            <a:pPr eaLnBrk="1" hangingPunct="1"/>
            <a:endParaRPr lang="en-US" smtClean="0"/>
          </a:p>
        </p:txBody>
      </p:sp>
      <p:sp>
        <p:nvSpPr>
          <p:cNvPr id="61444" name="Slide Number Placeholder 3"/>
          <p:cNvSpPr txBox="1">
            <a:spLocks noGrp="1"/>
          </p:cNvSpPr>
          <p:nvPr/>
        </p:nvSpPr>
        <p:spPr bwMode="auto">
          <a:xfrm>
            <a:off x="3884613" y="8772668"/>
            <a:ext cx="297180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 anchor="b"/>
          <a:lstStyle/>
          <a:p>
            <a:pPr algn="r" defTabSz="912813"/>
            <a:fld id="{D200761E-DC7F-4CF1-A3BF-8B0FB8C7A45E}" type="slidenum">
              <a:rPr lang="en-US" sz="1200">
                <a:latin typeface="Arial" charset="0"/>
              </a:rPr>
              <a:pPr algn="r" defTabSz="912813"/>
              <a:t>5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1432" tIns="45716" rIns="91432" bIns="45716"/>
          <a:lstStyle/>
          <a:p>
            <a:pPr eaLnBrk="1" hangingPunct="1"/>
            <a:endParaRPr lang="en-US" smtClean="0"/>
          </a:p>
        </p:txBody>
      </p:sp>
      <p:sp>
        <p:nvSpPr>
          <p:cNvPr id="61444" name="Slide Number Placeholder 3"/>
          <p:cNvSpPr txBox="1">
            <a:spLocks noGrp="1"/>
          </p:cNvSpPr>
          <p:nvPr/>
        </p:nvSpPr>
        <p:spPr bwMode="auto">
          <a:xfrm>
            <a:off x="3884613" y="8772668"/>
            <a:ext cx="297180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 anchor="b"/>
          <a:lstStyle/>
          <a:p>
            <a:pPr algn="r" defTabSz="912813"/>
            <a:fld id="{D200761E-DC7F-4CF1-A3BF-8B0FB8C7A45E}" type="slidenum">
              <a:rPr lang="en-US" sz="1200">
                <a:latin typeface="Arial" charset="0"/>
              </a:rPr>
              <a:pPr algn="r" defTabSz="912813"/>
              <a:t>6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C834A3-8E57-49F8-B875-298D08CE9F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1350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1432" tIns="45716" rIns="91432" bIns="45716"/>
          <a:lstStyle/>
          <a:p>
            <a:pPr eaLnBrk="1" hangingPunct="1"/>
            <a:endParaRPr lang="en-US" smtClean="0"/>
          </a:p>
        </p:txBody>
      </p:sp>
      <p:sp>
        <p:nvSpPr>
          <p:cNvPr id="61444" name="Slide Number Placeholder 3"/>
          <p:cNvSpPr txBox="1">
            <a:spLocks noGrp="1"/>
          </p:cNvSpPr>
          <p:nvPr/>
        </p:nvSpPr>
        <p:spPr bwMode="auto">
          <a:xfrm>
            <a:off x="3884613" y="8772668"/>
            <a:ext cx="297180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 anchor="b"/>
          <a:lstStyle/>
          <a:p>
            <a:pPr algn="r" defTabSz="912813"/>
            <a:fld id="{D200761E-DC7F-4CF1-A3BF-8B0FB8C7A45E}" type="slidenum">
              <a:rPr lang="en-US" sz="1200">
                <a:latin typeface="Arial" charset="0"/>
              </a:rPr>
              <a:pPr algn="r" defTabSz="912813"/>
              <a:t>8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A892CA2-E90A-45B5-A741-9E10F641C38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39717-B358-49AB-9CB5-4D21F093AF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6CF90-09E3-4D80-BCFB-BF9D7EBD23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EEF8F-14B4-4959-8ED8-CF1AC529EA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399FF-50E8-4CDE-B46A-EE0B6AFB7B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5F069-BD00-4E8D-AC4C-B1E08F50E4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47CEF-9555-4A1D-B229-79F8889D18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EB6D1F-84FE-4ECC-A381-0CD9027E8C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7B83A-93DE-41AF-9D8E-91AF6A30D9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430E3-FC4F-4C66-9750-F70D50BD29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17701-042E-4861-8E74-1848BCE4A0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ECCBEB7-76E6-4086-BDA9-D5036E76542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>
              <a:lnSpc>
                <a:spcPct val="80000"/>
              </a:lnSpc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pperplate Gothic Bold" pitchFamily="34" charset="0"/>
              </a:rPr>
              <a:t>Doyon, Limited </a:t>
            </a:r>
            <a:br>
              <a:rPr lang="en-US" sz="2800" dirty="0" smtClean="0">
                <a:latin typeface="Copperplate Gothic Bold" pitchFamily="34" charset="0"/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743200"/>
            <a:ext cx="7010400" cy="228600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US" sz="3200" dirty="0" smtClean="0"/>
              <a:t>Presentation </a:t>
            </a:r>
          </a:p>
          <a:p>
            <a:pPr algn="ctr">
              <a:lnSpc>
                <a:spcPct val="80000"/>
              </a:lnSpc>
            </a:pPr>
            <a:r>
              <a:rPr lang="en-US" sz="3200" dirty="0" smtClean="0"/>
              <a:t>to the</a:t>
            </a:r>
          </a:p>
          <a:p>
            <a:pPr algn="ctr">
              <a:lnSpc>
                <a:spcPct val="80000"/>
              </a:lnSpc>
            </a:pPr>
            <a:r>
              <a:rPr lang="en-US" sz="3200" dirty="0" smtClean="0"/>
              <a:t>House Resources Committee</a:t>
            </a:r>
            <a:endParaRPr lang="en-US" dirty="0" smtClean="0"/>
          </a:p>
          <a:p>
            <a:pPr algn="ctr">
              <a:lnSpc>
                <a:spcPct val="80000"/>
              </a:lnSpc>
            </a:pPr>
            <a:endParaRPr lang="en-US" sz="2000" dirty="0" smtClean="0"/>
          </a:p>
          <a:p>
            <a:pPr algn="ctr">
              <a:lnSpc>
                <a:spcPct val="80000"/>
              </a:lnSpc>
            </a:pPr>
            <a:endParaRPr lang="en-US" sz="2000" dirty="0" smtClean="0"/>
          </a:p>
          <a:p>
            <a:pPr algn="ctr">
              <a:lnSpc>
                <a:spcPct val="80000"/>
              </a:lnSpc>
            </a:pPr>
            <a:endParaRPr lang="en-US" sz="2000" dirty="0" smtClean="0"/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February 18, 2011</a:t>
            </a:r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Juneau Alaska</a:t>
            </a:r>
          </a:p>
          <a:p>
            <a:pPr algn="ctr"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001000" cy="4267200"/>
          </a:xfrm>
        </p:spPr>
        <p:txBody>
          <a:bodyPr/>
          <a:lstStyle/>
          <a:p>
            <a:pPr lvl="8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dirty="0" smtClean="0"/>
              <a:t>			                                                          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400" dirty="0" smtClean="0"/>
              <a:t>Mission, Vision, Values, Goals		3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400" dirty="0" smtClean="0"/>
              <a:t>Shareholders				4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400" dirty="0" smtClean="0"/>
              <a:t>Corporate Strategies			5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400" dirty="0" smtClean="0"/>
              <a:t>Operating Pillars				6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400" dirty="0" smtClean="0"/>
              <a:t>Oil Field Services				7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400" dirty="0" smtClean="0"/>
              <a:t>Land and Resource Development	</a:t>
            </a:r>
            <a:r>
              <a:rPr lang="en-US" sz="2400" dirty="0" smtClean="0"/>
              <a:t>8</a:t>
            </a:r>
            <a:endParaRPr lang="en-US" sz="2400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400" dirty="0" smtClean="0"/>
              <a:t>The Bottom Line				</a:t>
            </a:r>
            <a:r>
              <a:rPr lang="en-US" sz="2400" dirty="0" smtClean="0"/>
              <a:t>9</a:t>
            </a:r>
            <a:endParaRPr lang="en-US" sz="2400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EEF8F-14B4-4959-8ED8-CF1AC529EA3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Mission, Vision, Values &amp; Goals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524000"/>
            <a:ext cx="8001000" cy="4648200"/>
          </a:xfrm>
        </p:spPr>
        <p:txBody>
          <a:bodyPr/>
          <a:lstStyle/>
          <a:p>
            <a:pPr>
              <a:buNone/>
            </a:pPr>
            <a:endParaRPr lang="en-US" sz="1400" dirty="0" smtClean="0"/>
          </a:p>
          <a:p>
            <a:pPr lvl="1">
              <a:buNone/>
            </a:pPr>
            <a:r>
              <a:rPr lang="en-US" sz="2000" dirty="0" smtClean="0"/>
              <a:t>Mission</a:t>
            </a:r>
            <a:endParaRPr lang="en-US" sz="1400" dirty="0" smtClean="0"/>
          </a:p>
          <a:p>
            <a:pPr lvl="1">
              <a:buNone/>
            </a:pPr>
            <a:r>
              <a:rPr lang="en-US" sz="1400" dirty="0" smtClean="0"/>
              <a:t>	…</a:t>
            </a:r>
            <a:r>
              <a:rPr lang="en-US" sz="1600" dirty="0" smtClean="0"/>
              <a:t>to continually enhance our position as a financially strong Native corporation in order to promote the economic and social well-being of our shareholders and future shareholders, to strengthen our Native way of life and to protect and enhance our land and resources.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en-US" sz="2000" dirty="0" smtClean="0"/>
              <a:t>Vision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 		</a:t>
            </a:r>
            <a:r>
              <a:rPr lang="en-US" sz="1600" dirty="0" smtClean="0"/>
              <a:t>Leader in All We Do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en-US" sz="2000" dirty="0" smtClean="0"/>
              <a:t>Values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 		</a:t>
            </a:r>
            <a:r>
              <a:rPr lang="en-US" sz="1600" dirty="0" smtClean="0"/>
              <a:t>Financial responsibility, pride and respect in Native ownership,	social and cultural responsibility, commitment to the long-term,    	honesty and integrity, commitment to excellence, respect for 	employees</a:t>
            </a:r>
          </a:p>
          <a:p>
            <a:pPr>
              <a:buNone/>
            </a:pPr>
            <a:r>
              <a:rPr lang="en-US" sz="2000" dirty="0" smtClean="0"/>
              <a:t>	Goals</a:t>
            </a:r>
            <a:r>
              <a:rPr lang="en-US" sz="1200" dirty="0" smtClean="0"/>
              <a:t> </a:t>
            </a:r>
          </a:p>
          <a:p>
            <a:pPr>
              <a:buNone/>
            </a:pPr>
            <a:r>
              <a:rPr lang="en-US" sz="1200" dirty="0" smtClean="0"/>
              <a:t>		</a:t>
            </a:r>
            <a:r>
              <a:rPr lang="en-US" sz="1600" dirty="0" smtClean="0"/>
              <a:t>Financial and People</a:t>
            </a:r>
          </a:p>
          <a:p>
            <a:pPr>
              <a:buNone/>
            </a:pPr>
            <a:r>
              <a:rPr lang="en-US" sz="1200" b="1" dirty="0" smtClean="0"/>
              <a:t>	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EEF8F-14B4-4959-8ED8-CF1AC529EA3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18,158 Shareholders </a:t>
            </a:r>
            <a:br>
              <a:rPr lang="en-US" sz="3200" dirty="0" smtClean="0"/>
            </a:br>
            <a:r>
              <a:rPr lang="en-US" sz="3200" dirty="0" smtClean="0"/>
              <a:t>13,697 Alaskans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EEF8F-14B4-4959-8ED8-CF1AC529EA39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2050" name="Object 2"/>
          <p:cNvGraphicFramePr>
            <a:graphicFrameLocks noGrp="1"/>
          </p:cNvGraphicFramePr>
          <p:nvPr/>
        </p:nvGraphicFramePr>
        <p:xfrm>
          <a:off x="609600" y="1752600"/>
          <a:ext cx="6997700" cy="4699000"/>
        </p:xfrm>
        <a:graphic>
          <a:graphicData uri="http://schemas.openxmlformats.org/presentationml/2006/ole">
            <p:oleObj spid="_x0000_s2050" name="Worksheet" r:id="rId3" imgW="8448568" imgH="5676920" progId="Excel.Shee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Corporate Strategies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4294967295"/>
          </p:nvPr>
        </p:nvSpPr>
        <p:spPr>
          <a:xfrm>
            <a:off x="609600" y="1676400"/>
            <a:ext cx="8001000" cy="4267200"/>
          </a:xfrm>
        </p:spPr>
        <p:txBody>
          <a:bodyPr/>
          <a:lstStyle/>
          <a:p>
            <a:pPr lvl="2">
              <a:buNone/>
            </a:pPr>
            <a:r>
              <a:rPr lang="en-US" sz="1800" dirty="0" smtClean="0"/>
              <a:t>Select optimal mix of operating companies to maximize earnings and provide shareholder opportunities:</a:t>
            </a:r>
          </a:p>
          <a:p>
            <a:pPr lvl="3"/>
            <a:r>
              <a:rPr lang="en-US" sz="1050" dirty="0" smtClean="0"/>
              <a:t>Adopt focused rationale for ownership </a:t>
            </a:r>
          </a:p>
          <a:p>
            <a:pPr lvl="3"/>
            <a:r>
              <a:rPr lang="en-US" sz="1050" dirty="0" smtClean="0"/>
              <a:t>Exercise discipline in acquisition and divestiture activity</a:t>
            </a:r>
          </a:p>
          <a:p>
            <a:pPr lvl="2">
              <a:buNone/>
            </a:pPr>
            <a:r>
              <a:rPr lang="en-US" sz="1800" dirty="0" smtClean="0"/>
              <a:t>Add value to those companies by providing:</a:t>
            </a:r>
          </a:p>
          <a:p>
            <a:pPr lvl="3"/>
            <a:r>
              <a:rPr lang="en-US" sz="1100" dirty="0" smtClean="0"/>
              <a:t>Strategic and tactical guidance and oversight</a:t>
            </a:r>
          </a:p>
          <a:p>
            <a:pPr lvl="3"/>
            <a:r>
              <a:rPr lang="en-US" sz="1050" dirty="0" smtClean="0"/>
              <a:t>Cost-saving operational, financial and administrative synergies</a:t>
            </a:r>
          </a:p>
          <a:p>
            <a:pPr lvl="2">
              <a:buNone/>
            </a:pPr>
            <a:r>
              <a:rPr lang="en-US" sz="1800" dirty="0" smtClean="0"/>
              <a:t>Explore Doyon and other lands for oil and gas development opportunities using:</a:t>
            </a:r>
          </a:p>
          <a:p>
            <a:pPr lvl="3"/>
            <a:r>
              <a:rPr lang="en-US" sz="1050" dirty="0" smtClean="0"/>
              <a:t>Funds generated through operations</a:t>
            </a:r>
          </a:p>
          <a:p>
            <a:pPr lvl="3"/>
            <a:r>
              <a:rPr lang="en-US" sz="1050" dirty="0" smtClean="0"/>
              <a:t>State incentives</a:t>
            </a:r>
          </a:p>
          <a:p>
            <a:pPr lvl="2">
              <a:buNone/>
            </a:pPr>
            <a:r>
              <a:rPr lang="en-US" sz="1800" dirty="0" smtClean="0"/>
              <a:t>Increase value to shareholders through:</a:t>
            </a:r>
          </a:p>
          <a:p>
            <a:pPr lvl="3"/>
            <a:r>
              <a:rPr lang="en-US" sz="1050" dirty="0" smtClean="0"/>
              <a:t>Support for education and training (including internships).</a:t>
            </a:r>
          </a:p>
          <a:p>
            <a:pPr lvl="3"/>
            <a:r>
              <a:rPr lang="en-US" sz="1050" dirty="0" smtClean="0"/>
              <a:t>Career Development (including succession and mentoring).</a:t>
            </a:r>
          </a:p>
          <a:p>
            <a:pPr lvl="3"/>
            <a:r>
              <a:rPr lang="en-US" sz="1050" dirty="0" smtClean="0"/>
              <a:t>Retention and training</a:t>
            </a:r>
          </a:p>
          <a:p>
            <a:pPr lvl="3"/>
            <a:r>
              <a:rPr lang="en-US" sz="1050" dirty="0" smtClean="0"/>
              <a:t>Dividends, donations, and scholarships</a:t>
            </a:r>
          </a:p>
          <a:p>
            <a:pPr lvl="1">
              <a:tabLst>
                <a:tab pos="801688" algn="l"/>
              </a:tabLst>
            </a:pPr>
            <a:endParaRPr lang="en-US" sz="2000" dirty="0" smtClean="0"/>
          </a:p>
          <a:p>
            <a:pPr lvl="2">
              <a:tabLst>
                <a:tab pos="801688" algn="l"/>
              </a:tabLst>
            </a:pPr>
            <a:endParaRPr lang="en-US" sz="1700" dirty="0" smtClean="0"/>
          </a:p>
        </p:txBody>
      </p:sp>
      <p:sp>
        <p:nvSpPr>
          <p:cNvPr id="60420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8AD5A14-98F2-4A4A-BBCB-BB54CFDA4EF5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B83A-93DE-41AF-9D8E-91AF6A30D9E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Operating Pillars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tabLst>
                <a:tab pos="801688" algn="l"/>
              </a:tabLst>
            </a:pPr>
            <a:r>
              <a:rPr lang="en-US" sz="2000" dirty="0" smtClean="0"/>
              <a:t>Oil Field Services</a:t>
            </a:r>
          </a:p>
          <a:p>
            <a:pPr lvl="1">
              <a:tabLst>
                <a:tab pos="801688" algn="l"/>
              </a:tabLst>
            </a:pPr>
            <a:r>
              <a:rPr lang="en-US" sz="1400" dirty="0" smtClean="0"/>
              <a:t>Drilling</a:t>
            </a:r>
          </a:p>
          <a:p>
            <a:pPr lvl="1">
              <a:tabLst>
                <a:tab pos="801688" algn="l"/>
              </a:tabLst>
            </a:pPr>
            <a:r>
              <a:rPr lang="en-US" sz="1400" dirty="0" smtClean="0"/>
              <a:t>Security</a:t>
            </a:r>
          </a:p>
          <a:p>
            <a:pPr lvl="1">
              <a:tabLst>
                <a:tab pos="801688" algn="l"/>
              </a:tabLst>
            </a:pPr>
            <a:r>
              <a:rPr lang="en-US" sz="1400" dirty="0" smtClean="0"/>
              <a:t>Engineering</a:t>
            </a:r>
          </a:p>
          <a:p>
            <a:pPr lvl="1">
              <a:tabLst>
                <a:tab pos="801688" algn="l"/>
              </a:tabLst>
            </a:pPr>
            <a:r>
              <a:rPr lang="en-US" sz="1400" dirty="0" smtClean="0"/>
              <a:t>Facilities</a:t>
            </a:r>
          </a:p>
          <a:p>
            <a:pPr lvl="1">
              <a:tabLst>
                <a:tab pos="801688" algn="l"/>
              </a:tabLst>
            </a:pPr>
            <a:r>
              <a:rPr lang="en-US" sz="1400" dirty="0" smtClean="0"/>
              <a:t>Construction</a:t>
            </a:r>
          </a:p>
          <a:p>
            <a:pPr eaLnBrk="1" hangingPunct="1">
              <a:tabLst>
                <a:tab pos="801688" algn="l"/>
              </a:tabLst>
            </a:pPr>
            <a:r>
              <a:rPr lang="en-US" sz="2000" dirty="0" smtClean="0"/>
              <a:t>Government Contracting</a:t>
            </a:r>
          </a:p>
          <a:p>
            <a:pPr lvl="1">
              <a:tabLst>
                <a:tab pos="801688" algn="l"/>
              </a:tabLst>
            </a:pPr>
            <a:r>
              <a:rPr lang="en-US" sz="1400" dirty="0" smtClean="0"/>
              <a:t>Military Utility Management</a:t>
            </a:r>
          </a:p>
          <a:p>
            <a:pPr lvl="1">
              <a:tabLst>
                <a:tab pos="801688" algn="l"/>
              </a:tabLst>
            </a:pPr>
            <a:r>
              <a:rPr lang="en-US" sz="1400" dirty="0" smtClean="0"/>
              <a:t>Security</a:t>
            </a:r>
          </a:p>
          <a:p>
            <a:pPr lvl="1">
              <a:tabLst>
                <a:tab pos="801688" algn="l"/>
              </a:tabLst>
            </a:pPr>
            <a:r>
              <a:rPr lang="en-US" sz="1400" dirty="0" smtClean="0"/>
              <a:t>Construction</a:t>
            </a:r>
          </a:p>
          <a:p>
            <a:pPr lvl="1">
              <a:tabLst>
                <a:tab pos="801688" algn="l"/>
              </a:tabLst>
            </a:pPr>
            <a:r>
              <a:rPr lang="en-US" sz="1400" dirty="0" smtClean="0"/>
              <a:t>Logistics</a:t>
            </a:r>
          </a:p>
          <a:p>
            <a:pPr eaLnBrk="1" hangingPunct="1">
              <a:tabLst>
                <a:tab pos="801688" algn="l"/>
              </a:tabLst>
            </a:pPr>
            <a:r>
              <a:rPr lang="en-US" sz="2000" dirty="0" smtClean="0"/>
              <a:t>Land and Resource Development</a:t>
            </a:r>
          </a:p>
          <a:p>
            <a:pPr lvl="1">
              <a:tabLst>
                <a:tab pos="801688" algn="l"/>
              </a:tabLst>
            </a:pPr>
            <a:r>
              <a:rPr lang="en-US" sz="1600" dirty="0" smtClean="0"/>
              <a:t>Oil and Gas</a:t>
            </a:r>
          </a:p>
          <a:p>
            <a:pPr lvl="1">
              <a:tabLst>
                <a:tab pos="801688" algn="l"/>
              </a:tabLst>
            </a:pPr>
            <a:r>
              <a:rPr lang="en-US" sz="1600" dirty="0" smtClean="0"/>
              <a:t>Hard Rock Minerals</a:t>
            </a:r>
          </a:p>
          <a:p>
            <a:pPr lvl="1">
              <a:tabLst>
                <a:tab pos="801688" algn="l"/>
              </a:tabLst>
            </a:pPr>
            <a:r>
              <a:rPr lang="en-US" sz="1600" dirty="0" smtClean="0"/>
              <a:t>Sand and Gravel</a:t>
            </a:r>
          </a:p>
          <a:p>
            <a:pPr eaLnBrk="1" hangingPunct="1">
              <a:tabLst>
                <a:tab pos="801688" algn="l"/>
              </a:tabLst>
            </a:pPr>
            <a:endParaRPr lang="en-US" sz="1400" dirty="0" smtClean="0"/>
          </a:p>
        </p:txBody>
      </p:sp>
      <p:sp>
        <p:nvSpPr>
          <p:cNvPr id="60420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8AD5A14-98F2-4A4A-BBCB-BB54CFDA4EF5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B83A-93DE-41AF-9D8E-91AF6A30D9E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Oil Field Services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31114135"/>
              </p:ext>
            </p:extLst>
          </p:nvPr>
        </p:nvGraphicFramePr>
        <p:xfrm>
          <a:off x="381000" y="1905001"/>
          <a:ext cx="8305798" cy="43468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32034"/>
                <a:gridCol w="1718441"/>
                <a:gridCol w="1718441"/>
                <a:gridCol w="1608084"/>
                <a:gridCol w="1828798"/>
              </a:tblGrid>
              <a:tr h="605474"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Doyon Drilling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Doyon Universal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Doyon Emerald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Doyon Industrial/ Associated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Ownership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/>
                        <a:t>Doyon </a:t>
                      </a:r>
                      <a:r>
                        <a:rPr lang="en-US" sz="1000" dirty="0"/>
                        <a:t>100%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/>
                        <a:t>Doyon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dirty="0" smtClean="0"/>
                        <a:t>  50.1</a:t>
                      </a:r>
                      <a:r>
                        <a:rPr lang="en-US" sz="1000" dirty="0"/>
                        <a:t>%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/>
                        <a:t>Sodexo</a:t>
                      </a:r>
                      <a:r>
                        <a:rPr lang="en-US" sz="1000" dirty="0"/>
                        <a:t> 49.9%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/>
                        <a:t>Doyon </a:t>
                      </a:r>
                      <a:r>
                        <a:rPr lang="en-US" sz="1000" dirty="0"/>
                        <a:t>100%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/>
                        <a:t>Doyon 50.1%</a:t>
                      </a:r>
                      <a:endParaRPr lang="en-US" sz="1000" dirty="0"/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/>
                        <a:t>Associated</a:t>
                      </a:r>
                      <a:r>
                        <a:rPr lang="en-US" sz="1000" baseline="0" dirty="0" smtClean="0"/>
                        <a:t> Pipeline</a:t>
                      </a:r>
                      <a:r>
                        <a:rPr lang="en-US" sz="1000" dirty="0" smtClean="0"/>
                        <a:t> 49.9%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000" b="0" dirty="0" smtClean="0"/>
                        <a:t>Services</a:t>
                      </a:r>
                      <a:endParaRPr lang="en-US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Times New Roman"/>
                        </a:rPr>
                        <a:t>Drilling</a:t>
                      </a:r>
                      <a:endParaRPr lang="en-US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/>
                        <a:t>Security, Facilities on North Slope and TAPS</a:t>
                      </a: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+mn-lt"/>
                          <a:ea typeface="Calibri"/>
                          <a:cs typeface="Times New Roman"/>
                        </a:rPr>
                        <a:t>Engineering</a:t>
                      </a:r>
                      <a:endParaRPr lang="en-US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+mn-lt"/>
                          <a:ea typeface="Calibri"/>
                          <a:cs typeface="Times New Roman"/>
                        </a:rPr>
                        <a:t>Construction</a:t>
                      </a:r>
                      <a:endParaRPr lang="en-US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Primary Location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North Slope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Anchorage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North Slope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Remote Sites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/>
                        <a:t>Anchorage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/>
                        <a:t>Fairbanks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/>
                        <a:t>Valdez</a:t>
                      </a: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Anchorage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North Slope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Fairbanks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</a:tr>
              <a:tr h="82296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Current Business Outlook</a:t>
                      </a:r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Exploration activity is down, </a:t>
                      </a:r>
                      <a:r>
                        <a:rPr lang="en-US" sz="1000" dirty="0" smtClean="0"/>
                        <a:t>focus on</a:t>
                      </a:r>
                      <a:r>
                        <a:rPr lang="en-US" sz="1000" baseline="0" dirty="0" smtClean="0"/>
                        <a:t> w</a:t>
                      </a:r>
                      <a:r>
                        <a:rPr lang="en-US" sz="1000" dirty="0" smtClean="0"/>
                        <a:t>ork </a:t>
                      </a:r>
                      <a:r>
                        <a:rPr lang="en-US" sz="1000" dirty="0" err="1" smtClean="0"/>
                        <a:t>overs</a:t>
                      </a:r>
                      <a:r>
                        <a:rPr lang="en-US" sz="1000" baseline="0" dirty="0" smtClean="0"/>
                        <a:t> and managed decline, restrictive regulatory environment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Exploration activity is down, focus on</a:t>
                      </a:r>
                      <a:r>
                        <a:rPr lang="en-US" sz="1000" baseline="0" dirty="0" smtClean="0"/>
                        <a:t> w</a:t>
                      </a:r>
                      <a:r>
                        <a:rPr lang="en-US" sz="1000" dirty="0" smtClean="0"/>
                        <a:t>ork </a:t>
                      </a:r>
                      <a:r>
                        <a:rPr lang="en-US" sz="1000" dirty="0" err="1" smtClean="0"/>
                        <a:t>overs</a:t>
                      </a:r>
                      <a:r>
                        <a:rPr lang="en-US" sz="1000" dirty="0" smtClean="0"/>
                        <a:t> and managed decline,</a:t>
                      </a:r>
                      <a:r>
                        <a:rPr lang="en-US" sz="1000" baseline="0" dirty="0" smtClean="0"/>
                        <a:t> restrictive regulatory environment</a:t>
                      </a:r>
                      <a:endParaRPr lang="en-US" sz="10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/>
                        <a:t>Stable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Exploration activity is down, focus on</a:t>
                      </a:r>
                      <a:r>
                        <a:rPr lang="en-US" sz="1000" baseline="0" dirty="0" smtClean="0"/>
                        <a:t> w</a:t>
                      </a:r>
                      <a:r>
                        <a:rPr lang="en-US" sz="1000" dirty="0" smtClean="0"/>
                        <a:t>ork </a:t>
                      </a:r>
                      <a:r>
                        <a:rPr lang="en-US" sz="1000" dirty="0" err="1" smtClean="0"/>
                        <a:t>overs</a:t>
                      </a:r>
                      <a:r>
                        <a:rPr lang="en-US" sz="1000" dirty="0" smtClean="0"/>
                        <a:t> and managed decline,</a:t>
                      </a:r>
                      <a:r>
                        <a:rPr lang="en-US" sz="1000" baseline="0" dirty="0" smtClean="0"/>
                        <a:t> support for pipeline integrity program</a:t>
                      </a:r>
                      <a:endParaRPr lang="en-US" sz="1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</a:tr>
              <a:tr h="822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000" b="0" dirty="0" smtClean="0">
                          <a:latin typeface="+mn-lt"/>
                        </a:rPr>
                        <a:t>Employees</a:t>
                      </a: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000" b="0" dirty="0" smtClean="0">
                          <a:latin typeface="+mn-lt"/>
                        </a:rPr>
                        <a:t>2007</a:t>
                      </a: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000" b="0" dirty="0" smtClean="0">
                          <a:latin typeface="+mn-lt"/>
                        </a:rPr>
                        <a:t>2008</a:t>
                      </a: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000" b="0" dirty="0" smtClean="0">
                          <a:latin typeface="+mn-lt"/>
                        </a:rPr>
                        <a:t>2009</a:t>
                      </a: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US" sz="1000" b="0" dirty="0" smtClean="0">
                          <a:latin typeface="+mn-lt"/>
                        </a:rPr>
                        <a:t>2010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0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0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dirty="0" smtClean="0"/>
                        <a:t>314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dirty="0" smtClean="0"/>
                        <a:t>271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dirty="0" smtClean="0"/>
                        <a:t>224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dirty="0" smtClean="0"/>
                        <a:t>285</a:t>
                      </a:r>
                      <a:endParaRPr lang="en-US" sz="1000" dirty="0"/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Times New Roman"/>
                        </a:rPr>
                        <a:t>1114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Times New Roman"/>
                        </a:rPr>
                        <a:t>956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Times New Roman"/>
                        </a:rPr>
                        <a:t>813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Times New Roman"/>
                        </a:rPr>
                        <a:t>831</a:t>
                      </a:r>
                      <a:endParaRPr lang="en-US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Times New Roman"/>
                        </a:rPr>
                        <a:t>34</a:t>
                      </a:r>
                    </a:p>
                  </a:txBody>
                  <a:tcPr marL="53668" marR="536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Times New Roman"/>
                        </a:rPr>
                        <a:t>87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Times New Roman"/>
                        </a:rPr>
                        <a:t>87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668" marR="53668" marT="0" marB="0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DB764E-74D0-4523-8BB4-CF806C33F67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9017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Land &amp; Resource Development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lvl="1">
              <a:spcBef>
                <a:spcPts val="600"/>
              </a:spcBef>
              <a:buNone/>
            </a:pPr>
            <a:r>
              <a:rPr lang="en-US" sz="2400" dirty="0" smtClean="0"/>
              <a:t>ANCSA provided 12.5 million acres. We are: 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Serving as responsible stewards of the land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Promoting, leasing and exploring Doyon land for hard rock minerals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Investing in oil and gas exploration in the Interior</a:t>
            </a:r>
          </a:p>
          <a:p>
            <a:pPr lvl="2">
              <a:spcBef>
                <a:spcPts val="600"/>
              </a:spcBef>
            </a:pPr>
            <a:r>
              <a:rPr lang="en-US" sz="1700" dirty="0" err="1" smtClean="0"/>
              <a:t>Nenana</a:t>
            </a:r>
            <a:r>
              <a:rPr lang="en-US" sz="1700" dirty="0" smtClean="0"/>
              <a:t> – State, MHT, Doyon lands</a:t>
            </a:r>
          </a:p>
          <a:p>
            <a:pPr lvl="2">
              <a:spcBef>
                <a:spcPts val="600"/>
              </a:spcBef>
            </a:pPr>
            <a:r>
              <a:rPr lang="en-US" sz="1700" dirty="0" smtClean="0"/>
              <a:t>Stevens Village &amp; Birch Creek (Yukon Flats)– Doyon lands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Leveraging our investments through data analysis, partnerships, and incentives</a:t>
            </a:r>
          </a:p>
          <a:p>
            <a:pPr lvl="2">
              <a:spcBef>
                <a:spcPts val="600"/>
              </a:spcBef>
            </a:pPr>
            <a:r>
              <a:rPr lang="en-US" sz="1700" dirty="0" err="1" smtClean="0"/>
              <a:t>Doyon’s</a:t>
            </a:r>
            <a:r>
              <a:rPr lang="en-US" sz="1700" dirty="0" smtClean="0"/>
              <a:t> efforts have resulted in over $200M of investment in exploration and related activity in Interior Alaska</a:t>
            </a:r>
          </a:p>
          <a:p>
            <a:pPr lvl="2">
              <a:spcBef>
                <a:spcPts val="0"/>
              </a:spcBef>
            </a:pPr>
            <a:endParaRPr lang="en-US" sz="1700" dirty="0" smtClean="0"/>
          </a:p>
          <a:p>
            <a:pPr lvl="2">
              <a:spcBef>
                <a:spcPts val="0"/>
              </a:spcBef>
            </a:pPr>
            <a:endParaRPr lang="en-US" sz="1700" dirty="0" smtClean="0"/>
          </a:p>
          <a:p>
            <a:pPr lvl="2"/>
            <a:endParaRPr lang="en-US" sz="1700" dirty="0" smtClean="0"/>
          </a:p>
          <a:p>
            <a:pPr lvl="2">
              <a:tabLst>
                <a:tab pos="801688" algn="l"/>
              </a:tabLst>
            </a:pPr>
            <a:endParaRPr lang="en-US" sz="1700" dirty="0" smtClean="0"/>
          </a:p>
        </p:txBody>
      </p:sp>
      <p:sp>
        <p:nvSpPr>
          <p:cNvPr id="60420" name="Slide Number Placeholder 3"/>
          <p:cNvSpPr txBox="1">
            <a:spLocks noGrp="1"/>
          </p:cNvSpPr>
          <p:nvPr/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8AD5A14-98F2-4A4A-BBCB-BB54CFDA4EF5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B83A-93DE-41AF-9D8E-91AF6A30D9E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Bottom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1800" dirty="0" smtClean="0"/>
              <a:t>Doyon is an Alaskan company that employs 1,500 Alaskans</a:t>
            </a:r>
          </a:p>
          <a:p>
            <a:pPr>
              <a:spcAft>
                <a:spcPts val="1200"/>
              </a:spcAft>
            </a:pPr>
            <a:r>
              <a:rPr lang="en-US" sz="1800" dirty="0" smtClean="0"/>
              <a:t>We must look to the future for business opportunities on behalf of our shareholders and our employees</a:t>
            </a:r>
          </a:p>
          <a:p>
            <a:pPr>
              <a:spcAft>
                <a:spcPts val="1200"/>
              </a:spcAft>
            </a:pPr>
            <a:r>
              <a:rPr lang="en-US" sz="1800" dirty="0" smtClean="0"/>
              <a:t>Vast oil and gas opportunities remain in Alaska</a:t>
            </a:r>
          </a:p>
          <a:p>
            <a:pPr>
              <a:spcAft>
                <a:spcPts val="1200"/>
              </a:spcAft>
            </a:pPr>
            <a:r>
              <a:rPr lang="en-US" sz="1800" dirty="0" smtClean="0"/>
              <a:t>Investment in oil and gas exploration and production is down</a:t>
            </a:r>
          </a:p>
          <a:p>
            <a:pPr>
              <a:spcAft>
                <a:spcPts val="1200"/>
              </a:spcAft>
            </a:pPr>
            <a:r>
              <a:rPr lang="en-US" sz="1800" dirty="0" smtClean="0"/>
              <a:t>Alaskans have lost jobs and revenues</a:t>
            </a:r>
          </a:p>
          <a:p>
            <a:pPr>
              <a:spcAft>
                <a:spcPts val="1200"/>
              </a:spcAft>
            </a:pPr>
            <a:r>
              <a:rPr lang="en-US" sz="1800" dirty="0" smtClean="0"/>
              <a:t>Our current oil tax policy inhibits investment in development, inconsistent with state constitutional requirement to maximize the benefit </a:t>
            </a:r>
            <a:r>
              <a:rPr lang="en-US" sz="1800" smtClean="0"/>
              <a:t>of our resources</a:t>
            </a:r>
            <a:endParaRPr lang="en-US" sz="1800" dirty="0"/>
          </a:p>
          <a:p>
            <a:pPr>
              <a:spcAft>
                <a:spcPts val="1200"/>
              </a:spcAft>
            </a:pPr>
            <a:r>
              <a:rPr lang="en-US" sz="1800" dirty="0" smtClean="0"/>
              <a:t>Doyon supports a state oil tax policy that fills our pipeline…producing jobs and revenue for Alaskans and Alaska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EEF8F-14B4-4959-8ED8-CF1AC529EA3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8609854"/>
      </p:ext>
    </p:extLst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8197</TotalTime>
  <Words>485</Words>
  <Application>Microsoft Office PowerPoint</Application>
  <PresentationFormat>On-screen Show (4:3)</PresentationFormat>
  <Paragraphs>160</Paragraphs>
  <Slides>9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Profile</vt:lpstr>
      <vt:lpstr>Worksheet</vt:lpstr>
      <vt:lpstr>               Doyon, Limited   </vt:lpstr>
      <vt:lpstr>Overview</vt:lpstr>
      <vt:lpstr>Mission, Vision, Values &amp; Goals</vt:lpstr>
      <vt:lpstr>18,158 Shareholders  13,697 Alaskans</vt:lpstr>
      <vt:lpstr>Corporate Strategies</vt:lpstr>
      <vt:lpstr>Operating Pillars</vt:lpstr>
      <vt:lpstr>Oil Field Services</vt:lpstr>
      <vt:lpstr>Land &amp; Resource Development</vt:lpstr>
      <vt:lpstr>The Bottom Line</vt:lpstr>
    </vt:vector>
  </TitlesOfParts>
  <Company>Doyon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</dc:title>
  <dc:creator>Charlene M</dc:creator>
  <cp:lastModifiedBy>Jim Johnsen</cp:lastModifiedBy>
  <cp:revision>681</cp:revision>
  <cp:lastPrinted>2011-02-17T18:17:19Z</cp:lastPrinted>
  <dcterms:created xsi:type="dcterms:W3CDTF">2008-04-18T17:09:12Z</dcterms:created>
  <dcterms:modified xsi:type="dcterms:W3CDTF">2011-02-17T23:18:49Z</dcterms:modified>
</cp:coreProperties>
</file>